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1403" r:id="rId2"/>
    <p:sldId id="2142" r:id="rId3"/>
    <p:sldId id="2019" r:id="rId4"/>
    <p:sldId id="1995" r:id="rId5"/>
    <p:sldId id="2018" r:id="rId6"/>
    <p:sldId id="2162" r:id="rId7"/>
    <p:sldId id="1996" r:id="rId8"/>
    <p:sldId id="2054" r:id="rId9"/>
    <p:sldId id="2143" r:id="rId10"/>
    <p:sldId id="2056" r:id="rId11"/>
    <p:sldId id="2057" r:id="rId12"/>
    <p:sldId id="2144" r:id="rId13"/>
    <p:sldId id="2145" r:id="rId14"/>
    <p:sldId id="2147" r:id="rId15"/>
    <p:sldId id="2164" r:id="rId16"/>
    <p:sldId id="2149" r:id="rId17"/>
    <p:sldId id="2150" r:id="rId18"/>
    <p:sldId id="2151" r:id="rId19"/>
    <p:sldId id="2152" r:id="rId20"/>
    <p:sldId id="2153" r:id="rId21"/>
    <p:sldId id="2154" r:id="rId22"/>
    <p:sldId id="2155" r:id="rId23"/>
    <p:sldId id="2156" r:id="rId24"/>
    <p:sldId id="2157" r:id="rId25"/>
    <p:sldId id="2158" r:id="rId26"/>
    <p:sldId id="2159" r:id="rId27"/>
    <p:sldId id="1994" r:id="rId28"/>
    <p:sldId id="2160" r:id="rId29"/>
    <p:sldId id="2161" r:id="rId30"/>
    <p:sldId id="2009" r:id="rId31"/>
    <p:sldId id="2013" r:id="rId32"/>
    <p:sldId id="2146" r:id="rId33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F9966"/>
    <a:srgbClr val="0033CC"/>
    <a:srgbClr val="3366FF"/>
    <a:srgbClr val="FFFF99"/>
    <a:srgbClr val="66FF33"/>
    <a:srgbClr val="66FF99"/>
    <a:srgbClr val="FF99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948" y="-92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479" y="171704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802.11-12/0182r1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7563" y="17170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296" y="9011833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12" y="9011833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5965" y="387879"/>
            <a:ext cx="56413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5966" y="9011833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5966" y="9000705"/>
            <a:ext cx="57994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802.11-12/0182r1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4438" y="89041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22459"/>
            <a:ext cx="5171754" cy="41903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243" y="9016602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314" y="9016602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313" y="9013421"/>
            <a:ext cx="5580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9647" y="295679"/>
            <a:ext cx="57339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802.11-12/0182r1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41301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802.11-12/0182r1</a:t>
            </a:r>
            <a:endParaRPr lang="en-US" sz="1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BCFF3BDA-F993-43DF-8666-BA960E791B48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4102" name="Rectangle 2"/>
          <p:cNvSpPr txBox="1">
            <a:spLocks noGrp="1" noChangeArrowheads="1"/>
          </p:cNvSpPr>
          <p:nvPr/>
        </p:nvSpPr>
        <p:spPr bwMode="auto">
          <a:xfrm>
            <a:off x="4194169" y="9729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pitchFamily="34" charset="-128"/>
              </a:rPr>
              <a:t>doc.: IEEE 802.11-yy/xxxxr0</a:t>
            </a:r>
          </a:p>
        </p:txBody>
      </p:sp>
      <p:sp>
        <p:nvSpPr>
          <p:cNvPr id="4103" name="Rectangle 3"/>
          <p:cNvSpPr txBox="1">
            <a:spLocks noGrp="1" noChangeArrowheads="1"/>
          </p:cNvSpPr>
          <p:nvPr/>
        </p:nvSpPr>
        <p:spPr bwMode="auto">
          <a:xfrm>
            <a:off x="664831" y="97295"/>
            <a:ext cx="9160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pitchFamily="34" charset="-128"/>
              </a:rPr>
              <a:t>Month Year</a:t>
            </a:r>
          </a:p>
        </p:txBody>
      </p:sp>
      <p:sp>
        <p:nvSpPr>
          <p:cNvPr id="4104" name="Rectangle 6"/>
          <p:cNvSpPr txBox="1">
            <a:spLocks noGrp="1" noChangeArrowheads="1"/>
          </p:cNvSpPr>
          <p:nvPr/>
        </p:nvSpPr>
        <p:spPr bwMode="auto">
          <a:xfrm>
            <a:off x="4275346" y="9012238"/>
            <a:ext cx="21146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pitchFamily="34" charset="-128"/>
              </a:rPr>
              <a:t>John Doe, Some Company</a:t>
            </a:r>
          </a:p>
        </p:txBody>
      </p:sp>
      <p:sp>
        <p:nvSpPr>
          <p:cNvPr id="4105" name="Rectangle 7"/>
          <p:cNvSpPr txBox="1">
            <a:spLocks noGrp="1" noChangeArrowheads="1"/>
          </p:cNvSpPr>
          <p:nvPr/>
        </p:nvSpPr>
        <p:spPr bwMode="auto">
          <a:xfrm>
            <a:off x="3384084" y="9012238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pitchFamily="34" charset="-128"/>
              </a:rPr>
              <a:t>Page </a:t>
            </a:r>
            <a:fld id="{E8A219BE-A449-49C0-936C-2FB5E6DA1B80}" type="slidenum">
              <a:rPr lang="en-US" sz="1200">
                <a:ea typeface="ＭＳ Ｐゴシック" pitchFamily="34" charset="-128"/>
              </a:rPr>
              <a:pPr algn="r"/>
              <a:t>17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4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943" tIns="46176" rIns="93943" bIns="4617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8" y="94542"/>
            <a:ext cx="1426416" cy="215444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4168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802.11-12/0182r1</a:t>
            </a:r>
            <a:endParaRPr kumimoji="0" lang="en-US" altLang="ja-JP" sz="1400"/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2" y="9570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49084" y="9013826"/>
            <a:ext cx="204094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471FFA12-20D1-4486-A21A-BBA780F23B64}" type="slidenum">
              <a:rPr kumimoji="0" lang="he-IL" altLang="ja-JP" sz="1200">
                <a:cs typeface="Times New Roman" pitchFamily="18" charset="0"/>
              </a:rPr>
              <a:pPr/>
              <a:t>18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802.11-12/0182r1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Page </a:t>
            </a:r>
            <a:fld id="{979395FC-FE51-4E94-B7CF-265127B6C01A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8" y="94542"/>
            <a:ext cx="1426416" cy="215444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4168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802.11-12/0182r1</a:t>
            </a:r>
            <a:endParaRPr kumimoji="0" lang="en-US" altLang="ja-JP" sz="1400"/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2" y="9570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49084" y="9013826"/>
            <a:ext cx="204094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471FFA12-20D1-4486-A21A-BBA780F23B64}" type="slidenum">
              <a:rPr kumimoji="0" lang="he-IL" altLang="ja-JP" sz="1200">
                <a:cs typeface="Times New Roman" pitchFamily="18" charset="0"/>
              </a:rPr>
              <a:pPr/>
              <a:t>21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802.11-12/0182r1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438" y="94542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62167" y="9016602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802.11-12/0182r1</a:t>
            </a:r>
            <a:endParaRPr kumimoji="0" lang="en-US" altLang="ja-JP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2A3AE2E5-E8B6-4999-A648-156D668CA785}" type="slidenum">
              <a:rPr kumimoji="0" lang="en-US" altLang="ja-JP" sz="1200"/>
              <a:pPr/>
              <a:t>24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802.11-12/0182r1</a:t>
            </a:r>
            <a:endParaRPr 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66E5E75A-688B-4A63-BEAD-13527DF0A4DD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802.11-12/0182r1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41301"/>
              <a:t>27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802.11-12/0182r1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5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doc.: IEEE 802.11-12/0182r1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March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74A0907-7DF5-4BC0-A9A3-2FA778B436A8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802.11-12/0182r1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6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doc.: IEEE 802.11-12/0182r1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March 2012</a:t>
            </a:r>
            <a:endParaRPr lang="en-US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5267" y="9016602"/>
            <a:ext cx="197515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63483" lvl="4" defTabSz="949264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158" y="9013421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9264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72756" y="9016602"/>
            <a:ext cx="426999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41301" eaLnBrk="0" hangingPunct="0"/>
              <a:t>10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3621" y="9016602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41301" eaLnBrk="0" hangingPunct="0"/>
              <a:t>11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802.11-12/0182r1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14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4796" y="90166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EBC9BC-92B1-45D9-A4E6-DA40C151798F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47A13BCA-D106-4E31-9219-819B3F3E0F44}" type="slidenum">
              <a:rPr lang="en-US" sz="1200">
                <a:latin typeface="Times New Roman" pitchFamily="18" charset="0"/>
              </a:rPr>
              <a:pPr algn="r"/>
              <a:t>15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802.11-12/0182r1</a:t>
            </a:r>
            <a:endParaRPr lang="en-US" sz="1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47364" y="9016602"/>
            <a:ext cx="27430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361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E0EFFF1-2846-4414-8A88-34AEEABD918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2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802.11-12/0182r1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223-02-00ac-lb187-comment-tgac-d2-0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March </a:t>
            </a:r>
            <a:r>
              <a:rPr lang="en-US" dirty="0" smtClean="0"/>
              <a:t>2012</a:t>
            </a:r>
            <a:endParaRPr lang="en-US" dirty="0" smtClean="0"/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11 </a:t>
            </a:r>
            <a:r>
              <a:rPr lang="en-US" sz="2000" b="0" dirty="0" smtClean="0"/>
              <a:t>-March-2012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6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2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653087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5467350" y="2951162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QoS </a:t>
            </a:r>
            <a:r>
              <a:rPr lang="en-US" sz="1000" b="1" dirty="0" err="1">
                <a:latin typeface="Tahoma" pitchFamily="34" charset="0"/>
                <a:ea typeface="ＭＳ Ｐゴシック" charset="-128"/>
                <a:cs typeface="Arial" charset="0"/>
              </a:rPr>
              <a:t>Mgt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 Frames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1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VHT 60 GHz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2" name="AutoShape 46"/>
          <p:cNvSpPr>
            <a:spLocks noChangeArrowheads="1"/>
          </p:cNvSpPr>
          <p:nvPr/>
        </p:nvSpPr>
        <p:spPr bwMode="auto">
          <a:xfrm>
            <a:off x="1514475" y="2644776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IDS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3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11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/>
            <a:r>
              <a:rPr lang="en-US" sz="1800" b="1" dirty="0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779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1693"/>
            <a:ext cx="1506537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39203"/>
              </p:ext>
            </p:extLst>
          </p:nvPr>
        </p:nvGraphicFramePr>
        <p:xfrm>
          <a:off x="1600200" y="266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0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62587"/>
              </p:ext>
            </p:extLst>
          </p:nvPr>
        </p:nvGraphicFramePr>
        <p:xfrm>
          <a:off x="152399" y="762000"/>
          <a:ext cx="8763001" cy="5512288"/>
        </p:xfrm>
        <a:graphic>
          <a:graphicData uri="http://schemas.openxmlformats.org/drawingml/2006/table">
            <a:tbl>
              <a:tblPr/>
              <a:tblGrid>
                <a:gridCol w="716974"/>
                <a:gridCol w="955964"/>
                <a:gridCol w="3664527"/>
                <a:gridCol w="3425536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“mb”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 video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QoS for Management Frames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C60G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 + Xiaoming Peng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Infrastructure Service Discovery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13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14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</a:t>
            </a:r>
            <a:r>
              <a:rPr lang="en-US" smtClean="0"/>
              <a:t>– Mar </a:t>
            </a:r>
            <a:r>
              <a:rPr lang="en-US" dirty="0" smtClean="0"/>
              <a:t>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 </a:t>
            </a:r>
          </a:p>
          <a:p>
            <a:r>
              <a:rPr lang="en-US" sz="2800" smtClean="0"/>
              <a:t>Editor succession REVmc</a:t>
            </a:r>
          </a:p>
          <a:p>
            <a:r>
              <a:rPr lang="en-US" sz="280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28545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March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76400"/>
            <a:ext cx="8915400" cy="4419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Vote on Recommendation of WNG Chair</a:t>
            </a:r>
          </a:p>
          <a:p>
            <a:pPr eaLnBrk="1" hangingPunct="1"/>
            <a:r>
              <a:rPr lang="en-US" sz="2800" dirty="0" smtClean="0"/>
              <a:t>Discovery Simulation – Paul Lambert</a:t>
            </a:r>
          </a:p>
          <a:p>
            <a:pPr eaLnBrk="1" hangingPunct="1"/>
            <a:r>
              <a:rPr lang="en-US" sz="2800" dirty="0" smtClean="0"/>
              <a:t>Key Centric Identity – Paul Lambert</a:t>
            </a:r>
          </a:p>
          <a:p>
            <a:pPr eaLnBrk="1" hangingPunct="1"/>
            <a:r>
              <a:rPr lang="en-US" sz="2800" dirty="0" smtClean="0"/>
              <a:t>AC+ (11-12-0375-00-0wng-6-10GHz_extensions_to_802.11ac_part3.ppt) - Jim Lansford</a:t>
            </a:r>
          </a:p>
        </p:txBody>
      </p:sp>
    </p:spTree>
    <p:extLst>
      <p:ext uri="{BB962C8B-B14F-4D97-AF65-F5344CB8AC3E}">
        <p14:creationId xmlns:p14="http://schemas.microsoft.com/office/powerpoint/2010/main" val="2673113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802.11 ARC – </a:t>
            </a:r>
            <a:r>
              <a:rPr lang="en-US" dirty="0" smtClean="0"/>
              <a:t>March </a:t>
            </a:r>
            <a:r>
              <a:rPr lang="en-US" dirty="0" smtClean="0"/>
              <a:t>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Administration</a:t>
            </a:r>
          </a:p>
          <a:p>
            <a:pPr lvl="1" eaLnBrk="1" hangingPunct="1"/>
            <a:r>
              <a:rPr lang="en-US" dirty="0" smtClean="0"/>
              <a:t>Attendance</a:t>
            </a:r>
          </a:p>
          <a:p>
            <a:pPr lvl="1" eaLnBrk="1" hangingPunct="1"/>
            <a:r>
              <a:rPr lang="en-US" dirty="0" smtClean="0"/>
              <a:t>Approve Agenda</a:t>
            </a:r>
          </a:p>
          <a:p>
            <a:pPr lvl="1" eaLnBrk="1" hangingPunct="1"/>
            <a:r>
              <a:rPr lang="en-US" dirty="0" smtClean="0"/>
              <a:t>Policies </a:t>
            </a:r>
          </a:p>
          <a:p>
            <a:pPr eaLnBrk="1" hangingPunct="1"/>
            <a:r>
              <a:rPr lang="en-US" dirty="0" smtClean="0"/>
              <a:t>802 Overview &amp; Architecture ballot</a:t>
            </a:r>
          </a:p>
          <a:p>
            <a:pPr lvl="1" eaLnBrk="1" hangingPunct="1"/>
            <a:r>
              <a:rPr lang="en-US" dirty="0" smtClean="0"/>
              <a:t>Ballot status update</a:t>
            </a:r>
          </a:p>
          <a:p>
            <a:pPr lvl="2" eaLnBrk="1" hangingPunct="1"/>
            <a:r>
              <a:rPr lang="en-US" dirty="0" smtClean="0"/>
              <a:t>802 ballot closed Feb 4, comments found here: 11-12/0228r0</a:t>
            </a:r>
          </a:p>
          <a:p>
            <a:pPr lvl="2" eaLnBrk="1" hangingPunct="1"/>
            <a:r>
              <a:rPr lang="en-US" dirty="0" smtClean="0"/>
              <a:t>Comment resolution ongoing (this week, and off-line)</a:t>
            </a:r>
          </a:p>
          <a:p>
            <a:pPr lvl="1" eaLnBrk="1" hangingPunct="1"/>
            <a:r>
              <a:rPr lang="en-US" dirty="0" smtClean="0"/>
              <a:t>Review status of 802.11’s comments</a:t>
            </a:r>
          </a:p>
          <a:p>
            <a:pPr lvl="1" eaLnBrk="1" hangingPunct="1"/>
            <a:r>
              <a:rPr lang="en-US" dirty="0" smtClean="0"/>
              <a:t>Review others’ comments of interest</a:t>
            </a:r>
          </a:p>
          <a:p>
            <a:pPr lvl="1" eaLnBrk="1" hangingPunct="1"/>
            <a:r>
              <a:rPr lang="en-US" dirty="0" smtClean="0"/>
              <a:t>Submit any comment resolution proposals </a:t>
            </a:r>
          </a:p>
          <a:p>
            <a:pPr eaLnBrk="1" hangingPunct="1"/>
            <a:r>
              <a:rPr lang="en-US" dirty="0" smtClean="0"/>
              <a:t>Future sessions / SC activities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091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91F4173-044F-453F-B06D-A73DC562AF2A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19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27D1C3C-26ED-444C-B3F7-101FB5106E20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205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pitchFamily="34" charset="-128"/>
              </a:rPr>
              <a:t>Slide </a:t>
            </a:r>
            <a:fld id="{2D0B8FCB-E757-4D98-BC7B-06D19FE17101}" type="slidenum">
              <a:rPr lang="en-US" sz="1200">
                <a:ea typeface="ＭＳ Ｐゴシック" pitchFamily="34" charset="-128"/>
              </a:rPr>
              <a:pPr algn="ctr"/>
              <a:t>17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March 2012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mtClean="0"/>
              <a:t>TGmb D12.0 </a:t>
            </a:r>
          </a:p>
          <a:p>
            <a:pPr lvl="1"/>
            <a:r>
              <a:rPr lang="en-US" smtClean="0"/>
              <a:t>Received Revcom Approval January 23, 2012</a:t>
            </a:r>
          </a:p>
          <a:p>
            <a:pPr lvl="1"/>
            <a:r>
              <a:rPr lang="en-US" smtClean="0"/>
              <a:t>Received Standards Board Approval – February 6, 2012</a:t>
            </a:r>
          </a:p>
          <a:p>
            <a:r>
              <a:rPr lang="en-US" smtClean="0"/>
              <a:t>Publication Editing in progress</a:t>
            </a:r>
          </a:p>
          <a:p>
            <a:pPr lvl="1"/>
            <a:r>
              <a:rPr lang="en-US" smtClean="0"/>
              <a:t>Editor and review team responding to publication editor questions</a:t>
            </a:r>
          </a:p>
          <a:p>
            <a:r>
              <a:rPr lang="en-US" smtClean="0"/>
              <a:t>Publication anticipated early-mid April 2012</a:t>
            </a:r>
          </a:p>
        </p:txBody>
      </p:sp>
    </p:spTree>
    <p:extLst>
      <p:ext uri="{BB962C8B-B14F-4D97-AF65-F5344CB8AC3E}">
        <p14:creationId xmlns:p14="http://schemas.microsoft.com/office/powerpoint/2010/main" val="361049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en-US" altLang="ja-JP"/>
              <a:t>Mar 2012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r>
              <a:rPr lang="en-US" altLang="ja-JP" sz="2900" smtClean="0"/>
              <a:t>IEEE 802.11 TGaa – Waikoloa, </a:t>
            </a:r>
            <a:br>
              <a:rPr lang="en-US" altLang="ja-JP" sz="2900" smtClean="0"/>
            </a:br>
            <a:r>
              <a:rPr lang="en-US" altLang="ja-JP" sz="2900" smtClean="0"/>
              <a:t>March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3434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>
              <a:buFontTx/>
              <a:buNone/>
            </a:pPr>
            <a:r>
              <a:rPr lang="en-US" altLang="ja-JP" sz="2800" dirty="0" smtClean="0"/>
              <a:t>Sponsor Ballot 4 received 100% approval with 0 comments.</a:t>
            </a:r>
          </a:p>
          <a:p>
            <a:pPr lvl="1"/>
            <a:r>
              <a:rPr lang="en-US" altLang="ja-JP" sz="2800" dirty="0" smtClean="0"/>
              <a:t>Joint Meeting with 802.1avb</a:t>
            </a:r>
          </a:p>
          <a:p>
            <a:pPr lvl="1"/>
            <a:r>
              <a:rPr lang="en-US" altLang="ja-JP" sz="2800" dirty="0" smtClean="0"/>
              <a:t>Update on EC and RevCom</a:t>
            </a:r>
          </a:p>
          <a:p>
            <a:pPr lvl="1"/>
            <a:endParaRPr lang="en-US" altLang="ja-JP" sz="28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53225" y="6475413"/>
            <a:ext cx="1790700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Graham Smith (DSP Group))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AE900C09-7A9D-41E3-AC6C-266296C60EA0}" type="slidenum">
              <a:rPr kumimoji="0" lang="he-IL" altLang="ja-JP" sz="1200">
                <a:cs typeface="Times New Roman" pitchFamily="18" charset="0"/>
              </a:rPr>
              <a:pPr/>
              <a:t>18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604968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Slide </a:t>
            </a:r>
            <a:fld id="{423BFDA0-E349-4B56-A98B-73DFF7CAC7F5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IEEE 802.11ac – March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mtClean="0"/>
              <a:t>Passed WG letter ballot (LB 187)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 total of about 1500 comments were received.</a:t>
            </a:r>
          </a:p>
          <a:p>
            <a:pPr>
              <a:lnSpc>
                <a:spcPct val="90000"/>
              </a:lnSpc>
            </a:pPr>
            <a:r>
              <a:rPr lang="en-US" smtClean="0"/>
              <a:t>Focus of this meeting is on resolving comments received on D2.0.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Comment spreadsheet is available at: </a:t>
            </a:r>
            <a:r>
              <a:rPr lang="en-US" smtClean="0">
                <a:hlinkClick r:id="rId3"/>
              </a:rPr>
              <a:t>https://mentor.ieee.org/802.11/dcn/12/11-12-0223-02-00ac-lb187-comment-tgac-d2-0.xls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</a:pPr>
            <a:r>
              <a:rPr lang="en-US" smtClean="0"/>
              <a:t>A TG Ad Hoc meeting was held in the Bay area during the period of March 7-9 with the objective to achieve progress on LB 187 comment resolution.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Ad Hoc meeting Agenda is available in document11-12/0236.</a:t>
            </a:r>
          </a:p>
          <a:p>
            <a:r>
              <a:rPr lang="en-US" smtClean="0"/>
              <a:t>Agenda for this meeting is available  in document 11-12/0237r0.</a:t>
            </a:r>
          </a:p>
        </p:txBody>
      </p:sp>
    </p:spTree>
    <p:extLst>
      <p:ext uri="{BB962C8B-B14F-4D97-AF65-F5344CB8AC3E}">
        <p14:creationId xmlns:p14="http://schemas.microsoft.com/office/powerpoint/2010/main" val="35539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r>
              <a:rPr lang="en-US" sz="3200" dirty="0" smtClean="0"/>
              <a:t>Agenda 					</a:t>
            </a:r>
            <a:r>
              <a:rPr lang="en-US" sz="3200" dirty="0" smtClean="0"/>
              <a:t>11-12- 0181</a:t>
            </a:r>
            <a:endParaRPr lang="en-US" sz="3200" dirty="0" smtClean="0"/>
          </a:p>
          <a:p>
            <a:r>
              <a:rPr lang="en-US" sz="3200" dirty="0" smtClean="0"/>
              <a:t>Snapshots 				</a:t>
            </a:r>
            <a:r>
              <a:rPr lang="en-US" sz="3200" dirty="0" smtClean="0"/>
              <a:t>11-12- 0182</a:t>
            </a:r>
          </a:p>
          <a:p>
            <a:r>
              <a:rPr lang="en-US" sz="3200" dirty="0" smtClean="0"/>
              <a:t>Supplementary 			11-12- 0183</a:t>
            </a:r>
          </a:p>
          <a:p>
            <a:r>
              <a:rPr lang="en-US" sz="3200" dirty="0" smtClean="0"/>
              <a:t>Adrian’s </a:t>
            </a:r>
            <a:r>
              <a:rPr lang="en-US" sz="3200" dirty="0" smtClean="0"/>
              <a:t>Vice Chair report  	11-12-0038</a:t>
            </a:r>
          </a:p>
          <a:p>
            <a:r>
              <a:rPr lang="en-US" sz="3200" dirty="0" smtClean="0"/>
              <a:t>Jon’s Vice Chair report  	11-12-0045</a:t>
            </a:r>
          </a:p>
          <a:p>
            <a:r>
              <a:rPr lang="en-US" sz="3200" dirty="0" smtClean="0"/>
              <a:t>Treasury report  			11-12-0043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</a:t>
            </a:r>
            <a:r>
              <a:rPr lang="en-US" dirty="0" smtClean="0"/>
              <a:t>March Meeting </a:t>
            </a:r>
            <a:r>
              <a:rPr lang="en-US" dirty="0" smtClean="0"/>
              <a:t>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Complete comment resolution on first sponsor ballot</a:t>
            </a:r>
          </a:p>
          <a:p>
            <a:pPr eaLnBrk="1" hangingPunct="1"/>
            <a:r>
              <a:rPr lang="en-US" sz="3600" smtClean="0"/>
              <a:t>Start first recirculation sponsor ballot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86812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en-US" altLang="ja-JP"/>
              <a:t>Mar 2012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r>
              <a:rPr lang="en-US" altLang="ja-JP" sz="2900" smtClean="0"/>
              <a:t>IEEE 802.11 TGaa – Waikoloa, </a:t>
            </a:r>
            <a:br>
              <a:rPr lang="en-US" altLang="ja-JP" sz="2900" smtClean="0"/>
            </a:br>
            <a:r>
              <a:rPr lang="en-US" altLang="ja-JP" sz="2900" smtClean="0"/>
              <a:t>March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3434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>
              <a:buFontTx/>
              <a:buNone/>
            </a:pPr>
            <a:r>
              <a:rPr lang="en-US" altLang="ja-JP" sz="2800" dirty="0" smtClean="0"/>
              <a:t>Sponsor Ballot 5 received 100% approval with 0 comments.</a:t>
            </a:r>
          </a:p>
          <a:p>
            <a:pPr lvl="1"/>
            <a:r>
              <a:rPr lang="en-US" altLang="ja-JP" sz="2800" dirty="0" smtClean="0"/>
              <a:t>Review any EC or RevCom comments</a:t>
            </a:r>
          </a:p>
          <a:p>
            <a:pPr lvl="1"/>
            <a:endParaRPr lang="en-US" altLang="ja-JP" sz="28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53225" y="6475413"/>
            <a:ext cx="1790700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Graham Smith (DSP Group))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AE900C09-7A9D-41E3-AC6C-266296C60EA0}" type="slidenum">
              <a:rPr kumimoji="0" lang="he-IL" altLang="ja-JP" sz="1200">
                <a:cs typeface="Times New Roman" pitchFamily="18" charset="0"/>
              </a:rPr>
              <a:pPr/>
              <a:t>21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227723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FC52556-FCB6-433A-8F98-C5C4429B9F00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F8DAF046-CD02-40B7-94A1-3FC260173720}" type="slidenum">
              <a:rPr lang="en-US" sz="1200"/>
              <a:pPr algn="ctr"/>
              <a:t>22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March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Approve the LB171 comment spreadsheet in 11-11/277r27</a:t>
            </a:r>
          </a:p>
          <a:p>
            <a:r>
              <a:rPr lang="en-US" altLang="ja-JP" smtClean="0">
                <a:ea typeface="MS PGothic" pitchFamily="34" charset="-128"/>
              </a:rPr>
              <a:t>Approve speculative draft D1.06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January</a:t>
            </a:r>
          </a:p>
          <a:p>
            <a:r>
              <a:rPr lang="en-US" altLang="ja-JP" smtClean="0">
                <a:ea typeface="MS PGothic" pitchFamily="34" charset="-128"/>
              </a:rPr>
              <a:t>Complete PHY comments resolution with a submission to create a Clause 23</a:t>
            </a:r>
          </a:p>
          <a:p>
            <a:r>
              <a:rPr lang="en-US" altLang="ja-JP" smtClean="0">
                <a:ea typeface="MS PGothic" pitchFamily="34" charset="-128"/>
              </a:rPr>
              <a:t>With comment resolutions completed, create Draft 2.0 and request a new WG Letter Ballot</a:t>
            </a:r>
          </a:p>
          <a:p>
            <a:r>
              <a:rPr lang="en-US" altLang="ja-JP" smtClean="0">
                <a:ea typeface="MS PGothic" pitchFamily="34" charset="-128"/>
              </a:rPr>
              <a:t>Review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Plan for May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3371396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March Snapshot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114800"/>
          </a:xfrm>
        </p:spPr>
        <p:txBody>
          <a:bodyPr/>
          <a:lstStyle/>
          <a:p>
            <a:pPr marL="609600" indent="-609600"/>
            <a:r>
              <a:rPr lang="en-US" sz="3200" dirty="0" smtClean="0"/>
              <a:t>Primary focus</a:t>
            </a:r>
          </a:p>
          <a:p>
            <a:pPr marL="1009650" lvl="1" indent="-609600"/>
            <a:r>
              <a:rPr lang="en-US" sz="2800" dirty="0" smtClean="0"/>
              <a:t>Continue work on the specification framework document.</a:t>
            </a:r>
          </a:p>
          <a:p>
            <a:pPr marL="609600" indent="-609600"/>
            <a:r>
              <a:rPr lang="en-US" sz="3200" dirty="0" smtClean="0"/>
              <a:t>Continue work on,</a:t>
            </a:r>
          </a:p>
          <a:p>
            <a:pPr marL="1009650" lvl="1" indent="-609600"/>
            <a:r>
              <a:rPr lang="en-US" sz="2800" dirty="0" smtClean="0"/>
              <a:t>Requirements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eval</a:t>
            </a:r>
            <a:r>
              <a:rPr lang="en-US" sz="2800" dirty="0"/>
              <a:t>.</a:t>
            </a:r>
            <a:r>
              <a:rPr lang="en-US" sz="2800" dirty="0" smtClean="0"/>
              <a:t> and channel model document</a:t>
            </a:r>
          </a:p>
          <a:p>
            <a:pPr marL="609600" indent="-609600"/>
            <a:r>
              <a:rPr lang="en-US" sz="3200" dirty="0" smtClean="0"/>
              <a:t>Create draft text ad hoc sub groups</a:t>
            </a:r>
          </a:p>
          <a:p>
            <a:pPr marL="609600" indent="-609600"/>
            <a:r>
              <a:rPr lang="en-US" sz="32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3200" dirty="0" smtClean="0"/>
          </a:p>
          <a:p>
            <a:pPr marL="1009650" lvl="1" indent="-609600"/>
            <a:endParaRPr 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50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 dirty="0" smtClean="0"/>
              <a:t>IEEE 802.11 FILS TGai – Hawaii, </a:t>
            </a:r>
            <a:br>
              <a:rPr lang="en-US" altLang="ja-JP" sz="2900" dirty="0" smtClean="0"/>
            </a:br>
            <a:r>
              <a:rPr lang="en-US" altLang="ja-JP" sz="2900" dirty="0" smtClean="0"/>
              <a:t>March </a:t>
            </a:r>
            <a:r>
              <a:rPr lang="en-US" altLang="ja-JP" sz="2900" dirty="0" smtClean="0"/>
              <a:t>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Goals for the  Meeting:</a:t>
            </a:r>
          </a:p>
          <a:p>
            <a:pPr lvl="1"/>
            <a:r>
              <a:rPr lang="en-US" altLang="ja-JP" sz="2600" smtClean="0"/>
              <a:t>Approve minutes of past meeting and teleconference</a:t>
            </a:r>
          </a:p>
          <a:p>
            <a:pPr lvl="1"/>
            <a:r>
              <a:rPr lang="en-US" altLang="ja-JP" sz="2600" smtClean="0"/>
              <a:t>Spec text for specification framework documentation</a:t>
            </a:r>
          </a:p>
          <a:p>
            <a:pPr lvl="1"/>
            <a:r>
              <a:rPr lang="en-US" altLang="ja-JP" sz="2600" smtClean="0"/>
              <a:t>Creating Spec framework documentation</a:t>
            </a:r>
          </a:p>
          <a:p>
            <a:pPr lvl="1"/>
            <a:r>
              <a:rPr lang="en-US" altLang="ja-JP" sz="2600" smtClean="0"/>
              <a:t>Approve Timeline</a:t>
            </a:r>
          </a:p>
          <a:p>
            <a:pPr lvl="1"/>
            <a:r>
              <a:rPr lang="en-US" altLang="ja-JP" sz="2600" smtClean="0"/>
              <a:t>Approve Teleconference schedule</a:t>
            </a:r>
          </a:p>
          <a:p>
            <a:pPr lvl="1"/>
            <a:r>
              <a:rPr lang="en-US" altLang="ja-JP" sz="2600" smtClean="0"/>
              <a:t>Approve Plan for May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Mar 2012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0818A8E1-15BC-4DB9-BF39-9E6CCC12E426}" type="slidenum">
              <a:rPr kumimoji="0" lang="en-US" altLang="ja-JP" sz="1200"/>
              <a:pPr/>
              <a:t>24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085096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00D8B8BA-8ACA-4E73-A879-38DECB26AACA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ad hoc – </a:t>
            </a:r>
            <a:r>
              <a:rPr lang="en-US" dirty="0" smtClean="0"/>
              <a:t>March </a:t>
            </a:r>
            <a:r>
              <a:rPr lang="en-US" dirty="0" smtClean="0"/>
              <a:t>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Latest liaisons of Sponsor Ballot drafts</a:t>
            </a:r>
          </a:p>
          <a:p>
            <a:pPr lvl="1"/>
            <a:r>
              <a:rPr lang="en-AU" smtClean="0"/>
              <a:t>Review results of SC6 meeting in Feb 2012</a:t>
            </a:r>
          </a:p>
          <a:p>
            <a:pPr lvl="2"/>
            <a:r>
              <a:rPr lang="en-AU" smtClean="0"/>
              <a:t>Status of WAPI in SC6 (802.11i replacement)</a:t>
            </a:r>
          </a:p>
          <a:p>
            <a:pPr lvl="2"/>
            <a:r>
              <a:rPr lang="en-AU" smtClean="0"/>
              <a:t>Status of proposed 802.1X/AE and 802.16 security replacements</a:t>
            </a:r>
          </a:p>
          <a:p>
            <a:pPr lvl="2"/>
            <a:r>
              <a:rPr lang="en-AU" smtClean="0"/>
              <a:t>Status of N-UHT (proposed 802.11ac replacement) in SC6</a:t>
            </a:r>
          </a:p>
          <a:p>
            <a:pPr lvl="2"/>
            <a:r>
              <a:rPr lang="en-AU" smtClean="0"/>
              <a:t>Response to 802 plan for ISO/IEC 8802 standards</a:t>
            </a:r>
          </a:p>
          <a:p>
            <a:pPr lvl="2"/>
            <a:r>
              <a:rPr lang="en-AU" smtClean="0"/>
              <a:t>Review liaison sent</a:t>
            </a:r>
          </a:p>
        </p:txBody>
      </p:sp>
    </p:spTree>
    <p:extLst>
      <p:ext uri="{BB962C8B-B14F-4D97-AF65-F5344CB8AC3E}">
        <p14:creationId xmlns:p14="http://schemas.microsoft.com/office/powerpoint/2010/main" val="3130025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March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 and changes on the horizon</a:t>
            </a:r>
          </a:p>
          <a:p>
            <a:pPr lvl="2" eaLnBrk="1" hangingPunct="1"/>
            <a:r>
              <a:rPr lang="en-US" smtClean="0"/>
              <a:t>Spectrum Bill</a:t>
            </a:r>
          </a:p>
          <a:p>
            <a:pPr lvl="2" eaLnBrk="1" hangingPunct="1"/>
            <a:r>
              <a:rPr lang="en-US" smtClean="0"/>
              <a:t>National Broadband Plan update</a:t>
            </a:r>
          </a:p>
          <a:p>
            <a:pPr lvl="1" eaLnBrk="1" hangingPunct="1"/>
            <a:r>
              <a:rPr lang="en-US" smtClean="0"/>
              <a:t>EU development of  TVWS Harmonised Standard</a:t>
            </a:r>
          </a:p>
          <a:p>
            <a:pPr lvl="1" eaLnBrk="1" hangingPunct="1"/>
            <a:r>
              <a:rPr lang="en-US" smtClean="0"/>
              <a:t>Ofcom 10-year spectrum planning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TBD</a:t>
            </a:r>
          </a:p>
          <a:p>
            <a:pPr lvl="1" eaLnBrk="1" hangingPunct="1"/>
            <a:endParaRPr lang="en-US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10EE1B0-B157-4758-8202-403F75EB7923}" type="slidenum">
              <a:rPr lang="en-US" sz="1200" smtClean="0"/>
              <a:pPr/>
              <a:t>26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645052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dirty="0" smtClean="0"/>
              <a:t>Smart Grid – March  2012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r>
              <a:rPr lang="en-US" sz="3600" b="0" dirty="0" smtClean="0"/>
              <a:t>NIST Smart Grid PAP#2 Update</a:t>
            </a:r>
          </a:p>
          <a:p>
            <a:r>
              <a:rPr lang="en-US" sz="3600" b="0" dirty="0" smtClean="0"/>
              <a:t>Progress on rewrite of Chapter 4 &amp; 5</a:t>
            </a:r>
          </a:p>
          <a:p>
            <a:r>
              <a:rPr lang="en-US" sz="3600" b="0" dirty="0" smtClean="0"/>
              <a:t>Simulation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China Millimeter Wave (CMMW) Study Group – </a:t>
            </a:r>
            <a:r>
              <a:rPr lang="en-US" dirty="0" smtClean="0"/>
              <a:t>March Meeting </a:t>
            </a:r>
            <a:r>
              <a:rPr lang="en-US" dirty="0" smtClean="0"/>
              <a:t>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PAR &amp; 5 C development</a:t>
            </a:r>
          </a:p>
          <a:p>
            <a:pPr eaLnBrk="1" hangingPunct="1"/>
            <a:r>
              <a:rPr lang="en-US" sz="3600" smtClean="0"/>
              <a:t>Task group logistics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3378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March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25127B-E054-4616-BB6E-0732FFCA5BF9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ISD SG – March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114800"/>
          </a:xfrm>
        </p:spPr>
        <p:txBody>
          <a:bodyPr lIns="91440" tIns="45720" rIns="91440" bIns="45720"/>
          <a:lstStyle/>
          <a:p>
            <a:r>
              <a:rPr lang="en-US" sz="3200" dirty="0" smtClean="0"/>
              <a:t>Refine Scope of Study Group</a:t>
            </a:r>
          </a:p>
          <a:p>
            <a:r>
              <a:rPr lang="en-US" sz="3200" dirty="0" smtClean="0"/>
              <a:t>Presentations</a:t>
            </a:r>
          </a:p>
          <a:p>
            <a:r>
              <a:rPr lang="en-US" sz="3200" dirty="0" smtClean="0"/>
              <a:t>Liaison response from WFA</a:t>
            </a:r>
          </a:p>
          <a:p>
            <a:r>
              <a:rPr lang="en-US" sz="3200" dirty="0" smtClean="0"/>
              <a:t>Draft PAR &amp; 5Cs</a:t>
            </a:r>
          </a:p>
          <a:p>
            <a:r>
              <a:rPr lang="en-US" sz="3200" dirty="0" smtClean="0"/>
              <a:t>Plans for May 2012</a:t>
            </a:r>
          </a:p>
          <a:p>
            <a:r>
              <a:rPr lang="en-US" sz="3200" dirty="0" smtClean="0"/>
              <a:t>Agenda for this meeting is 11-12/0225r0.</a:t>
            </a:r>
          </a:p>
        </p:txBody>
      </p:sp>
    </p:spTree>
    <p:extLst>
      <p:ext uri="{BB962C8B-B14F-4D97-AF65-F5344CB8AC3E}">
        <p14:creationId xmlns:p14="http://schemas.microsoft.com/office/powerpoint/2010/main" val="29964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1930861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New </a:t>
            </a:r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Revision </a:t>
            </a:r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PAR</a:t>
            </a: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3733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>
            <a:off x="6096000" y="4114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4343757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31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47264616"/>
              </p:ext>
            </p:extLst>
          </p:nvPr>
        </p:nvGraphicFramePr>
        <p:xfrm>
          <a:off x="685800" y="1011746"/>
          <a:ext cx="7315200" cy="5334198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5344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  Ballot #187  was a 30 day Working Group technical Ballot asking the question "Should P802.11ac D2.0 be forwarded to Sponsor Ballot?". 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RESULTS: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 Thursday            	    January 19, 2012- 23:59 ET</a:t>
            </a:r>
            <a:br>
              <a:rPr lang="en-US" sz="1600" dirty="0"/>
            </a:br>
            <a:r>
              <a:rPr lang="en-US" sz="1600" dirty="0"/>
              <a:t>Ballot Closing Date:      Saturday                 </a:t>
            </a:r>
            <a:r>
              <a:rPr lang="en-US" sz="1600" dirty="0" smtClean="0"/>
              <a:t> </a:t>
            </a:r>
            <a:r>
              <a:rPr lang="en-US" sz="1600" dirty="0"/>
              <a:t>February 18, 2012 - 23:59 ET 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223  affirmative votes </a:t>
            </a:r>
          </a:p>
          <a:p>
            <a:pPr marL="0" indent="0">
              <a:buNone/>
            </a:pPr>
            <a:r>
              <a:rPr lang="en-US" sz="1600" dirty="0"/>
              <a:t>   28 negative votes  </a:t>
            </a:r>
          </a:p>
          <a:p>
            <a:pPr marL="0" indent="0">
              <a:buNone/>
            </a:pPr>
            <a:r>
              <a:rPr lang="en-US" sz="1600" dirty="0"/>
              <a:t>   19 abstention votes</a:t>
            </a:r>
          </a:p>
          <a:p>
            <a:pPr marL="0" indent="0">
              <a:buNone/>
            </a:pPr>
            <a:r>
              <a:rPr lang="en-US" sz="1600" dirty="0"/>
              <a:t>     1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  271 votes received </a:t>
            </a:r>
            <a:r>
              <a:rPr lang="en-US" sz="1600" dirty="0" smtClean="0"/>
              <a:t>   =  </a:t>
            </a:r>
            <a:r>
              <a:rPr lang="en-US" sz="1600" dirty="0"/>
              <a:t>90.3 %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7.0 % valid </a:t>
            </a:r>
            <a:r>
              <a:rPr lang="en-US" sz="1600" dirty="0" smtClean="0"/>
              <a:t>abstentions</a:t>
            </a: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223  affirmative votes       =      88.8 % affirmative</a:t>
            </a:r>
            <a:br>
              <a:rPr lang="en-US" sz="1600" dirty="0"/>
            </a:br>
            <a:r>
              <a:rPr lang="en-US" sz="1600" dirty="0"/>
              <a:t>  28  total negative votes </a:t>
            </a:r>
            <a:r>
              <a:rPr lang="en-US" sz="1600" dirty="0" smtClean="0"/>
              <a:t>  </a:t>
            </a:r>
            <a:r>
              <a:rPr lang="en-US" sz="1600" dirty="0"/>
              <a:t>=      11.2 % negative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March </a:t>
            </a:r>
            <a:r>
              <a:rPr lang="en-US" sz="2800" dirty="0" smtClean="0"/>
              <a:t>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083674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666750"/>
                <a:gridCol w="914400"/>
                <a:gridCol w="1905000"/>
                <a:gridCol w="21336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March 2012 </a:t>
            </a:r>
            <a:r>
              <a:rPr lang="en-US" sz="2800" dirty="0" err="1" smtClean="0"/>
              <a:t>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595262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666750"/>
                <a:gridCol w="914400"/>
                <a:gridCol w="1905000"/>
                <a:gridCol w="21336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79780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dirty="0" smtClean="0"/>
              <a:t>Data from document   11-12-0038</a:t>
            </a:r>
            <a:endParaRPr lang="en-GB" sz="1200" dirty="0"/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293457"/>
              </p:ext>
            </p:extLst>
          </p:nvPr>
        </p:nvGraphicFramePr>
        <p:xfrm>
          <a:off x="533400" y="1752600"/>
          <a:ext cx="7848600" cy="2560640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effectLst/>
                          <a:latin typeface="Calibri"/>
                        </a:rPr>
                        <a:t>November 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effectLst/>
                          <a:latin typeface="Calibri"/>
                        </a:rPr>
                        <a:t>Number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124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59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298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45720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2012  Meeting </a:t>
            </a:r>
            <a:r>
              <a:rPr lang="en-US" dirty="0" smtClean="0"/>
              <a:t>Registration - Estimate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66800"/>
            <a:ext cx="4648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7452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241947</TotalTime>
  <Words>2159</Words>
  <Application>Microsoft Office PowerPoint</Application>
  <PresentationFormat>On-screen Show (4:3)</PresentationFormat>
  <Paragraphs>827</Paragraphs>
  <Slides>32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WG11  Snapshot March 2012</vt:lpstr>
      <vt:lpstr>802.11 Meeting Documents</vt:lpstr>
      <vt:lpstr>PAR Expiration/Renewal Schedule</vt:lpstr>
      <vt:lpstr>PowerPoint Presentation</vt:lpstr>
      <vt:lpstr>WG11 Task &amp; Study Group Officers – March 2012</vt:lpstr>
      <vt:lpstr>WG11 Task &amp; Study Group Officers – March 2012 adj</vt:lpstr>
      <vt:lpstr>PowerPoint Presentation</vt:lpstr>
      <vt:lpstr>Current Membership Status</vt:lpstr>
      <vt:lpstr>March 2012  Meeting Registration - Estimate</vt:lpstr>
      <vt:lpstr>IEEE 802.11 Standards Pipeline</vt:lpstr>
      <vt:lpstr>IEEE 802.11 Revisions</vt:lpstr>
      <vt:lpstr>Type of Groups</vt:lpstr>
      <vt:lpstr>Groups</vt:lpstr>
      <vt:lpstr>WG11 Editor Abstract / Agenda – Mar 2012 </vt:lpstr>
      <vt:lpstr>WNG SC – March 2012</vt:lpstr>
      <vt:lpstr>802.11 ARC – March 2012</vt:lpstr>
      <vt:lpstr>TGmb - March 2012</vt:lpstr>
      <vt:lpstr>IEEE 802.11 TGaa – Waikoloa,  March 2012</vt:lpstr>
      <vt:lpstr>IEEE 802.11ac – March 2012</vt:lpstr>
      <vt:lpstr>TGad – March Meeting Goals</vt:lpstr>
      <vt:lpstr>IEEE 802.11 TGaa – Waikoloa,  March 2012</vt:lpstr>
      <vt:lpstr>TGaf – Meeting Goals March 2012</vt:lpstr>
      <vt:lpstr>IEEE 802.11ah March Snapshot</vt:lpstr>
      <vt:lpstr>IEEE 802.11 FILS TGai – Hawaii,  March 2012</vt:lpstr>
      <vt:lpstr>IEEE JTC1 ad hoc – March 2012</vt:lpstr>
      <vt:lpstr>Regulatory Standing Committee  Meeting Goals March 2012</vt:lpstr>
      <vt:lpstr>Smart Grid – March  2012</vt:lpstr>
      <vt:lpstr>China Millimeter Wave (CMMW) Study Group – March Meeting Goals</vt:lpstr>
      <vt:lpstr>IEEE 802.11 ISD SG – March 2012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2011</dc:title>
  <dc:creator>Bruce Kraemer</dc:creator>
  <cp:lastModifiedBy>Bruce Kraemer</cp:lastModifiedBy>
  <cp:revision>2529</cp:revision>
  <cp:lastPrinted>2012-03-11T21:32:40Z</cp:lastPrinted>
  <dcterms:created xsi:type="dcterms:W3CDTF">1998-02-10T13:07:52Z</dcterms:created>
  <dcterms:modified xsi:type="dcterms:W3CDTF">2012-03-12T19:57:46Z</dcterms:modified>
</cp:coreProperties>
</file>