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1403" r:id="rId2"/>
    <p:sldId id="2142" r:id="rId3"/>
    <p:sldId id="2019" r:id="rId4"/>
    <p:sldId id="1995" r:id="rId5"/>
    <p:sldId id="2018" r:id="rId6"/>
    <p:sldId id="2162" r:id="rId7"/>
    <p:sldId id="1996" r:id="rId8"/>
    <p:sldId id="2054" r:id="rId9"/>
    <p:sldId id="2143" r:id="rId10"/>
    <p:sldId id="2056" r:id="rId11"/>
    <p:sldId id="2057" r:id="rId12"/>
    <p:sldId id="2144" r:id="rId13"/>
    <p:sldId id="2145" r:id="rId14"/>
    <p:sldId id="2147" r:id="rId15"/>
    <p:sldId id="2163" r:id="rId16"/>
    <p:sldId id="2149" r:id="rId17"/>
    <p:sldId id="2150" r:id="rId18"/>
    <p:sldId id="2151" r:id="rId19"/>
    <p:sldId id="2152" r:id="rId20"/>
    <p:sldId id="2153" r:id="rId21"/>
    <p:sldId id="2154" r:id="rId22"/>
    <p:sldId id="2155" r:id="rId23"/>
    <p:sldId id="2156" r:id="rId24"/>
    <p:sldId id="2157" r:id="rId25"/>
    <p:sldId id="2158" r:id="rId26"/>
    <p:sldId id="2159" r:id="rId27"/>
    <p:sldId id="1994" r:id="rId28"/>
    <p:sldId id="2160" r:id="rId29"/>
    <p:sldId id="2161" r:id="rId30"/>
    <p:sldId id="2009" r:id="rId31"/>
    <p:sldId id="2013" r:id="rId32"/>
    <p:sldId id="2146" r:id="rId33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9900"/>
    <a:srgbClr val="FF9966"/>
    <a:srgbClr val="0033CC"/>
    <a:srgbClr val="3366FF"/>
    <a:srgbClr val="FFFF99"/>
    <a:srgbClr val="66FF33"/>
    <a:srgbClr val="66FF99"/>
    <a:srgbClr val="FF9933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9531" autoAdjust="0"/>
    <p:restoredTop sz="86410" autoAdjust="0"/>
  </p:normalViewPr>
  <p:slideViewPr>
    <p:cSldViewPr>
      <p:cViewPr>
        <p:scale>
          <a:sx n="75" d="100"/>
          <a:sy n="75" d="100"/>
        </p:scale>
        <p:origin x="-528" y="-48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36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2166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7479" y="171704"/>
            <a:ext cx="2248223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802.11-12/0182r0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7563" y="171704"/>
            <a:ext cx="1222965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03296" y="9011833"/>
            <a:ext cx="1622266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82912" y="9011833"/>
            <a:ext cx="53251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D2FFF61-0F02-4C4D-874F-C6F0AA25E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705965" y="387879"/>
            <a:ext cx="564133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705966" y="9011833"/>
            <a:ext cx="73859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1301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705966" y="9000705"/>
            <a:ext cx="57994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1453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2200" y="89041"/>
            <a:ext cx="2248223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802.11-12/0182r0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4438" y="89041"/>
            <a:ext cx="1222965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3263"/>
            <a:ext cx="4643437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0756" y="4422459"/>
            <a:ext cx="5171754" cy="41903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404" tIns="46403" rIns="94404" bIns="46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03899" y="9016602"/>
            <a:ext cx="2086524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173" lvl="4" algn="r" defTabSz="942015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7243" y="9016602"/>
            <a:ext cx="53251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439F4A26-5FC8-4F29-BD47-494A4B589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36314" y="9016602"/>
            <a:ext cx="73859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2188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736313" y="9013421"/>
            <a:ext cx="558063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659647" y="295679"/>
            <a:ext cx="573397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8450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802.11-12/0182r0</a:t>
            </a:r>
            <a:endParaRPr lang="en-US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March 2012</a:t>
            </a:r>
            <a:endParaRPr lang="en-US"/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2756" y="9016602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6F5EC64D-2204-4C45-BF0E-88DFAC3B3DED}" type="slidenum">
              <a:rPr lang="en-US" smtClean="0"/>
              <a:pPr defTabSz="941301"/>
              <a:t>1</a:t>
            </a:fld>
            <a:endParaRPr lang="en-US" smtClean="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3263"/>
            <a:ext cx="4641850" cy="3481387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802.11-07/0547r0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753411" cy="215444"/>
          </a:xfrm>
          <a:noFill/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2008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Page </a:t>
            </a:r>
            <a:fld id="{BCFF3BDA-F993-43DF-8666-BA960E791B48}" type="slidenum">
              <a:rPr lang="en-US" sz="1200" smtClean="0"/>
              <a:pPr/>
              <a:t>17</a:t>
            </a:fld>
            <a:endParaRPr lang="en-US" sz="1200" smtClean="0"/>
          </a:p>
        </p:txBody>
      </p:sp>
      <p:sp>
        <p:nvSpPr>
          <p:cNvPr id="4102" name="Rectangle 2"/>
          <p:cNvSpPr txBox="1">
            <a:spLocks noGrp="1" noChangeArrowheads="1"/>
          </p:cNvSpPr>
          <p:nvPr/>
        </p:nvSpPr>
        <p:spPr bwMode="auto">
          <a:xfrm>
            <a:off x="4194169" y="97295"/>
            <a:ext cx="21958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>
                <a:ea typeface="ＭＳ Ｐゴシック" pitchFamily="34" charset="-128"/>
              </a:rPr>
              <a:t>doc.: IEEE 802.11-yy/xxxxr0</a:t>
            </a:r>
          </a:p>
        </p:txBody>
      </p:sp>
      <p:sp>
        <p:nvSpPr>
          <p:cNvPr id="4103" name="Rectangle 3"/>
          <p:cNvSpPr txBox="1">
            <a:spLocks noGrp="1" noChangeArrowheads="1"/>
          </p:cNvSpPr>
          <p:nvPr/>
        </p:nvSpPr>
        <p:spPr bwMode="auto">
          <a:xfrm>
            <a:off x="664831" y="97295"/>
            <a:ext cx="91602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ea typeface="ＭＳ Ｐゴシック" pitchFamily="34" charset="-128"/>
              </a:rPr>
              <a:t>Month Year</a:t>
            </a:r>
          </a:p>
        </p:txBody>
      </p:sp>
      <p:sp>
        <p:nvSpPr>
          <p:cNvPr id="4104" name="Rectangle 6"/>
          <p:cNvSpPr txBox="1">
            <a:spLocks noGrp="1" noChangeArrowheads="1"/>
          </p:cNvSpPr>
          <p:nvPr/>
        </p:nvSpPr>
        <p:spPr bwMode="auto">
          <a:xfrm>
            <a:off x="4275346" y="9012238"/>
            <a:ext cx="211468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sz="1200">
                <a:ea typeface="ＭＳ Ｐゴシック" pitchFamily="34" charset="-128"/>
              </a:rPr>
              <a:t>John Doe, Some Company</a:t>
            </a:r>
          </a:p>
        </p:txBody>
      </p:sp>
      <p:sp>
        <p:nvSpPr>
          <p:cNvPr id="4105" name="Rectangle 7"/>
          <p:cNvSpPr txBox="1">
            <a:spLocks noGrp="1" noChangeArrowheads="1"/>
          </p:cNvSpPr>
          <p:nvPr/>
        </p:nvSpPr>
        <p:spPr bwMode="auto">
          <a:xfrm>
            <a:off x="3384084" y="9012238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200">
                <a:ea typeface="ＭＳ Ｐゴシック" pitchFamily="34" charset="-128"/>
              </a:rPr>
              <a:t>Page </a:t>
            </a:r>
            <a:fld id="{E8A219BE-A449-49C0-936C-2FB5E6DA1B80}" type="slidenum">
              <a:rPr lang="en-US" sz="1200">
                <a:ea typeface="ＭＳ Ｐゴシック" pitchFamily="34" charset="-128"/>
              </a:rPr>
              <a:pPr algn="r"/>
              <a:t>17</a:t>
            </a:fld>
            <a:endParaRPr lang="en-US" sz="1200">
              <a:ea typeface="ＭＳ Ｐゴシック" pitchFamily="34" charset="-128"/>
            </a:endParaRPr>
          </a:p>
        </p:txBody>
      </p:sp>
      <p:sp>
        <p:nvSpPr>
          <p:cNvPr id="4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3263"/>
            <a:ext cx="4638675" cy="3479800"/>
          </a:xfrm>
          <a:ln/>
        </p:spPr>
      </p:sp>
      <p:sp>
        <p:nvSpPr>
          <p:cNvPr id="4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3943" tIns="46176" rIns="93943" bIns="4617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4438" y="94542"/>
            <a:ext cx="1426416" cy="215444"/>
          </a:xfrm>
          <a:ln/>
        </p:spPr>
        <p:txBody>
          <a:bodyPr/>
          <a:lstStyle/>
          <a:p>
            <a:r>
              <a:rPr lang="en-US"/>
              <a:t>Oct 2011</a:t>
            </a:r>
            <a:r>
              <a:rPr lang="en-US" altLang="ja-JP"/>
              <a:t>May 2008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94168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/>
              <a:t>doc.: IEEE 802.11-09/xxxxr0</a:t>
            </a:r>
          </a:p>
        </p:txBody>
      </p:sp>
      <p:sp>
        <p:nvSpPr>
          <p:cNvPr id="16387" name="Rectangle 3"/>
          <p:cNvSpPr txBox="1">
            <a:spLocks noGrp="1" noChangeArrowheads="1"/>
          </p:cNvSpPr>
          <p:nvPr/>
        </p:nvSpPr>
        <p:spPr bwMode="auto">
          <a:xfrm>
            <a:off x="664832" y="95706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b="1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49084" y="9013826"/>
            <a:ext cx="204094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161750" indent="-24161750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8788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471FFA12-20D1-4486-A21A-BBA780F23B64}" type="slidenum">
              <a:rPr kumimoji="0" lang="he-IL" altLang="ja-JP" sz="1200">
                <a:cs typeface="Times New Roman" pitchFamily="18" charset="0"/>
              </a:rPr>
              <a:pPr/>
              <a:t>18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 smtClean="0"/>
              <a:t>Page </a:t>
            </a:r>
            <a:fld id="{979395FC-FE51-4E94-B7CF-265127B6C01A}" type="slidenum">
              <a:rPr lang="en-US" sz="1200" smtClean="0"/>
              <a:pPr/>
              <a:t>19</a:t>
            </a:fld>
            <a:endParaRPr 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4438" y="94542"/>
            <a:ext cx="1426416" cy="215444"/>
          </a:xfrm>
          <a:ln/>
        </p:spPr>
        <p:txBody>
          <a:bodyPr/>
          <a:lstStyle/>
          <a:p>
            <a:r>
              <a:rPr lang="en-US"/>
              <a:t>Oct 2011</a:t>
            </a:r>
            <a:r>
              <a:rPr lang="en-US" altLang="ja-JP"/>
              <a:t>May 2008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94168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/>
              <a:t>doc.: IEEE 802.11-09/xxxxr0</a:t>
            </a:r>
          </a:p>
        </p:txBody>
      </p:sp>
      <p:sp>
        <p:nvSpPr>
          <p:cNvPr id="16387" name="Rectangle 3"/>
          <p:cNvSpPr txBox="1">
            <a:spLocks noGrp="1" noChangeArrowheads="1"/>
          </p:cNvSpPr>
          <p:nvPr/>
        </p:nvSpPr>
        <p:spPr bwMode="auto">
          <a:xfrm>
            <a:off x="664832" y="95706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b="1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49084" y="9013826"/>
            <a:ext cx="204094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161750" indent="-24161750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8788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471FFA12-20D1-4486-A21A-BBA780F23B64}" type="slidenum">
              <a:rPr kumimoji="0" lang="he-IL" altLang="ja-JP" sz="1200">
                <a:cs typeface="Times New Roman" pitchFamily="18" charset="0"/>
              </a:rPr>
              <a:pPr/>
              <a:t>21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6500" y="703263"/>
            <a:ext cx="4640263" cy="3479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4438" y="94542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862167" y="9016602"/>
            <a:ext cx="252825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84578" y="90166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161750" indent="-24161750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8788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2A3AE2E5-E8B6-4999-A648-156D668CA785}" type="slidenum">
              <a:rPr kumimoji="0" lang="en-US" altLang="ja-JP" sz="1200"/>
              <a:pPr/>
              <a:t>24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802.11-07/0547r0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Page </a:t>
            </a:r>
            <a:fld id="{66E5E75A-688B-4A63-BEAD-13527DF0A4DD}" type="slidenum">
              <a:rPr lang="en-US" sz="1200" smtClean="0"/>
              <a:pPr/>
              <a:t>25</a:t>
            </a:fld>
            <a:endParaRPr 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802.11-12/0182r0</a:t>
            </a:r>
            <a:endParaRPr lang="en-US"/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March 2012</a:t>
            </a:r>
            <a:endParaRPr lang="en-US"/>
          </a:p>
        </p:txBody>
      </p:sp>
      <p:sp>
        <p:nvSpPr>
          <p:cNvPr id="624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6246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3621" y="9016602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58A4E1F0-5C6E-448F-B689-8EBF1D4E7479}" type="slidenum">
              <a:rPr lang="en-US" smtClean="0"/>
              <a:pPr defTabSz="941301"/>
              <a:t>27</a:t>
            </a:fld>
            <a:endParaRPr lang="en-US" smtClean="0"/>
          </a:p>
        </p:txBody>
      </p:sp>
      <p:sp>
        <p:nvSpPr>
          <p:cNvPr id="624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802.11-12/0182r0</a:t>
            </a:r>
            <a:endParaRPr lang="en-US"/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March 2012</a:t>
            </a:r>
            <a:endParaRPr lang="en-US"/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2756" y="9016602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B7BD8141-324E-4FD5-89D7-69ED6D842BAF}" type="slidenum">
              <a:rPr lang="en-US" smtClean="0"/>
              <a:pPr defTabSz="941301"/>
              <a:t>5</a:t>
            </a:fld>
            <a:endParaRPr lang="en-US" smtClean="0"/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smtClean="0">
                <a:ea typeface="MS PGothic" pitchFamily="34" charset="-128"/>
              </a:rPr>
              <a:t>March 2012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74A0907-7DF5-4BC0-A9A3-2FA778B436A8}" type="slidenum">
              <a:rPr lang="en-US" smtClean="0"/>
              <a:pPr>
                <a:defRPr/>
              </a:pPr>
              <a:t>29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802.11-12/0182r0</a:t>
            </a:r>
            <a:endParaRPr lang="en-US"/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March 2012</a:t>
            </a:r>
            <a:endParaRPr lang="en-US"/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2756" y="9016602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B7BD8141-324E-4FD5-89D7-69ED6D842BAF}" type="slidenum">
              <a:rPr lang="en-US" smtClean="0"/>
              <a:pPr defTabSz="941301"/>
              <a:t>6</a:t>
            </a:fld>
            <a:endParaRPr lang="en-US" smtClean="0"/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9264"/>
            <a:r>
              <a:rPr lang="en-US" smtClean="0"/>
              <a:t>doc.: IEEE 802.11-12/0182r0</a:t>
            </a:r>
            <a:endParaRPr lang="en-US"/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9264"/>
            <a:r>
              <a:rPr lang="en-US" smtClean="0"/>
              <a:t>March 2012</a:t>
            </a:r>
            <a:endParaRPr lang="en-US"/>
          </a:p>
        </p:txBody>
      </p:sp>
      <p:sp>
        <p:nvSpPr>
          <p:cNvPr id="2969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15267" y="9016602"/>
            <a:ext cx="1975156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463483" lvl="4" defTabSz="949264"/>
            <a:r>
              <a:rPr lang="en-US" smtClean="0"/>
              <a:t>Bruce Kraemer, Marvell</a:t>
            </a:r>
          </a:p>
        </p:txBody>
      </p:sp>
      <p:sp>
        <p:nvSpPr>
          <p:cNvPr id="2970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1158" y="9013421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9264"/>
            <a:r>
              <a:rPr lang="en-US" smtClean="0"/>
              <a:t>Page </a:t>
            </a:r>
            <a:fld id="{B4640BD4-4002-4B24-A852-5FF0D85484BA}" type="slidenum">
              <a:rPr lang="en-US" smtClean="0"/>
              <a:pPr defTabSz="949264"/>
              <a:t>8</a:t>
            </a:fld>
            <a:endParaRPr lang="en-US" smtClean="0"/>
          </a:p>
        </p:txBody>
      </p:sp>
      <p:sp>
        <p:nvSpPr>
          <p:cNvPr id="297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42200" y="89041"/>
            <a:ext cx="2248223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41301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4439" y="89041"/>
            <a:ext cx="764707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1301"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03899" y="9016602"/>
            <a:ext cx="2086524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05" lvl="4" algn="r" defTabSz="941301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72756" y="9016602"/>
            <a:ext cx="426999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41301" eaLnBrk="0" hangingPunct="0"/>
            <a:r>
              <a:rPr lang="en-US" sz="1200"/>
              <a:t>Page </a:t>
            </a:r>
            <a:fld id="{785954A8-A7AB-4EEF-9D9C-C37F3A00DCBF}" type="slidenum">
              <a:rPr lang="en-US" sz="1200"/>
              <a:pPr algn="r" defTabSz="941301" eaLnBrk="0" hangingPunct="0"/>
              <a:t>10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369" y="4420869"/>
            <a:ext cx="5644527" cy="4188777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142200" y="89041"/>
            <a:ext cx="2248223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41301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64439" y="89041"/>
            <a:ext cx="764707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1301"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303899" y="9016602"/>
            <a:ext cx="2086524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05" lvl="4" algn="r" defTabSz="941301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93621" y="9016602"/>
            <a:ext cx="506134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41301" eaLnBrk="0" hangingPunct="0"/>
            <a:r>
              <a:rPr lang="en-US" sz="1200"/>
              <a:t>Page </a:t>
            </a:r>
            <a:fld id="{B566C048-2E74-4DCC-855C-269F52CC1C37}" type="slidenum">
              <a:rPr lang="en-US" sz="1200"/>
              <a:pPr algn="r" defTabSz="941301" eaLnBrk="0" hangingPunct="0"/>
              <a:t>11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369" y="4420869"/>
            <a:ext cx="5644527" cy="4188777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802.11-10/0990r1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2010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403D8DA4-28FC-4AB2-B7DF-D792EFDCD4E8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6390" name="Rectangle 3"/>
          <p:cNvSpPr txBox="1">
            <a:spLocks noGrp="1" noChangeArrowheads="1"/>
          </p:cNvSpPr>
          <p:nvPr/>
        </p:nvSpPr>
        <p:spPr bwMode="auto">
          <a:xfrm>
            <a:off x="664917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6625"/>
            <a:r>
              <a:rPr lang="en-US" sz="1400" b="1"/>
              <a:t>July 2007</a:t>
            </a:r>
          </a:p>
        </p:txBody>
      </p:sp>
      <p:sp>
        <p:nvSpPr>
          <p:cNvPr id="16391" name="Rectangle 6"/>
          <p:cNvSpPr txBox="1">
            <a:spLocks noGrp="1" noChangeArrowheads="1"/>
          </p:cNvSpPr>
          <p:nvPr/>
        </p:nvSpPr>
        <p:spPr bwMode="auto">
          <a:xfrm>
            <a:off x="4765345" y="9013826"/>
            <a:ext cx="16246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88" lvl="4" algn="r" defTabSz="936625"/>
            <a:r>
              <a:rPr lang="en-US" sz="1200"/>
              <a:t>Terry Cole (AMD)</a:t>
            </a:r>
          </a:p>
        </p:txBody>
      </p:sp>
      <p:sp>
        <p:nvSpPr>
          <p:cNvPr id="16392" name="Rectangle 7"/>
          <p:cNvSpPr txBox="1">
            <a:spLocks noGrp="1" noChangeArrowheads="1"/>
          </p:cNvSpPr>
          <p:nvPr/>
        </p:nvSpPr>
        <p:spPr bwMode="auto">
          <a:xfrm>
            <a:off x="3384343" y="9013826"/>
            <a:ext cx="415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6625"/>
            <a:r>
              <a:rPr lang="en-US" sz="1200"/>
              <a:t>Page </a:t>
            </a:r>
            <a:fld id="{9046A24E-E429-46ED-B596-7B5FCAF25E95}" type="slidenum">
              <a:rPr lang="en-US" sz="1200"/>
              <a:pPr algn="r" defTabSz="936625"/>
              <a:t>14</a:t>
            </a:fld>
            <a:endParaRPr lang="en-US" sz="1200"/>
          </a:p>
        </p:txBody>
      </p:sp>
      <p:sp>
        <p:nvSpPr>
          <p:cNvPr id="16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3263"/>
            <a:ext cx="4638675" cy="3479800"/>
          </a:xfrm>
          <a:ln/>
        </p:spPr>
      </p:sp>
      <p:sp>
        <p:nvSpPr>
          <p:cNvPr id="16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0221" y="4421188"/>
            <a:ext cx="5172822" cy="4189412"/>
          </a:xfrm>
          <a:noFill/>
          <a:ln/>
        </p:spPr>
        <p:txBody>
          <a:bodyPr lIns="93927" tIns="46168" rIns="93927" bIns="4616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714796" y="9016602"/>
            <a:ext cx="84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9666" indent="-29217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8718" indent="-23374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6205" indent="-23374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03692" indent="-23374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71179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38666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06153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73640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491B5B-B4C6-4D17-9523-FE191AFFB0C9}" type="slidenum">
              <a:rPr lang="en-US" smtClean="0"/>
              <a:pPr eaLnBrk="1" hangingPunct="1"/>
              <a:t>15</a:t>
            </a:fld>
            <a:endParaRPr lang="en-US" smtClean="0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64510" y="96476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935134" y="9013343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/>
            <a:endParaRPr lang="en-US" sz="120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384116" y="901334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en-US" sz="1200">
                <a:latin typeface="Times New Roman" pitchFamily="18" charset="0"/>
              </a:rPr>
              <a:t>Page </a:t>
            </a:r>
            <a:fld id="{A56A7FDD-0A25-4635-9089-F765A5E4E8C4}" type="slidenum">
              <a:rPr lang="en-US" sz="1200">
                <a:latin typeface="Times New Roman" pitchFamily="18" charset="0"/>
              </a:rPr>
              <a:pPr algn="r"/>
              <a:t>15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2" tIns="46602" rIns="94812" bIns="46602"/>
          <a:lstStyle/>
          <a:p>
            <a:pPr defTabSz="954453"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612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802.11-08/1455r0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612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 2009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47364" y="9016602"/>
            <a:ext cx="27430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6020" indent="-34602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1361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2721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4082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5442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6803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612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E0EFFF1-2846-4414-8A88-34AEEABD9183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1675"/>
            <a:ext cx="4643438" cy="3482975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405" y="4422062"/>
            <a:ext cx="5170455" cy="419116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EA14033-66FA-44CF-81FB-E2BDAA2D00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A52A30-628B-4554-BBC5-152EF1A61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1CAF644-528D-4EE2-8FC4-FC9E4FCE9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A7AEBE-7639-476E-BE32-6EE4912D4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B4F822-95CF-4667-A2F5-1E3613C4B5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6CF54C-7449-4815-8AB2-C073E1E861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B18A17-D383-4E62-8749-CA258F67F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0A5A2A-8CFD-4374-A645-0E7D138AE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888A40-A5EE-46CD-844A-14F77C7F41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1FE2681-01BC-48D6-BF4C-CAAE6F7A5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9F3018-A288-4847-88BA-573BA3910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1992D8B-68C8-4561-BEF6-BB3615919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20B689-C2D3-4780-BC2C-668B44C3B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08B8C6C-10C7-44C0-9E26-1F71EC143B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99046" y="302439"/>
            <a:ext cx="327025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802.11-12/0182r0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223-02-00ac-lb187-comment-tgac-d2-0.xl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6D6A728-ED77-4588-9F06-9DB2E7400B2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685800"/>
          </a:xfrm>
        </p:spPr>
        <p:txBody>
          <a:bodyPr/>
          <a:lstStyle/>
          <a:p>
            <a:r>
              <a:rPr lang="en-US" dirty="0" smtClean="0"/>
              <a:t>WG11  Snapshot March ‘12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09 -March-2012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pSp>
        <p:nvGrpSpPr>
          <p:cNvPr id="17415" name="Group 269"/>
          <p:cNvGrpSpPr>
            <a:grpSpLocks/>
          </p:cNvGrpSpPr>
          <p:nvPr/>
        </p:nvGrpSpPr>
        <p:grpSpPr bwMode="auto">
          <a:xfrm>
            <a:off x="533400" y="2514600"/>
            <a:ext cx="7802563" cy="2573338"/>
            <a:chOff x="337" y="1523"/>
            <a:chExt cx="4915" cy="1621"/>
          </a:xfrm>
        </p:grpSpPr>
        <p:sp>
          <p:nvSpPr>
            <p:cNvPr id="17416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7" y="1523"/>
              <a:ext cx="4915" cy="16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33" y="1530"/>
              <a:ext cx="380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Name</a:t>
              </a:r>
              <a:endParaRPr lang="en-US" sz="240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805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360" y="1530"/>
              <a:ext cx="63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Company</a:t>
              </a:r>
              <a:endParaRPr lang="en-US" sz="24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1982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2233" y="1530"/>
              <a:ext cx="53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Address</a:t>
              </a:r>
              <a:endParaRPr lang="en-US" sz="2400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2756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3308" y="1530"/>
              <a:ext cx="406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Phone</a:t>
              </a:r>
              <a:endParaRPr lang="en-US" sz="2400"/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3706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4081" y="1530"/>
              <a:ext cx="354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email</a:t>
              </a:r>
              <a:endParaRPr lang="en-US" sz="2400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429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Rectangle 22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Rectangle 25"/>
            <p:cNvSpPr>
              <a:spLocks noChangeArrowheads="1"/>
            </p:cNvSpPr>
            <p:nvPr/>
          </p:nvSpPr>
          <p:spPr bwMode="auto">
            <a:xfrm>
              <a:off x="394" y="1523"/>
              <a:ext cx="92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394" y="1523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1318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1318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1318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30"/>
            <p:cNvSpPr>
              <a:spLocks noChangeArrowheads="1"/>
            </p:cNvSpPr>
            <p:nvPr/>
          </p:nvSpPr>
          <p:spPr bwMode="auto">
            <a:xfrm>
              <a:off x="1321" y="1523"/>
              <a:ext cx="87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9" name="Line 31"/>
            <p:cNvSpPr>
              <a:spLocks noChangeShapeType="1"/>
            </p:cNvSpPr>
            <p:nvPr/>
          </p:nvSpPr>
          <p:spPr bwMode="auto">
            <a:xfrm>
              <a:off x="1321" y="1523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2191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2191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21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Rectangle 35"/>
            <p:cNvSpPr>
              <a:spLocks noChangeArrowheads="1"/>
            </p:cNvSpPr>
            <p:nvPr/>
          </p:nvSpPr>
          <p:spPr bwMode="auto">
            <a:xfrm>
              <a:off x="2195" y="1523"/>
              <a:ext cx="1071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2195" y="1523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3266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3266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>
              <a:off x="3266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3270" y="1523"/>
              <a:ext cx="76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>
              <a:off x="3270" y="1523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4039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1" name="Line 43"/>
            <p:cNvSpPr>
              <a:spLocks noChangeShapeType="1"/>
            </p:cNvSpPr>
            <p:nvPr/>
          </p:nvSpPr>
          <p:spPr bwMode="auto">
            <a:xfrm>
              <a:off x="4039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44"/>
            <p:cNvSpPr>
              <a:spLocks noChangeShapeType="1"/>
            </p:cNvSpPr>
            <p:nvPr/>
          </p:nvSpPr>
          <p:spPr bwMode="auto">
            <a:xfrm>
              <a:off x="4039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4042" y="1523"/>
              <a:ext cx="103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4" name="Line 46"/>
            <p:cNvSpPr>
              <a:spLocks noChangeShapeType="1"/>
            </p:cNvSpPr>
            <p:nvPr/>
          </p:nvSpPr>
          <p:spPr bwMode="auto">
            <a:xfrm>
              <a:off x="4042" y="1523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Rectangle 47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6" name="Line 48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Rectangle 50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391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2" name="Line 54"/>
            <p:cNvSpPr>
              <a:spLocks noChangeShapeType="1"/>
            </p:cNvSpPr>
            <p:nvPr/>
          </p:nvSpPr>
          <p:spPr bwMode="auto">
            <a:xfrm>
              <a:off x="3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1318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4" name="Line 56"/>
            <p:cNvSpPr>
              <a:spLocks noChangeShapeType="1"/>
            </p:cNvSpPr>
            <p:nvPr/>
          </p:nvSpPr>
          <p:spPr bwMode="auto">
            <a:xfrm>
              <a:off x="1318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Rectangle 57"/>
            <p:cNvSpPr>
              <a:spLocks noChangeArrowheads="1"/>
            </p:cNvSpPr>
            <p:nvPr/>
          </p:nvSpPr>
          <p:spPr bwMode="auto">
            <a:xfrm>
              <a:off x="2191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6" name="Line 58"/>
            <p:cNvSpPr>
              <a:spLocks noChangeShapeType="1"/>
            </p:cNvSpPr>
            <p:nvPr/>
          </p:nvSpPr>
          <p:spPr bwMode="auto">
            <a:xfrm>
              <a:off x="21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3266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3266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Rectangle 61"/>
            <p:cNvSpPr>
              <a:spLocks noChangeArrowheads="1"/>
            </p:cNvSpPr>
            <p:nvPr/>
          </p:nvSpPr>
          <p:spPr bwMode="auto">
            <a:xfrm>
              <a:off x="4039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0" name="Line 62"/>
            <p:cNvSpPr>
              <a:spLocks noChangeShapeType="1"/>
            </p:cNvSpPr>
            <p:nvPr/>
          </p:nvSpPr>
          <p:spPr bwMode="auto">
            <a:xfrm>
              <a:off x="4039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Rectangle 63"/>
            <p:cNvSpPr>
              <a:spLocks noChangeArrowheads="1"/>
            </p:cNvSpPr>
            <p:nvPr/>
          </p:nvSpPr>
          <p:spPr bwMode="auto">
            <a:xfrm>
              <a:off x="5080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2" name="Line 64"/>
            <p:cNvSpPr>
              <a:spLocks noChangeShapeType="1"/>
            </p:cNvSpPr>
            <p:nvPr/>
          </p:nvSpPr>
          <p:spPr bwMode="auto">
            <a:xfrm>
              <a:off x="5080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Rectangle 65"/>
            <p:cNvSpPr>
              <a:spLocks noChangeArrowheads="1"/>
            </p:cNvSpPr>
            <p:nvPr/>
          </p:nvSpPr>
          <p:spPr bwMode="auto">
            <a:xfrm>
              <a:off x="433" y="1736"/>
              <a:ext cx="73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Bruce Kraemer</a:t>
              </a:r>
              <a:endParaRPr lang="en-US" sz="2400"/>
            </a:p>
          </p:txBody>
        </p:sp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1166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5" name="Rectangle 67"/>
            <p:cNvSpPr>
              <a:spLocks noChangeArrowheads="1"/>
            </p:cNvSpPr>
            <p:nvPr/>
          </p:nvSpPr>
          <p:spPr bwMode="auto">
            <a:xfrm>
              <a:off x="1360" y="1736"/>
              <a:ext cx="379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1738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2233" y="1736"/>
              <a:ext cx="81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5488 Marvell Ln</a:t>
              </a:r>
              <a:endParaRPr lang="en-US" sz="2400"/>
            </a:p>
          </p:txBody>
        </p:sp>
        <p:sp>
          <p:nvSpPr>
            <p:cNvPr id="17478" name="Rectangle 70"/>
            <p:cNvSpPr>
              <a:spLocks noChangeArrowheads="1"/>
            </p:cNvSpPr>
            <p:nvPr/>
          </p:nvSpPr>
          <p:spPr bwMode="auto">
            <a:xfrm>
              <a:off x="3043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2233" y="1874"/>
              <a:ext cx="81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Santa Clara, CA </a:t>
              </a:r>
              <a:endParaRPr lang="en-US" sz="2400"/>
            </a:p>
          </p:txBody>
        </p:sp>
        <p:sp>
          <p:nvSpPr>
            <p:cNvPr id="17480" name="Rectangle 72"/>
            <p:cNvSpPr>
              <a:spLocks noChangeArrowheads="1"/>
            </p:cNvSpPr>
            <p:nvPr/>
          </p:nvSpPr>
          <p:spPr bwMode="auto">
            <a:xfrm>
              <a:off x="2233" y="2011"/>
              <a:ext cx="30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95054</a:t>
              </a:r>
              <a:endParaRPr lang="en-US" sz="2400"/>
            </a:p>
          </p:txBody>
        </p:sp>
        <p:sp>
          <p:nvSpPr>
            <p:cNvPr id="17481" name="Rectangle 73"/>
            <p:cNvSpPr>
              <a:spLocks noChangeArrowheads="1"/>
            </p:cNvSpPr>
            <p:nvPr/>
          </p:nvSpPr>
          <p:spPr bwMode="auto">
            <a:xfrm>
              <a:off x="2532" y="2011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82" name="Rectangle 74"/>
            <p:cNvSpPr>
              <a:spLocks noChangeArrowheads="1"/>
            </p:cNvSpPr>
            <p:nvPr/>
          </p:nvSpPr>
          <p:spPr bwMode="auto">
            <a:xfrm>
              <a:off x="3308" y="1736"/>
              <a:ext cx="12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+1</a:t>
              </a:r>
              <a:endParaRPr lang="en-US" sz="2400"/>
            </a:p>
          </p:txBody>
        </p:sp>
        <p:sp>
          <p:nvSpPr>
            <p:cNvPr id="17483" name="Rectangle 75"/>
            <p:cNvSpPr>
              <a:spLocks noChangeArrowheads="1"/>
            </p:cNvSpPr>
            <p:nvPr/>
          </p:nvSpPr>
          <p:spPr bwMode="auto">
            <a:xfrm>
              <a:off x="3436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4" name="Rectangle 76"/>
            <p:cNvSpPr>
              <a:spLocks noChangeArrowheads="1"/>
            </p:cNvSpPr>
            <p:nvPr/>
          </p:nvSpPr>
          <p:spPr bwMode="auto">
            <a:xfrm>
              <a:off x="3475" y="1736"/>
              <a:ext cx="18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321</a:t>
              </a:r>
              <a:endParaRPr lang="en-US" sz="2400"/>
            </a:p>
          </p:txBody>
        </p:sp>
        <p:sp>
          <p:nvSpPr>
            <p:cNvPr id="17485" name="Rectangle 77"/>
            <p:cNvSpPr>
              <a:spLocks noChangeArrowheads="1"/>
            </p:cNvSpPr>
            <p:nvPr/>
          </p:nvSpPr>
          <p:spPr bwMode="auto">
            <a:xfrm>
              <a:off x="3654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6" name="Rectangle 78"/>
            <p:cNvSpPr>
              <a:spLocks noChangeArrowheads="1"/>
            </p:cNvSpPr>
            <p:nvPr/>
          </p:nvSpPr>
          <p:spPr bwMode="auto">
            <a:xfrm>
              <a:off x="3694" y="1736"/>
              <a:ext cx="6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</a:t>
              </a:r>
              <a:endParaRPr lang="en-US" sz="2400"/>
            </a:p>
          </p:txBody>
        </p:sp>
        <p:sp>
          <p:nvSpPr>
            <p:cNvPr id="17487" name="Rectangle 79"/>
            <p:cNvSpPr>
              <a:spLocks noChangeArrowheads="1"/>
            </p:cNvSpPr>
            <p:nvPr/>
          </p:nvSpPr>
          <p:spPr bwMode="auto">
            <a:xfrm>
              <a:off x="3754" y="1736"/>
              <a:ext cx="12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27</a:t>
              </a:r>
              <a:endParaRPr lang="en-US" sz="2400"/>
            </a:p>
          </p:txBody>
        </p:sp>
        <p:sp>
          <p:nvSpPr>
            <p:cNvPr id="17488" name="Rectangle 80"/>
            <p:cNvSpPr>
              <a:spLocks noChangeArrowheads="1"/>
            </p:cNvSpPr>
            <p:nvPr/>
          </p:nvSpPr>
          <p:spPr bwMode="auto">
            <a:xfrm>
              <a:off x="3873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9" name="Rectangle 81"/>
            <p:cNvSpPr>
              <a:spLocks noChangeArrowheads="1"/>
            </p:cNvSpPr>
            <p:nvPr/>
          </p:nvSpPr>
          <p:spPr bwMode="auto">
            <a:xfrm>
              <a:off x="3308" y="1874"/>
              <a:ext cx="2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4098</a:t>
              </a:r>
              <a:endParaRPr lang="en-US" sz="2400"/>
            </a:p>
          </p:txBody>
        </p:sp>
        <p:sp>
          <p:nvSpPr>
            <p:cNvPr id="17490" name="Rectangle 82"/>
            <p:cNvSpPr>
              <a:spLocks noChangeArrowheads="1"/>
            </p:cNvSpPr>
            <p:nvPr/>
          </p:nvSpPr>
          <p:spPr bwMode="auto">
            <a:xfrm>
              <a:off x="3547" y="1874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1" name="Rectangle 83"/>
            <p:cNvSpPr>
              <a:spLocks noChangeArrowheads="1"/>
            </p:cNvSpPr>
            <p:nvPr/>
          </p:nvSpPr>
          <p:spPr bwMode="auto">
            <a:xfrm>
              <a:off x="4081" y="1733"/>
              <a:ext cx="41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bkraemer@</a:t>
              </a:r>
              <a:endParaRPr lang="en-US" sz="2400"/>
            </a:p>
          </p:txBody>
        </p:sp>
        <p:sp>
          <p:nvSpPr>
            <p:cNvPr id="17492" name="Rectangle 84"/>
            <p:cNvSpPr>
              <a:spLocks noChangeArrowheads="1"/>
            </p:cNvSpPr>
            <p:nvPr/>
          </p:nvSpPr>
          <p:spPr bwMode="auto">
            <a:xfrm>
              <a:off x="4501" y="1733"/>
              <a:ext cx="267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93" name="Rectangle 85"/>
            <p:cNvSpPr>
              <a:spLocks noChangeArrowheads="1"/>
            </p:cNvSpPr>
            <p:nvPr/>
          </p:nvSpPr>
          <p:spPr bwMode="auto">
            <a:xfrm>
              <a:off x="4775" y="1733"/>
              <a:ext cx="17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.com</a:t>
              </a:r>
              <a:endParaRPr lang="en-US" sz="2400"/>
            </a:p>
          </p:txBody>
        </p:sp>
        <p:sp>
          <p:nvSpPr>
            <p:cNvPr id="17494" name="Rectangle 86"/>
            <p:cNvSpPr>
              <a:spLocks noChangeArrowheads="1"/>
            </p:cNvSpPr>
            <p:nvPr/>
          </p:nvSpPr>
          <p:spPr bwMode="auto">
            <a:xfrm>
              <a:off x="4951" y="1733"/>
              <a:ext cx="2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5" name="Rectangle 87"/>
            <p:cNvSpPr>
              <a:spLocks noChangeArrowheads="1"/>
            </p:cNvSpPr>
            <p:nvPr/>
          </p:nvSpPr>
          <p:spPr bwMode="auto">
            <a:xfrm>
              <a:off x="391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6" name="Line 88"/>
            <p:cNvSpPr>
              <a:spLocks noChangeShapeType="1"/>
            </p:cNvSpPr>
            <p:nvPr/>
          </p:nvSpPr>
          <p:spPr bwMode="auto">
            <a:xfrm>
              <a:off x="391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89"/>
            <p:cNvSpPr>
              <a:spLocks noChangeShapeType="1"/>
            </p:cNvSpPr>
            <p:nvPr/>
          </p:nvSpPr>
          <p:spPr bwMode="auto">
            <a:xfrm>
              <a:off x="3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Rectangle 90"/>
            <p:cNvSpPr>
              <a:spLocks noChangeArrowheads="1"/>
            </p:cNvSpPr>
            <p:nvPr/>
          </p:nvSpPr>
          <p:spPr bwMode="auto">
            <a:xfrm>
              <a:off x="394" y="1728"/>
              <a:ext cx="92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9" name="Line 91"/>
            <p:cNvSpPr>
              <a:spLocks noChangeShapeType="1"/>
            </p:cNvSpPr>
            <p:nvPr/>
          </p:nvSpPr>
          <p:spPr bwMode="auto">
            <a:xfrm>
              <a:off x="394" y="1728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Rectangle 92"/>
            <p:cNvSpPr>
              <a:spLocks noChangeArrowheads="1"/>
            </p:cNvSpPr>
            <p:nvPr/>
          </p:nvSpPr>
          <p:spPr bwMode="auto">
            <a:xfrm>
              <a:off x="1318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1" name="Line 93"/>
            <p:cNvSpPr>
              <a:spLocks noChangeShapeType="1"/>
            </p:cNvSpPr>
            <p:nvPr/>
          </p:nvSpPr>
          <p:spPr bwMode="auto">
            <a:xfrm>
              <a:off x="1318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Line 94"/>
            <p:cNvSpPr>
              <a:spLocks noChangeShapeType="1"/>
            </p:cNvSpPr>
            <p:nvPr/>
          </p:nvSpPr>
          <p:spPr bwMode="auto">
            <a:xfrm>
              <a:off x="1318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Rectangle 95"/>
            <p:cNvSpPr>
              <a:spLocks noChangeArrowheads="1"/>
            </p:cNvSpPr>
            <p:nvPr/>
          </p:nvSpPr>
          <p:spPr bwMode="auto">
            <a:xfrm>
              <a:off x="1321" y="1728"/>
              <a:ext cx="87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4" name="Line 96"/>
            <p:cNvSpPr>
              <a:spLocks noChangeShapeType="1"/>
            </p:cNvSpPr>
            <p:nvPr/>
          </p:nvSpPr>
          <p:spPr bwMode="auto">
            <a:xfrm>
              <a:off x="1321" y="1728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Rectangle 97"/>
            <p:cNvSpPr>
              <a:spLocks noChangeArrowheads="1"/>
            </p:cNvSpPr>
            <p:nvPr/>
          </p:nvSpPr>
          <p:spPr bwMode="auto">
            <a:xfrm>
              <a:off x="2191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6" name="Line 98"/>
            <p:cNvSpPr>
              <a:spLocks noChangeShapeType="1"/>
            </p:cNvSpPr>
            <p:nvPr/>
          </p:nvSpPr>
          <p:spPr bwMode="auto">
            <a:xfrm>
              <a:off x="2191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Line 99"/>
            <p:cNvSpPr>
              <a:spLocks noChangeShapeType="1"/>
            </p:cNvSpPr>
            <p:nvPr/>
          </p:nvSpPr>
          <p:spPr bwMode="auto">
            <a:xfrm>
              <a:off x="21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Rectangle 100"/>
            <p:cNvSpPr>
              <a:spLocks noChangeArrowheads="1"/>
            </p:cNvSpPr>
            <p:nvPr/>
          </p:nvSpPr>
          <p:spPr bwMode="auto">
            <a:xfrm>
              <a:off x="2195" y="1728"/>
              <a:ext cx="1071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9" name="Line 101"/>
            <p:cNvSpPr>
              <a:spLocks noChangeShapeType="1"/>
            </p:cNvSpPr>
            <p:nvPr/>
          </p:nvSpPr>
          <p:spPr bwMode="auto">
            <a:xfrm>
              <a:off x="2195" y="1728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Rectangle 102"/>
            <p:cNvSpPr>
              <a:spLocks noChangeArrowheads="1"/>
            </p:cNvSpPr>
            <p:nvPr/>
          </p:nvSpPr>
          <p:spPr bwMode="auto">
            <a:xfrm>
              <a:off x="3266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1" name="Line 103"/>
            <p:cNvSpPr>
              <a:spLocks noChangeShapeType="1"/>
            </p:cNvSpPr>
            <p:nvPr/>
          </p:nvSpPr>
          <p:spPr bwMode="auto">
            <a:xfrm>
              <a:off x="3266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Line 104"/>
            <p:cNvSpPr>
              <a:spLocks noChangeShapeType="1"/>
            </p:cNvSpPr>
            <p:nvPr/>
          </p:nvSpPr>
          <p:spPr bwMode="auto">
            <a:xfrm>
              <a:off x="3266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Rectangle 105"/>
            <p:cNvSpPr>
              <a:spLocks noChangeArrowheads="1"/>
            </p:cNvSpPr>
            <p:nvPr/>
          </p:nvSpPr>
          <p:spPr bwMode="auto">
            <a:xfrm>
              <a:off x="3270" y="1728"/>
              <a:ext cx="76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4" name="Line 106"/>
            <p:cNvSpPr>
              <a:spLocks noChangeShapeType="1"/>
            </p:cNvSpPr>
            <p:nvPr/>
          </p:nvSpPr>
          <p:spPr bwMode="auto">
            <a:xfrm>
              <a:off x="3270" y="1728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Rectangle 107"/>
            <p:cNvSpPr>
              <a:spLocks noChangeArrowheads="1"/>
            </p:cNvSpPr>
            <p:nvPr/>
          </p:nvSpPr>
          <p:spPr bwMode="auto">
            <a:xfrm>
              <a:off x="4039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6" name="Line 108"/>
            <p:cNvSpPr>
              <a:spLocks noChangeShapeType="1"/>
            </p:cNvSpPr>
            <p:nvPr/>
          </p:nvSpPr>
          <p:spPr bwMode="auto">
            <a:xfrm>
              <a:off x="4039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Line 109"/>
            <p:cNvSpPr>
              <a:spLocks noChangeShapeType="1"/>
            </p:cNvSpPr>
            <p:nvPr/>
          </p:nvSpPr>
          <p:spPr bwMode="auto">
            <a:xfrm>
              <a:off x="4039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Rectangle 110"/>
            <p:cNvSpPr>
              <a:spLocks noChangeArrowheads="1"/>
            </p:cNvSpPr>
            <p:nvPr/>
          </p:nvSpPr>
          <p:spPr bwMode="auto">
            <a:xfrm>
              <a:off x="4042" y="1728"/>
              <a:ext cx="103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9" name="Line 111"/>
            <p:cNvSpPr>
              <a:spLocks noChangeShapeType="1"/>
            </p:cNvSpPr>
            <p:nvPr/>
          </p:nvSpPr>
          <p:spPr bwMode="auto">
            <a:xfrm>
              <a:off x="4042" y="1728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Rectangle 112"/>
            <p:cNvSpPr>
              <a:spLocks noChangeArrowheads="1"/>
            </p:cNvSpPr>
            <p:nvPr/>
          </p:nvSpPr>
          <p:spPr bwMode="auto">
            <a:xfrm>
              <a:off x="5080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1" name="Line 113"/>
            <p:cNvSpPr>
              <a:spLocks noChangeShapeType="1"/>
            </p:cNvSpPr>
            <p:nvPr/>
          </p:nvSpPr>
          <p:spPr bwMode="auto">
            <a:xfrm>
              <a:off x="5080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Line 114"/>
            <p:cNvSpPr>
              <a:spLocks noChangeShapeType="1"/>
            </p:cNvSpPr>
            <p:nvPr/>
          </p:nvSpPr>
          <p:spPr bwMode="auto">
            <a:xfrm>
              <a:off x="5080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Rectangle 115"/>
            <p:cNvSpPr>
              <a:spLocks noChangeArrowheads="1"/>
            </p:cNvSpPr>
            <p:nvPr/>
          </p:nvSpPr>
          <p:spPr bwMode="auto">
            <a:xfrm>
              <a:off x="391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4" name="Line 116"/>
            <p:cNvSpPr>
              <a:spLocks noChangeShapeType="1"/>
            </p:cNvSpPr>
            <p:nvPr/>
          </p:nvSpPr>
          <p:spPr bwMode="auto">
            <a:xfrm>
              <a:off x="3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Rectangle 117"/>
            <p:cNvSpPr>
              <a:spLocks noChangeArrowheads="1"/>
            </p:cNvSpPr>
            <p:nvPr/>
          </p:nvSpPr>
          <p:spPr bwMode="auto">
            <a:xfrm>
              <a:off x="1318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6" name="Line 118"/>
            <p:cNvSpPr>
              <a:spLocks noChangeShapeType="1"/>
            </p:cNvSpPr>
            <p:nvPr/>
          </p:nvSpPr>
          <p:spPr bwMode="auto">
            <a:xfrm>
              <a:off x="1318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Rectangle 119"/>
            <p:cNvSpPr>
              <a:spLocks noChangeArrowheads="1"/>
            </p:cNvSpPr>
            <p:nvPr/>
          </p:nvSpPr>
          <p:spPr bwMode="auto">
            <a:xfrm>
              <a:off x="2191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8" name="Line 120"/>
            <p:cNvSpPr>
              <a:spLocks noChangeShapeType="1"/>
            </p:cNvSpPr>
            <p:nvPr/>
          </p:nvSpPr>
          <p:spPr bwMode="auto">
            <a:xfrm>
              <a:off x="21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Rectangle 121"/>
            <p:cNvSpPr>
              <a:spLocks noChangeArrowheads="1"/>
            </p:cNvSpPr>
            <p:nvPr/>
          </p:nvSpPr>
          <p:spPr bwMode="auto">
            <a:xfrm>
              <a:off x="3266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0" name="Line 122"/>
            <p:cNvSpPr>
              <a:spLocks noChangeShapeType="1"/>
            </p:cNvSpPr>
            <p:nvPr/>
          </p:nvSpPr>
          <p:spPr bwMode="auto">
            <a:xfrm>
              <a:off x="3266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Rectangle 123"/>
            <p:cNvSpPr>
              <a:spLocks noChangeArrowheads="1"/>
            </p:cNvSpPr>
            <p:nvPr/>
          </p:nvSpPr>
          <p:spPr bwMode="auto">
            <a:xfrm>
              <a:off x="4039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2" name="Line 124"/>
            <p:cNvSpPr>
              <a:spLocks noChangeShapeType="1"/>
            </p:cNvSpPr>
            <p:nvPr/>
          </p:nvSpPr>
          <p:spPr bwMode="auto">
            <a:xfrm>
              <a:off x="4039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Rectangle 125"/>
            <p:cNvSpPr>
              <a:spLocks noChangeArrowheads="1"/>
            </p:cNvSpPr>
            <p:nvPr/>
          </p:nvSpPr>
          <p:spPr bwMode="auto">
            <a:xfrm>
              <a:off x="5080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4" name="Line 126"/>
            <p:cNvSpPr>
              <a:spLocks noChangeShapeType="1"/>
            </p:cNvSpPr>
            <p:nvPr/>
          </p:nvSpPr>
          <p:spPr bwMode="auto">
            <a:xfrm>
              <a:off x="5080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Line 171"/>
            <p:cNvSpPr>
              <a:spLocks noChangeShapeType="1"/>
            </p:cNvSpPr>
            <p:nvPr/>
          </p:nvSpPr>
          <p:spPr bwMode="auto">
            <a:xfrm>
              <a:off x="4042" y="2145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Line 268"/>
            <p:cNvSpPr>
              <a:spLocks noChangeShapeType="1"/>
            </p:cNvSpPr>
            <p:nvPr/>
          </p:nvSpPr>
          <p:spPr bwMode="auto">
            <a:xfrm>
              <a:off x="384" y="214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662F97B9-FA0E-41D2-BD9E-5CC88904A72D}" type="slidenum">
              <a:rPr lang="en-US" sz="1200"/>
              <a:pPr algn="ctr" eaLnBrk="0" hangingPunct="0"/>
              <a:t>10</a:t>
            </a:fld>
            <a:endParaRPr lang="en-US" sz="120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6" y="495300"/>
            <a:ext cx="7772400" cy="533400"/>
          </a:xfrm>
        </p:spPr>
        <p:txBody>
          <a:bodyPr/>
          <a:lstStyle/>
          <a:p>
            <a:r>
              <a:rPr lang="en-US" sz="2800" dirty="0" smtClean="0"/>
              <a:t>IEEE 802.11 Standards Pipeline</a:t>
            </a: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Ballot</a:t>
            </a:r>
          </a:p>
        </p:txBody>
      </p:sp>
      <p:sp>
        <p:nvSpPr>
          <p:cNvPr id="30726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28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groups</a:t>
            </a:r>
          </a:p>
        </p:txBody>
      </p:sp>
      <p:sp>
        <p:nvSpPr>
          <p:cNvPr id="30729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0" name="AutoShape 9"/>
          <p:cNvSpPr>
            <a:spLocks noChangeArrowheads="1"/>
          </p:cNvSpPr>
          <p:nvPr/>
        </p:nvSpPr>
        <p:spPr bwMode="auto">
          <a:xfrm>
            <a:off x="6781800" y="19399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RRM</a:t>
            </a:r>
          </a:p>
        </p:txBody>
      </p:sp>
      <p:sp>
        <p:nvSpPr>
          <p:cNvPr id="30731" name="AutoShape 10"/>
          <p:cNvSpPr>
            <a:spLocks noChangeArrowheads="1"/>
          </p:cNvSpPr>
          <p:nvPr/>
        </p:nvSpPr>
        <p:spPr bwMode="auto">
          <a:xfrm>
            <a:off x="6781800" y="14065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Fast Roam</a:t>
            </a:r>
          </a:p>
        </p:txBody>
      </p:sp>
      <p:sp>
        <p:nvSpPr>
          <p:cNvPr id="30732" name="AutoShape 11"/>
          <p:cNvSpPr>
            <a:spLocks noChangeArrowheads="1"/>
          </p:cNvSpPr>
          <p:nvPr/>
        </p:nvSpPr>
        <p:spPr bwMode="auto">
          <a:xfrm>
            <a:off x="7986713" y="762000"/>
            <a:ext cx="1157287" cy="34385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33" name="AutoShape 12"/>
          <p:cNvSpPr>
            <a:spLocks noChangeArrowheads="1"/>
          </p:cNvSpPr>
          <p:nvPr/>
        </p:nvSpPr>
        <p:spPr bwMode="auto">
          <a:xfrm>
            <a:off x="7983538" y="5762625"/>
            <a:ext cx="1157287" cy="381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 (’99)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0734" name="Text Box 13"/>
          <p:cNvSpPr txBox="1">
            <a:spLocks noChangeArrowheads="1"/>
          </p:cNvSpPr>
          <p:nvPr/>
        </p:nvSpPr>
        <p:spPr bwMode="auto">
          <a:xfrm>
            <a:off x="8077200" y="6143625"/>
            <a:ext cx="931863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Standard</a:t>
            </a:r>
          </a:p>
        </p:txBody>
      </p:sp>
      <p:sp>
        <p:nvSpPr>
          <p:cNvPr id="30735" name="AutoShape 15"/>
          <p:cNvSpPr>
            <a:spLocks noChangeArrowheads="1"/>
          </p:cNvSpPr>
          <p:nvPr/>
        </p:nvSpPr>
        <p:spPr bwMode="auto">
          <a:xfrm>
            <a:off x="8077200" y="3667125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0736" name="AutoShape 16"/>
          <p:cNvSpPr>
            <a:spLocks noChangeArrowheads="1"/>
          </p:cNvSpPr>
          <p:nvPr/>
        </p:nvSpPr>
        <p:spPr bwMode="auto">
          <a:xfrm>
            <a:off x="8096250" y="1381125"/>
            <a:ext cx="681038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QoS</a:t>
            </a:r>
          </a:p>
        </p:txBody>
      </p:sp>
      <p:sp>
        <p:nvSpPr>
          <p:cNvPr id="30737" name="AutoShape 17"/>
          <p:cNvSpPr>
            <a:spLocks noChangeArrowheads="1"/>
          </p:cNvSpPr>
          <p:nvPr/>
        </p:nvSpPr>
        <p:spPr bwMode="auto">
          <a:xfrm>
            <a:off x="8081963" y="2276475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0738" name="AutoShape 18"/>
          <p:cNvSpPr>
            <a:spLocks noChangeArrowheads="1"/>
          </p:cNvSpPr>
          <p:nvPr/>
        </p:nvSpPr>
        <p:spPr bwMode="auto">
          <a:xfrm>
            <a:off x="8310563" y="2722563"/>
            <a:ext cx="681037" cy="377825"/>
          </a:xfrm>
          <a:prstGeom prst="cube">
            <a:avLst>
              <a:gd name="adj" fmla="val 659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Inter AP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39" name="AutoShape 19"/>
          <p:cNvSpPr>
            <a:spLocks noChangeArrowheads="1"/>
          </p:cNvSpPr>
          <p:nvPr/>
        </p:nvSpPr>
        <p:spPr bwMode="auto">
          <a:xfrm>
            <a:off x="8081963" y="1835150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DFS &amp; TPC</a:t>
            </a:r>
          </a:p>
        </p:txBody>
      </p:sp>
      <p:sp>
        <p:nvSpPr>
          <p:cNvPr id="30740" name="AutoShape 21"/>
          <p:cNvSpPr>
            <a:spLocks noChangeArrowheads="1"/>
          </p:cNvSpPr>
          <p:nvPr/>
        </p:nvSpPr>
        <p:spPr bwMode="auto">
          <a:xfrm>
            <a:off x="5732463" y="1878013"/>
            <a:ext cx="973137" cy="555625"/>
          </a:xfrm>
          <a:prstGeom prst="cube">
            <a:avLst>
              <a:gd name="adj" fmla="val 4486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802.11V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Network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41" name="AutoShape 23"/>
          <p:cNvSpPr>
            <a:spLocks noChangeArrowheads="1"/>
          </p:cNvSpPr>
          <p:nvPr/>
        </p:nvSpPr>
        <p:spPr bwMode="auto">
          <a:xfrm>
            <a:off x="5753100" y="1422400"/>
            <a:ext cx="952500" cy="4064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WIEN </a:t>
            </a:r>
          </a:p>
        </p:txBody>
      </p:sp>
      <p:sp>
        <p:nvSpPr>
          <p:cNvPr id="30742" name="AutoShape 24"/>
          <p:cNvSpPr>
            <a:spLocks noChangeArrowheads="1"/>
          </p:cNvSpPr>
          <p:nvPr/>
        </p:nvSpPr>
        <p:spPr bwMode="auto">
          <a:xfrm>
            <a:off x="6781800" y="24733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Protocol</a:t>
            </a:r>
          </a:p>
        </p:txBody>
      </p:sp>
      <p:sp>
        <p:nvSpPr>
          <p:cNvPr id="30743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4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Letter Ballot</a:t>
            </a:r>
          </a:p>
        </p:txBody>
      </p:sp>
      <p:sp>
        <p:nvSpPr>
          <p:cNvPr id="30745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6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</a:rPr>
              <a:t>802.11 -2007</a:t>
            </a:r>
          </a:p>
        </p:txBody>
      </p:sp>
      <p:sp>
        <p:nvSpPr>
          <p:cNvPr id="30747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48" name="AutoShape 31"/>
          <p:cNvSpPr>
            <a:spLocks noChangeArrowheads="1"/>
          </p:cNvSpPr>
          <p:nvPr/>
        </p:nvSpPr>
        <p:spPr bwMode="auto">
          <a:xfrm>
            <a:off x="5457825" y="2527300"/>
            <a:ext cx="1085850" cy="423862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3714750" y="467995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51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2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Approved draft</a:t>
            </a:r>
          </a:p>
        </p:txBody>
      </p:sp>
      <p:sp>
        <p:nvSpPr>
          <p:cNvPr id="30753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Discussion Topics</a:t>
            </a:r>
          </a:p>
        </p:txBody>
      </p:sp>
      <p:sp>
        <p:nvSpPr>
          <p:cNvPr id="30754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5" name="Text Box 38"/>
          <p:cNvSpPr txBox="1">
            <a:spLocks noChangeArrowheads="1"/>
          </p:cNvSpPr>
          <p:nvPr/>
        </p:nvSpPr>
        <p:spPr bwMode="auto">
          <a:xfrm>
            <a:off x="6759575" y="5867400"/>
            <a:ext cx="1130300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Amendment</a:t>
            </a:r>
          </a:p>
        </p:txBody>
      </p:sp>
      <p:sp>
        <p:nvSpPr>
          <p:cNvPr id="30756" name="AutoShape 39"/>
          <p:cNvSpPr>
            <a:spLocks noChangeArrowheads="1"/>
          </p:cNvSpPr>
          <p:nvPr/>
        </p:nvSpPr>
        <p:spPr bwMode="auto">
          <a:xfrm>
            <a:off x="8382000" y="4191000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58" name="AutoShape 41"/>
          <p:cNvSpPr>
            <a:spLocks noChangeArrowheads="1"/>
          </p:cNvSpPr>
          <p:nvPr/>
        </p:nvSpPr>
        <p:spPr bwMode="auto">
          <a:xfrm>
            <a:off x="6772275" y="4106863"/>
            <a:ext cx="990600" cy="757237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(&gt;100 Mbps)</a:t>
            </a:r>
          </a:p>
        </p:txBody>
      </p:sp>
      <p:sp>
        <p:nvSpPr>
          <p:cNvPr id="30759" name="AutoShape 42"/>
          <p:cNvSpPr>
            <a:spLocks noChangeArrowheads="1"/>
          </p:cNvSpPr>
          <p:nvPr/>
        </p:nvSpPr>
        <p:spPr bwMode="auto">
          <a:xfrm>
            <a:off x="6751638" y="50006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0760" name="AutoShape 43"/>
          <p:cNvSpPr>
            <a:spLocks noChangeArrowheads="1"/>
          </p:cNvSpPr>
          <p:nvPr/>
        </p:nvSpPr>
        <p:spPr bwMode="auto">
          <a:xfrm>
            <a:off x="6784975" y="846138"/>
            <a:ext cx="952500" cy="473075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TDLS</a:t>
            </a:r>
          </a:p>
        </p:txBody>
      </p:sp>
      <p:sp>
        <p:nvSpPr>
          <p:cNvPr id="30761" name="AutoShape 44"/>
          <p:cNvSpPr>
            <a:spLocks noChangeArrowheads="1"/>
          </p:cNvSpPr>
          <p:nvPr/>
        </p:nvSpPr>
        <p:spPr bwMode="auto">
          <a:xfrm>
            <a:off x="6791325" y="3333750"/>
            <a:ext cx="962025" cy="7239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WAVE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2619375" y="4178300"/>
            <a:ext cx="108585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30763" name="AutoShape 46"/>
          <p:cNvSpPr>
            <a:spLocks noChangeArrowheads="1"/>
          </p:cNvSpPr>
          <p:nvPr/>
        </p:nvSpPr>
        <p:spPr bwMode="auto">
          <a:xfrm>
            <a:off x="354013" y="30353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Smart Grid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2667000" y="2427288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2667000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7" name="AutoShape 30"/>
          <p:cNvSpPr>
            <a:spLocks noChangeArrowheads="1"/>
          </p:cNvSpPr>
          <p:nvPr/>
        </p:nvSpPr>
        <p:spPr bwMode="auto">
          <a:xfrm>
            <a:off x="5653087" y="3435350"/>
            <a:ext cx="1066800" cy="685800"/>
          </a:xfrm>
          <a:prstGeom prst="cube">
            <a:avLst>
              <a:gd name="adj" fmla="val 10069"/>
            </a:avLst>
          </a:prstGeom>
          <a:solidFill>
            <a:srgbClr val="3366FF">
              <a:alpha val="9411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802.11mb</a:t>
            </a:r>
          </a:p>
          <a:p>
            <a:pPr algn="ctr" eaLnBrk="0" hangingPunct="0"/>
            <a:r>
              <a:rPr lang="en-US" sz="15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Revision</a:t>
            </a:r>
          </a:p>
        </p:txBody>
      </p:sp>
      <p:sp>
        <p:nvSpPr>
          <p:cNvPr id="30768" name="AutoShape 46"/>
          <p:cNvSpPr>
            <a:spLocks noChangeArrowheads="1"/>
          </p:cNvSpPr>
          <p:nvPr/>
        </p:nvSpPr>
        <p:spPr bwMode="auto">
          <a:xfrm>
            <a:off x="288925" y="36068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WNG</a:t>
            </a:r>
          </a:p>
        </p:txBody>
      </p:sp>
      <p:sp>
        <p:nvSpPr>
          <p:cNvPr id="30769" name="AutoShape 12"/>
          <p:cNvSpPr>
            <a:spLocks noChangeArrowheads="1"/>
          </p:cNvSpPr>
          <p:nvPr/>
        </p:nvSpPr>
        <p:spPr bwMode="auto">
          <a:xfrm>
            <a:off x="7986713" y="4343400"/>
            <a:ext cx="1157287" cy="1219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70" name="AutoShape 39"/>
          <p:cNvSpPr>
            <a:spLocks noChangeArrowheads="1"/>
          </p:cNvSpPr>
          <p:nvPr/>
        </p:nvSpPr>
        <p:spPr bwMode="auto">
          <a:xfrm>
            <a:off x="8382000" y="5610225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71" name="AutoShape 18"/>
          <p:cNvSpPr>
            <a:spLocks noChangeArrowheads="1"/>
          </p:cNvSpPr>
          <p:nvPr/>
        </p:nvSpPr>
        <p:spPr bwMode="auto">
          <a:xfrm>
            <a:off x="8077200" y="3133725"/>
            <a:ext cx="681038" cy="3762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72" name="Text Box 28"/>
          <p:cNvSpPr txBox="1">
            <a:spLocks noChangeArrowheads="1"/>
          </p:cNvSpPr>
          <p:nvPr/>
        </p:nvSpPr>
        <p:spPr bwMode="auto">
          <a:xfrm>
            <a:off x="8012113" y="4343400"/>
            <a:ext cx="11318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</a:rPr>
              <a:t>802.11 -2003</a:t>
            </a:r>
          </a:p>
        </p:txBody>
      </p:sp>
      <p:sp>
        <p:nvSpPr>
          <p:cNvPr id="30773" name="AutoShape 15"/>
          <p:cNvSpPr>
            <a:spLocks noChangeArrowheads="1"/>
          </p:cNvSpPr>
          <p:nvPr/>
        </p:nvSpPr>
        <p:spPr bwMode="auto">
          <a:xfrm>
            <a:off x="8077200" y="5080000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5GHz</a:t>
            </a:r>
          </a:p>
        </p:txBody>
      </p:sp>
      <p:sp>
        <p:nvSpPr>
          <p:cNvPr id="30774" name="AutoShape 18"/>
          <p:cNvSpPr>
            <a:spLocks noChangeArrowheads="1"/>
          </p:cNvSpPr>
          <p:nvPr/>
        </p:nvSpPr>
        <p:spPr bwMode="auto">
          <a:xfrm>
            <a:off x="8077200" y="4572000"/>
            <a:ext cx="914400" cy="4524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11Mbps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 2.4 GHz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75" name="AutoShape 15"/>
          <p:cNvSpPr>
            <a:spLocks noChangeArrowheads="1"/>
          </p:cNvSpPr>
          <p:nvPr/>
        </p:nvSpPr>
        <p:spPr bwMode="auto">
          <a:xfrm>
            <a:off x="8839200" y="5105400"/>
            <a:ext cx="152400" cy="4064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307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2368FC42-8507-457E-A893-4AEDA7C81993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0779" name="AutoShape 10"/>
          <p:cNvSpPr>
            <a:spLocks noChangeArrowheads="1"/>
          </p:cNvSpPr>
          <p:nvPr/>
        </p:nvSpPr>
        <p:spPr bwMode="auto">
          <a:xfrm>
            <a:off x="5729288" y="914400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Mesh</a:t>
            </a:r>
          </a:p>
        </p:txBody>
      </p:sp>
      <p:sp>
        <p:nvSpPr>
          <p:cNvPr id="30780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82" name="AutoShape 31"/>
          <p:cNvSpPr>
            <a:spLocks noChangeArrowheads="1"/>
          </p:cNvSpPr>
          <p:nvPr/>
        </p:nvSpPr>
        <p:spPr bwMode="auto">
          <a:xfrm>
            <a:off x="5467350" y="2951162"/>
            <a:ext cx="1085850" cy="466725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802.11ae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QoS </a:t>
            </a:r>
            <a:r>
              <a:rPr lang="en-US" sz="1000" b="1" dirty="0" err="1">
                <a:latin typeface="Tahoma" pitchFamily="34" charset="0"/>
                <a:ea typeface="ＭＳ Ｐゴシック" charset="-128"/>
                <a:cs typeface="Arial" charset="0"/>
              </a:rPr>
              <a:t>Mgt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 Frames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1" name="AutoShape 31"/>
          <p:cNvSpPr>
            <a:spLocks noChangeArrowheads="1"/>
          </p:cNvSpPr>
          <p:nvPr/>
        </p:nvSpPr>
        <p:spPr bwMode="auto">
          <a:xfrm>
            <a:off x="4959350" y="5041900"/>
            <a:ext cx="1085850" cy="533400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802.11ad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VHT 60 GHz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62" name="AutoShape 46"/>
          <p:cNvSpPr>
            <a:spLocks noChangeArrowheads="1"/>
          </p:cNvSpPr>
          <p:nvPr/>
        </p:nvSpPr>
        <p:spPr bwMode="auto">
          <a:xfrm>
            <a:off x="1514475" y="2644776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IDS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63" name="AutoShape 46"/>
          <p:cNvSpPr>
            <a:spLocks noChangeArrowheads="1"/>
          </p:cNvSpPr>
          <p:nvPr/>
        </p:nvSpPr>
        <p:spPr bwMode="auto">
          <a:xfrm>
            <a:off x="1539875" y="377825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CMMW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5"/>
          <p:cNvSpPr txBox="1">
            <a:spLocks noGrp="1"/>
          </p:cNvSpPr>
          <p:nvPr/>
        </p:nvSpPr>
        <p:spPr bwMode="auto">
          <a:xfrm>
            <a:off x="47005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75B4C9E7-1F8D-4190-9229-C70C7D76FC49}" type="slidenum">
              <a:rPr lang="en-US" sz="1200"/>
              <a:pPr algn="ctr" eaLnBrk="0" hangingPunct="0"/>
              <a:t>11</a:t>
            </a:fld>
            <a:endParaRPr lang="en-US" sz="120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3127375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58140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 dirty="0"/>
              <a:t>802.11</a:t>
            </a:r>
            <a:endParaRPr lang="en-US" sz="1400" b="1" dirty="0"/>
          </a:p>
          <a:p>
            <a:pPr algn="ctr" eaLnBrk="0" hangingPunct="0"/>
            <a:r>
              <a:rPr lang="en-US" sz="1800" b="1" dirty="0"/>
              <a:t>-2012</a:t>
            </a:r>
          </a:p>
        </p:txBody>
      </p:sp>
      <p:sp>
        <p:nvSpPr>
          <p:cNvPr id="32789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0" name="AutoShape 9"/>
          <p:cNvSpPr>
            <a:spLocks noChangeArrowheads="1"/>
          </p:cNvSpPr>
          <p:nvPr/>
        </p:nvSpPr>
        <p:spPr bwMode="auto">
          <a:xfrm>
            <a:off x="7696200" y="2057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Video Transport</a:t>
            </a:r>
          </a:p>
        </p:txBody>
      </p:sp>
      <p:sp>
        <p:nvSpPr>
          <p:cNvPr id="32791" name="AutoShape 10"/>
          <p:cNvSpPr>
            <a:spLocks noChangeArrowheads="1"/>
          </p:cNvSpPr>
          <p:nvPr/>
        </p:nvSpPr>
        <p:spPr bwMode="auto">
          <a:xfrm>
            <a:off x="7696200" y="1524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QoS Mgt Frames</a:t>
            </a:r>
          </a:p>
        </p:txBody>
      </p:sp>
      <p:sp>
        <p:nvSpPr>
          <p:cNvPr id="32792" name="AutoShape 24"/>
          <p:cNvSpPr>
            <a:spLocks noChangeArrowheads="1"/>
          </p:cNvSpPr>
          <p:nvPr/>
        </p:nvSpPr>
        <p:spPr bwMode="auto">
          <a:xfrm>
            <a:off x="7696200" y="5562600"/>
            <a:ext cx="1295400" cy="6096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&lt;1GHz</a:t>
            </a:r>
          </a:p>
        </p:txBody>
      </p:sp>
      <p:sp>
        <p:nvSpPr>
          <p:cNvPr id="32793" name="AutoShape 41"/>
          <p:cNvSpPr>
            <a:spLocks noChangeArrowheads="1"/>
          </p:cNvSpPr>
          <p:nvPr/>
        </p:nvSpPr>
        <p:spPr bwMode="auto">
          <a:xfrm>
            <a:off x="7686675" y="3810000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6Gbps @ 5GHz</a:t>
            </a:r>
          </a:p>
        </p:txBody>
      </p:sp>
      <p:sp>
        <p:nvSpPr>
          <p:cNvPr id="32794" name="AutoShape 43"/>
          <p:cNvSpPr>
            <a:spLocks noChangeArrowheads="1"/>
          </p:cNvSpPr>
          <p:nvPr/>
        </p:nvSpPr>
        <p:spPr bwMode="auto">
          <a:xfrm>
            <a:off x="7699375" y="963613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96200" y="4695825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802.11ad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6Gbps @ 60GHz</a:t>
            </a:r>
          </a:p>
        </p:txBody>
      </p:sp>
      <p:sp>
        <p:nvSpPr>
          <p:cNvPr id="32796" name="AutoShape 9"/>
          <p:cNvSpPr>
            <a:spLocks noChangeArrowheads="1"/>
          </p:cNvSpPr>
          <p:nvPr/>
        </p:nvSpPr>
        <p:spPr bwMode="auto">
          <a:xfrm>
            <a:off x="7696200" y="3276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TV Whitespace</a:t>
            </a:r>
          </a:p>
        </p:txBody>
      </p:sp>
      <p:sp>
        <p:nvSpPr>
          <p:cNvPr id="32797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798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2799" name="AutoShape 16"/>
          <p:cNvSpPr>
            <a:spLocks noChangeArrowheads="1"/>
          </p:cNvSpPr>
          <p:nvPr/>
        </p:nvSpPr>
        <p:spPr bwMode="auto">
          <a:xfrm>
            <a:off x="2605088" y="12954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QoS</a:t>
            </a:r>
          </a:p>
        </p:txBody>
      </p:sp>
      <p:sp>
        <p:nvSpPr>
          <p:cNvPr id="32800" name="AutoShape 17"/>
          <p:cNvSpPr>
            <a:spLocks noChangeArrowheads="1"/>
          </p:cNvSpPr>
          <p:nvPr/>
        </p:nvSpPr>
        <p:spPr bwMode="auto">
          <a:xfrm>
            <a:off x="2590800" y="21907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2801" name="AutoShape 19"/>
          <p:cNvSpPr>
            <a:spLocks noChangeArrowheads="1"/>
          </p:cNvSpPr>
          <p:nvPr/>
        </p:nvSpPr>
        <p:spPr bwMode="auto">
          <a:xfrm>
            <a:off x="2590800" y="17494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DFS &amp; TPC</a:t>
            </a:r>
          </a:p>
        </p:txBody>
      </p:sp>
      <p:sp>
        <p:nvSpPr>
          <p:cNvPr id="32802" name="AutoShape 18"/>
          <p:cNvSpPr>
            <a:spLocks noChangeArrowheads="1"/>
          </p:cNvSpPr>
          <p:nvPr/>
        </p:nvSpPr>
        <p:spPr bwMode="auto">
          <a:xfrm>
            <a:off x="2595563" y="31242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6828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32805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328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E2792FC-2C1F-4DC5-B60D-1127CB588D9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" name="Striped Right Arrow 2"/>
          <p:cNvSpPr/>
          <p:nvPr/>
        </p:nvSpPr>
        <p:spPr bwMode="auto">
          <a:xfrm>
            <a:off x="914400" y="5778500"/>
            <a:ext cx="685800" cy="556419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Striped Right Arrow 41"/>
          <p:cNvSpPr/>
          <p:nvPr/>
        </p:nvSpPr>
        <p:spPr bwMode="auto">
          <a:xfrm>
            <a:off x="2605088" y="5817790"/>
            <a:ext cx="685800" cy="556419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Striped Right Arrow 42"/>
          <p:cNvSpPr/>
          <p:nvPr/>
        </p:nvSpPr>
        <p:spPr bwMode="auto">
          <a:xfrm>
            <a:off x="4894263" y="5931693"/>
            <a:ext cx="1506537" cy="556419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 of Groups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239203"/>
              </p:ext>
            </p:extLst>
          </p:nvPr>
        </p:nvGraphicFramePr>
        <p:xfrm>
          <a:off x="1600200" y="2667000"/>
          <a:ext cx="60960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Type of Group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Description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0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457200"/>
          </a:xfrm>
        </p:spPr>
        <p:txBody>
          <a:bodyPr/>
          <a:lstStyle/>
          <a:p>
            <a:r>
              <a:rPr lang="en-GB" dirty="0" smtClean="0"/>
              <a:t>Groups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562587"/>
              </p:ext>
            </p:extLst>
          </p:nvPr>
        </p:nvGraphicFramePr>
        <p:xfrm>
          <a:off x="152399" y="762000"/>
          <a:ext cx="8763001" cy="5512288"/>
        </p:xfrm>
        <a:graphic>
          <a:graphicData uri="http://schemas.openxmlformats.org/drawingml/2006/table">
            <a:tbl>
              <a:tblPr/>
              <a:tblGrid>
                <a:gridCol w="716974"/>
                <a:gridCol w="955964"/>
                <a:gridCol w="3664527"/>
                <a:gridCol w="3425536"/>
              </a:tblGrid>
              <a:tr h="3048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Maintenance – Revision “mb”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Robust video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Graham Smith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9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(&lt;6 GHz bands)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(60 GHz)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QoS for Management Frames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TV Whitespace bands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C60G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60 GHz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 + Xiaoming Peng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Infrastructure Service Discovery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ISO/IEC/JTC1/SC6 shadow committee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Smart Grid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13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BE24B35-E2FF-4ACA-820E-E754D10DF42D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4340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/>
              <a:t>Slide </a:t>
            </a:r>
            <a:fld id="{A9E944CF-D4B0-4782-A2A8-4C9B4146BBF2}" type="slidenum">
              <a:rPr lang="en-US" sz="1200"/>
              <a:pPr algn="ctr"/>
              <a:t>14</a:t>
            </a:fld>
            <a:endParaRPr lang="en-US" sz="120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85800"/>
            <a:ext cx="8686800" cy="1066800"/>
          </a:xfrm>
        </p:spPr>
        <p:txBody>
          <a:bodyPr/>
          <a:lstStyle/>
          <a:p>
            <a:r>
              <a:rPr lang="en-US" dirty="0" err="1" smtClean="0"/>
              <a:t>WG11</a:t>
            </a:r>
            <a:r>
              <a:rPr lang="en-US" dirty="0" smtClean="0"/>
              <a:t> Editor Abstract / Agenda </a:t>
            </a:r>
            <a:r>
              <a:rPr lang="en-US" smtClean="0"/>
              <a:t>– Mar </a:t>
            </a:r>
            <a:r>
              <a:rPr lang="en-US" dirty="0" smtClean="0"/>
              <a:t>2012 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828800"/>
            <a:ext cx="8763000" cy="4267200"/>
          </a:xfrm>
        </p:spPr>
        <p:txBody>
          <a:bodyPr/>
          <a:lstStyle/>
          <a:p>
            <a:r>
              <a:rPr lang="en-US" sz="2800" smtClean="0"/>
              <a:t>Roll Call / Contacts / Reflector</a:t>
            </a:r>
          </a:p>
          <a:p>
            <a:r>
              <a:rPr lang="en-US" sz="2800" smtClean="0"/>
              <a:t>Go round table and get brief status report</a:t>
            </a:r>
          </a:p>
          <a:p>
            <a:r>
              <a:rPr lang="en-US" sz="2800" smtClean="0"/>
              <a:t>ANA Status / Process / What is administered</a:t>
            </a:r>
          </a:p>
          <a:p>
            <a:r>
              <a:rPr lang="en-US" sz="2800" smtClean="0"/>
              <a:t>Numbering Alignment process / Spreadsheet</a:t>
            </a:r>
          </a:p>
          <a:p>
            <a:r>
              <a:rPr lang="en-US" sz="2800" smtClean="0"/>
              <a:t>Amendment Ordering / Draft Snapshots</a:t>
            </a:r>
          </a:p>
          <a:p>
            <a:r>
              <a:rPr lang="en-US" sz="2800" smtClean="0"/>
              <a:t>Style Guide for 802.11 </a:t>
            </a:r>
          </a:p>
          <a:p>
            <a:r>
              <a:rPr lang="en-US" sz="2800" smtClean="0"/>
              <a:t>Editor succession REVmc</a:t>
            </a:r>
          </a:p>
          <a:p>
            <a:r>
              <a:rPr lang="en-US" sz="2800" smtClean="0"/>
              <a:t>Editor backup practices</a:t>
            </a:r>
          </a:p>
        </p:txBody>
      </p:sp>
    </p:spTree>
    <p:extLst>
      <p:ext uri="{BB962C8B-B14F-4D97-AF65-F5344CB8AC3E}">
        <p14:creationId xmlns:p14="http://schemas.microsoft.com/office/powerpoint/2010/main" val="285455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WNG SC – March 2012</a:t>
            </a:r>
          </a:p>
        </p:txBody>
      </p:sp>
      <p:sp>
        <p:nvSpPr>
          <p:cNvPr id="205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Review of objectives</a:t>
            </a:r>
          </a:p>
          <a:p>
            <a:pPr eaLnBrk="1" hangingPunct="1"/>
            <a:r>
              <a:rPr lang="en-US" sz="2800" dirty="0" smtClean="0"/>
              <a:t>Discovery Simulation – Paul Lambert</a:t>
            </a:r>
          </a:p>
          <a:p>
            <a:pPr eaLnBrk="1" hangingPunct="1"/>
            <a:r>
              <a:rPr lang="en-US" sz="2800" dirty="0" smtClean="0"/>
              <a:t>Key Centric Identity – Paul Lambert</a:t>
            </a:r>
          </a:p>
          <a:p>
            <a:pPr eaLnBrk="1" hangingPunct="1"/>
            <a:r>
              <a:rPr lang="en-US" sz="2800" dirty="0" smtClean="0"/>
              <a:t>AC+ - Jim Lansford</a:t>
            </a:r>
          </a:p>
        </p:txBody>
      </p:sp>
    </p:spTree>
    <p:extLst>
      <p:ext uri="{BB962C8B-B14F-4D97-AF65-F5344CB8AC3E}">
        <p14:creationId xmlns:p14="http://schemas.microsoft.com/office/powerpoint/2010/main" val="16044816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802.11 ARC – </a:t>
            </a:r>
            <a:r>
              <a:rPr lang="en-US" dirty="0" smtClean="0"/>
              <a:t>March </a:t>
            </a:r>
            <a:r>
              <a:rPr lang="en-US" dirty="0" smtClean="0"/>
              <a:t>2012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953000"/>
          </a:xfrm>
        </p:spPr>
        <p:txBody>
          <a:bodyPr/>
          <a:lstStyle/>
          <a:p>
            <a:pPr eaLnBrk="1" hangingPunct="1"/>
            <a:r>
              <a:rPr lang="en-US" dirty="0" smtClean="0"/>
              <a:t>Administration</a:t>
            </a:r>
          </a:p>
          <a:p>
            <a:pPr lvl="1" eaLnBrk="1" hangingPunct="1"/>
            <a:r>
              <a:rPr lang="en-US" dirty="0" smtClean="0"/>
              <a:t>Attendance</a:t>
            </a:r>
          </a:p>
          <a:p>
            <a:pPr lvl="1" eaLnBrk="1" hangingPunct="1"/>
            <a:r>
              <a:rPr lang="en-US" dirty="0" smtClean="0"/>
              <a:t>Approve Agenda</a:t>
            </a:r>
          </a:p>
          <a:p>
            <a:pPr lvl="1" eaLnBrk="1" hangingPunct="1"/>
            <a:r>
              <a:rPr lang="en-US" dirty="0" smtClean="0"/>
              <a:t>Policies </a:t>
            </a:r>
          </a:p>
          <a:p>
            <a:pPr eaLnBrk="1" hangingPunct="1"/>
            <a:r>
              <a:rPr lang="en-US" dirty="0" smtClean="0"/>
              <a:t>802 Overview &amp; Architecture ballot</a:t>
            </a:r>
          </a:p>
          <a:p>
            <a:pPr lvl="1" eaLnBrk="1" hangingPunct="1"/>
            <a:r>
              <a:rPr lang="en-US" dirty="0" smtClean="0"/>
              <a:t>Ballot status update</a:t>
            </a:r>
          </a:p>
          <a:p>
            <a:pPr lvl="2" eaLnBrk="1" hangingPunct="1"/>
            <a:r>
              <a:rPr lang="en-US" dirty="0" smtClean="0"/>
              <a:t>802 ballot closed Feb 4, comments found here: 11-12/0228r0</a:t>
            </a:r>
          </a:p>
          <a:p>
            <a:pPr lvl="2" eaLnBrk="1" hangingPunct="1"/>
            <a:r>
              <a:rPr lang="en-US" dirty="0" smtClean="0"/>
              <a:t>Comment resolution ongoing (this week, and off-line)</a:t>
            </a:r>
          </a:p>
          <a:p>
            <a:pPr lvl="1" eaLnBrk="1" hangingPunct="1"/>
            <a:r>
              <a:rPr lang="en-US" dirty="0" smtClean="0"/>
              <a:t>Review status of 802.11’s comments</a:t>
            </a:r>
          </a:p>
          <a:p>
            <a:pPr lvl="1" eaLnBrk="1" hangingPunct="1"/>
            <a:r>
              <a:rPr lang="en-US" dirty="0" smtClean="0"/>
              <a:t>Review others’ comments of interest</a:t>
            </a:r>
          </a:p>
          <a:p>
            <a:pPr lvl="1" eaLnBrk="1" hangingPunct="1"/>
            <a:r>
              <a:rPr lang="en-US" dirty="0" smtClean="0"/>
              <a:t>Submit any comment resolution proposals </a:t>
            </a:r>
          </a:p>
          <a:p>
            <a:pPr eaLnBrk="1" hangingPunct="1"/>
            <a:r>
              <a:rPr lang="en-US" dirty="0" smtClean="0"/>
              <a:t>Future sessions / SC activities</a:t>
            </a:r>
          </a:p>
        </p:txBody>
      </p:sp>
      <p:sp>
        <p:nvSpPr>
          <p:cNvPr id="205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091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 2012</a:t>
            </a:r>
          </a:p>
        </p:txBody>
      </p:sp>
      <p:sp>
        <p:nvSpPr>
          <p:cNvPr id="20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Mark Hamilton, Polycom, Inc.</a:t>
            </a:r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91F4173-044F-453F-B06D-A73DC562AF2A}" type="slidenum">
              <a:rPr lang="en-US" smtClean="0"/>
              <a:pPr/>
              <a:t>16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5191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March 2012</a:t>
            </a:r>
          </a:p>
        </p:txBody>
      </p:sp>
      <p:sp>
        <p:nvSpPr>
          <p:cNvPr id="205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727D1C3C-26ED-444C-B3F7-101FB5106E20}" type="slidenum">
              <a:rPr lang="en-US" sz="1200" smtClean="0"/>
              <a:pPr/>
              <a:t>17</a:t>
            </a:fld>
            <a:endParaRPr lang="en-US" sz="1200" smtClean="0"/>
          </a:p>
        </p:txBody>
      </p:sp>
      <p:sp>
        <p:nvSpPr>
          <p:cNvPr id="205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>
                <a:ea typeface="ＭＳ Ｐゴシック" pitchFamily="34" charset="-128"/>
              </a:rPr>
              <a:t>Slide </a:t>
            </a:r>
            <a:fld id="{2D0B8FCB-E757-4D98-BC7B-06D19FE17101}" type="slidenum">
              <a:rPr lang="en-US" sz="1200">
                <a:ea typeface="ＭＳ Ｐゴシック" pitchFamily="34" charset="-128"/>
              </a:rPr>
              <a:pPr algn="ctr"/>
              <a:t>17</a:t>
            </a:fld>
            <a:endParaRPr lang="en-US" sz="1200">
              <a:ea typeface="ＭＳ Ｐゴシック" pitchFamily="34" charset="-128"/>
            </a:endParaRPr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TGmb - March 2012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524000"/>
            <a:ext cx="8229600" cy="4572000"/>
          </a:xfrm>
        </p:spPr>
        <p:txBody>
          <a:bodyPr/>
          <a:lstStyle/>
          <a:p>
            <a:r>
              <a:rPr lang="en-US" smtClean="0"/>
              <a:t>TGmb D12.0 </a:t>
            </a:r>
          </a:p>
          <a:p>
            <a:pPr lvl="1"/>
            <a:r>
              <a:rPr lang="en-US" smtClean="0"/>
              <a:t>Received Revcom Approval January 23, 2012</a:t>
            </a:r>
          </a:p>
          <a:p>
            <a:pPr lvl="1"/>
            <a:r>
              <a:rPr lang="en-US" smtClean="0"/>
              <a:t>Received Standards Board Approval – February 6, 2012</a:t>
            </a:r>
          </a:p>
          <a:p>
            <a:r>
              <a:rPr lang="en-US" smtClean="0"/>
              <a:t>Publication Editing in progress</a:t>
            </a:r>
          </a:p>
          <a:p>
            <a:pPr lvl="1"/>
            <a:r>
              <a:rPr lang="en-US" smtClean="0"/>
              <a:t>Editor and review team responding to publication editor questions</a:t>
            </a:r>
          </a:p>
          <a:p>
            <a:r>
              <a:rPr lang="en-US" smtClean="0"/>
              <a:t>Publication anticipated early-mid April 2012</a:t>
            </a:r>
          </a:p>
        </p:txBody>
      </p:sp>
    </p:spTree>
    <p:extLst>
      <p:ext uri="{BB962C8B-B14F-4D97-AF65-F5344CB8AC3E}">
        <p14:creationId xmlns:p14="http://schemas.microsoft.com/office/powerpoint/2010/main" val="361049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/>
          <a:p>
            <a:r>
              <a:rPr lang="en-US" altLang="ja-JP"/>
              <a:t>Mar 2012</a:t>
            </a:r>
          </a:p>
        </p:txBody>
      </p:sp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>
            <a:normAutofit/>
          </a:bodyPr>
          <a:lstStyle/>
          <a:p>
            <a:r>
              <a:rPr lang="en-US" altLang="ja-JP" sz="2900" smtClean="0"/>
              <a:t>IEEE 802.11 TGaa – Waikoloa, </a:t>
            </a:r>
            <a:br>
              <a:rPr lang="en-US" altLang="ja-JP" sz="2900" smtClean="0"/>
            </a:br>
            <a:r>
              <a:rPr lang="en-US" altLang="ja-JP" sz="2900" smtClean="0"/>
              <a:t>March 2012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343400"/>
          </a:xfrm>
        </p:spPr>
        <p:txBody>
          <a:bodyPr lIns="91440" tIns="45720" rIns="91440" bIns="45720"/>
          <a:lstStyle/>
          <a:p>
            <a:r>
              <a:rPr lang="en-US" altLang="ja-JP" sz="3200" dirty="0" smtClean="0"/>
              <a:t>Goals for the  Meeting:</a:t>
            </a:r>
          </a:p>
          <a:p>
            <a:pPr lvl="1">
              <a:buFontTx/>
              <a:buNone/>
            </a:pPr>
            <a:r>
              <a:rPr lang="en-US" altLang="ja-JP" sz="2800" dirty="0" smtClean="0"/>
              <a:t>Sponsor Ballot 4 received 100% approval with 0 comments.</a:t>
            </a:r>
          </a:p>
          <a:p>
            <a:pPr lvl="1"/>
            <a:r>
              <a:rPr lang="en-US" altLang="ja-JP" sz="2800" dirty="0" smtClean="0"/>
              <a:t>Joint Meeting with 802.1avb</a:t>
            </a:r>
          </a:p>
          <a:p>
            <a:pPr lvl="1"/>
            <a:r>
              <a:rPr lang="en-US" altLang="ja-JP" sz="2800" dirty="0" smtClean="0"/>
              <a:t>Update on EC and RevCom</a:t>
            </a:r>
          </a:p>
          <a:p>
            <a:pPr lvl="1"/>
            <a:endParaRPr lang="en-US" altLang="ja-JP" sz="2800" dirty="0" smtClean="0"/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753225" y="6475413"/>
            <a:ext cx="1790700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Graham Smith (DSP Group))</a:t>
            </a: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AE900C09-7A9D-41E3-AC6C-266296C60EA0}" type="slidenum">
              <a:rPr kumimoji="0" lang="he-IL" altLang="ja-JP" sz="1200">
                <a:cs typeface="Times New Roman" pitchFamily="18" charset="0"/>
              </a:rPr>
              <a:pPr/>
              <a:t>18</a:t>
            </a:fld>
            <a:endParaRPr kumimoji="0"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36049680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 smtClean="0"/>
              <a:t>March 2012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 smtClean="0"/>
              <a:t>Slide </a:t>
            </a:r>
            <a:fld id="{423BFDA0-E349-4B56-A98B-73DFF7CAC7F5}" type="slidenum">
              <a:rPr lang="en-US" sz="1200" smtClean="0"/>
              <a:pPr/>
              <a:t>19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533400"/>
            <a:ext cx="7772400" cy="1066800"/>
          </a:xfrm>
        </p:spPr>
        <p:txBody>
          <a:bodyPr lIns="91440" tIns="45720" rIns="91440" bIns="45720"/>
          <a:lstStyle/>
          <a:p>
            <a:r>
              <a:rPr lang="en-US" smtClean="0"/>
              <a:t>IEEE 802.11ac – March 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772400" cy="41148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smtClean="0"/>
              <a:t>Passed WG letter ballot (LB 187)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A total of about 1500 comments were received.</a:t>
            </a:r>
          </a:p>
          <a:p>
            <a:pPr>
              <a:lnSpc>
                <a:spcPct val="90000"/>
              </a:lnSpc>
            </a:pPr>
            <a:r>
              <a:rPr lang="en-US" smtClean="0"/>
              <a:t>Focus of this meeting is on resolving comments received on D2.0.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Comment spreadsheet is available at: </a:t>
            </a:r>
            <a:r>
              <a:rPr lang="en-US" smtClean="0">
                <a:hlinkClick r:id="rId3"/>
              </a:rPr>
              <a:t>https://mentor.ieee.org/802.11/dcn/12/11-12-0223-02-00ac-lb187-comment-tgac-d2-0.xls</a:t>
            </a:r>
            <a:r>
              <a:rPr lang="en-US" smtClean="0"/>
              <a:t> </a:t>
            </a:r>
          </a:p>
          <a:p>
            <a:pPr>
              <a:lnSpc>
                <a:spcPct val="90000"/>
              </a:lnSpc>
            </a:pPr>
            <a:r>
              <a:rPr lang="en-US" smtClean="0"/>
              <a:t>A TG Ad Hoc meeting was held in the Bay area during the period of March 7-9 with the objective to achieve progress on LB 187 comment resolution.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Ad Hoc meeting Agenda is available in document11-12/0236.</a:t>
            </a:r>
          </a:p>
          <a:p>
            <a:r>
              <a:rPr lang="en-US" smtClean="0"/>
              <a:t>Agenda for this meeting is available  in document 11-12/0237r0.</a:t>
            </a:r>
          </a:p>
        </p:txBody>
      </p:sp>
    </p:spTree>
    <p:extLst>
      <p:ext uri="{BB962C8B-B14F-4D97-AF65-F5344CB8AC3E}">
        <p14:creationId xmlns:p14="http://schemas.microsoft.com/office/powerpoint/2010/main" val="355398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802.11 Meeting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077200" cy="4495800"/>
          </a:xfrm>
        </p:spPr>
        <p:txBody>
          <a:bodyPr/>
          <a:lstStyle/>
          <a:p>
            <a:r>
              <a:rPr lang="en-US" sz="3200" dirty="0" smtClean="0"/>
              <a:t>Agenda 					</a:t>
            </a:r>
            <a:r>
              <a:rPr lang="en-US" sz="3200" dirty="0" smtClean="0"/>
              <a:t>11-12- 0181</a:t>
            </a:r>
            <a:endParaRPr lang="en-US" sz="3200" dirty="0" smtClean="0"/>
          </a:p>
          <a:p>
            <a:r>
              <a:rPr lang="en-US" sz="3200" dirty="0" smtClean="0"/>
              <a:t>Snapshots 				</a:t>
            </a:r>
            <a:r>
              <a:rPr lang="en-US" sz="3200" dirty="0" smtClean="0"/>
              <a:t>11-12- 0182</a:t>
            </a:r>
          </a:p>
          <a:p>
            <a:r>
              <a:rPr lang="en-US" sz="3200" dirty="0" smtClean="0"/>
              <a:t>Supplementary 			11-12- 0183</a:t>
            </a:r>
          </a:p>
          <a:p>
            <a:r>
              <a:rPr lang="en-US" sz="3200" dirty="0" smtClean="0"/>
              <a:t>Adrian’s </a:t>
            </a:r>
            <a:r>
              <a:rPr lang="en-US" sz="3200" dirty="0" smtClean="0"/>
              <a:t>Vice Chair report  	11-12-0038</a:t>
            </a:r>
          </a:p>
          <a:p>
            <a:r>
              <a:rPr lang="en-US" sz="3200" dirty="0" smtClean="0"/>
              <a:t>Jon’s Vice Chair report  	11-12-0045</a:t>
            </a:r>
          </a:p>
          <a:p>
            <a:r>
              <a:rPr lang="en-US" sz="3200" dirty="0" smtClean="0"/>
              <a:t>Treasury report  			11-12-0043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46CF54C-7449-4815-8AB2-C073E1E8612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91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TGad – </a:t>
            </a:r>
            <a:r>
              <a:rPr lang="en-US" dirty="0" smtClean="0"/>
              <a:t>March Meeting </a:t>
            </a:r>
            <a:r>
              <a:rPr lang="en-US" dirty="0" smtClean="0"/>
              <a:t>Goals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Complete comment resolution on first sponsor ballot</a:t>
            </a:r>
          </a:p>
          <a:p>
            <a:pPr eaLnBrk="1" hangingPunct="1"/>
            <a:r>
              <a:rPr lang="en-US" sz="3600" smtClean="0"/>
              <a:t>Start first recirculation sponsor ballot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868122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/>
          <a:p>
            <a:r>
              <a:rPr lang="en-US" altLang="ja-JP"/>
              <a:t>Mar 2012</a:t>
            </a:r>
          </a:p>
        </p:txBody>
      </p:sp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>
            <a:normAutofit/>
          </a:bodyPr>
          <a:lstStyle/>
          <a:p>
            <a:r>
              <a:rPr lang="en-US" altLang="ja-JP" sz="2900" smtClean="0"/>
              <a:t>IEEE 802.11 TGaa – Waikoloa, </a:t>
            </a:r>
            <a:br>
              <a:rPr lang="en-US" altLang="ja-JP" sz="2900" smtClean="0"/>
            </a:br>
            <a:r>
              <a:rPr lang="en-US" altLang="ja-JP" sz="2900" smtClean="0"/>
              <a:t>March 2012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343400"/>
          </a:xfrm>
        </p:spPr>
        <p:txBody>
          <a:bodyPr lIns="91440" tIns="45720" rIns="91440" bIns="45720"/>
          <a:lstStyle/>
          <a:p>
            <a:r>
              <a:rPr lang="en-US" altLang="ja-JP" sz="3200" dirty="0" smtClean="0"/>
              <a:t>Goals for the  Meeting:</a:t>
            </a:r>
          </a:p>
          <a:p>
            <a:pPr lvl="1">
              <a:buFontTx/>
              <a:buNone/>
            </a:pPr>
            <a:r>
              <a:rPr lang="en-US" altLang="ja-JP" sz="2800" dirty="0" smtClean="0"/>
              <a:t>Sponsor Ballot 5 received 100% approval with 0 comments.</a:t>
            </a:r>
          </a:p>
          <a:p>
            <a:pPr lvl="1"/>
            <a:r>
              <a:rPr lang="en-US" altLang="ja-JP" sz="2800" dirty="0" smtClean="0"/>
              <a:t>Review any EC or RevCom comments</a:t>
            </a:r>
          </a:p>
          <a:p>
            <a:pPr lvl="1"/>
            <a:endParaRPr lang="en-US" altLang="ja-JP" sz="2800" dirty="0" smtClean="0"/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753225" y="6475413"/>
            <a:ext cx="1790700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Graham Smith (DSP Group))</a:t>
            </a: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AE900C09-7A9D-41E3-AC6C-266296C60EA0}" type="slidenum">
              <a:rPr kumimoji="0" lang="he-IL" altLang="ja-JP" sz="1200">
                <a:cs typeface="Times New Roman" pitchFamily="18" charset="0"/>
              </a:rPr>
              <a:pPr/>
              <a:t>21</a:t>
            </a:fld>
            <a:endParaRPr kumimoji="0"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32277239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March 2012</a:t>
            </a:r>
          </a:p>
        </p:txBody>
      </p:sp>
      <p:sp>
        <p:nvSpPr>
          <p:cNvPr id="205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200" smtClean="0"/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5FC52556-FCB6-433A-8F98-C5C4429B9F00}" type="slidenum">
              <a:rPr lang="en-US" sz="1200" smtClean="0"/>
              <a:pPr/>
              <a:t>22</a:t>
            </a:fld>
            <a:endParaRPr lang="en-US" sz="1200" smtClean="0"/>
          </a:p>
        </p:txBody>
      </p:sp>
      <p:sp>
        <p:nvSpPr>
          <p:cNvPr id="205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/>
              <a:t>Slide </a:t>
            </a:r>
            <a:fld id="{F8DAF046-CD02-40B7-94A1-3FC260173720}" type="slidenum">
              <a:rPr lang="en-US" sz="1200"/>
              <a:pPr algn="ctr"/>
              <a:t>22</a:t>
            </a:fld>
            <a:endParaRPr lang="en-US" sz="1200"/>
          </a:p>
        </p:txBody>
      </p:sp>
      <p:sp>
        <p:nvSpPr>
          <p:cNvPr id="2054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smtClean="0"/>
              <a:t>TGaf – Meeting Goals March 2012</a:t>
            </a:r>
          </a:p>
        </p:txBody>
      </p:sp>
      <p:sp>
        <p:nvSpPr>
          <p:cNvPr id="205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05000"/>
            <a:ext cx="8229600" cy="45720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MS PGothic" pitchFamily="34" charset="-128"/>
              </a:rPr>
              <a:t>Approve meeting and teleconference minutes</a:t>
            </a:r>
          </a:p>
          <a:p>
            <a:r>
              <a:rPr lang="en-US" altLang="ja-JP" smtClean="0">
                <a:ea typeface="MS PGothic" pitchFamily="34" charset="-128"/>
              </a:rPr>
              <a:t>Approve the LB171 comment spreadsheet in 11-11/277r27</a:t>
            </a:r>
          </a:p>
          <a:p>
            <a:r>
              <a:rPr lang="en-US" altLang="ja-JP" smtClean="0">
                <a:ea typeface="MS PGothic" pitchFamily="34" charset="-128"/>
              </a:rPr>
              <a:t>Approve speculative draft D1.06</a:t>
            </a:r>
          </a:p>
          <a:p>
            <a:r>
              <a:rPr lang="en-US" altLang="ja-JP" smtClean="0">
                <a:ea typeface="MS PGothic" pitchFamily="34" charset="-128"/>
              </a:rPr>
              <a:t>Review the progress since January</a:t>
            </a:r>
          </a:p>
          <a:p>
            <a:r>
              <a:rPr lang="en-US" altLang="ja-JP" smtClean="0">
                <a:ea typeface="MS PGothic" pitchFamily="34" charset="-128"/>
              </a:rPr>
              <a:t>Complete PHY comments resolution with a submission to create a Clause 23</a:t>
            </a:r>
          </a:p>
          <a:p>
            <a:r>
              <a:rPr lang="en-US" altLang="ja-JP" smtClean="0">
                <a:ea typeface="MS PGothic" pitchFamily="34" charset="-128"/>
              </a:rPr>
              <a:t>With comment resolutions completed, create Draft 2.0 and request a new WG Letter Ballot</a:t>
            </a:r>
          </a:p>
          <a:p>
            <a:r>
              <a:rPr lang="en-US" altLang="ja-JP" smtClean="0">
                <a:ea typeface="MS PGothic" pitchFamily="34" charset="-128"/>
              </a:rPr>
              <a:t>Review regulatory landscape</a:t>
            </a:r>
          </a:p>
          <a:p>
            <a:r>
              <a:rPr lang="en-US" altLang="ja-JP" smtClean="0">
                <a:ea typeface="MS PGothic" pitchFamily="34" charset="-128"/>
              </a:rPr>
              <a:t>Plan for May meeting and teleconferences</a:t>
            </a:r>
          </a:p>
        </p:txBody>
      </p:sp>
    </p:spTree>
    <p:extLst>
      <p:ext uri="{BB962C8B-B14F-4D97-AF65-F5344CB8AC3E}">
        <p14:creationId xmlns:p14="http://schemas.microsoft.com/office/powerpoint/2010/main" val="33713969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802.11ah </a:t>
            </a:r>
            <a:r>
              <a:rPr lang="en-US" dirty="0" smtClean="0"/>
              <a:t>March Snapshot</a:t>
            </a:r>
            <a:endParaRPr 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534400" cy="4114800"/>
          </a:xfrm>
        </p:spPr>
        <p:txBody>
          <a:bodyPr/>
          <a:lstStyle/>
          <a:p>
            <a:pPr marL="609600" indent="-609600"/>
            <a:r>
              <a:rPr lang="en-US" sz="3200" dirty="0" smtClean="0"/>
              <a:t>Primary focus</a:t>
            </a:r>
          </a:p>
          <a:p>
            <a:pPr marL="1009650" lvl="1" indent="-609600"/>
            <a:r>
              <a:rPr lang="en-US" sz="2800" dirty="0" smtClean="0"/>
              <a:t>Continue work on the specification framework document.</a:t>
            </a:r>
          </a:p>
          <a:p>
            <a:pPr marL="609600" indent="-609600"/>
            <a:r>
              <a:rPr lang="en-US" sz="3200" dirty="0" smtClean="0"/>
              <a:t>Continue work on,</a:t>
            </a:r>
          </a:p>
          <a:p>
            <a:pPr marL="1009650" lvl="1" indent="-609600"/>
            <a:r>
              <a:rPr lang="en-US" sz="2800" dirty="0" smtClean="0"/>
              <a:t>Requirements</a:t>
            </a:r>
            <a:r>
              <a:rPr lang="en-US" sz="2800" dirty="0"/>
              <a:t> </a:t>
            </a:r>
            <a:r>
              <a:rPr lang="en-US" sz="2800" dirty="0" smtClean="0"/>
              <a:t>&amp; </a:t>
            </a:r>
            <a:r>
              <a:rPr lang="en-US" sz="2800" dirty="0" err="1" smtClean="0"/>
              <a:t>eval</a:t>
            </a:r>
            <a:r>
              <a:rPr lang="en-US" sz="2800" dirty="0"/>
              <a:t>.</a:t>
            </a:r>
            <a:r>
              <a:rPr lang="en-US" sz="2800" dirty="0" smtClean="0"/>
              <a:t> and channel model document</a:t>
            </a:r>
          </a:p>
          <a:p>
            <a:pPr marL="609600" indent="-609600"/>
            <a:r>
              <a:rPr lang="en-US" sz="3200" dirty="0" smtClean="0"/>
              <a:t>Create draft text ad hoc sub groups</a:t>
            </a:r>
          </a:p>
          <a:p>
            <a:pPr marL="609600" indent="-609600"/>
            <a:r>
              <a:rPr lang="en-US" sz="3200" dirty="0" smtClean="0"/>
              <a:t>Timeline review &amp; Teleconference schedule</a:t>
            </a:r>
          </a:p>
          <a:p>
            <a:pPr marL="0" indent="0">
              <a:buNone/>
            </a:pPr>
            <a:endParaRPr lang="en-US" sz="3200" dirty="0" smtClean="0"/>
          </a:p>
          <a:p>
            <a:pPr marL="1009650" lvl="1" indent="-609600"/>
            <a:endParaRPr lang="en-US" sz="28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Motorola Mobility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0503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/>
          <a:lstStyle/>
          <a:p>
            <a:r>
              <a:rPr lang="en-US" altLang="ja-JP" sz="2900" dirty="0" smtClean="0"/>
              <a:t>IEEE 802.11 FILS TGai – Hawaii, </a:t>
            </a:r>
            <a:br>
              <a:rPr lang="en-US" altLang="ja-JP" sz="2900" dirty="0" smtClean="0"/>
            </a:br>
            <a:r>
              <a:rPr lang="en-US" altLang="ja-JP" sz="2900" dirty="0" smtClean="0"/>
              <a:t>March </a:t>
            </a:r>
            <a:r>
              <a:rPr lang="en-US" altLang="ja-JP" sz="2900" dirty="0" smtClean="0"/>
              <a:t>2012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343400"/>
          </a:xfrm>
        </p:spPr>
        <p:txBody>
          <a:bodyPr lIns="91440" tIns="45720" rIns="91440" bIns="45720"/>
          <a:lstStyle/>
          <a:p>
            <a:r>
              <a:rPr lang="en-US" altLang="ja-JP" smtClean="0"/>
              <a:t>Goals for the  Meeting:</a:t>
            </a:r>
          </a:p>
          <a:p>
            <a:pPr lvl="1"/>
            <a:r>
              <a:rPr lang="en-US" altLang="ja-JP" sz="2600" smtClean="0"/>
              <a:t>Approve minutes of past meeting and teleconference</a:t>
            </a:r>
          </a:p>
          <a:p>
            <a:pPr lvl="1"/>
            <a:r>
              <a:rPr lang="en-US" altLang="ja-JP" sz="2600" smtClean="0"/>
              <a:t>Spec text for specification framework documentation</a:t>
            </a:r>
          </a:p>
          <a:p>
            <a:pPr lvl="1"/>
            <a:r>
              <a:rPr lang="en-US" altLang="ja-JP" sz="2600" smtClean="0"/>
              <a:t>Creating Spec framework documentation</a:t>
            </a:r>
          </a:p>
          <a:p>
            <a:pPr lvl="1"/>
            <a:r>
              <a:rPr lang="en-US" altLang="ja-JP" sz="2600" smtClean="0"/>
              <a:t>Approve Timeline</a:t>
            </a:r>
          </a:p>
          <a:p>
            <a:pPr lvl="1"/>
            <a:r>
              <a:rPr lang="en-US" altLang="ja-JP" sz="2600" smtClean="0"/>
              <a:t>Approve Teleconference schedule</a:t>
            </a:r>
          </a:p>
          <a:p>
            <a:pPr lvl="1"/>
            <a:r>
              <a:rPr lang="en-US" altLang="ja-JP" sz="2600" smtClean="0"/>
              <a:t>Approve Plan for May</a:t>
            </a:r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Mar 2012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Bruce Kraemer (Marvell)</a:t>
            </a: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0818A8E1-15BC-4DB9-BF39-9E6CCC12E426}" type="slidenum">
              <a:rPr kumimoji="0" lang="en-US" altLang="ja-JP" sz="1200"/>
              <a:pPr/>
              <a:t>24</a:t>
            </a:fld>
            <a:endParaRPr kumimoji="0"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10850961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 2012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00D8B8BA-8ACA-4E73-A879-38DECB26AACA}" type="slidenum">
              <a:rPr lang="en-US" sz="1200" smtClean="0"/>
              <a:pPr/>
              <a:t>25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smtClean="0"/>
              <a:t>IEEE JTC1 ad hoc – </a:t>
            </a:r>
            <a:r>
              <a:rPr lang="en-US" dirty="0" smtClean="0"/>
              <a:t>March </a:t>
            </a:r>
            <a:r>
              <a:rPr lang="en-US" dirty="0" smtClean="0"/>
              <a:t>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533400" y="1752600"/>
            <a:ext cx="8458200" cy="4114800"/>
          </a:xfrm>
        </p:spPr>
        <p:txBody>
          <a:bodyPr lIns="91440" tIns="45720" rIns="91440" bIns="45720"/>
          <a:lstStyle/>
          <a:p>
            <a:r>
              <a:rPr lang="en-AU" smtClean="0"/>
              <a:t>The agenda items that will be addressed this week are:</a:t>
            </a:r>
          </a:p>
          <a:p>
            <a:pPr lvl="1"/>
            <a:r>
              <a:rPr lang="en-AU" smtClean="0"/>
              <a:t>Review IEEE 802.11 WG liaisons to SC6</a:t>
            </a:r>
          </a:p>
          <a:p>
            <a:pPr lvl="2"/>
            <a:r>
              <a:rPr lang="en-AU" smtClean="0"/>
              <a:t>Latest liaisons of Sponsor Ballot drafts</a:t>
            </a:r>
          </a:p>
          <a:p>
            <a:pPr lvl="1"/>
            <a:r>
              <a:rPr lang="en-AU" smtClean="0"/>
              <a:t>Review results of SC6 meeting in Feb 2012</a:t>
            </a:r>
          </a:p>
          <a:p>
            <a:pPr lvl="2"/>
            <a:r>
              <a:rPr lang="en-AU" smtClean="0"/>
              <a:t>Status of WAPI in SC6 (802.11i replacement)</a:t>
            </a:r>
          </a:p>
          <a:p>
            <a:pPr lvl="2"/>
            <a:r>
              <a:rPr lang="en-AU" smtClean="0"/>
              <a:t>Status of proposed 802.1X/AE and 802.16 security replacements</a:t>
            </a:r>
          </a:p>
          <a:p>
            <a:pPr lvl="2"/>
            <a:r>
              <a:rPr lang="en-AU" smtClean="0"/>
              <a:t>Status of N-UHT (proposed 802.11ac replacement) in SC6</a:t>
            </a:r>
          </a:p>
          <a:p>
            <a:pPr lvl="2"/>
            <a:r>
              <a:rPr lang="en-AU" smtClean="0"/>
              <a:t>Response to 802 plan for ISO/IEC 8802 standards</a:t>
            </a:r>
          </a:p>
          <a:p>
            <a:pPr lvl="2"/>
            <a:r>
              <a:rPr lang="en-AU" smtClean="0"/>
              <a:t>Review liaison sent</a:t>
            </a:r>
          </a:p>
        </p:txBody>
      </p:sp>
    </p:spTree>
    <p:extLst>
      <p:ext uri="{BB962C8B-B14F-4D97-AF65-F5344CB8AC3E}">
        <p14:creationId xmlns:p14="http://schemas.microsoft.com/office/powerpoint/2010/main" val="31300256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Regulatory Standing Committee </a:t>
            </a:r>
            <a:br>
              <a:rPr lang="en-US" smtClean="0"/>
            </a:br>
            <a:r>
              <a:rPr lang="en-US" smtClean="0"/>
              <a:t>Meeting Goals March 2012</a:t>
            </a:r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regulatory summaries</a:t>
            </a:r>
          </a:p>
          <a:p>
            <a:pPr eaLnBrk="1" hangingPunct="1"/>
            <a:r>
              <a:rPr lang="en-US" smtClean="0"/>
              <a:t>Regulatory issues status</a:t>
            </a:r>
          </a:p>
          <a:p>
            <a:pPr lvl="1" eaLnBrk="1" hangingPunct="1"/>
            <a:r>
              <a:rPr lang="en-US" smtClean="0"/>
              <a:t>FCC open issues and changes on the horizon</a:t>
            </a:r>
          </a:p>
          <a:p>
            <a:pPr lvl="2" eaLnBrk="1" hangingPunct="1"/>
            <a:r>
              <a:rPr lang="en-US" smtClean="0"/>
              <a:t>Spectrum Bill</a:t>
            </a:r>
          </a:p>
          <a:p>
            <a:pPr lvl="2" eaLnBrk="1" hangingPunct="1"/>
            <a:r>
              <a:rPr lang="en-US" smtClean="0"/>
              <a:t>National Broadband Plan update</a:t>
            </a:r>
          </a:p>
          <a:p>
            <a:pPr lvl="1" eaLnBrk="1" hangingPunct="1"/>
            <a:r>
              <a:rPr lang="en-US" smtClean="0"/>
              <a:t>EU development of  TVWS Harmonised Standard</a:t>
            </a:r>
          </a:p>
          <a:p>
            <a:pPr lvl="1" eaLnBrk="1" hangingPunct="1"/>
            <a:r>
              <a:rPr lang="en-US" smtClean="0"/>
              <a:t>Ofcom 10-year spectrum planning</a:t>
            </a:r>
          </a:p>
          <a:p>
            <a:pPr eaLnBrk="1" hangingPunct="1"/>
            <a:r>
              <a:rPr lang="en-US" smtClean="0"/>
              <a:t>Critical issues actions</a:t>
            </a:r>
          </a:p>
          <a:p>
            <a:pPr lvl="1" eaLnBrk="1" hangingPunct="1"/>
            <a:r>
              <a:rPr lang="en-US" smtClean="0"/>
              <a:t>TBD</a:t>
            </a:r>
          </a:p>
          <a:p>
            <a:pPr lvl="1" eaLnBrk="1" hangingPunct="1"/>
            <a:endParaRPr lang="en-US" smtClean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March 2012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200" smtClean="0"/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D10EE1B0-B157-4758-8202-403F75EB7923}" type="slidenum">
              <a:rPr lang="en-US" sz="1200" smtClean="0"/>
              <a:pPr/>
              <a:t>26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36450527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14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14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A85B3E6-ADB8-4C08-AD24-A3E5BDC1702F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7100"/>
            <a:ext cx="7772400" cy="461963"/>
          </a:xfrm>
        </p:spPr>
        <p:txBody>
          <a:bodyPr/>
          <a:lstStyle/>
          <a:p>
            <a:r>
              <a:rPr lang="en-US" sz="2800" dirty="0" smtClean="0"/>
              <a:t>Smart Grid – March  2012</a:t>
            </a: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485900"/>
            <a:ext cx="8524875" cy="4954588"/>
          </a:xfrm>
        </p:spPr>
        <p:txBody>
          <a:bodyPr/>
          <a:lstStyle/>
          <a:p>
            <a:r>
              <a:rPr lang="en-US" sz="3600" b="0" dirty="0" smtClean="0"/>
              <a:t>NIST Smart Grid PAP#2 Update</a:t>
            </a:r>
          </a:p>
          <a:p>
            <a:r>
              <a:rPr lang="en-US" sz="3600" b="0" dirty="0" smtClean="0"/>
              <a:t>Progress on rewrite of Chapter 4 &amp; 5</a:t>
            </a:r>
          </a:p>
          <a:p>
            <a:r>
              <a:rPr lang="en-US" sz="3600" b="0" dirty="0" smtClean="0"/>
              <a:t>Simulation parameters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China Millimeter Wave (CMMW) Study Group – </a:t>
            </a:r>
            <a:r>
              <a:rPr lang="en-US" dirty="0" smtClean="0"/>
              <a:t>March Meeting </a:t>
            </a:r>
            <a:r>
              <a:rPr lang="en-US" dirty="0" smtClean="0"/>
              <a:t>Goals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PAR &amp; 5 C development</a:t>
            </a:r>
          </a:p>
          <a:p>
            <a:pPr eaLnBrk="1" hangingPunct="1"/>
            <a:r>
              <a:rPr lang="en-US" sz="3600" smtClean="0"/>
              <a:t>Task group logistics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333785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smtClean="0">
                <a:ea typeface="MS PGothic" pitchFamily="34" charset="-128"/>
              </a:rPr>
              <a:t>March 2012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25127B-E054-4616-BB6E-0732FFCA5BF9}" type="slidenum">
              <a:rPr lang="en-US" smtClean="0"/>
              <a:pPr>
                <a:defRPr/>
              </a:pPr>
              <a:t>29</a:t>
            </a:fld>
            <a:endParaRPr lang="en-US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 ISD SG – March 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114800"/>
          </a:xfrm>
        </p:spPr>
        <p:txBody>
          <a:bodyPr lIns="91440" tIns="45720" rIns="91440" bIns="45720"/>
          <a:lstStyle/>
          <a:p>
            <a:r>
              <a:rPr lang="en-US" sz="3200" dirty="0" smtClean="0"/>
              <a:t>Refine Scope of Study Group</a:t>
            </a:r>
          </a:p>
          <a:p>
            <a:r>
              <a:rPr lang="en-US" sz="3200" dirty="0" smtClean="0"/>
              <a:t>Presentations</a:t>
            </a:r>
          </a:p>
          <a:p>
            <a:r>
              <a:rPr lang="en-US" sz="3200" dirty="0" smtClean="0"/>
              <a:t>Liaison response from WFA</a:t>
            </a:r>
          </a:p>
          <a:p>
            <a:r>
              <a:rPr lang="en-US" sz="3200" dirty="0" smtClean="0"/>
              <a:t>Draft PAR &amp; 5Cs</a:t>
            </a:r>
          </a:p>
          <a:p>
            <a:r>
              <a:rPr lang="en-US" sz="3200" dirty="0" smtClean="0"/>
              <a:t>Plans for May 2012</a:t>
            </a:r>
          </a:p>
          <a:p>
            <a:r>
              <a:rPr lang="en-US" sz="3200" dirty="0" smtClean="0"/>
              <a:t>Agenda for this meeting is 11-12/0225r0.</a:t>
            </a:r>
          </a:p>
        </p:txBody>
      </p:sp>
    </p:spTree>
    <p:extLst>
      <p:ext uri="{BB962C8B-B14F-4D97-AF65-F5344CB8AC3E}">
        <p14:creationId xmlns:p14="http://schemas.microsoft.com/office/powerpoint/2010/main" val="299647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1D93F3EC-4A58-4AD0-B2A3-2B41569DE473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60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</p:nvPr>
        </p:nvGraphicFramePr>
        <p:xfrm>
          <a:off x="609600" y="1295400"/>
          <a:ext cx="5384800" cy="4754592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02" name="Text Box 83"/>
          <p:cNvSpPr txBox="1">
            <a:spLocks noChangeArrowheads="1"/>
          </p:cNvSpPr>
          <p:nvPr/>
        </p:nvSpPr>
        <p:spPr bwMode="auto">
          <a:xfrm>
            <a:off x="746125" y="6057900"/>
            <a:ext cx="7051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hlinkClick r:id="rId2"/>
              </a:rPr>
              <a:t>https://development.standards.ieee.org/pub/active-pars?n=22&amp;o=1a0a2a3d</a:t>
            </a:r>
            <a:endParaRPr lang="en-US" sz="1800"/>
          </a:p>
        </p:txBody>
      </p:sp>
      <p:sp>
        <p:nvSpPr>
          <p:cNvPr id="19504" name="WordArt 48"/>
          <p:cNvSpPr>
            <a:spLocks noChangeArrowheads="1" noChangeShapeType="1" noTextEdit="1"/>
          </p:cNvSpPr>
          <p:nvPr/>
        </p:nvSpPr>
        <p:spPr bwMode="auto">
          <a:xfrm rot="-621396">
            <a:off x="6344033" y="1930861"/>
            <a:ext cx="2640386" cy="1028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Plan for Approval of</a:t>
            </a:r>
            <a:endParaRPr lang="en-US" sz="2400" b="1" kern="10" dirty="0">
              <a:ln w="9525">
                <a:noFill/>
                <a:round/>
                <a:headEnd/>
                <a:tailEnd/>
              </a:ln>
              <a:solidFill>
                <a:srgbClr val="92D05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2400" b="1" kern="10" dirty="0">
                <a:ln w="9525">
                  <a:noFill/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New </a:t>
            </a:r>
            <a:r>
              <a:rPr lang="en-US" sz="24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Revision </a:t>
            </a:r>
            <a:r>
              <a:rPr lang="en-US" sz="2400" b="1" kern="10" dirty="0">
                <a:ln w="9525">
                  <a:noFill/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PAR</a:t>
            </a:r>
          </a:p>
          <a:p>
            <a:pPr algn="ctr"/>
            <a:r>
              <a:rPr lang="en-US" sz="2400" b="1" kern="10" dirty="0">
                <a:ln w="9525">
                  <a:noFill/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July 2012</a:t>
            </a:r>
          </a:p>
        </p:txBody>
      </p:sp>
      <p:sp>
        <p:nvSpPr>
          <p:cNvPr id="19505" name="AutoShape 49"/>
          <p:cNvSpPr>
            <a:spLocks noChangeArrowheads="1"/>
          </p:cNvSpPr>
          <p:nvPr/>
        </p:nvSpPr>
        <p:spPr bwMode="auto">
          <a:xfrm>
            <a:off x="6096000" y="3733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06" name="AutoShape 50"/>
          <p:cNvSpPr>
            <a:spLocks noChangeArrowheads="1"/>
          </p:cNvSpPr>
          <p:nvPr/>
        </p:nvSpPr>
        <p:spPr bwMode="auto">
          <a:xfrm>
            <a:off x="6096000" y="2971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49"/>
          <p:cNvSpPr>
            <a:spLocks noChangeArrowheads="1"/>
          </p:cNvSpPr>
          <p:nvPr/>
        </p:nvSpPr>
        <p:spPr bwMode="auto">
          <a:xfrm>
            <a:off x="6096000" y="4114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WordArt 48"/>
          <p:cNvSpPr>
            <a:spLocks noChangeArrowheads="1" noChangeShapeType="1" noTextEdit="1"/>
          </p:cNvSpPr>
          <p:nvPr/>
        </p:nvSpPr>
        <p:spPr bwMode="auto">
          <a:xfrm rot="-621396">
            <a:off x="6344033" y="4343757"/>
            <a:ext cx="2640386" cy="1028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9900"/>
                </a:solidFill>
                <a:latin typeface="Times New Roman"/>
                <a:cs typeface="Times New Roman"/>
              </a:rPr>
              <a:t>Plan for Approval of</a:t>
            </a:r>
            <a:endParaRPr lang="en-US" sz="2400" b="1" kern="10" dirty="0">
              <a:ln w="9525">
                <a:noFill/>
                <a:round/>
                <a:headEnd/>
                <a:tailEnd/>
              </a:ln>
              <a:solidFill>
                <a:srgbClr val="FF990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24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9900"/>
                </a:solidFill>
                <a:latin typeface="Times New Roman"/>
                <a:cs typeface="Times New Roman"/>
              </a:rPr>
              <a:t>Extension PAR</a:t>
            </a:r>
            <a:endParaRPr lang="en-US" sz="2400" b="1" kern="10" dirty="0">
              <a:ln w="9525">
                <a:noFill/>
                <a:round/>
                <a:headEnd/>
                <a:tailEnd/>
              </a:ln>
              <a:solidFill>
                <a:srgbClr val="FF990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2400" b="1" kern="10" dirty="0">
                <a:ln w="9525">
                  <a:noFill/>
                  <a:round/>
                  <a:headEnd/>
                  <a:tailEnd/>
                </a:ln>
                <a:solidFill>
                  <a:srgbClr val="FF9900"/>
                </a:solidFill>
                <a:latin typeface="Times New Roman"/>
                <a:cs typeface="Times New Roman"/>
              </a:rPr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34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3175FD6-F9B8-4428-AAC5-57B19A3C7799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63492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4514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45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4AD0B8E8-9BB3-4142-99AB-6E8E8AA4DC3E}" type="slidenum">
              <a:rPr lang="en-US" smtClean="0"/>
              <a:pPr/>
              <a:t>31</a:t>
            </a:fld>
            <a:endParaRPr lang="en-US" smtClean="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747264616"/>
              </p:ext>
            </p:extLst>
          </p:nvPr>
        </p:nvGraphicFramePr>
        <p:xfrm>
          <a:off x="685800" y="1011746"/>
          <a:ext cx="7315200" cy="5334198"/>
        </p:xfrm>
        <a:graphic>
          <a:graphicData uri="http://schemas.openxmlformats.org/drawingml/2006/table">
            <a:tbl>
              <a:tblPr/>
              <a:tblGrid>
                <a:gridCol w="2046288"/>
                <a:gridCol w="2160587"/>
                <a:gridCol w="1528763"/>
                <a:gridCol w="1579562"/>
              </a:tblGrid>
              <a:tr h="5921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 meeting Period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794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2011/2012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65" name="Rectangle 24"/>
          <p:cNvSpPr>
            <a:spLocks noChangeArrowheads="1"/>
          </p:cNvSpPr>
          <p:nvPr/>
        </p:nvSpPr>
        <p:spPr bwMode="auto">
          <a:xfrm>
            <a:off x="685800" y="604838"/>
            <a:ext cx="7772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</a:rPr>
              <a:t>Recent Ballot History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685800"/>
            <a:ext cx="8534400" cy="57912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802.11  Ballot #187  was a 30 day Working Group technical Ballot asking the question "Should P802.11ac D2.0 be forwarded to Sponsor Ballot?".  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RESULTS: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Ballot Opening Date:    Thursday            	    January 19, 2012- 23:59 ET</a:t>
            </a:r>
            <a:br>
              <a:rPr lang="en-US" sz="1600" dirty="0"/>
            </a:br>
            <a:r>
              <a:rPr lang="en-US" sz="1600" dirty="0"/>
              <a:t>Ballot Closing Date:      Saturday                 </a:t>
            </a:r>
            <a:r>
              <a:rPr lang="en-US" sz="1600" dirty="0" smtClean="0"/>
              <a:t> </a:t>
            </a:r>
            <a:r>
              <a:rPr lang="en-US" sz="1600" dirty="0"/>
              <a:t>February 18, 2012 - 23:59 ET 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300 eligible people are in this ballot group.</a:t>
            </a:r>
            <a:br>
              <a:rPr lang="en-US" sz="1600" dirty="0"/>
            </a:br>
            <a:r>
              <a:rPr lang="en-US" sz="1600" dirty="0"/>
              <a:t>   </a:t>
            </a:r>
            <a:br>
              <a:rPr lang="en-US" sz="1600" dirty="0"/>
            </a:br>
            <a:r>
              <a:rPr lang="en-US" sz="1600" dirty="0"/>
              <a:t>223  affirmative votes </a:t>
            </a:r>
          </a:p>
          <a:p>
            <a:pPr marL="0" indent="0">
              <a:buNone/>
            </a:pPr>
            <a:r>
              <a:rPr lang="en-US" sz="1600" dirty="0"/>
              <a:t>   28 negative votes  </a:t>
            </a:r>
          </a:p>
          <a:p>
            <a:pPr marL="0" indent="0">
              <a:buNone/>
            </a:pPr>
            <a:r>
              <a:rPr lang="en-US" sz="1600" dirty="0"/>
              <a:t>   19 abstention votes</a:t>
            </a:r>
          </a:p>
          <a:p>
            <a:pPr marL="0" indent="0">
              <a:buNone/>
            </a:pPr>
            <a:r>
              <a:rPr lang="en-US" sz="1600" dirty="0"/>
              <a:t>     1 negative vote without comments</a:t>
            </a:r>
          </a:p>
          <a:p>
            <a:pPr marL="0" indent="0">
              <a:buNone/>
            </a:pPr>
            <a:r>
              <a:rPr lang="en-US" sz="1600" dirty="0"/>
              <a:t>===  </a:t>
            </a:r>
          </a:p>
          <a:p>
            <a:pPr marL="0" indent="0">
              <a:buNone/>
            </a:pPr>
            <a:r>
              <a:rPr lang="en-US" sz="1600" dirty="0"/>
              <a:t>  271 votes received </a:t>
            </a:r>
            <a:r>
              <a:rPr lang="en-US" sz="1600" dirty="0" smtClean="0"/>
              <a:t>   =  </a:t>
            </a:r>
            <a:r>
              <a:rPr lang="en-US" sz="1600" dirty="0"/>
              <a:t>90.3 % valid returns</a:t>
            </a:r>
            <a:br>
              <a:rPr lang="en-US" sz="1600" dirty="0"/>
            </a:br>
            <a:r>
              <a:rPr lang="en-US" sz="1600" dirty="0"/>
              <a:t>                                     =    7.0 % valid </a:t>
            </a:r>
            <a:r>
              <a:rPr lang="en-US" sz="1600" dirty="0" smtClean="0"/>
              <a:t>abstentions</a:t>
            </a:r>
            <a:r>
              <a:rPr lang="en-US" sz="1600" dirty="0"/>
              <a:t>   </a:t>
            </a:r>
            <a:br>
              <a:rPr lang="en-US" sz="1600" dirty="0"/>
            </a:br>
            <a:r>
              <a:rPr lang="en-US" sz="1600" dirty="0"/>
              <a:t>APPROVAL RATE:</a:t>
            </a:r>
            <a:br>
              <a:rPr lang="en-US" sz="1600" dirty="0"/>
            </a:br>
            <a:r>
              <a:rPr lang="en-US" sz="1600" dirty="0"/>
              <a:t>223  affirmative votes       =      88.8 % affirmative</a:t>
            </a:r>
            <a:br>
              <a:rPr lang="en-US" sz="1600" dirty="0"/>
            </a:br>
            <a:r>
              <a:rPr lang="en-US" sz="1600" dirty="0"/>
              <a:t>  28  total negative votes </a:t>
            </a:r>
            <a:r>
              <a:rPr lang="en-US" sz="1600" dirty="0" smtClean="0"/>
              <a:t>  </a:t>
            </a:r>
            <a:r>
              <a:rPr lang="en-US" sz="1600" dirty="0"/>
              <a:t>=      11.2 % negative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Motion </a:t>
            </a:r>
            <a:r>
              <a:rPr lang="en-US" sz="1600" dirty="0"/>
              <a:t>PASSES.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B4F822-95CF-4667-A2F5-1E3613C4B59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31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E06D59D-F68D-4FBB-9006-7EFC865CE5F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4" name="WordArt 2"/>
          <p:cNvSpPr>
            <a:spLocks noChangeArrowheads="1" noChangeShapeType="1" noTextEdit="1"/>
          </p:cNvSpPr>
          <p:nvPr/>
        </p:nvSpPr>
        <p:spPr bwMode="auto">
          <a:xfrm>
            <a:off x="1600200" y="2057400"/>
            <a:ext cx="6096000" cy="2667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D574827B-B22F-498A-BCA5-0EB0E76CEC4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</a:t>
            </a:r>
            <a:r>
              <a:rPr lang="en-US" sz="2800" dirty="0" smtClean="0"/>
              <a:t>March </a:t>
            </a:r>
            <a:r>
              <a:rPr lang="en-US" sz="2800" dirty="0" smtClean="0"/>
              <a:t>2012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0083674"/>
              </p:ext>
            </p:extLst>
          </p:nvPr>
        </p:nvGraphicFramePr>
        <p:xfrm>
          <a:off x="95250" y="990600"/>
          <a:ext cx="8991600" cy="5265090"/>
        </p:xfrm>
        <a:graphic>
          <a:graphicData uri="http://schemas.openxmlformats.org/drawingml/2006/table">
            <a:tbl>
              <a:tblPr/>
              <a:tblGrid>
                <a:gridCol w="666750"/>
                <a:gridCol w="914400"/>
                <a:gridCol w="1905000"/>
                <a:gridCol w="2133600"/>
                <a:gridCol w="1676400"/>
                <a:gridCol w="1695450"/>
              </a:tblGrid>
              <a:tr h="3048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Graham Smith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Ganesh Venkatesan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Joonsuk Kim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Chris Hansen, James Yee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Matthew Fischer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Joseph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Chee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Ming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Smart 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CMMW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Xiaoming,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30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D574827B-B22F-498A-BCA5-0EB0E76CEC4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</a:t>
            </a:r>
            <a:r>
              <a:rPr lang="en-US" sz="2800" dirty="0" smtClean="0"/>
              <a:t>March 2012 </a:t>
            </a:r>
            <a:r>
              <a:rPr lang="en-US" sz="2800" dirty="0" err="1" smtClean="0"/>
              <a:t>adj</a:t>
            </a:r>
            <a:endParaRPr lang="en-US" sz="2800" dirty="0" smtClean="0"/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595262"/>
              </p:ext>
            </p:extLst>
          </p:nvPr>
        </p:nvGraphicFramePr>
        <p:xfrm>
          <a:off x="95250" y="990600"/>
          <a:ext cx="8991600" cy="5265090"/>
        </p:xfrm>
        <a:graphic>
          <a:graphicData uri="http://schemas.openxmlformats.org/drawingml/2006/table">
            <a:tbl>
              <a:tblPr/>
              <a:tblGrid>
                <a:gridCol w="666750"/>
                <a:gridCol w="914400"/>
                <a:gridCol w="1905000"/>
                <a:gridCol w="2133600"/>
                <a:gridCol w="1676400"/>
                <a:gridCol w="1695450"/>
              </a:tblGrid>
              <a:tr h="3048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Graham Smith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Ganesh Venkatesan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Joonsuk Kim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Chris Hansen, James Yee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Matthew Fischer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Joseph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Chee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Ming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Smart 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CMMW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Xiaoming, Eldad 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30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  <p:extLst>
      <p:ext uri="{BB962C8B-B14F-4D97-AF65-F5344CB8AC3E}">
        <p14:creationId xmlns:p14="http://schemas.microsoft.com/office/powerpoint/2010/main" val="79780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064DE8DC-2CF3-4FFD-9DD7-AF6DE346277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7652" name="WordArt 2"/>
          <p:cNvSpPr>
            <a:spLocks noChangeArrowheads="1" noChangeShapeType="1" noTextEdit="1"/>
          </p:cNvSpPr>
          <p:nvPr/>
        </p:nvSpPr>
        <p:spPr bwMode="auto">
          <a:xfrm>
            <a:off x="914400" y="1600200"/>
            <a:ext cx="7239000" cy="3581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Status Reports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CD546D3B-8069-44A5-BA97-FB0CBCE76B2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Current Membership Status</a:t>
            </a: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200" dirty="0" smtClean="0"/>
              <a:t>Data from document   11-12-0038</a:t>
            </a:r>
            <a:endParaRPr lang="en-GB" sz="1200" dirty="0"/>
          </a:p>
        </p:txBody>
      </p:sp>
      <p:sp>
        <p:nvSpPr>
          <p:cNvPr id="28678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800"/>
              <a:t>Definitions:  </a:t>
            </a:r>
          </a:p>
          <a:p>
            <a:pPr lvl="1" eaLnBrk="0" hangingPunct="0"/>
            <a:r>
              <a:rPr lang="en-GB" sz="1800" b="1" i="1"/>
              <a:t>Aspirant</a:t>
            </a:r>
            <a:r>
              <a:rPr lang="en-GB" sz="1800"/>
              <a:t>: a member who has attended 1 qualifying meeting</a:t>
            </a:r>
          </a:p>
          <a:p>
            <a:pPr lvl="1" eaLnBrk="0" hangingPunct="0"/>
            <a:r>
              <a:rPr lang="en-GB" sz="1800" b="1" i="1"/>
              <a:t>Potential Voter</a:t>
            </a:r>
            <a:r>
              <a:rPr lang="en-GB" sz="1800"/>
              <a:t>: a member who has attended 2 qualifying meetings and will become a voter at the start of the next plenary they attend</a:t>
            </a:r>
            <a:endParaRPr lang="en-US" sz="2400" b="1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293457"/>
              </p:ext>
            </p:extLst>
          </p:nvPr>
        </p:nvGraphicFramePr>
        <p:xfrm>
          <a:off x="533400" y="1752600"/>
          <a:ext cx="7848600" cy="2560640"/>
        </p:xfrm>
        <a:graphic>
          <a:graphicData uri="http://schemas.openxmlformats.org/drawingml/2006/table">
            <a:tbl>
              <a:tblPr/>
              <a:tblGrid>
                <a:gridCol w="3924300"/>
                <a:gridCol w="3924300"/>
              </a:tblGrid>
              <a:tr h="640160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effectLst/>
                          <a:latin typeface="Calibri"/>
                        </a:rPr>
                        <a:t>November Status</a:t>
                      </a:r>
                      <a:endParaRPr lang="en-GB" sz="5400" dirty="0"/>
                    </a:p>
                  </a:txBody>
                  <a:tcPr marT="45726" marB="45726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effectLst/>
                          <a:latin typeface="Calibri"/>
                        </a:rPr>
                        <a:t>Number</a:t>
                      </a:r>
                      <a:endParaRPr lang="en-GB" sz="5400" dirty="0"/>
                    </a:p>
                  </a:txBody>
                  <a:tcPr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Aspirant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124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Potential Voter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59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Voter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298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45720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2012  Meeting Registration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46CF54C-7449-4815-8AB2-C073E1E8612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066800"/>
            <a:ext cx="4648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074522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241158</TotalTime>
  <Words>2149</Words>
  <Application>Microsoft Office PowerPoint</Application>
  <PresentationFormat>On-screen Show (4:3)</PresentationFormat>
  <Paragraphs>826</Paragraphs>
  <Slides>32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Default Design</vt:lpstr>
      <vt:lpstr>WG11  Snapshot March ‘12</vt:lpstr>
      <vt:lpstr>802.11 Meeting Documents</vt:lpstr>
      <vt:lpstr>PAR Expiration/Renewal Schedule</vt:lpstr>
      <vt:lpstr>PowerPoint Presentation</vt:lpstr>
      <vt:lpstr>WG11 Task &amp; Study Group Officers – March 2012</vt:lpstr>
      <vt:lpstr>WG11 Task &amp; Study Group Officers – March 2012 adj</vt:lpstr>
      <vt:lpstr>PowerPoint Presentation</vt:lpstr>
      <vt:lpstr>Current Membership Status</vt:lpstr>
      <vt:lpstr>March 2012  Meeting Registration</vt:lpstr>
      <vt:lpstr>IEEE 802.11 Standards Pipeline</vt:lpstr>
      <vt:lpstr>IEEE 802.11 Revisions</vt:lpstr>
      <vt:lpstr>Type of Groups</vt:lpstr>
      <vt:lpstr>Groups</vt:lpstr>
      <vt:lpstr>WG11 Editor Abstract / Agenda – Mar 2012 </vt:lpstr>
      <vt:lpstr>WNG SC – March 2012</vt:lpstr>
      <vt:lpstr>802.11 ARC – March 2012</vt:lpstr>
      <vt:lpstr>TGmb - March 2012</vt:lpstr>
      <vt:lpstr>IEEE 802.11 TGaa – Waikoloa,  March 2012</vt:lpstr>
      <vt:lpstr>IEEE 802.11ac – March 2012</vt:lpstr>
      <vt:lpstr>TGad – March Meeting Goals</vt:lpstr>
      <vt:lpstr>IEEE 802.11 TGaa – Waikoloa,  March 2012</vt:lpstr>
      <vt:lpstr>TGaf – Meeting Goals March 2012</vt:lpstr>
      <vt:lpstr>IEEE 802.11ah March Snapshot</vt:lpstr>
      <vt:lpstr>IEEE 802.11 FILS TGai – Hawaii,  March 2012</vt:lpstr>
      <vt:lpstr>IEEE JTC1 ad hoc – March 2012</vt:lpstr>
      <vt:lpstr>Regulatory Standing Committee  Meeting Goals March 2012</vt:lpstr>
      <vt:lpstr>Smart Grid – March  2012</vt:lpstr>
      <vt:lpstr>China Millimeter Wave (CMMW) Study Group – March Meeting Goals</vt:lpstr>
      <vt:lpstr>IEEE 802.11 ISD SG – March 2012</vt:lpstr>
      <vt:lpstr>PowerPoint Presentation</vt:lpstr>
      <vt:lpstr>PowerPoint Presentation</vt:lpstr>
      <vt:lpstr>PowerPoint Presentation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November 2011</dc:title>
  <dc:creator>Bruce Kraemer</dc:creator>
  <cp:lastModifiedBy>Bruce Kraemer</cp:lastModifiedBy>
  <cp:revision>2525</cp:revision>
  <cp:lastPrinted>2012-03-11T21:32:40Z</cp:lastPrinted>
  <dcterms:created xsi:type="dcterms:W3CDTF">1998-02-10T13:07:52Z</dcterms:created>
  <dcterms:modified xsi:type="dcterms:W3CDTF">2012-03-12T06:48:30Z</dcterms:modified>
</cp:coreProperties>
</file>