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0"/>
  </p:notesMasterIdLst>
  <p:handoutMasterIdLst>
    <p:handoutMasterId r:id="rId11"/>
  </p:handoutMasterIdLst>
  <p:sldIdLst>
    <p:sldId id="2113" r:id="rId2"/>
    <p:sldId id="2149" r:id="rId3"/>
    <p:sldId id="2181" r:id="rId4"/>
    <p:sldId id="2152" r:id="rId5"/>
    <p:sldId id="2175" r:id="rId6"/>
    <p:sldId id="2185" r:id="rId7"/>
    <p:sldId id="2180" r:id="rId8"/>
    <p:sldId id="2183" r:id="rId9"/>
  </p:sldIdLst>
  <p:sldSz cx="9144000" cy="6858000" type="screen4x3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66"/>
    <a:srgbClr val="33CC33"/>
    <a:srgbClr val="66FF99"/>
    <a:srgbClr val="FF3300"/>
    <a:srgbClr val="C0C0C0"/>
    <a:srgbClr val="B2B2B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 snapToGrid="0">
      <p:cViewPr>
        <p:scale>
          <a:sx n="66" d="100"/>
          <a:sy n="66" d="100"/>
        </p:scale>
        <p:origin x="-1380" y="-11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34" y="-72"/>
      </p:cViewPr>
      <p:guideLst>
        <p:guide orient="horz" pos="2181"/>
        <p:guide pos="29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92588" y="180975"/>
            <a:ext cx="21844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52500" eaLnBrk="0" hangingPunct="0">
              <a:defRPr sz="1400"/>
            </a:lvl1pPr>
          </a:lstStyle>
          <a:p>
            <a:r>
              <a:rPr lang="en-US"/>
              <a:t>doc.: IEEE 802.11-11/1542r0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80975"/>
            <a:ext cx="12350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52500" eaLnBrk="0" hangingPunct="0">
              <a:defRPr sz="1400"/>
            </a:lvl1pPr>
          </a:lstStyle>
          <a:p>
            <a:r>
              <a:rPr lang="en-US"/>
              <a:t>November 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78388" y="9072563"/>
            <a:ext cx="15779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2500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9925" y="907256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52500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2F9469A-64C8-437F-90D9-A1499E97F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708025" y="390525"/>
            <a:ext cx="5670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708025" y="907256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defTabSz="952500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708025" y="9061450"/>
            <a:ext cx="582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183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2913" y="96838"/>
            <a:ext cx="21669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52500" eaLnBrk="0" hangingPunct="0">
              <a:defRPr sz="1400"/>
            </a:lvl1pPr>
          </a:lstStyle>
          <a:p>
            <a:pPr>
              <a:defRPr/>
            </a:pPr>
            <a:r>
              <a:rPr lang="en-US"/>
              <a:t>doc.: IEEE 802.11-11/1268r1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8338" y="96838"/>
            <a:ext cx="987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52500" eaLnBrk="0" hangingPunct="0">
              <a:defRPr sz="1400"/>
            </a:lvl1pPr>
          </a:lstStyle>
          <a:p>
            <a:pPr>
              <a:defRPr/>
            </a:pPr>
            <a:r>
              <a:rPr lang="en-US"/>
              <a:t>September  2011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8025"/>
            <a:ext cx="4673600" cy="3505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8"/>
            <a:ext cx="5197475" cy="421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0" tIns="46971" rIns="95560" bIns="469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71975" y="9075738"/>
            <a:ext cx="2047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5138" lvl="4" algn="r" defTabSz="952500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3588" y="9075738"/>
            <a:ext cx="5127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2500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D7C42B00-256B-48F9-BB9E-3B9EE3019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739775" y="9075738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739775" y="90741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>
            <a:off x="661988" y="2984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581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802.11-11/1268r1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 2011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0425" y="9075738"/>
            <a:ext cx="415925" cy="184150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2AF03FDA-AC91-428E-9BBF-33BCBA2A9C6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A0D6A0-AE04-4A90-9085-51EFDDF39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8550" y="311964"/>
            <a:ext cx="329583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dirty="0"/>
              <a:t>doc.: IEEE </a:t>
            </a:r>
            <a:r>
              <a:rPr lang="en-US" sz="1800" dirty="0" smtClean="0"/>
              <a:t>802.11-12-0165r0</a:t>
            </a:r>
            <a:endParaRPr lang="en-US" sz="18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B2142F-ADC9-4AE1-84ED-F3FFEB1C3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8550" y="311964"/>
            <a:ext cx="329583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dirty="0"/>
              <a:t>doc.: IEEE </a:t>
            </a:r>
            <a:r>
              <a:rPr lang="en-US" sz="1800" dirty="0" smtClean="0"/>
              <a:t>802.11-12-0165r0</a:t>
            </a:r>
            <a:endParaRPr lang="en-US" sz="18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138550" y="311964"/>
            <a:ext cx="329583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dirty="0"/>
              <a:t>doc.: IEEE </a:t>
            </a:r>
            <a:r>
              <a:rPr lang="en-US" sz="1800" dirty="0" smtClean="0"/>
              <a:t>802.11-12-0165r0</a:t>
            </a:r>
            <a:endParaRPr lang="en-US" sz="1800" dirty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E9C05C-0B54-485E-9CC6-C003E25E2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52C5218D-7FE4-4B14-BED1-75DDEE3AE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138550" y="311964"/>
            <a:ext cx="329583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dirty="0"/>
              <a:t>doc.: IEEE </a:t>
            </a:r>
            <a:r>
              <a:rPr lang="en-US" sz="1800" dirty="0" smtClean="0"/>
              <a:t>802.11-12-0165r0</a:t>
            </a:r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llaborate.nist.gov/twiki-sggrid/bin/view/SmartGrid/SGIPCosSIFNISTIR7761?sortcol=0;table=1;up=0#sorted_table" TargetMode="External"/><Relationship Id="rId2" Type="http://schemas.openxmlformats.org/officeDocument/2006/relationships/hyperlink" Target="http://collaborate.nist.gov/twiki-sggrid/pub/SmartGrid/PAP02Wireless/NISTIR7761.pd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collaborate.nist.gov/twiki-sggrid/pub/SmartGrid/PAP02Objective3/NIST_PAP2_Guidelines_for_Assessing_Wireless_Standards_for_Smart_Grid_Applications_1.0.pdf" TargetMode="External"/><Relationship Id="rId4" Type="http://schemas.openxmlformats.org/officeDocument/2006/relationships/hyperlink" Target="http://collaborate.nist.gov/twiki-sggrid/bin/view/SmartGrid/SGIPCosSIFNISTIR7761?sortcol=1;table=1;up=0#sorted_tabl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osgug.ucaiug.org/UtiliComm/Shared%20Documents/SG-NET%20PAP%20work-in-progress/Database-wip/database/SGNet-2010mod29Aug2011-5.1.zi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22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B2444D0-2606-4C10-BC77-8992A7AC267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292" name="Rectangle 321"/>
          <p:cNvSpPr>
            <a:spLocks noGrp="1" noChangeArrowheads="1"/>
          </p:cNvSpPr>
          <p:nvPr>
            <p:ph type="title"/>
          </p:nvPr>
        </p:nvSpPr>
        <p:spPr>
          <a:xfrm>
            <a:off x="338138" y="685800"/>
            <a:ext cx="8632825" cy="84931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Smart Grid </a:t>
            </a:r>
            <a:r>
              <a:rPr lang="en-US" dirty="0" smtClean="0">
                <a:latin typeface="Times New Roman" pitchFamily="18" charset="0"/>
              </a:rPr>
              <a:t>SC Closing Report– January 2012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12293" name="Rectangle 32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994025"/>
            <a:ext cx="3810000" cy="44608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Times New Roman" pitchFamily="18" charset="0"/>
              </a:rPr>
              <a:t>Date:</a:t>
            </a:r>
            <a:r>
              <a:rPr lang="en-US" sz="2000" b="0" dirty="0" smtClean="0">
                <a:latin typeface="Times New Roman" pitchFamily="18" charset="0"/>
              </a:rPr>
              <a:t> </a:t>
            </a:r>
            <a:r>
              <a:rPr lang="en-US" sz="2000" b="0" dirty="0" smtClean="0">
                <a:latin typeface="Times New Roman" pitchFamily="18" charset="0"/>
              </a:rPr>
              <a:t>19 January 2012</a:t>
            </a:r>
            <a:endParaRPr lang="en-US" sz="2000" b="0" dirty="0" smtClean="0">
              <a:latin typeface="Times New Roman" pitchFamily="18" charset="0"/>
            </a:endParaRPr>
          </a:p>
        </p:txBody>
      </p:sp>
      <p:sp>
        <p:nvSpPr>
          <p:cNvPr id="12294" name="Text Box 330"/>
          <p:cNvSpPr txBox="1">
            <a:spLocks noChangeArrowheads="1"/>
          </p:cNvSpPr>
          <p:nvPr/>
        </p:nvSpPr>
        <p:spPr bwMode="auto">
          <a:xfrm>
            <a:off x="177800" y="3538538"/>
            <a:ext cx="8394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/>
              <a:t>Discussion topics during </a:t>
            </a:r>
            <a:r>
              <a:rPr lang="en-US" sz="2000" dirty="0" smtClean="0"/>
              <a:t>January Session </a:t>
            </a:r>
            <a:endParaRPr lang="en-US" sz="2000" dirty="0"/>
          </a:p>
        </p:txBody>
      </p:sp>
      <p:graphicFrame>
        <p:nvGraphicFramePr>
          <p:cNvPr id="1725817" name="Group 377"/>
          <p:cNvGraphicFramePr>
            <a:graphicFrameLocks noGrp="1"/>
          </p:cNvGraphicFramePr>
          <p:nvPr>
            <p:ph sz="half" idx="2"/>
          </p:nvPr>
        </p:nvGraphicFramePr>
        <p:xfrm>
          <a:off x="336550" y="1763713"/>
          <a:ext cx="8553450" cy="1220787"/>
        </p:xfrm>
        <a:graphic>
          <a:graphicData uri="http://schemas.openxmlformats.org/drawingml/2006/table">
            <a:tbl>
              <a:tblPr/>
              <a:tblGrid>
                <a:gridCol w="1711325"/>
                <a:gridCol w="1709738"/>
                <a:gridCol w="1711325"/>
                <a:gridCol w="1528762"/>
                <a:gridCol w="1892300"/>
              </a:tblGrid>
              <a:tr h="3964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Company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Address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Phone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email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1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Marvell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5488 Marvell Lane,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Santa Clara, CA, 95054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+1-321-751-3988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bkraemer@marvell.com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1" name="Text Box 330"/>
          <p:cNvSpPr txBox="1">
            <a:spLocks noChangeArrowheads="1"/>
          </p:cNvSpPr>
          <p:nvPr/>
        </p:nvSpPr>
        <p:spPr bwMode="auto">
          <a:xfrm>
            <a:off x="533400" y="4043363"/>
            <a:ext cx="40259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/>
              <a:t>Thursday </a:t>
            </a:r>
            <a:r>
              <a:rPr lang="en-US" sz="2000" dirty="0"/>
              <a:t>Abstract: </a:t>
            </a:r>
          </a:p>
          <a:p>
            <a:pPr eaLnBrk="0" hangingPunct="0"/>
            <a:r>
              <a:rPr lang="en-US" dirty="0"/>
              <a:t>1 – NIST </a:t>
            </a:r>
            <a:r>
              <a:rPr lang="en-US" dirty="0" smtClean="0"/>
              <a:t>PAP2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Janaury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1755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Jacksonville </a:t>
            </a:r>
            <a:r>
              <a:rPr lang="en-US" dirty="0" smtClean="0">
                <a:latin typeface="Times New Roman" pitchFamily="18" charset="0"/>
              </a:rPr>
              <a:t>Agenda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half" idx="1"/>
          </p:nvPr>
        </p:nvSpPr>
        <p:spPr>
          <a:xfrm>
            <a:off x="319314" y="1611313"/>
            <a:ext cx="8505371" cy="4411662"/>
          </a:xfrm>
        </p:spPr>
        <p:txBody>
          <a:bodyPr/>
          <a:lstStyle/>
          <a:p>
            <a:pPr marL="342900" lvl="2" indent="-342900"/>
            <a:r>
              <a:rPr lang="en-US" sz="2000" dirty="0" smtClean="0">
                <a:latin typeface="Times New Roman" pitchFamily="18" charset="0"/>
              </a:rPr>
              <a:t>Reviewed Progres</a:t>
            </a:r>
            <a:r>
              <a:rPr lang="en-US" sz="2000" dirty="0" smtClean="0">
                <a:latin typeface="Times New Roman" pitchFamily="18" charset="0"/>
              </a:rPr>
              <a:t>s toward revising  </a:t>
            </a:r>
          </a:p>
          <a:p>
            <a:pPr marL="342900" lvl="2" indent="-342900"/>
            <a:endParaRPr lang="en-US" sz="2000" dirty="0">
              <a:latin typeface="Times New Roman" pitchFamily="18" charset="0"/>
            </a:endParaRPr>
          </a:p>
          <a:p>
            <a:pPr marL="0" lvl="2" indent="0" algn="ctr">
              <a:buNone/>
            </a:pPr>
            <a:r>
              <a:rPr lang="en-US" sz="2000" b="1" dirty="0" smtClean="0">
                <a:latin typeface="Times New Roman" pitchFamily="18" charset="0"/>
              </a:rPr>
              <a:t>Guidelines </a:t>
            </a:r>
            <a:r>
              <a:rPr lang="en-US" sz="2000" b="1" dirty="0">
                <a:latin typeface="Times New Roman" pitchFamily="18" charset="0"/>
              </a:rPr>
              <a:t>for Assessing Wireless Standards for Smart Grid Applications</a:t>
            </a:r>
          </a:p>
          <a:p>
            <a:endParaRPr lang="en-US" sz="2000" dirty="0" smtClean="0">
              <a:latin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hlinkClick r:id="rId2"/>
              </a:rPr>
              <a:t>NISTIR 7761</a:t>
            </a:r>
            <a:r>
              <a:rPr lang="en-US" dirty="0">
                <a:latin typeface="Times New Roman" pitchFamily="18" charset="0"/>
              </a:rPr>
              <a:t>: NIST Priority Action Plan 2 </a:t>
            </a:r>
          </a:p>
          <a:p>
            <a:r>
              <a:rPr lang="en-US" sz="2000" dirty="0" smtClean="0">
                <a:latin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434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CA8FCA1-A0CF-45B3-94F0-C98C35E3FF7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Janaury 2012</a:t>
            </a:r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266619"/>
              </p:ext>
            </p:extLst>
          </p:nvPr>
        </p:nvGraphicFramePr>
        <p:xfrm>
          <a:off x="188913" y="3843327"/>
          <a:ext cx="8712200" cy="1920240"/>
        </p:xfrm>
        <a:graphic>
          <a:graphicData uri="http://schemas.openxmlformats.org/drawingml/2006/table">
            <a:tbl>
              <a:tblPr/>
              <a:tblGrid>
                <a:gridCol w="3124200"/>
                <a:gridCol w="55880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  <a:hlinkClick r:id="rId3" action="ppaction://hlinkfile" tooltip="Sort by this column"/>
                        </a:rPr>
                        <a:t>Attribute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96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  <a:hlinkClick r:id="rId4" action="ppaction://hlinkfile" tooltip="Sort by this column"/>
                        </a:rPr>
                        <a:t>Standard Information</a:t>
                      </a:r>
                      <a:r>
                        <a:rPr lang="en-US" sz="1400">
                          <a:effectLst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96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Identifier of the standard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NIST IR 7761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Title of the standard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1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Guidelines for Assessing Wireless Standards for Smart Grid 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Applications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1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Name of owner organization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NIST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Latest versions, stages, dates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1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1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URL(s) for the standard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  <a:hlinkClick r:id="rId5"/>
                        </a:rPr>
                        <a:t>http://collaborate.nist.gov/twiki-sggrid/pub/SmartGrid/PAP02Objective3/NIST_PAP2_Guidelines_for_Assessing_Wireless_Standards_for_Smart_Grid_Applications_1.0.pdf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342900" y="685800"/>
            <a:ext cx="8623300" cy="1066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Major 802 </a:t>
            </a:r>
            <a:r>
              <a:rPr lang="en-US" dirty="0" smtClean="0">
                <a:latin typeface="Times New Roman" pitchFamily="18" charset="0"/>
              </a:rPr>
              <a:t>Support Elements in </a:t>
            </a:r>
            <a:r>
              <a:rPr lang="en-US" dirty="0" smtClean="0">
                <a:latin typeface="Times New Roman" pitchFamily="18" charset="0"/>
              </a:rPr>
              <a:t>SGIP</a:t>
            </a:r>
          </a:p>
        </p:txBody>
      </p:sp>
      <p:sp>
        <p:nvSpPr>
          <p:cNvPr id="1843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843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6514A72-0038-4AAD-B6BA-AC7CDC98BBA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" name="Rounded Rectangle 2"/>
          <p:cNvSpPr/>
          <p:nvPr/>
        </p:nvSpPr>
        <p:spPr bwMode="auto">
          <a:xfrm>
            <a:off x="554766" y="3439886"/>
            <a:ext cx="2423885" cy="1640114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NIST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SGIP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PAP#2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882578" y="2416629"/>
            <a:ext cx="1850572" cy="1037772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OpenSG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911606" y="4136571"/>
            <a:ext cx="1850572" cy="1037772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SDOs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3204" y="1983992"/>
            <a:ext cx="31270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Smart Grid Strategy</a:t>
            </a:r>
          </a:p>
          <a:p>
            <a:r>
              <a:rPr lang="en-US" dirty="0" smtClean="0"/>
              <a:t>Program management</a:t>
            </a:r>
          </a:p>
          <a:p>
            <a:r>
              <a:rPr lang="en-US" dirty="0" smtClean="0"/>
              <a:t>Document Publication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62178" y="2704682"/>
            <a:ext cx="2939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Utility Requirements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62178" y="4424624"/>
            <a:ext cx="3327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Technology Capabilities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88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6900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Guideline Sections</a:t>
            </a:r>
          </a:p>
        </p:txBody>
      </p:sp>
      <p:sp>
        <p:nvSpPr>
          <p:cNvPr id="20482" name="Text Placeholder 2"/>
          <p:cNvSpPr>
            <a:spLocks noGrp="1"/>
          </p:cNvSpPr>
          <p:nvPr>
            <p:ph type="body" sz="half" idx="1"/>
          </p:nvPr>
        </p:nvSpPr>
        <p:spPr>
          <a:xfrm>
            <a:off x="393700" y="1498600"/>
            <a:ext cx="8331200" cy="4597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Sect 2 Acronyms and Definitions </a:t>
            </a:r>
          </a:p>
          <a:p>
            <a:r>
              <a:rPr lang="en-US" dirty="0" smtClean="0">
                <a:latin typeface="Times New Roman" pitchFamily="18" charset="0"/>
              </a:rPr>
              <a:t>Sect 3 SG Conceptual Model &amp; Business Requirements </a:t>
            </a:r>
          </a:p>
          <a:p>
            <a:r>
              <a:rPr lang="en-US" dirty="0" smtClean="0">
                <a:latin typeface="Times New Roman" pitchFamily="18" charset="0"/>
              </a:rPr>
              <a:t>Sect 4 Wireless Technology </a:t>
            </a:r>
          </a:p>
          <a:p>
            <a:r>
              <a:rPr lang="en-US" dirty="0" smtClean="0">
                <a:latin typeface="Times New Roman" pitchFamily="18" charset="0"/>
              </a:rPr>
              <a:t>Sect 5 Modeling &amp; Evaluation Approach </a:t>
            </a:r>
          </a:p>
          <a:p>
            <a:r>
              <a:rPr lang="en-US" dirty="0" smtClean="0">
                <a:latin typeface="Times New Roman" pitchFamily="18" charset="0"/>
              </a:rPr>
              <a:t>Sect 6 Factors to Consider </a:t>
            </a:r>
          </a:p>
          <a:p>
            <a:r>
              <a:rPr lang="en-US" dirty="0" smtClean="0">
                <a:latin typeface="Times New Roman" pitchFamily="18" charset="0"/>
              </a:rPr>
              <a:t>Sect 7 Conclusions</a:t>
            </a:r>
          </a:p>
          <a:p>
            <a:r>
              <a:rPr lang="en-US" dirty="0" smtClean="0">
                <a:latin typeface="Times New Roman" pitchFamily="18" charset="0"/>
              </a:rPr>
              <a:t>Sect 8 References</a:t>
            </a:r>
          </a:p>
          <a:p>
            <a:r>
              <a:rPr lang="en-US" dirty="0" smtClean="0">
                <a:latin typeface="Times New Roman" pitchFamily="18" charset="0"/>
              </a:rPr>
              <a:t>Sect 9 Bibliography</a:t>
            </a:r>
          </a:p>
          <a:p>
            <a:r>
              <a:rPr lang="en-US" dirty="0" smtClean="0">
                <a:latin typeface="Times New Roman" pitchFamily="18" charset="0"/>
              </a:rPr>
              <a:t>Annex (e.g. A, B, C, D, E)</a:t>
            </a:r>
          </a:p>
        </p:txBody>
      </p:sp>
      <p:sp>
        <p:nvSpPr>
          <p:cNvPr id="2048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048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7BC2309F-CF4A-4783-9EA7-A2777CE4549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75771" y="2452914"/>
            <a:ext cx="6139543" cy="126274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04000" y="2701053"/>
            <a:ext cx="2090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Re-write focus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Annexes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70659" name="Content Placeholder 2"/>
          <p:cNvSpPr>
            <a:spLocks noGrp="1"/>
          </p:cNvSpPr>
          <p:nvPr>
            <p:ph idx="4294967295"/>
          </p:nvPr>
        </p:nvSpPr>
        <p:spPr>
          <a:xfrm>
            <a:off x="130628" y="1981200"/>
            <a:ext cx="9013371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200" dirty="0" smtClean="0">
                <a:latin typeface="Times New Roman" pitchFamily="18" charset="0"/>
              </a:rPr>
              <a:t>ANNEX </a:t>
            </a:r>
            <a:r>
              <a:rPr lang="en-US" sz="2200" dirty="0" smtClean="0">
                <a:latin typeface="Times New Roman" pitchFamily="18" charset="0"/>
              </a:rPr>
              <a:t>A IEEE 802.11 </a:t>
            </a:r>
          </a:p>
          <a:p>
            <a:pPr marL="0" indent="0">
              <a:buFontTx/>
              <a:buNone/>
            </a:pPr>
            <a:r>
              <a:rPr lang="en-US" sz="2200" dirty="0" smtClean="0">
                <a:latin typeface="Times New Roman" pitchFamily="18" charset="0"/>
              </a:rPr>
              <a:t>ANNEX B 3GPP LONG TERM EVOLUTION (LTE) </a:t>
            </a:r>
          </a:p>
          <a:p>
            <a:pPr marL="0" indent="0">
              <a:buFontTx/>
              <a:buNone/>
            </a:pPr>
            <a:r>
              <a:rPr lang="en-US" sz="2200" dirty="0" smtClean="0">
                <a:latin typeface="Times New Roman" pitchFamily="18" charset="0"/>
              </a:rPr>
              <a:t>ANNEX C 3GPP HIGH SPEED PACKET ACCESS (HSPA) </a:t>
            </a:r>
          </a:p>
          <a:p>
            <a:pPr marL="0" indent="0">
              <a:buFontTx/>
              <a:buNone/>
            </a:pPr>
            <a:r>
              <a:rPr lang="en-US" sz="2200" dirty="0" smtClean="0">
                <a:latin typeface="Times New Roman" pitchFamily="18" charset="0"/>
              </a:rPr>
              <a:t>ANNEX D CDMA2000 1X AND HIGH RATE PACKET DATA (HRPD) </a:t>
            </a:r>
          </a:p>
          <a:p>
            <a:pPr marL="0" indent="0">
              <a:buFontTx/>
              <a:buNone/>
            </a:pPr>
            <a:r>
              <a:rPr lang="en-US" sz="2200" dirty="0" smtClean="0">
                <a:latin typeface="Times New Roman" pitchFamily="18" charset="0"/>
              </a:rPr>
              <a:t>ANNEX E IEEE 802.16/WIMAX NETWORK </a:t>
            </a:r>
          </a:p>
          <a:p>
            <a:pPr marL="0" indent="0">
              <a:buFontTx/>
              <a:buNone/>
            </a:pPr>
            <a:endParaRPr lang="en-US" sz="2200" dirty="0" smtClean="0">
              <a:latin typeface="Times New Roman" pitchFamily="18" charset="0"/>
            </a:endParaRPr>
          </a:p>
        </p:txBody>
      </p:sp>
      <p:sp>
        <p:nvSpPr>
          <p:cNvPr id="70660" name="Date Placeholder 3"/>
          <p:cNvSpPr txBox="1">
            <a:spLocks noGrp="1"/>
          </p:cNvSpPr>
          <p:nvPr/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r>
              <a:rPr lang="en-US" sz="1800" dirty="0" smtClean="0"/>
              <a:t>January 2012</a:t>
            </a:r>
            <a:endParaRPr lang="en-GB" sz="1800" dirty="0"/>
          </a:p>
        </p:txBody>
      </p:sp>
      <p:sp>
        <p:nvSpPr>
          <p:cNvPr id="7066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GB" sz="1200" b="0"/>
              <a:t>Slide </a:t>
            </a:r>
            <a:fld id="{024F6161-EE81-4BB2-A12C-C1FE744C72CA}" type="slidenum">
              <a:rPr lang="en-GB" sz="1200" b="0"/>
              <a:pPr algn="ctr" eaLnBrk="0" hangingPunct="0"/>
              <a:t>5</a:t>
            </a:fld>
            <a:endParaRPr lang="en-GB" sz="12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1E9C05C-0B54-485E-9CC6-C003E25E2F9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342900" y="685800"/>
            <a:ext cx="8623300" cy="867229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SDO Sub group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18434" name="Text Placeholder 2"/>
          <p:cNvSpPr>
            <a:spLocks noGrp="1"/>
          </p:cNvSpPr>
          <p:nvPr>
            <p:ph type="body" sz="half" idx="1"/>
          </p:nvPr>
        </p:nvSpPr>
        <p:spPr>
          <a:xfrm>
            <a:off x="341086" y="1676399"/>
            <a:ext cx="8420100" cy="4680857"/>
          </a:xfrm>
        </p:spPr>
        <p:txBody>
          <a:bodyPr/>
          <a:lstStyle/>
          <a:p>
            <a:r>
              <a:rPr lang="en-US" dirty="0" smtClean="0"/>
              <a:t>SDO </a:t>
            </a:r>
            <a:r>
              <a:rPr lang="en-US" dirty="0"/>
              <a:t>Sub-group </a:t>
            </a:r>
          </a:p>
          <a:p>
            <a:r>
              <a:rPr lang="en-US" dirty="0"/>
              <a:t>Purpose: Sub-group open to anyone with technical knowledge interested in contributing to clarifying SDO terms and generating estimates for covered equipment </a:t>
            </a:r>
          </a:p>
          <a:p>
            <a:r>
              <a:rPr lang="en-US" dirty="0"/>
              <a:t>When: Occurs every Monday </a:t>
            </a:r>
            <a:r>
              <a:rPr lang="en-US" dirty="0" smtClean="0"/>
              <a:t>from </a:t>
            </a:r>
            <a:r>
              <a:rPr lang="en-US" dirty="0"/>
              <a:t>9:00 AM to 10:30 AM (UTC-08:00) Pacific Time (US &amp; Canada). </a:t>
            </a:r>
          </a:p>
          <a:p>
            <a:r>
              <a:rPr lang="en-US" dirty="0"/>
              <a:t>Conference Bridge: +1-858-658-1111 Conference ID: 3827472 Passcode: 0681 </a:t>
            </a:r>
            <a:endParaRPr lang="en-US" dirty="0">
              <a:effectLst/>
            </a:endParaRPr>
          </a:p>
        </p:txBody>
      </p:sp>
      <p:sp>
        <p:nvSpPr>
          <p:cNvPr id="1843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843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6514A72-0038-4AAD-B6BA-AC7CDC98BBA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74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162C7E68-1D15-4473-8B56-A9224DF58F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8677" name="TextBox 6"/>
          <p:cNvSpPr txBox="1">
            <a:spLocks noChangeArrowheads="1"/>
          </p:cNvSpPr>
          <p:nvPr/>
        </p:nvSpPr>
        <p:spPr bwMode="auto">
          <a:xfrm>
            <a:off x="301625" y="3875982"/>
            <a:ext cx="81946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osgug.ucaiug.org/UtiliComm/Shared%20Documents/SG-NET%20PAP%20work-in-progress/Database-wip/database/SGNet-2010mod29Aug2011-5.1.zip</a:t>
            </a:r>
            <a:endParaRPr lang="en-US" dirty="0" smtClean="0"/>
          </a:p>
          <a:p>
            <a:pPr eaLnBrk="0" hangingPunct="0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51543" y="1786653"/>
            <a:ext cx="333136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Latest data descriptions</a:t>
            </a:r>
          </a:p>
          <a:p>
            <a:r>
              <a:rPr lang="en-US" dirty="0" smtClean="0"/>
              <a:t>Actors</a:t>
            </a:r>
          </a:p>
          <a:p>
            <a:r>
              <a:rPr lang="en-US" dirty="0" smtClean="0"/>
              <a:t>Flows </a:t>
            </a:r>
          </a:p>
          <a:p>
            <a:r>
              <a:rPr lang="en-US" dirty="0" smtClean="0"/>
              <a:t>Data size</a:t>
            </a:r>
          </a:p>
          <a:p>
            <a:r>
              <a:rPr lang="en-US" dirty="0" smtClean="0"/>
              <a:t>Security levels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26833" y="959338"/>
            <a:ext cx="5697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SG    Utility Data Flow  information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60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1684" y="947285"/>
            <a:ext cx="7772400" cy="562201"/>
          </a:xfrm>
        </p:spPr>
        <p:txBody>
          <a:bodyPr/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802 Smart Grid Teleconference Plans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7B2142F-ADC9-4AE1-84ED-F3FFEB1C3B7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4113" y="1538515"/>
            <a:ext cx="77124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Calls have been scheduled at 2pm ET on Wednesdays</a:t>
            </a:r>
          </a:p>
          <a:p>
            <a:endParaRPr lang="en-US" dirty="0"/>
          </a:p>
          <a:p>
            <a:r>
              <a:rPr lang="en-US" dirty="0" smtClean="0"/>
              <a:t>Agreed on one call between January and March meetings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0286" y="3456517"/>
            <a:ext cx="8403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Feb 08 – Telecon to discuss recommended parameters from 11ah </a:t>
            </a:r>
            <a:r>
              <a:rPr lang="en-US" dirty="0"/>
              <a:t>and 15.4g </a:t>
            </a:r>
            <a:r>
              <a:rPr lang="en-US" dirty="0" smtClean="0"/>
              <a:t>to use  in the propagation model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0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276341</TotalTime>
  <Words>428</Words>
  <Application>Microsoft Office PowerPoint</Application>
  <PresentationFormat>On-screen Show (4:3)</PresentationFormat>
  <Paragraphs>109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Smart Grid SC Closing Report– January 2012</vt:lpstr>
      <vt:lpstr>Jacksonville Agenda</vt:lpstr>
      <vt:lpstr>Major 802 Support Elements in SGIP</vt:lpstr>
      <vt:lpstr>Guideline Sections</vt:lpstr>
      <vt:lpstr>Annexes</vt:lpstr>
      <vt:lpstr>SDO Sub group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2012 Smart Grid SC</dc:title>
  <dc:subject>Smart Grid Information </dc:subject>
  <dc:creator>Bruce Kraemer (Marvell)</dc:creator>
  <cp:lastModifiedBy>Bruce Kraemer</cp:lastModifiedBy>
  <cp:revision>2784</cp:revision>
  <cp:lastPrinted>2012-01-19T10:42:26Z</cp:lastPrinted>
  <dcterms:created xsi:type="dcterms:W3CDTF">1998-02-10T13:07:52Z</dcterms:created>
  <dcterms:modified xsi:type="dcterms:W3CDTF">2012-01-19T21:41:41Z</dcterms:modified>
</cp:coreProperties>
</file>