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78" r:id="rId3"/>
    <p:sldId id="309" r:id="rId4"/>
    <p:sldId id="310" r:id="rId5"/>
    <p:sldId id="281" r:id="rId6"/>
    <p:sldId id="299" r:id="rId7"/>
    <p:sldId id="283" r:id="rId8"/>
    <p:sldId id="284" r:id="rId9"/>
    <p:sldId id="285" r:id="rId10"/>
    <p:sldId id="286" r:id="rId11"/>
    <p:sldId id="294" r:id="rId12"/>
    <p:sldId id="307" r:id="rId13"/>
    <p:sldId id="304" r:id="rId14"/>
    <p:sldId id="306" r:id="rId15"/>
    <p:sldId id="311" r:id="rId16"/>
    <p:sldId id="312" r:id="rId17"/>
    <p:sldId id="313" r:id="rId18"/>
    <p:sldId id="31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3613" autoAdjust="0"/>
  </p:normalViewPr>
  <p:slideViewPr>
    <p:cSldViewPr>
      <p:cViewPr varScale="1">
        <p:scale>
          <a:sx n="79" d="100"/>
          <a:sy n="79" d="100"/>
        </p:scale>
        <p:origin x="-151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1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ghosh\Documents\work_at_nokia\802_11_ah_docs\Jacksonville_jan_12_docs\PPts_from%20Nokia\Book1%20(Autosaved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Sheet1!$B$1:$B$5</c:f>
              <c:numCache>
                <c:formatCode>General</c:formatCode>
                <c:ptCount val="5"/>
                <c:pt idx="0">
                  <c:v>855.3</c:v>
                </c:pt>
                <c:pt idx="1">
                  <c:v>717</c:v>
                </c:pt>
                <c:pt idx="2">
                  <c:v>408.89</c:v>
                </c:pt>
                <c:pt idx="3">
                  <c:v>140.37</c:v>
                </c:pt>
                <c:pt idx="4">
                  <c:v>135.55000000000001</c:v>
                </c:pt>
              </c:numCache>
            </c:numRef>
          </c:val>
        </c:ser>
        <c:ser>
          <c:idx val="1"/>
          <c:order val="1"/>
          <c:invertIfNegative val="0"/>
          <c:val>
            <c:numRef>
              <c:f>Sheet1!$C$1:$C$5</c:f>
              <c:numCache>
                <c:formatCode>General</c:formatCode>
                <c:ptCount val="5"/>
                <c:pt idx="0">
                  <c:v>307.89</c:v>
                </c:pt>
                <c:pt idx="1">
                  <c:v>149.01</c:v>
                </c:pt>
                <c:pt idx="2">
                  <c:v>124.14</c:v>
                </c:pt>
                <c:pt idx="3">
                  <c:v>81.5</c:v>
                </c:pt>
                <c:pt idx="4">
                  <c:v>80.099999999999994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595328"/>
        <c:axId val="200596864"/>
        <c:axId val="0"/>
      </c:bar3DChart>
      <c:catAx>
        <c:axId val="200595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00596864"/>
        <c:crosses val="autoZero"/>
        <c:auto val="1"/>
        <c:lblAlgn val="ctr"/>
        <c:lblOffset val="100"/>
        <c:noMultiLvlLbl val="0"/>
      </c:catAx>
      <c:valAx>
        <c:axId val="2005968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0595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Sheet1!$A$1:$A$5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28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866112"/>
        <c:axId val="208011264"/>
      </c:barChart>
      <c:catAx>
        <c:axId val="207866112"/>
        <c:scaling>
          <c:orientation val="minMax"/>
        </c:scaling>
        <c:delete val="0"/>
        <c:axPos val="b"/>
        <c:majorTickMark val="out"/>
        <c:minorTickMark val="none"/>
        <c:tickLblPos val="nextTo"/>
        <c:crossAx val="208011264"/>
        <c:crosses val="autoZero"/>
        <c:auto val="1"/>
        <c:lblAlgn val="ctr"/>
        <c:lblOffset val="100"/>
        <c:noMultiLvlLbl val="0"/>
      </c:catAx>
      <c:valAx>
        <c:axId val="208011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78661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 descr="Nokia Internal Use Only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 descr="Nokia Internal Use Only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4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9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Unfairness between cells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23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90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5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78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Emphasize here that we start</a:t>
            </a:r>
            <a:r>
              <a:rPr lang="en-US" baseline="0" dirty="0" smtClean="0"/>
              <a:t> with a coverage limited scenario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972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13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17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5975" cy="3470275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xfrm>
            <a:off x="693097" y="4408996"/>
            <a:ext cx="5548008" cy="417623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/>
          <a:lstStyle/>
          <a:p>
            <a:pPr defTabSz="914400">
              <a:spcBef>
                <a:spcPct val="0"/>
              </a:spcBef>
            </a:pPr>
            <a:r>
              <a:rPr lang="en-US" altLang="ja-JP" dirty="0" smtClean="0"/>
              <a:t>May use same channel</a:t>
            </a:r>
            <a:endParaRPr lang="ja-JP" altLang="ja-JP" dirty="0" smtClean="0"/>
          </a:p>
        </p:txBody>
      </p:sp>
      <p:sp>
        <p:nvSpPr>
          <p:cNvPr id="31748" name="Header Placeholder 3"/>
          <p:cNvSpPr txBox="1">
            <a:spLocks noGrp="1"/>
          </p:cNvSpPr>
          <p:nvPr/>
        </p:nvSpPr>
        <p:spPr bwMode="auto">
          <a:xfrm>
            <a:off x="0" y="0"/>
            <a:ext cx="3005576" cy="4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/>
          <a:lstStyle>
            <a:lvl1pPr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latinLnBrk="0" hangingPunct="1"/>
            <a:r>
              <a:rPr lang="zh-TW" altLang="en-US" sz="1200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t>doc.: IEEE 802.15-&lt;doc#&gt;</a:t>
            </a:r>
            <a:endParaRPr lang="en-US" altLang="zh-TW" sz="1200">
              <a:solidFill>
                <a:schemeClr val="tx1"/>
              </a:solidFill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1749" name="Date Placeholder 4"/>
          <p:cNvSpPr txBox="1">
            <a:spLocks noGrp="1"/>
          </p:cNvSpPr>
          <p:nvPr/>
        </p:nvSpPr>
        <p:spPr bwMode="auto">
          <a:xfrm>
            <a:off x="3927005" y="0"/>
            <a:ext cx="3005576" cy="4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/>
          <a:lstStyle>
            <a:lvl1pPr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latinLnBrk="0" hangingPunct="1"/>
            <a:r>
              <a:rPr lang="zh-TW" altLang="en-US" sz="1200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t>&lt;month year&gt;</a:t>
            </a:r>
            <a:endParaRPr lang="en-US" altLang="zh-TW" sz="1200">
              <a:solidFill>
                <a:schemeClr val="tx1"/>
              </a:solidFill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1750" name="Footer Placeholder 5"/>
          <p:cNvSpPr txBox="1">
            <a:spLocks noGrp="1"/>
          </p:cNvSpPr>
          <p:nvPr/>
        </p:nvSpPr>
        <p:spPr bwMode="auto">
          <a:xfrm>
            <a:off x="0" y="8815007"/>
            <a:ext cx="3005576" cy="4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 anchor="b"/>
          <a:lstStyle>
            <a:lvl1pPr marL="342900" indent="-3429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4pPr>
            <a:lvl5pPr marL="18478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5pPr>
            <a:lvl6pPr marL="230505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6pPr>
            <a:lvl7pPr marL="276225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7pPr>
            <a:lvl8pPr marL="321945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8pPr>
            <a:lvl9pPr marL="367665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 eaLnBrk="1" latinLnBrk="0" hangingPunct="1"/>
            <a:r>
              <a:rPr lang="zh-TW" altLang="en-US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t>&gt;</a:t>
            </a:r>
            <a:endParaRPr lang="en-US" altLang="zh-TW">
              <a:solidFill>
                <a:schemeClr val="tx1"/>
              </a:solidFill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1751" name="Slide Number Placeholder 6"/>
          <p:cNvSpPr txBox="1">
            <a:spLocks noGrp="1"/>
          </p:cNvSpPr>
          <p:nvPr/>
        </p:nvSpPr>
        <p:spPr bwMode="auto">
          <a:xfrm>
            <a:off x="3927005" y="8815007"/>
            <a:ext cx="3005576" cy="46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2" tIns="46191" rIns="92382" bIns="46191" anchor="b"/>
          <a:lstStyle>
            <a:lvl1pPr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3925" eaLnBrk="0" hangingPunct="0"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3925" eaLnBrk="0" fontAlgn="base" latinLnBrk="1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A70164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latinLnBrk="0" hangingPunct="1"/>
            <a:r>
              <a:rPr lang="en-US" altLang="zh-TW" sz="1200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t>Page </a:t>
            </a:r>
            <a:fld id="{1EC7D4DF-D5BB-4931-9D7F-28AB011F2BC1}" type="slidenum">
              <a:rPr lang="en-US" altLang="zh-TW" sz="1200">
                <a:solidFill>
                  <a:schemeClr val="tx1"/>
                </a:solidFill>
                <a:latin typeface="Calibri" pitchFamily="34" charset="0"/>
                <a:ea typeface="PMingLiU" pitchFamily="18" charset="-120"/>
              </a:rPr>
              <a:pPr algn="r" eaLnBrk="1" latinLnBrk="0" hangingPunct="1"/>
              <a:t>2</a:t>
            </a:fld>
            <a:endParaRPr lang="en-US" altLang="zh-TW" sz="1200">
              <a:solidFill>
                <a:schemeClr val="tx1"/>
              </a:solidFill>
              <a:latin typeface="Calibri" pitchFamily="34" charset="0"/>
              <a:ea typeface="PMingLiU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4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9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20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55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46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72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28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that data rate basically</a:t>
            </a:r>
            <a:r>
              <a:rPr lang="en-US" baseline="0" dirty="0" smtClean="0"/>
              <a:t> means full buffer!! Add Snapshot time (results are quite unfair and this might change if the snapshot time is higher); I think packet size should be scaled as well to 150B.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6E940-9C13-41B3-8641-50FD4383B7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34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802.11-12/0148r0</a:t>
            </a:r>
          </a:p>
        </p:txBody>
      </p:sp>
      <p:sp>
        <p:nvSpPr>
          <p:cNvPr id="9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37FFC-B705-40CC-8336-971B331D11C0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867400" y="6524625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650417"/>
              </p:ext>
            </p:extLst>
          </p:nvPr>
        </p:nvGraphicFramePr>
        <p:xfrm>
          <a:off x="517525" y="2425700"/>
          <a:ext cx="7910513" cy="288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Document" r:id="rId4" imgW="8258040" imgH="3014887" progId="Word.Document.8">
                  <p:embed/>
                </p:oleObj>
              </mc:Choice>
              <mc:Fallback>
                <p:oleObj name="Document" r:id="rId4" imgW="8258040" imgH="30148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25700"/>
                        <a:ext cx="7910513" cy="288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34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Uplink Throughput Performance of IEEE 80211ah Networks under OBSS Scenarios 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396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5715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81.5Kbps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1371600"/>
            <a:ext cx="4371975" cy="350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152400" y="457200"/>
            <a:ext cx="89154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Uplink Throughput Performance (10 APs, </a:t>
            </a:r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0 STAs)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78601" y="5177135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301" y="1676400"/>
            <a:ext cx="4495800" cy="35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003001" y="5257800"/>
            <a:ext cx="2378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0" y="5899666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140.37Kbps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4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19812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1 AP, 2 STAs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24384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dirty="0" smtClean="0">
                <a:solidFill>
                  <a:schemeClr val="tx1"/>
                </a:solidFill>
              </a:rPr>
              <a:t> APs, 4 STAs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40989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5</a:t>
            </a:r>
            <a:r>
              <a:rPr lang="en-US" sz="2000" dirty="0" smtClean="0">
                <a:solidFill>
                  <a:schemeClr val="tx1"/>
                </a:solidFill>
              </a:rPr>
              <a:t> APs, 10 STAs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2600" y="40386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10 AP, 20 STA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598715"/>
            <a:ext cx="7770813" cy="1065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Average UL Throughput with and without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66800" y="5638800"/>
            <a:ext cx="152400" cy="152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66800" y="5943600"/>
            <a:ext cx="152400" cy="1524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5400" y="55626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With RTS-CTS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95400" y="5833646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Without RTS-CTS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862029" y="3405172"/>
            <a:ext cx="2333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Throughput (kbps)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700548"/>
              </p:ext>
            </p:extLst>
          </p:nvPr>
        </p:nvGraphicFramePr>
        <p:xfrm>
          <a:off x="2028856" y="1969168"/>
          <a:ext cx="63627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477000" y="432429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20 APs, 40 STAs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295400" y="1981200"/>
            <a:ext cx="1371600" cy="85731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2627811" y="2286000"/>
            <a:ext cx="838200" cy="1952655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8748" y="1519535"/>
            <a:ext cx="3709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77</a:t>
            </a:r>
            <a:r>
              <a:rPr lang="en-US" dirty="0" smtClean="0">
                <a:solidFill>
                  <a:schemeClr val="tx1"/>
                </a:solidFill>
              </a:rPr>
              <a:t>% increased throughput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6962272" y="4724400"/>
            <a:ext cx="685800" cy="228600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7305172" y="4038600"/>
            <a:ext cx="276728" cy="6858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577148" y="3605227"/>
            <a:ext cx="2719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69% </a:t>
            </a:r>
            <a:r>
              <a:rPr lang="en-US" sz="1800" dirty="0" smtClean="0">
                <a:solidFill>
                  <a:schemeClr val="tx1"/>
                </a:solidFill>
              </a:rPr>
              <a:t>increased throughput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(10 Percentile Throughput) Performance with RTS-CTS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57248"/>
              </p:ext>
            </p:extLst>
          </p:nvPr>
        </p:nvGraphicFramePr>
        <p:xfrm>
          <a:off x="2286000" y="2057400"/>
          <a:ext cx="5715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 rot="16200000">
            <a:off x="862029" y="3252772"/>
            <a:ext cx="2333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Throughput (kbps)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3200" y="2252246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20 APs, 40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86400" y="27432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0 APs, </a:t>
            </a:r>
            <a:r>
              <a:rPr lang="en-US" sz="16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0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19600" y="39624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5</a:t>
            </a:r>
            <a:r>
              <a:rPr lang="en-US" sz="1600" dirty="0" smtClean="0">
                <a:solidFill>
                  <a:schemeClr val="tx1"/>
                </a:solidFill>
              </a:rPr>
              <a:t> APs, </a:t>
            </a:r>
            <a:r>
              <a:rPr lang="en-US" sz="1600" dirty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0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19500" y="4419600"/>
            <a:ext cx="1714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 APs, 4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4600" y="470529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  <a:r>
              <a:rPr lang="en-US" sz="1600" dirty="0" smtClean="0">
                <a:solidFill>
                  <a:schemeClr val="tx1"/>
                </a:solidFill>
              </a:rPr>
              <a:t> AP, </a:t>
            </a:r>
            <a:r>
              <a:rPr lang="en-US" sz="1600" dirty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 STAs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 bwMode="auto">
          <a:xfrm>
            <a:off x="533400" y="5614737"/>
            <a:ext cx="838200" cy="3810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contourW="12700" prstMaterial="matte">
            <a:contourClr>
              <a:srgbClr val="C00000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55626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10% of the STAs have throughput below indicated value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46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RTS and CTS significantly improves performance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Unfairness </a:t>
            </a:r>
            <a:r>
              <a:rPr lang="en-US" dirty="0" smtClean="0"/>
              <a:t>in user throughput distribution in the presence of relatively large number </a:t>
            </a:r>
            <a:r>
              <a:rPr lang="en-US" dirty="0" smtClean="0"/>
              <a:t>of networks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534987"/>
            <a:ext cx="8458200" cy="106521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Appendix: Uplink </a:t>
            </a:r>
            <a:r>
              <a:rPr lang="en-US" sz="2400" dirty="0" smtClean="0">
                <a:solidFill>
                  <a:schemeClr val="tx1"/>
                </a:solidFill>
              </a:rPr>
              <a:t>Throughput Performance (1 AP, 2 STAs)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042" y="5638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307.89Kbps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415720"/>
            <a:ext cx="4453198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235" y="1600200"/>
            <a:ext cx="462713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4897307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0" y="5410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86400" y="6008132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Average Throughput = 855.30Kbps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563359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149.01Kbps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08696"/>
            <a:ext cx="4191001" cy="3361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Footer Placeholder 4"/>
          <p:cNvSpPr txBox="1">
            <a:spLocks/>
          </p:cNvSpPr>
          <p:nvPr/>
        </p:nvSpPr>
        <p:spPr bwMode="auto">
          <a:xfrm>
            <a:off x="5645156" y="6464467"/>
            <a:ext cx="3041644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Chittabrata Ghosh, Nokia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1676400"/>
            <a:ext cx="4572000" cy="36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43000" y="4897307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59552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717.00Kbps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381000" y="457200"/>
            <a:ext cx="87630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Appendix: Uplink </a:t>
            </a:r>
            <a:r>
              <a:rPr lang="en-US" sz="2400" dirty="0" smtClean="0">
                <a:solidFill>
                  <a:schemeClr val="tx1"/>
                </a:solidFill>
              </a:rPr>
              <a:t>Throughput Performance (2 APs, 4 STAs)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idx="4294967295"/>
          </p:nvPr>
        </p:nvSpPr>
        <p:spPr>
          <a:xfrm>
            <a:off x="668349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820900" y="5405735"/>
            <a:ext cx="278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835134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124.14Kbps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0637"/>
            <a:ext cx="4476750" cy="361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52400" y="457200"/>
            <a:ext cx="89154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Appendix: Uplink </a:t>
            </a:r>
            <a:r>
              <a:rPr lang="en-US" sz="2400" dirty="0" smtClean="0">
                <a:solidFill>
                  <a:schemeClr val="tx1"/>
                </a:solidFill>
              </a:rPr>
              <a:t>Throughput Performance (5 APs, 10 STAs)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4801" y="5024735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010" y="1676400"/>
            <a:ext cx="4498790" cy="350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943600" y="5257800"/>
            <a:ext cx="245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0" y="587906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408.89Kbps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09" y="1411705"/>
            <a:ext cx="4416091" cy="346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580286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80.1Kbps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152400" y="457200"/>
            <a:ext cx="89154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Appendix: Uplink </a:t>
            </a:r>
            <a:r>
              <a:rPr lang="en-US" sz="2400" dirty="0" smtClean="0">
                <a:solidFill>
                  <a:schemeClr val="tx1"/>
                </a:solidFill>
              </a:rPr>
              <a:t>Throughput Performance (20 APs, 40 STAs)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78601" y="5177135"/>
            <a:ext cx="192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RTS-CTS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4333875" cy="341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155401" y="5334000"/>
            <a:ext cx="245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RTS-CTS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0" y="58790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Average Throughput = 135.55Kbps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4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8"/>
          <p:cNvSpPr>
            <a:spLocks noChangeArrowheads="1"/>
          </p:cNvSpPr>
          <p:nvPr/>
        </p:nvSpPr>
        <p:spPr bwMode="auto">
          <a:xfrm>
            <a:off x="141288" y="1219200"/>
            <a:ext cx="900271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114300" lvl="1" indent="0" defTabSz="152400" eaLnBrk="0" latinLnBrk="0" hangingPunct="0">
              <a:spcBef>
                <a:spcPct val="20000"/>
              </a:spcBef>
            </a:pPr>
            <a:r>
              <a:rPr lang="en-GB" altLang="ja-JP" dirty="0" smtClean="0">
                <a:solidFill>
                  <a:schemeClr val="tx1"/>
                </a:solidFill>
              </a:rPr>
              <a:t>Larger </a:t>
            </a:r>
            <a:r>
              <a:rPr lang="en-GB" altLang="ja-JP" dirty="0">
                <a:solidFill>
                  <a:schemeClr val="tx1"/>
                </a:solidFill>
              </a:rPr>
              <a:t>coverage range in </a:t>
            </a:r>
            <a:r>
              <a:rPr lang="en-GB" altLang="ja-JP" dirty="0" smtClean="0">
                <a:solidFill>
                  <a:schemeClr val="tx1"/>
                </a:solidFill>
              </a:rPr>
              <a:t>IEEE 802.11ah network </a:t>
            </a:r>
            <a:r>
              <a:rPr lang="en-GB" altLang="ja-JP" dirty="0">
                <a:solidFill>
                  <a:schemeClr val="tx1"/>
                </a:solidFill>
              </a:rPr>
              <a:t>makes </a:t>
            </a:r>
            <a:r>
              <a:rPr lang="en-GB" altLang="ja-JP" dirty="0" smtClean="0">
                <a:solidFill>
                  <a:schemeClr val="tx1"/>
                </a:solidFill>
              </a:rPr>
              <a:t>the OBSS problem more pronounced (</a:t>
            </a:r>
            <a:r>
              <a:rPr lang="en-GB" altLang="ja-JP" dirty="0">
                <a:solidFill>
                  <a:schemeClr val="tx1"/>
                </a:solidFill>
              </a:rPr>
              <a:t>limited channels but increased interference area)</a:t>
            </a:r>
          </a:p>
          <a:p>
            <a:pPr marL="292100" lvl="1" indent="-177800" defTabSz="152400" eaLnBrk="0" latinLnBrk="0" hangingPunct="0">
              <a:spcBef>
                <a:spcPct val="20000"/>
              </a:spcBef>
              <a:buFontTx/>
              <a:buAutoNum type="arabicParenR"/>
            </a:pPr>
            <a:endParaRPr lang="en-GB" altLang="ja-JP" sz="2000" dirty="0">
              <a:solidFill>
                <a:schemeClr val="tx1"/>
              </a:solidFill>
            </a:endParaRPr>
          </a:p>
          <a:p>
            <a:pPr marL="292100" lvl="1" indent="-177800" defTabSz="152400" eaLnBrk="0" latinLnBrk="0" hangingPunct="0">
              <a:spcBef>
                <a:spcPct val="20000"/>
              </a:spcBef>
            </a:pPr>
            <a:endParaRPr kumimoji="1" lang="en-GB" altLang="ja-JP" sz="1600" dirty="0">
              <a:solidFill>
                <a:srgbClr val="000000"/>
              </a:solidFill>
            </a:endParaRPr>
          </a:p>
        </p:txBody>
      </p:sp>
      <p:sp>
        <p:nvSpPr>
          <p:cNvPr id="12291" name="Title 1"/>
          <p:cNvSpPr>
            <a:spLocks/>
          </p:cNvSpPr>
          <p:nvPr/>
        </p:nvSpPr>
        <p:spPr bwMode="auto">
          <a:xfrm>
            <a:off x="685800" y="6858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latinLnBrk="0" hangingPunct="0"/>
            <a:r>
              <a:rPr kumimoji="1" lang="en-US" altLang="ja-JP" sz="2600" b="1" dirty="0">
                <a:solidFill>
                  <a:schemeClr val="tx1"/>
                </a:solidFill>
                <a:latin typeface="Arial" charset="0"/>
              </a:rPr>
              <a:t>The OBSS 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Arial" charset="0"/>
              </a:rPr>
              <a:t>Problem</a:t>
            </a:r>
            <a:endParaRPr kumimoji="1" lang="en-US" altLang="ja-JP" sz="26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375263" y="5283926"/>
            <a:ext cx="762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538652" y="5029200"/>
            <a:ext cx="762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76652" y="4791890"/>
            <a:ext cx="938348" cy="38970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532" y="2826793"/>
            <a:ext cx="4003675" cy="2487613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Rectangle 7"/>
          <p:cNvSpPr/>
          <p:nvPr/>
        </p:nvSpPr>
        <p:spPr bwMode="auto">
          <a:xfrm>
            <a:off x="4724400" y="4772296"/>
            <a:ext cx="990600" cy="4223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04307" y="4572000"/>
            <a:ext cx="8382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/>
              <a:t>January 2012</a:t>
            </a:r>
            <a:endParaRPr lang="en-GB" sz="1600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5551716" y="5106070"/>
            <a:ext cx="176348" cy="101656"/>
          </a:xfrm>
          <a:custGeom>
            <a:avLst/>
            <a:gdLst>
              <a:gd name="connsiteX0" fmla="*/ 82647 w 82647"/>
              <a:gd name="connsiteY0" fmla="*/ 0 h 177187"/>
              <a:gd name="connsiteX1" fmla="*/ 4270 w 82647"/>
              <a:gd name="connsiteY1" fmla="*/ 169817 h 177187"/>
              <a:gd name="connsiteX2" fmla="*/ 17333 w 82647"/>
              <a:gd name="connsiteY2" fmla="*/ 130628 h 17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647" h="177187">
                <a:moveTo>
                  <a:pt x="82647" y="0"/>
                </a:moveTo>
                <a:cubicBezTo>
                  <a:pt x="48901" y="74023"/>
                  <a:pt x="15156" y="148046"/>
                  <a:pt x="4270" y="169817"/>
                </a:cubicBezTo>
                <a:cubicBezTo>
                  <a:pt x="-6616" y="191588"/>
                  <a:pt x="5358" y="161108"/>
                  <a:pt x="17333" y="130628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910148" y="4188822"/>
            <a:ext cx="762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254" y="3489959"/>
            <a:ext cx="481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     Study the uplink </a:t>
            </a:r>
            <a:r>
              <a:rPr lang="en-GB" dirty="0">
                <a:solidFill>
                  <a:schemeClr val="tx1"/>
                </a:solidFill>
              </a:rPr>
              <a:t>t</a:t>
            </a:r>
            <a:r>
              <a:rPr lang="en-GB" dirty="0" smtClean="0">
                <a:solidFill>
                  <a:schemeClr val="tx1"/>
                </a:solidFill>
              </a:rPr>
              <a:t>hroughput </a:t>
            </a:r>
            <a:r>
              <a:rPr lang="en-GB" dirty="0">
                <a:solidFill>
                  <a:schemeClr val="tx1"/>
                </a:solidFill>
              </a:rPr>
              <a:t>p</a:t>
            </a:r>
            <a:r>
              <a:rPr lang="en-GB" dirty="0" smtClean="0">
                <a:solidFill>
                  <a:schemeClr val="tx1"/>
                </a:solidFill>
              </a:rPr>
              <a:t>erformance of IEEE </a:t>
            </a:r>
            <a:r>
              <a:rPr lang="en-US" dirty="0" smtClean="0">
                <a:solidFill>
                  <a:schemeClr val="tx1"/>
                </a:solidFill>
              </a:rPr>
              <a:t>802.11ah </a:t>
            </a: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etwork under OBSS Scenarios using two metrics: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 average throughput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(ii) coverage (10 percentile throughput)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600" dirty="0" smtClean="0"/>
              <a:t>January 2012</a:t>
            </a:r>
            <a:endParaRPr lang="en-GB" sz="1600" dirty="0"/>
          </a:p>
        </p:txBody>
      </p:sp>
      <p:sp>
        <p:nvSpPr>
          <p:cNvPr id="10" name="Rectangle 9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76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459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Indoor Multi-Floor Scenario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955708" y="5486400"/>
            <a:ext cx="4978492" cy="795239"/>
            <a:chOff x="1955707" y="5755832"/>
            <a:chExt cx="5054693" cy="1054040"/>
          </a:xfrm>
        </p:grpSpPr>
        <p:sp>
          <p:nvSpPr>
            <p:cNvPr id="6" name="Rectangle 5"/>
            <p:cNvSpPr/>
            <p:nvPr/>
          </p:nvSpPr>
          <p:spPr>
            <a:xfrm>
              <a:off x="2594195" y="5765195"/>
              <a:ext cx="4416205" cy="69471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594195" y="6053247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594195" y="6171856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019853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45511" y="617809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871170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296828" y="617809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722486" y="617809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148145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573803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52669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531534" y="6171856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019853" y="575895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445511" y="5765195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871170" y="5767425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296828" y="576118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725287" y="575895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148145" y="5767425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585004" y="575583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52669" y="575895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531534" y="5761183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594195" y="6527684"/>
              <a:ext cx="4256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594195" y="6532873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2487780" y="6178098"/>
              <a:ext cx="0" cy="28180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1955707" y="6190574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937030" y="3675856"/>
            <a:ext cx="4997170" cy="794424"/>
            <a:chOff x="1937030" y="3637768"/>
            <a:chExt cx="5073370" cy="1054040"/>
          </a:xfrm>
        </p:grpSpPr>
        <p:sp>
          <p:nvSpPr>
            <p:cNvPr id="92" name="Rectangle 91"/>
            <p:cNvSpPr/>
            <p:nvPr/>
          </p:nvSpPr>
          <p:spPr>
            <a:xfrm>
              <a:off x="2594195" y="3647131"/>
              <a:ext cx="4416205" cy="69471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2594195" y="3935183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2594195" y="4053792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3019853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445511" y="406003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3871170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296828" y="406003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4722486" y="406003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5148145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5573803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052669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531534" y="405379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019853" y="364088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445511" y="364713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871170" y="364936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4296828" y="364311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4725287" y="364088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5148145" y="364936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5585004" y="363776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6052669" y="364088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6531534" y="364311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>
              <a:off x="2594195" y="4409620"/>
              <a:ext cx="4256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594195" y="4414809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15" name="Straight Arrow Connector 114"/>
            <p:cNvCxnSpPr/>
            <p:nvPr/>
          </p:nvCxnSpPr>
          <p:spPr>
            <a:xfrm flipV="1">
              <a:off x="2487780" y="4060034"/>
              <a:ext cx="0" cy="28180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1937030" y="4089512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37030" y="2786976"/>
            <a:ext cx="4997170" cy="794424"/>
            <a:chOff x="1937030" y="2583728"/>
            <a:chExt cx="5073370" cy="1054040"/>
          </a:xfrm>
        </p:grpSpPr>
        <p:sp>
          <p:nvSpPr>
            <p:cNvPr id="119" name="Rectangle 118"/>
            <p:cNvSpPr/>
            <p:nvPr/>
          </p:nvSpPr>
          <p:spPr>
            <a:xfrm>
              <a:off x="2594195" y="2593091"/>
              <a:ext cx="4416205" cy="69471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2594195" y="2881143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594195" y="2999752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3019853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3445511" y="30059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3871170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4296828" y="30059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4722486" y="30059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5148145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573803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6052669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6531534" y="29997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3019853" y="25868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445511" y="259309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871170" y="259532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4296828" y="258907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4725287" y="25868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5148145" y="259532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585004" y="258372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052669" y="25868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6531534" y="258907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2594195" y="3355580"/>
              <a:ext cx="4256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/>
            <p:cNvSpPr txBox="1"/>
            <p:nvPr/>
          </p:nvSpPr>
          <p:spPr>
            <a:xfrm>
              <a:off x="2594195" y="3360769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42" name="Straight Arrow Connector 141"/>
            <p:cNvCxnSpPr/>
            <p:nvPr/>
          </p:nvCxnSpPr>
          <p:spPr>
            <a:xfrm flipV="1">
              <a:off x="2487780" y="3005994"/>
              <a:ext cx="0" cy="28180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1937030" y="3035472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950349" y="4572000"/>
            <a:ext cx="4997170" cy="794424"/>
            <a:chOff x="1937030" y="4717328"/>
            <a:chExt cx="5073370" cy="1054040"/>
          </a:xfrm>
        </p:grpSpPr>
        <p:sp>
          <p:nvSpPr>
            <p:cNvPr id="145" name="Rectangle 144"/>
            <p:cNvSpPr/>
            <p:nvPr/>
          </p:nvSpPr>
          <p:spPr>
            <a:xfrm>
              <a:off x="2594195" y="4726691"/>
              <a:ext cx="4416205" cy="694712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>
              <a:off x="2594195" y="5014743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2594195" y="5133352"/>
              <a:ext cx="4416205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3019853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3445511" y="51395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3871170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4296828" y="51395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4722486" y="5139594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148145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5573803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6052669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6531534" y="5133352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3019853" y="47204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3445511" y="472669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3871170" y="472892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4296828" y="472267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4725287" y="47204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5148145" y="4728921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5585004" y="4717328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6052669" y="472044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6531534" y="4722679"/>
              <a:ext cx="0" cy="28805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/>
            <p:nvPr/>
          </p:nvCxnSpPr>
          <p:spPr>
            <a:xfrm>
              <a:off x="2594195" y="5489180"/>
              <a:ext cx="42565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/>
            <p:cNvSpPr txBox="1"/>
            <p:nvPr/>
          </p:nvSpPr>
          <p:spPr>
            <a:xfrm>
              <a:off x="2594195" y="5494369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 flipV="1">
              <a:off x="2487780" y="5139594"/>
              <a:ext cx="0" cy="28180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Box 168"/>
            <p:cNvSpPr txBox="1"/>
            <p:nvPr/>
          </p:nvSpPr>
          <p:spPr>
            <a:xfrm>
              <a:off x="1937030" y="5169072"/>
              <a:ext cx="5320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20 m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533400" y="1066800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80 rooms in a building of 4 floors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20 rooms in each floor separated by a corridor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Room Dimensions: 20m * 20m * 5m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Building Dimension: 200m * 42m * 20m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118" name="Rectangle 117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7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086600" y="559506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1st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086600" y="4648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2nd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086600" y="3733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3rd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7086600" y="2895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4th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2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 bwMode="auto">
          <a:xfrm rot="19270347">
            <a:off x="2266918" y="3414023"/>
            <a:ext cx="1218384" cy="762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with 2 APs and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58775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Scenario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123" name="Picture 3" descr="C:\Users\chghosh\Documents\work_at_nokia\802_11_ah_docs\OBSS_results\topology_2_AP_4_S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058026"/>
            <a:ext cx="4267200" cy="320040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705100" y="3252172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5077328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STA1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12192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Randomly place APs and STAs in any of the 80 rooms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Each room can only have one AP but multiple STAs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 STA associates with an AP based on minimum indoor path loss computations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48000" y="3657600"/>
            <a:ext cx="1066800" cy="81618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38400" y="3681389"/>
            <a:ext cx="403060" cy="3843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193760" y="4138500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AP2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865524" y="3496723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2314072" y="4054462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/>
          <p:cNvCxnSpPr>
            <a:endCxn id="22" idx="0"/>
          </p:cNvCxnSpPr>
          <p:nvPr/>
        </p:nvCxnSpPr>
        <p:spPr bwMode="auto">
          <a:xfrm flipH="1" flipV="1">
            <a:off x="2517610" y="4138500"/>
            <a:ext cx="2282990" cy="8907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dashDot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943601" y="3460274"/>
            <a:ext cx="3581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Coverage issues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Hidden terminal problem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with 5 APs and 10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524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 Scenario </a:t>
            </a:r>
            <a:endParaRPr lang="en-US" sz="28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C:\Users\chghosh\Documents\work_at_nokia\802_11_ah_docs\OBSS_results\topology_5_AP_10_S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52699"/>
            <a:ext cx="5029200" cy="377190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943600" y="5791506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Scenario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Oval 9"/>
          <p:cNvSpPr/>
          <p:nvPr/>
        </p:nvSpPr>
        <p:spPr bwMode="auto">
          <a:xfrm>
            <a:off x="2400299" y="3464267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664993" y="3797697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517230" y="3174412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740568" y="4062664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959143" y="3581036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178561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At least one STA connects to each 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1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with 10 APs and 20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524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 Scenario </a:t>
            </a:r>
            <a:endParaRPr lang="en-US" sz="28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C:\Users\chghosh\Documents\work_at_nokia\802_11_ah_docs\OBSS_results\topology_10_AP_20_S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011" y="2209800"/>
            <a:ext cx="5334000" cy="400050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62000" y="16865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Scenario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0" name="Oval 9"/>
          <p:cNvSpPr/>
          <p:nvPr/>
        </p:nvSpPr>
        <p:spPr bwMode="auto">
          <a:xfrm>
            <a:off x="3681664" y="2751216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404936" y="2799344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085352" y="322027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31832" y="341679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44712" y="373763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624136" y="4258998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791200" y="3914094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624136" y="3360638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142872" y="395019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938336" y="4423430"/>
            <a:ext cx="228600" cy="184666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with 20 APs and 40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C:\Users\chghosh\Documents\work_at_nokia\802_11_ah_docs\OBSS_results\topology_20_AP_40_S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057400"/>
            <a:ext cx="5740400" cy="430530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62000" y="1524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Scenario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37411"/>
              </p:ext>
            </p:extLst>
          </p:nvPr>
        </p:nvGraphicFramePr>
        <p:xfrm>
          <a:off x="990600" y="914400"/>
          <a:ext cx="7128792" cy="55626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Channel Bandwidth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b="0" dirty="0" smtClean="0"/>
                        <a:t>2MHz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Building Dimension (L*B*H)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200*40*20 </a:t>
                      </a:r>
                      <a:r>
                        <a:rPr lang="en-US" sz="1600" dirty="0" smtClean="0"/>
                        <a:t>m</a:t>
                      </a:r>
                      <a:r>
                        <a:rPr lang="en-US" sz="1600" baseline="30000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Room</a:t>
                      </a:r>
                      <a:r>
                        <a:rPr lang="en-US" altLang="zh-CN" sz="1600" baseline="0" dirty="0" smtClean="0"/>
                        <a:t> Dimensions (L*B*H)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20*20*5 m</a:t>
                      </a:r>
                      <a:r>
                        <a:rPr lang="en-US" sz="1600" baseline="30000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Floor</a:t>
                      </a:r>
                      <a:r>
                        <a:rPr lang="en-US" altLang="zh-CN" sz="1600" baseline="0" dirty="0" smtClean="0"/>
                        <a:t> Attenuation Factors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0, 12.9, 18.7, 24.4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Data Rate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2.3</a:t>
                      </a:r>
                      <a:r>
                        <a:rPr lang="en-US" sz="1600" baseline="0" dirty="0" smtClean="0"/>
                        <a:t> M</a:t>
                      </a:r>
                      <a:r>
                        <a:rPr lang="en-US" sz="1600" dirty="0" smtClean="0"/>
                        <a:t>bps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TX Power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23dBm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Antenna</a:t>
                      </a:r>
                      <a:r>
                        <a:rPr lang="en-US" altLang="zh-CN" sz="1600" baseline="0" dirty="0" smtClean="0"/>
                        <a:t> Gains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3dBi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Max Communication Range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-88dBm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Max Interference Range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-92dBm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Packet Size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1500Bytes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DIFS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256µs 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SIFS 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160µs</a:t>
                      </a:r>
                      <a:endParaRPr kumimoji="1" lang="ja-JP" alt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Slot Time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48µs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[</a:t>
                      </a:r>
                      <a:r>
                        <a:rPr lang="en-US" altLang="zh-CN" sz="1600" dirty="0" err="1" smtClean="0"/>
                        <a:t>CWmin</a:t>
                      </a:r>
                      <a:r>
                        <a:rPr lang="en-US" altLang="zh-CN" sz="1600" dirty="0" smtClean="0"/>
                        <a:t>, </a:t>
                      </a:r>
                      <a:r>
                        <a:rPr lang="en-US" altLang="zh-CN" sz="1600" dirty="0" err="1" smtClean="0"/>
                        <a:t>CWmax</a:t>
                      </a:r>
                      <a:r>
                        <a:rPr lang="en-US" altLang="zh-CN" sz="1600" dirty="0" smtClean="0"/>
                        <a:t>]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[15, 1023]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Simulation Time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600" dirty="0" smtClean="0"/>
                        <a:t>160s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76348"/>
            <a:ext cx="82296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>
                <a:solidFill>
                  <a:schemeClr val="tx1"/>
                </a:solidFill>
              </a:rPr>
              <a:t>Simulation Parameters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January 2012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4294967295"/>
          </p:nvPr>
        </p:nvSpPr>
        <p:spPr>
          <a:xfrm>
            <a:off x="5645156" y="6464467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810000" y="6731668"/>
            <a:ext cx="15240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3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3366</TotalTime>
  <Words>935</Words>
  <Application>Microsoft Office PowerPoint</Application>
  <PresentationFormat>On-screen Show (4:3)</PresentationFormat>
  <Paragraphs>246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Custom Design</vt:lpstr>
      <vt:lpstr>Document</vt:lpstr>
      <vt:lpstr>PowerPoint Presentation</vt:lpstr>
      <vt:lpstr>PowerPoint Presentation</vt:lpstr>
      <vt:lpstr>Abstract</vt:lpstr>
      <vt:lpstr>Indoor Multi-Floor Scenario</vt:lpstr>
      <vt:lpstr>Topology with 2 APs and 4 STAs</vt:lpstr>
      <vt:lpstr>Topology with 5 APs and 10 STAs</vt:lpstr>
      <vt:lpstr>Topology with 10 APs and 20 STAs</vt:lpstr>
      <vt:lpstr>Topology with 20 APs and 40 STAs</vt:lpstr>
      <vt:lpstr>Simulation Parameters</vt:lpstr>
      <vt:lpstr>PowerPoint Presentation</vt:lpstr>
      <vt:lpstr>Average UL Throughput with and without RTS-CTS</vt:lpstr>
      <vt:lpstr>Coverage (10 Percentile Throughput) Performance with RTS-CTS </vt:lpstr>
      <vt:lpstr>Discussions</vt:lpstr>
      <vt:lpstr>Appendix: Uplink Throughput Performance (1 AP, 2 STAs)</vt:lpstr>
      <vt:lpstr>PowerPoint Presentation</vt:lpstr>
      <vt:lpstr>PowerPoint Presentation</vt:lpstr>
      <vt:lpstr>PowerPoint Presentation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DCF in Environment and Agriculture Applications</dc:title>
  <dc:creator>Jin Zhong-Yi (Nokia-NRC/Berkeley)</dc:creator>
  <cp:lastModifiedBy>chghosh</cp:lastModifiedBy>
  <cp:revision>347</cp:revision>
  <cp:lastPrinted>1601-01-01T00:00:00Z</cp:lastPrinted>
  <dcterms:created xsi:type="dcterms:W3CDTF">2011-09-15T20:53:41Z</dcterms:created>
  <dcterms:modified xsi:type="dcterms:W3CDTF">2012-01-19T14:18:55Z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8bfe22d3-b25e-4f35-ab60-d9e76e4e20ee</vt:lpwstr>
  </property>
  <property fmtid="{D5CDD505-2E9C-101B-9397-08002B2CF9AE}" pid="3" name="NokiaConfidentiality">
    <vt:lpwstr>Company Confidential</vt:lpwstr>
  </property>
</Properties>
</file>