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48" r:id="rId2"/>
    <p:sldId id="449" r:id="rId3"/>
    <p:sldId id="450" r:id="rId4"/>
    <p:sldId id="451" r:id="rId5"/>
    <p:sldId id="452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56" autoAdjust="0"/>
    <p:restoredTop sz="94761" autoAdjust="0"/>
  </p:normalViewPr>
  <p:slideViewPr>
    <p:cSldViewPr>
      <p:cViewPr varScale="1">
        <p:scale>
          <a:sx n="91" d="100"/>
          <a:sy n="91" d="100"/>
        </p:scale>
        <p:origin x="-948" y="-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60"/>
    </p:cViewPr>
  </p:sorterViewPr>
  <p:notesViewPr>
    <p:cSldViewPr>
      <p:cViewPr>
        <p:scale>
          <a:sx n="100" d="100"/>
          <a:sy n="100" d="100"/>
        </p:scale>
        <p:origin x="-2076" y="882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802.11-12/0yyyr0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David Grieve, Agilent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20496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802.11-12/0yyyr0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smtClean="0"/>
              <a:t>David Grieve, Agilent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24334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802.11-12/0yyyr0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Grieve, Agilent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6607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Grieve, Agilent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Grieve, Agilent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Grieve, Agilent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Grieve, Agilent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Grieve, Agilent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Grieve, Agilent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Grieve, Agilent Technologies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Grieve, Agilent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Grieve, Agilent Technologies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Grieve, Agilent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Grieve, Agilent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David Grieve, Agilent Technologies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802.11-12/0133r0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Grieve, Agilent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5240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</a:t>
            </a:r>
            <a:r>
              <a:rPr kumimoji="0" lang="en-US" sz="20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2012-01-17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37981093"/>
              </p:ext>
            </p:extLst>
          </p:nvPr>
        </p:nvGraphicFramePr>
        <p:xfrm>
          <a:off x="457200" y="2286000"/>
          <a:ext cx="8061325" cy="2490788"/>
        </p:xfrm>
        <a:graphic>
          <a:graphicData uri="http://schemas.openxmlformats.org/presentationml/2006/ole">
            <p:oleObj spid="_x0000_s15364" name="Document" r:id="rId4" imgW="8248271" imgH="2552132" progId="Word.Document.8">
              <p:embed/>
            </p:oleObj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DBand</a:t>
            </a: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Encoding Examples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Motivation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To address CID 6002/6293</a:t>
            </a:r>
          </a:p>
          <a:p>
            <a:r>
              <a:rPr lang="en-GB" smtClean="0"/>
              <a:t>To illustrate the DBand PHY encoding steps so as to facilitate implementation.</a:t>
            </a:r>
          </a:p>
          <a:p>
            <a:r>
              <a:rPr lang="en-GB" smtClean="0"/>
              <a:t>To provide test vectors for design verification purposes.</a:t>
            </a:r>
          </a:p>
          <a:p>
            <a:pPr marL="0" indent="0">
              <a:buNone/>
            </a:pP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Grieve, Agilent Technologies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893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Test Vectors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648200"/>
          </a:xfrm>
        </p:spPr>
        <p:txBody>
          <a:bodyPr/>
          <a:lstStyle/>
          <a:p>
            <a:r>
              <a:rPr lang="en-US" sz="2000" smtClean="0"/>
              <a:t>11-12/0077r0 describes DBand PHY encoding and modulation steps.</a:t>
            </a:r>
          </a:p>
          <a:p>
            <a:r>
              <a:rPr lang="en-US" sz="2000" smtClean="0"/>
              <a:t>The description references test vectors provided as </a:t>
            </a:r>
            <a:r>
              <a:rPr lang="en-US" sz="2000"/>
              <a:t>text files </a:t>
            </a:r>
            <a:r>
              <a:rPr lang="en-US" sz="2000" smtClean="0"/>
              <a:t>in </a:t>
            </a:r>
            <a:r>
              <a:rPr lang="en-US" sz="2000"/>
              <a:t>a single ZIP </a:t>
            </a:r>
            <a:r>
              <a:rPr lang="en-US" sz="2000" smtClean="0"/>
              <a:t>file </a:t>
            </a:r>
            <a:r>
              <a:rPr lang="en-US" sz="2000"/>
              <a:t>embedded in document </a:t>
            </a:r>
            <a:r>
              <a:rPr lang="en-US" sz="2000" smtClean="0"/>
              <a:t>11-12/0078r0.</a:t>
            </a:r>
          </a:p>
          <a:p>
            <a:r>
              <a:rPr lang="en-US" sz="2000"/>
              <a:t>Depending on the node being illustrated, the text </a:t>
            </a:r>
            <a:r>
              <a:rPr lang="en-US" sz="2000" smtClean="0"/>
              <a:t>vector </a:t>
            </a:r>
            <a:r>
              <a:rPr lang="en-US" sz="2000"/>
              <a:t>may represent bit data, symbol data or sample data;</a:t>
            </a:r>
            <a:endParaRPr lang="en-GB" sz="2000"/>
          </a:p>
          <a:p>
            <a:pPr lvl="1"/>
            <a:r>
              <a:rPr lang="en-US" sz="1800" smtClean="0"/>
              <a:t>Time ordered sequence.</a:t>
            </a:r>
          </a:p>
          <a:p>
            <a:pPr lvl="1"/>
            <a:r>
              <a:rPr lang="en-US" sz="1800" smtClean="0"/>
              <a:t>Space separated.</a:t>
            </a:r>
          </a:p>
          <a:p>
            <a:pPr lvl="1"/>
            <a:r>
              <a:rPr lang="en-US" sz="1800" smtClean="0"/>
              <a:t>No carriage control characters.</a:t>
            </a:r>
          </a:p>
          <a:p>
            <a:pPr lvl="1"/>
            <a:r>
              <a:rPr lang="en-US" sz="1800" smtClean="0"/>
              <a:t>For </a:t>
            </a:r>
            <a:r>
              <a:rPr lang="en-US" sz="1800" b="1"/>
              <a:t>bit data</a:t>
            </a:r>
            <a:r>
              <a:rPr lang="en-US" sz="1800"/>
              <a:t> </a:t>
            </a:r>
            <a:r>
              <a:rPr lang="en-US" sz="1800" smtClean="0"/>
              <a:t>: 1 </a:t>
            </a:r>
            <a:r>
              <a:rPr lang="en-US" sz="1800"/>
              <a:t>and 0 </a:t>
            </a:r>
            <a:r>
              <a:rPr lang="en-US" sz="1800" smtClean="0"/>
              <a:t>characters.</a:t>
            </a:r>
            <a:endParaRPr lang="en-GB" sz="1800"/>
          </a:p>
          <a:p>
            <a:pPr lvl="1"/>
            <a:r>
              <a:rPr lang="en-US" sz="1800"/>
              <a:t>For </a:t>
            </a:r>
            <a:r>
              <a:rPr lang="en-US" sz="1800" b="1"/>
              <a:t>symbol data</a:t>
            </a:r>
            <a:r>
              <a:rPr lang="en-US" sz="1800"/>
              <a:t> </a:t>
            </a:r>
            <a:r>
              <a:rPr lang="en-US" sz="1800" smtClean="0"/>
              <a:t>: signed integers.</a:t>
            </a:r>
            <a:endParaRPr lang="en-GB" sz="1800"/>
          </a:p>
          <a:p>
            <a:pPr lvl="1"/>
            <a:r>
              <a:rPr lang="en-US" sz="1800"/>
              <a:t>For </a:t>
            </a:r>
            <a:r>
              <a:rPr lang="en-US" sz="1800" b="1"/>
              <a:t>sample data</a:t>
            </a:r>
            <a:r>
              <a:rPr lang="en-US" sz="1800"/>
              <a:t> </a:t>
            </a:r>
            <a:r>
              <a:rPr lang="en-US" sz="1800" smtClean="0"/>
              <a:t>: complex </a:t>
            </a:r>
            <a:r>
              <a:rPr lang="en-US" sz="1800"/>
              <a:t>values, formatted as ±&lt;real&gt;±&lt;</a:t>
            </a:r>
            <a:r>
              <a:rPr lang="en-US" sz="1800" smtClean="0"/>
              <a:t>imag&gt;j.</a:t>
            </a:r>
          </a:p>
          <a:p>
            <a:pPr lvl="1"/>
            <a:r>
              <a:rPr lang="en-US" smtClean="0"/>
              <a:t>Human and machine readable.</a:t>
            </a:r>
          </a:p>
          <a:p>
            <a:pPr lvl="1"/>
            <a:r>
              <a:rPr lang="en-US" smtClean="0"/>
              <a:t>Read </a:t>
            </a:r>
            <a:r>
              <a:rPr lang="en-US"/>
              <a:t>using MATLAB </a:t>
            </a:r>
            <a:r>
              <a:rPr lang="en-US">
                <a:latin typeface="Courier New" pitchFamily="49" charset="0"/>
                <a:cs typeface="Courier New" pitchFamily="49" charset="0"/>
              </a:rPr>
              <a:t>dlmread('filename')</a:t>
            </a:r>
            <a:r>
              <a:rPr lang="en-US"/>
              <a:t> command. </a:t>
            </a:r>
            <a:endParaRPr lang="en-GB"/>
          </a:p>
          <a:p>
            <a:pPr lvl="1"/>
            <a:endParaRPr lang="en-GB" sz="20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Grieve, Agilent Technologies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581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Coverage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smtClean="0"/>
              <a:t>Abbreviated Contents Page</a:t>
            </a:r>
          </a:p>
          <a:p>
            <a:endParaRPr lang="en-GB" sz="1200" b="0"/>
          </a:p>
          <a:p>
            <a:r>
              <a:rPr lang="en-GB" sz="1200" b="0" smtClean="0"/>
              <a:t>L.5 </a:t>
            </a:r>
            <a:r>
              <a:rPr lang="en-GB" sz="1200" b="0"/>
              <a:t>DBAND EXAMPLE 1 - CPHY ENCODING</a:t>
            </a:r>
          </a:p>
          <a:p>
            <a:r>
              <a:rPr lang="en-GB" sz="1200" b="0"/>
              <a:t>L.5.1 CPHY Preamble</a:t>
            </a:r>
          </a:p>
          <a:p>
            <a:r>
              <a:rPr lang="en-GB" sz="1200" b="0"/>
              <a:t>L.5.2 CPHY Header</a:t>
            </a:r>
          </a:p>
          <a:p>
            <a:r>
              <a:rPr lang="en-GB" sz="1200" b="0"/>
              <a:t>L.5.3 CPHY </a:t>
            </a:r>
            <a:r>
              <a:rPr lang="en-GB" sz="1200" b="0" smtClean="0"/>
              <a:t>Payload</a:t>
            </a:r>
          </a:p>
          <a:p>
            <a:endParaRPr lang="en-GB" sz="1200" b="0"/>
          </a:p>
          <a:p>
            <a:r>
              <a:rPr lang="en-GB" sz="1200" b="0"/>
              <a:t>L.6 DBAND EXAMPLE 2 – SCPHY ENCODING</a:t>
            </a:r>
          </a:p>
          <a:p>
            <a:r>
              <a:rPr lang="en-GB" sz="1200" b="0"/>
              <a:t>L.6.1 SCPHY Preamble</a:t>
            </a:r>
          </a:p>
          <a:p>
            <a:r>
              <a:rPr lang="en-GB" sz="1200" b="0"/>
              <a:t>L.6.2 SCPHY Header</a:t>
            </a:r>
          </a:p>
          <a:p>
            <a:r>
              <a:rPr lang="en-GB" sz="1200" b="0"/>
              <a:t>L.6.3 SCPHY Payload</a:t>
            </a:r>
          </a:p>
          <a:p>
            <a:r>
              <a:rPr lang="en-GB" sz="1200" b="0"/>
              <a:t>L.6.3.1 SCPHY MCS1 Payload</a:t>
            </a:r>
          </a:p>
          <a:p>
            <a:r>
              <a:rPr lang="en-GB" sz="1200" b="0"/>
              <a:t>L.6.3.2 SCPHY MCS5 Payload</a:t>
            </a:r>
          </a:p>
          <a:p>
            <a:r>
              <a:rPr lang="en-GB" sz="1200" b="0"/>
              <a:t>L.6.3.3 SCPHY MCS7 Payload</a:t>
            </a:r>
          </a:p>
          <a:p>
            <a:r>
              <a:rPr lang="en-GB" sz="1200" b="0"/>
              <a:t>L.6.3.4 SCPHY MCS12 </a:t>
            </a:r>
            <a:r>
              <a:rPr lang="en-GB" sz="1200" b="0" smtClean="0"/>
              <a:t>Payload</a:t>
            </a:r>
            <a:endParaRPr lang="en-GB" sz="1200" b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343400" cy="4114800"/>
          </a:xfrm>
        </p:spPr>
        <p:txBody>
          <a:bodyPr/>
          <a:lstStyle/>
          <a:p>
            <a:r>
              <a:rPr lang="en-GB" sz="1200" b="0"/>
              <a:t>L.7 DBAND EXAMPLE 3 – OFDMPHY ENCODING</a:t>
            </a:r>
          </a:p>
          <a:p>
            <a:r>
              <a:rPr lang="en-GB" sz="1200" b="0"/>
              <a:t>L.7.1 OFDMPHY Preamble</a:t>
            </a:r>
          </a:p>
          <a:p>
            <a:r>
              <a:rPr lang="en-GB" sz="1200" b="0"/>
              <a:t>L.7.2 OFDMPHY Header Coding</a:t>
            </a:r>
          </a:p>
          <a:p>
            <a:r>
              <a:rPr lang="en-GB" sz="1200" b="0"/>
              <a:t>L.7.3 OFDMPHY Header Modulation</a:t>
            </a:r>
          </a:p>
          <a:p>
            <a:r>
              <a:rPr lang="en-GB" sz="1200" b="0" smtClean="0"/>
              <a:t>L.7.4 </a:t>
            </a:r>
            <a:r>
              <a:rPr lang="en-GB" sz="1200" b="0"/>
              <a:t>OFDMPHY Payload Coding</a:t>
            </a:r>
          </a:p>
          <a:p>
            <a:r>
              <a:rPr lang="en-GB" sz="1200" b="0"/>
              <a:t>L.7.5 OFDMPHY MCS14 Payload Modulation</a:t>
            </a:r>
          </a:p>
          <a:p>
            <a:r>
              <a:rPr lang="en-GB" sz="1200" b="0"/>
              <a:t>L.7.6 OFDMPHY MCS17 Payload Modulation</a:t>
            </a:r>
          </a:p>
          <a:p>
            <a:r>
              <a:rPr lang="en-GB" sz="1200" b="0"/>
              <a:t>L.7.7 OFDMPHY MCS19 Payload Modulation</a:t>
            </a:r>
          </a:p>
          <a:p>
            <a:r>
              <a:rPr lang="en-GB" sz="1200" b="0"/>
              <a:t>L.7.8 OFDMPHY MCS23 Payload </a:t>
            </a:r>
            <a:r>
              <a:rPr lang="en-GB" sz="1200" b="0" smtClean="0"/>
              <a:t>Modulation</a:t>
            </a:r>
          </a:p>
          <a:p>
            <a:endParaRPr lang="en-GB" sz="1200" b="0"/>
          </a:p>
          <a:p>
            <a:r>
              <a:rPr lang="en-GB" sz="1200" b="0"/>
              <a:t>L.8 DBAND EXAMPLE 4 – LPSCPHY ENCODING</a:t>
            </a:r>
          </a:p>
          <a:p>
            <a:r>
              <a:rPr lang="en-GB" sz="1200" b="0"/>
              <a:t>L.8.1 LPSCPHY Preamble</a:t>
            </a:r>
          </a:p>
          <a:p>
            <a:r>
              <a:rPr lang="en-GB" sz="1200" b="0"/>
              <a:t>L.8.2 LPSCPHY Header</a:t>
            </a:r>
          </a:p>
          <a:p>
            <a:r>
              <a:rPr lang="en-GB" sz="1200" b="0"/>
              <a:t>L.8.2.1 Header Bits</a:t>
            </a:r>
          </a:p>
          <a:p>
            <a:r>
              <a:rPr lang="en-GB" sz="1200" b="0"/>
              <a:t>L.8.3 LPSCPHY MCS26 Payload</a:t>
            </a:r>
          </a:p>
          <a:p>
            <a:r>
              <a:rPr lang="en-GB" sz="1200" b="0"/>
              <a:t>L.8.4 LPSCPHY MCS30 Payload</a:t>
            </a:r>
          </a:p>
          <a:p>
            <a:endParaRPr lang="en-GB" sz="12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Grieve, Agilent Technologies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8213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Organization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Grieve, Agilent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3B9A4B-4D42-4642-8694-CB378EB0C87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86200" cy="4495800"/>
          </a:xfrm>
        </p:spPr>
        <p:txBody>
          <a:bodyPr/>
          <a:lstStyle/>
          <a:p>
            <a:r>
              <a:rPr lang="en-GB" sz="2400" b="0" smtClean="0"/>
              <a:t>Each section starts with an informative illustration of the relevant part of the encoding process </a:t>
            </a:r>
          </a:p>
          <a:p>
            <a:pPr lvl="1"/>
            <a:r>
              <a:rPr lang="en-GB" sz="2000" b="0" u="sng" smtClean="0"/>
              <a:t>Not normative</a:t>
            </a:r>
          </a:p>
          <a:p>
            <a:pPr lvl="1"/>
            <a:r>
              <a:rPr lang="en-GB" sz="2000" b="0" smtClean="0"/>
              <a:t>Intended to aid understanding</a:t>
            </a:r>
          </a:p>
          <a:p>
            <a:pPr lvl="1"/>
            <a:r>
              <a:rPr lang="en-GB" sz="2000" b="0" smtClean="0"/>
              <a:t>Annotated with node numbers</a:t>
            </a:r>
          </a:p>
          <a:p>
            <a:r>
              <a:rPr lang="en-GB" sz="2400" b="0" smtClean="0"/>
              <a:t>Each node links to a brief textual description and reference to the relevant test vector.</a:t>
            </a:r>
          </a:p>
        </p:txBody>
      </p:sp>
      <p:pic>
        <p:nvPicPr>
          <p:cNvPr id="1638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21856" y="1470421"/>
            <a:ext cx="4117344" cy="4625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5638800" y="6047601"/>
            <a:ext cx="2929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mtClean="0"/>
              <a:t>e.g. SCPHY Header Coding and Modulation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3701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80698</TotalTime>
  <Words>367</Words>
  <Application>Microsoft Office PowerPoint</Application>
  <PresentationFormat>On-screen Show (4:3)</PresentationFormat>
  <Paragraphs>77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Slide 1</vt:lpstr>
      <vt:lpstr>Motivation</vt:lpstr>
      <vt:lpstr>Test Vectors</vt:lpstr>
      <vt:lpstr>Coverage</vt:lpstr>
      <vt:lpstr>Organization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May 2011 Report</dc:title>
  <dc:creator>Eldad Perahia</dc:creator>
  <cp:keywords>July 2011</cp:keywords>
  <cp:lastModifiedBy>Cordeiro, Carlos</cp:lastModifiedBy>
  <cp:revision>2572</cp:revision>
  <cp:lastPrinted>1998-02-10T13:28:06Z</cp:lastPrinted>
  <dcterms:created xsi:type="dcterms:W3CDTF">2007-04-17T18:10:23Z</dcterms:created>
  <dcterms:modified xsi:type="dcterms:W3CDTF">2012-01-17T15:14:43Z</dcterms:modified>
</cp:coreProperties>
</file>