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15"/>
  </p:notesMasterIdLst>
  <p:handoutMasterIdLst>
    <p:handoutMasterId r:id="rId16"/>
  </p:handoutMasterIdLst>
  <p:sldIdLst>
    <p:sldId id="269" r:id="rId2"/>
    <p:sldId id="305" r:id="rId3"/>
    <p:sldId id="294" r:id="rId4"/>
    <p:sldId id="297" r:id="rId5"/>
    <p:sldId id="300" r:id="rId6"/>
    <p:sldId id="301" r:id="rId7"/>
    <p:sldId id="292" r:id="rId8"/>
    <p:sldId id="295" r:id="rId9"/>
    <p:sldId id="296" r:id="rId10"/>
    <p:sldId id="291" r:id="rId11"/>
    <p:sldId id="302" r:id="rId12"/>
    <p:sldId id="303" r:id="rId13"/>
    <p:sldId id="304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CC"/>
    <a:srgbClr val="FFFFFF"/>
    <a:srgbClr val="CC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-12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65788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213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0238" y="8997950"/>
            <a:ext cx="51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4AA79A2-C8E4-4BCD-95E5-1048DBC14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1675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1675" y="8997950"/>
            <a:ext cx="7191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8213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1675" y="8986838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086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22900" y="9001125"/>
            <a:ext cx="9271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3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0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6E10E02-58F7-4FCE-81BD-889F19549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1838" y="9001125"/>
            <a:ext cx="719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9163"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1838" y="8999538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4050" y="296863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ＭＳ Ｐゴシック" charset="-128"/>
              </a:rPr>
              <a:t>John Doe, Some Company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8D0E96B-7B3A-4863-8674-9E5D5E23805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81375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12/0114r0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baseline="0" dirty="0" smtClean="0">
                <a:latin typeface="+mj-lt"/>
                <a:cs typeface="Calibri" pitchFamily="34" charset="0"/>
              </a:rPr>
              <a:t>January 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dirty="0" smtClean="0">
                <a:latin typeface="Garamond" pitchFamily="18" charset="0"/>
                <a:ea typeface="ＭＳ Ｐゴシック" charset="-128"/>
              </a:rPr>
              <a:t>Low Power Medium Access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b="0" dirty="0" smtClean="0">
                <a:latin typeface="Garamond" pitchFamily="18" charset="0"/>
                <a:ea typeface="ＭＳ Ｐゴシック" charset="-128"/>
              </a:rPr>
              <a:t>Date: 2012-1-16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6F1C7D1A-EB33-4B90-B23C-82B61DCD3345}" type="slidenum">
              <a:rPr lang="en-US"/>
              <a:pPr/>
              <a:t>1</a:t>
            </a:fld>
            <a:endParaRPr lang="en-US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19812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Garamond" pitchFamily="18" charset="0"/>
              </a:rPr>
              <a:t>Authors:</a:t>
            </a:r>
            <a:endParaRPr lang="en-US" sz="2000" dirty="0">
              <a:latin typeface="Garamond" pitchFamily="18" charset="0"/>
            </a:endParaRPr>
          </a:p>
        </p:txBody>
      </p:sp>
      <p:graphicFrame>
        <p:nvGraphicFramePr>
          <p:cNvPr id="1027" name="Object 11"/>
          <p:cNvGraphicFramePr>
            <a:graphicFrameLocks noChangeAspect="1"/>
          </p:cNvGraphicFramePr>
          <p:nvPr/>
        </p:nvGraphicFramePr>
        <p:xfrm>
          <a:off x="741363" y="2438400"/>
          <a:ext cx="7461250" cy="4148137"/>
        </p:xfrm>
        <a:graphic>
          <a:graphicData uri="http://schemas.openxmlformats.org/presentationml/2006/ole">
            <p:oleObj spid="_x0000_s1027" name="Document" r:id="rId4" imgW="8513727" imgH="473482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 11/0905rx </a:t>
            </a:r>
            <a:r>
              <a:rPr lang="en-GB" sz="2000" dirty="0" err="1" smtClean="0"/>
              <a:t>TGah</a:t>
            </a:r>
            <a:r>
              <a:rPr lang="en-GB" sz="2000" dirty="0" smtClean="0"/>
              <a:t> Functional Requirements and Evaluation Methodology</a:t>
            </a:r>
          </a:p>
          <a:p>
            <a:pPr>
              <a:buNone/>
            </a:pPr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Data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 smtClean="0"/>
              <a:t>8.2.4.1.8 More Data field</a:t>
            </a:r>
          </a:p>
          <a:p>
            <a:pPr lvl="1">
              <a:buNone/>
            </a:pPr>
            <a:r>
              <a:rPr lang="en-US" sz="1400" b="0" i="1" dirty="0" smtClean="0"/>
              <a:t>The More Data field is 1 bit in length and is used to indicate to a STA in PS mode that more BUs are</a:t>
            </a:r>
          </a:p>
          <a:p>
            <a:pPr lvl="1">
              <a:buNone/>
            </a:pPr>
            <a:r>
              <a:rPr lang="en-US" sz="1400" b="0" i="1" dirty="0" smtClean="0"/>
              <a:t>buffered for that STA at the AP. The More Data field is valid in individually addressed data or management type frames transmitted by an AP to a STA in PS mode. A value of 1 indicates that at least one additional buffered BU is present for the same STA.</a:t>
            </a:r>
          </a:p>
          <a:p>
            <a:pPr lvl="1">
              <a:buNone/>
            </a:pPr>
            <a:r>
              <a:rPr lang="en-US" sz="1400" b="0" i="1" dirty="0" smtClean="0"/>
              <a:t>The More Data field is optionally set to 1 in individually addressed data type frames transmitted by a </a:t>
            </a:r>
            <a:r>
              <a:rPr lang="en-US" sz="1400" b="0" i="1" dirty="0" err="1" smtClean="0"/>
              <a:t>CFPollable</a:t>
            </a:r>
            <a:r>
              <a:rPr lang="en-US" sz="1400" i="1" dirty="0" smtClean="0"/>
              <a:t> </a:t>
            </a:r>
            <a:r>
              <a:rPr lang="en-US" sz="1400" b="0" i="1" dirty="0" smtClean="0"/>
              <a:t>STA to the PC in response to a CF-Poll to indicate that the STA has at least one additional buffered</a:t>
            </a:r>
          </a:p>
          <a:p>
            <a:pPr lvl="1">
              <a:buNone/>
            </a:pPr>
            <a:r>
              <a:rPr lang="en-US" sz="1400" b="0" i="1" dirty="0" smtClean="0"/>
              <a:t>MSDU available for transmission in response to a subsequent CF-Poll.</a:t>
            </a:r>
          </a:p>
          <a:p>
            <a:pPr lvl="1">
              <a:buNone/>
            </a:pPr>
            <a:endParaRPr lang="en-US" sz="1400" b="0" i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1400" b="0" i="1" dirty="0" smtClean="0">
                <a:solidFill>
                  <a:srgbClr val="FF0000"/>
                </a:solidFill>
              </a:rPr>
              <a:t>For a STA in which the More Data </a:t>
            </a:r>
            <a:r>
              <a:rPr lang="en-US" sz="1400" b="0" i="1" dirty="0" err="1" smtClean="0">
                <a:solidFill>
                  <a:srgbClr val="FF0000"/>
                </a:solidFill>
              </a:rPr>
              <a:t>Ack</a:t>
            </a:r>
            <a:r>
              <a:rPr lang="en-US" sz="1400" b="0" i="1" dirty="0" smtClean="0">
                <a:solidFill>
                  <a:srgbClr val="FF0000"/>
                </a:solidFill>
              </a:rPr>
              <a:t> subfield of its </a:t>
            </a:r>
            <a:r>
              <a:rPr lang="en-US" sz="1400" b="0" i="1" dirty="0" err="1" smtClean="0">
                <a:solidFill>
                  <a:srgbClr val="FF0000"/>
                </a:solidFill>
              </a:rPr>
              <a:t>QoS</a:t>
            </a:r>
            <a:r>
              <a:rPr lang="en-US" sz="1400" b="0" i="1" dirty="0" smtClean="0">
                <a:solidFill>
                  <a:srgbClr val="FF0000"/>
                </a:solidFill>
              </a:rPr>
              <a:t> Capability element is 1 and that has APSD</a:t>
            </a:r>
          </a:p>
          <a:p>
            <a:pPr lvl="1">
              <a:buNone/>
            </a:pPr>
            <a:r>
              <a:rPr lang="en-US" sz="1400" b="0" i="1" dirty="0" smtClean="0">
                <a:solidFill>
                  <a:srgbClr val="FF0000"/>
                </a:solidFill>
              </a:rPr>
              <a:t>enabled, an AP optionally sets the More Data field to 1 in ACK frames to this STA to indicate that the AP</a:t>
            </a:r>
          </a:p>
          <a:p>
            <a:pPr lvl="1">
              <a:buNone/>
            </a:pPr>
            <a:r>
              <a:rPr lang="en-US" sz="1400" b="0" i="1" dirty="0" smtClean="0">
                <a:solidFill>
                  <a:srgbClr val="FF0000"/>
                </a:solidFill>
              </a:rPr>
              <a:t>has a pending transmission for the STA.</a:t>
            </a:r>
          </a:p>
          <a:p>
            <a:pPr lvl="1">
              <a:buNone/>
            </a:pPr>
            <a:endParaRPr lang="en-US" sz="1400" b="0" i="1" dirty="0" smtClean="0"/>
          </a:p>
          <a:p>
            <a:pPr lvl="1">
              <a:buNone/>
            </a:pPr>
            <a:r>
              <a:rPr lang="en-US" sz="1400" b="0" i="1" dirty="0" smtClean="0"/>
              <a:t>For a STA with TDLS peer PSM enabled and the More Data </a:t>
            </a:r>
            <a:r>
              <a:rPr lang="en-US" sz="1400" b="0" i="1" dirty="0" err="1" smtClean="0"/>
              <a:t>Ack</a:t>
            </a:r>
            <a:r>
              <a:rPr lang="en-US" sz="1400" b="0" i="1" dirty="0" smtClean="0"/>
              <a:t> subfield equal to 1 in the </a:t>
            </a:r>
            <a:r>
              <a:rPr lang="en-US" sz="1400" b="0" i="1" dirty="0" err="1" smtClean="0"/>
              <a:t>QoS</a:t>
            </a:r>
            <a:r>
              <a:rPr lang="en-US" sz="1400" b="0" i="1" dirty="0" smtClean="0"/>
              <a:t> Capability</a:t>
            </a:r>
          </a:p>
          <a:p>
            <a:pPr lvl="1">
              <a:buNone/>
            </a:pPr>
            <a:r>
              <a:rPr lang="en-US" sz="1400" b="0" i="1" dirty="0" smtClean="0"/>
              <a:t>element of its transmitted TDLS Setup Request frame or TDLS Setup Response frame, a TDLS peer STA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Data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05800" cy="4267200"/>
          </a:xfrm>
        </p:spPr>
        <p:txBody>
          <a:bodyPr/>
          <a:lstStyle/>
          <a:p>
            <a:pPr lvl="1">
              <a:buNone/>
            </a:pPr>
            <a:r>
              <a:rPr lang="en-US" sz="1400" i="1" dirty="0" smtClean="0"/>
              <a:t>optionally sets the More Data field to 1 in ACK frames to this STA to indicate that it has a pending</a:t>
            </a:r>
          </a:p>
          <a:p>
            <a:pPr lvl="1">
              <a:buNone/>
            </a:pPr>
            <a:r>
              <a:rPr lang="en-US" sz="1400" i="1" dirty="0" smtClean="0"/>
              <a:t>transmission for the STA.</a:t>
            </a:r>
          </a:p>
          <a:p>
            <a:pPr lvl="1">
              <a:buNone/>
            </a:pPr>
            <a:r>
              <a:rPr lang="en-US" sz="1400" i="1" dirty="0" smtClean="0"/>
              <a:t>The More Data field is 1 in individually addressed frames transmitted by a mesh STA to a peer mesh STA</a:t>
            </a:r>
          </a:p>
          <a:p>
            <a:pPr lvl="1">
              <a:buNone/>
            </a:pPr>
            <a:r>
              <a:rPr lang="en-US" sz="1400" i="1" dirty="0" smtClean="0"/>
              <a:t>that is either in light sleep mode or in deep sleep mode for the corresponding mesh peering, when additional BUs remain to be transmitted to this peer mesh STA.</a:t>
            </a:r>
          </a:p>
          <a:p>
            <a:pPr lvl="1">
              <a:buNone/>
            </a:pPr>
            <a:r>
              <a:rPr lang="en-US" sz="1400" i="1" dirty="0" smtClean="0"/>
              <a:t>The More Data field is set to 0 in all other individually addressed frames.</a:t>
            </a:r>
          </a:p>
          <a:p>
            <a:pPr lvl="1">
              <a:buNone/>
            </a:pPr>
            <a:r>
              <a:rPr lang="en-US" sz="1400" i="1" dirty="0" smtClean="0"/>
              <a:t>The More Data field is set to 1 in group addressed frames transmitted by the AP when additional group</a:t>
            </a:r>
          </a:p>
          <a:p>
            <a:pPr lvl="1">
              <a:buNone/>
            </a:pPr>
            <a:r>
              <a:rPr lang="en-US" sz="1400" i="1" dirty="0" smtClean="0"/>
              <a:t>addressed </a:t>
            </a:r>
            <a:r>
              <a:rPr lang="en-US" sz="1400" i="1" dirty="0" err="1" smtClean="0"/>
              <a:t>bufferable</a:t>
            </a:r>
            <a:r>
              <a:rPr lang="en-US" sz="1400" i="1" dirty="0" smtClean="0"/>
              <a:t> units (BUs) remain to be transmitted by the AP during this beacon interval. The More</a:t>
            </a:r>
          </a:p>
          <a:p>
            <a:pPr lvl="1">
              <a:buNone/>
            </a:pPr>
            <a:r>
              <a:rPr lang="en-US" sz="1400" i="1" dirty="0" smtClean="0"/>
              <a:t>Data field is set to 0 in group addressed frames transmitted by the AP when no more group addressed BUs</a:t>
            </a:r>
          </a:p>
          <a:p>
            <a:pPr lvl="1">
              <a:buNone/>
            </a:pPr>
            <a:r>
              <a:rPr lang="en-US" sz="1400" i="1" dirty="0" smtClean="0"/>
              <a:t>remain to be transmitted by the AP during this beacon interval and in all group addressed frames transmitted by non-AP STAs.</a:t>
            </a:r>
          </a:p>
          <a:p>
            <a:pPr lvl="1">
              <a:buNone/>
            </a:pPr>
            <a:r>
              <a:rPr lang="en-US" sz="1400" i="1" dirty="0" smtClean="0"/>
              <a:t>The More Data field is 1 in group addressed frames transmitted by a mesh STA when additional group</a:t>
            </a:r>
          </a:p>
          <a:p>
            <a:pPr lvl="1">
              <a:buNone/>
            </a:pPr>
            <a:r>
              <a:rPr lang="en-US" sz="1400" i="1" dirty="0" smtClean="0"/>
              <a:t>addressed BUs remain to be transmitted. The More Data field is 0 in group addressed frames transmitted by a mesh STA when no more group addressed BUs remain to be transmitted.</a:t>
            </a:r>
          </a:p>
          <a:p>
            <a:pPr lvl="1">
              <a:buNone/>
            </a:pPr>
            <a:endParaRPr lang="en-US" sz="1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pitchFamily="18" charset="0"/>
                <a:ea typeface="ＭＳ Ｐゴシック" charset="-128"/>
              </a:rPr>
              <a:t>Low Power Medium Access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731838" y="2362200"/>
          <a:ext cx="7634287" cy="3673475"/>
        </p:xfrm>
        <a:graphic>
          <a:graphicData uri="http://schemas.openxmlformats.org/presentationml/2006/ole">
            <p:oleObj spid="_x0000_s2051" name="Document" r:id="rId3" imgW="8513727" imgH="409606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802.11ah use cases target low rate, long range applications</a:t>
            </a:r>
          </a:p>
          <a:p>
            <a:pPr lvl="1"/>
            <a:r>
              <a:rPr lang="en-US" sz="1600" dirty="0" smtClean="0"/>
              <a:t>Use cases accepted in [1] include meters, sensor applications, factory automation,… </a:t>
            </a:r>
          </a:p>
          <a:p>
            <a:endParaRPr lang="en-US" sz="2000" dirty="0" smtClean="0"/>
          </a:p>
          <a:p>
            <a:r>
              <a:rPr lang="en-US" sz="2000" dirty="0" smtClean="0"/>
              <a:t>In many cases, the devices benefiting from 11ah will be battery operated and will thus have strict power budget</a:t>
            </a:r>
          </a:p>
          <a:p>
            <a:pPr lvl="1"/>
            <a:r>
              <a:rPr lang="en-US" sz="1600" dirty="0" smtClean="0"/>
              <a:t>Several years of battery life requirement </a:t>
            </a:r>
          </a:p>
          <a:p>
            <a:pPr lvl="1"/>
            <a:r>
              <a:rPr lang="en-US" sz="1600" dirty="0" smtClean="0"/>
              <a:t>Devices should be in doze state as long as possible and only wake up for sending UL data or check DL updates, when necessary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Reduction of power consumption is a key target</a:t>
            </a:r>
          </a:p>
          <a:p>
            <a:endParaRPr lang="en-US" sz="2000" dirty="0" smtClean="0"/>
          </a:p>
          <a:p>
            <a:r>
              <a:rPr lang="en-US" sz="2000" dirty="0" smtClean="0"/>
              <a:t>We discuss an operation mode for STAs with strict energy budget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 operation mode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Battery operated devices should limit the power consumption by: </a:t>
            </a:r>
          </a:p>
          <a:p>
            <a:pPr lvl="1"/>
            <a:r>
              <a:rPr lang="en-US" sz="1800" dirty="0" smtClean="0"/>
              <a:t>Limiting the packet transmissions</a:t>
            </a:r>
          </a:p>
          <a:p>
            <a:pPr lvl="1"/>
            <a:r>
              <a:rPr lang="en-US" sz="1800" u="sng" dirty="0" smtClean="0"/>
              <a:t>Limiting the awake/receive time</a:t>
            </a:r>
          </a:p>
          <a:p>
            <a:pPr lvl="2"/>
            <a:r>
              <a:rPr lang="en-US" sz="1600" dirty="0" smtClean="0"/>
              <a:t>For low transit power devices, RX power consumption may be comparable with TX power consumption </a:t>
            </a:r>
            <a:endParaRPr lang="en-US" dirty="0" smtClean="0"/>
          </a:p>
          <a:p>
            <a:r>
              <a:rPr lang="en-US" sz="2000" dirty="0" smtClean="0"/>
              <a:t>Listening for beacons/TIM frames consumes power</a:t>
            </a:r>
          </a:p>
          <a:p>
            <a:pPr lvl="1"/>
            <a:r>
              <a:rPr lang="en-US" sz="1800" dirty="0" smtClean="0"/>
              <a:t>Clock drift during long sleep requires an early wake up before Beacon/TIM</a:t>
            </a:r>
          </a:p>
          <a:p>
            <a:pPr lvl="2"/>
            <a:r>
              <a:rPr lang="en-US" sz="1600" dirty="0" smtClean="0"/>
              <a:t>Also, beacons/TIM frames may be late because of contention </a:t>
            </a:r>
          </a:p>
          <a:p>
            <a:pPr lvl="2"/>
            <a:r>
              <a:rPr lang="en-GB" sz="1600" dirty="0" smtClean="0"/>
              <a:t>5min doze time,  20ppm </a:t>
            </a:r>
            <a:r>
              <a:rPr lang="en-GB" sz="1600" dirty="0" smtClean="0">
                <a:sym typeface="Wingdings" pitchFamily="2" charset="2"/>
              </a:rPr>
              <a:t> STA should wake up 12ms before the TBTT</a:t>
            </a:r>
            <a:endParaRPr lang="en-US" sz="1600" dirty="0" smtClean="0"/>
          </a:p>
          <a:p>
            <a:pPr lvl="1"/>
            <a:r>
              <a:rPr lang="en-US" sz="1800" dirty="0" smtClean="0"/>
              <a:t>Reception of  beacon/TIM may require several milliseconds</a:t>
            </a:r>
          </a:p>
          <a:p>
            <a:pPr lvl="1"/>
            <a:endParaRPr lang="en-GB" sz="1800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sz="1800" dirty="0" smtClean="0"/>
              <a:t> 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81000" y="5486400"/>
            <a:ext cx="815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1600200" y="5181600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 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486400" y="5181600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324600" y="5486400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Poll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0" y="51816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620000" y="5181600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533400" y="5638800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343400" y="5943600"/>
            <a:ext cx="396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093482" y="5638800"/>
            <a:ext cx="963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 Time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019800" y="5943600"/>
            <a:ext cx="963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 Time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4343400" y="5638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665686" y="5666601"/>
            <a:ext cx="1277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Beacon RX time 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2286000" y="5638800"/>
            <a:ext cx="2057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299924" y="5638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Doze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 operation mode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envision that a STA with strict power consumption limitations may operate in the following mode </a:t>
            </a:r>
          </a:p>
          <a:p>
            <a:pPr lvl="1"/>
            <a:r>
              <a:rPr lang="en-US" dirty="0" smtClean="0"/>
              <a:t>The STA is in doze state most of the time</a:t>
            </a:r>
          </a:p>
          <a:p>
            <a:pPr lvl="2"/>
            <a:r>
              <a:rPr lang="en-US" dirty="0" smtClean="0"/>
              <a:t>It may not check the Beacon/TIM frames; it may not be in synch with TSF</a:t>
            </a:r>
          </a:p>
          <a:p>
            <a:pPr lvl="1"/>
            <a:r>
              <a:rPr lang="en-US" u="sng" dirty="0" smtClean="0"/>
              <a:t>The STA wakes up at the desired time and sends a PS-Poll to AP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Note that STA does not know if data is pending at AP, because it does not check the TIM </a:t>
            </a:r>
            <a:endParaRPr lang="en-US" sz="1600" dirty="0" smtClean="0"/>
          </a:p>
          <a:p>
            <a:pPr lvl="1"/>
            <a:r>
              <a:rPr lang="en-US" dirty="0" smtClean="0"/>
              <a:t> </a:t>
            </a:r>
            <a:r>
              <a:rPr lang="en-US" u="sng" dirty="0" smtClean="0"/>
              <a:t>AP shall respond immediately with either </a:t>
            </a:r>
          </a:p>
          <a:p>
            <a:pPr lvl="2"/>
            <a:r>
              <a:rPr lang="en-US" u="sng" dirty="0" smtClean="0"/>
              <a:t>Data, or </a:t>
            </a:r>
          </a:p>
          <a:p>
            <a:pPr lvl="2"/>
            <a:r>
              <a:rPr lang="en-US" u="sng" dirty="0" smtClean="0"/>
              <a:t>ACK frame including an indication of pending Buffered Units</a:t>
            </a:r>
          </a:p>
          <a:p>
            <a:pPr lvl="3"/>
            <a:r>
              <a:rPr lang="en-US" sz="1800" dirty="0" smtClean="0"/>
              <a:t>If no data is pending, STA can go back to sleep immediately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 operation mode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a case where data is pending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 of a case where data is not pending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81000" y="2895600"/>
            <a:ext cx="815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1600200" y="2514600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 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781800" y="2514600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038600" y="2895600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Poll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72000" y="2514600"/>
            <a:ext cx="533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BU=1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562600" y="2514600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038600" y="3352800"/>
            <a:ext cx="2209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724400" y="3352800"/>
            <a:ext cx="963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 Time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04800" y="3352800"/>
            <a:ext cx="3733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248400" y="3352800"/>
            <a:ext cx="2362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957524" y="3352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Doze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600200" y="3352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Doze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81000" y="5285601"/>
            <a:ext cx="815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1600200" y="4876800"/>
            <a:ext cx="685800" cy="4088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 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781800" y="4876800"/>
            <a:ext cx="685800" cy="4088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038600" y="5285601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Poll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72000" y="4876800"/>
            <a:ext cx="533400" cy="4088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BU=0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4038600" y="5715000"/>
            <a:ext cx="1066800" cy="278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065282" y="5742801"/>
            <a:ext cx="963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 Time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304800" y="5742801"/>
            <a:ext cx="3733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5105400" y="5715000"/>
            <a:ext cx="3505200" cy="278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957524" y="5742801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Doze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00200" y="5742801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Doze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2743200" y="27432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2819400" y="27432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2819400" y="51816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2895600" y="51816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6477000" y="27432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553200" y="27432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477000" y="51816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6553200" y="51816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More Data Field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In the ACK frame format as defined in 802.11 REVmbD12.0, the More Data bit can optionally be used to signal the presence of buffered units, in combination with APSD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We propose that AP shall use the More Data field in ACK frame to indicate the presence of buffered units, when ACK is an immediate response to a PS-Poll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discussed an operation mode where a STA is in Doze state most of the time and only wakes up to send UL data or PS-Poll to check for DL 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Response from AP shall be</a:t>
            </a:r>
          </a:p>
          <a:p>
            <a:pPr lvl="1"/>
            <a:r>
              <a:rPr lang="en-US" dirty="0" smtClean="0"/>
              <a:t>Immediate response with pending Data, or</a:t>
            </a:r>
          </a:p>
          <a:p>
            <a:pPr lvl="1"/>
            <a:r>
              <a:rPr lang="en-US" dirty="0" smtClean="0"/>
              <a:t>Immediate ACK indicating whether data is pending for the STA</a:t>
            </a:r>
          </a:p>
          <a:p>
            <a:pPr lvl="2"/>
            <a:r>
              <a:rPr lang="en-US" dirty="0" smtClean="0"/>
              <a:t>Pending data will follow</a:t>
            </a:r>
          </a:p>
          <a:p>
            <a:pPr lvl="2"/>
            <a:r>
              <a:rPr lang="en-US" dirty="0" smtClean="0"/>
              <a:t>If ACK indicates no data is pending, STA can go back to doze state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1600" dirty="0" smtClean="0"/>
              <a:t>Do you agree with defining the following operation mode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STA may send a PS-Poll at any time</a:t>
            </a:r>
          </a:p>
          <a:p>
            <a:pPr>
              <a:buNone/>
            </a:pPr>
            <a:r>
              <a:rPr lang="en-US" sz="1600" dirty="0" smtClean="0"/>
              <a:t>AP shall respond immediately to a PS Poll with either </a:t>
            </a:r>
          </a:p>
          <a:p>
            <a:pPr lvl="1"/>
            <a:r>
              <a:rPr lang="en-US" sz="1600" dirty="0" smtClean="0"/>
              <a:t>Data for the requesting STA, or</a:t>
            </a:r>
          </a:p>
          <a:p>
            <a:pPr lvl="1"/>
            <a:r>
              <a:rPr lang="en-US" sz="1600" dirty="0" smtClean="0"/>
              <a:t>ACK frame with 1bit-field indicating </a:t>
            </a:r>
          </a:p>
          <a:p>
            <a:pPr lvl="2"/>
            <a:r>
              <a:rPr lang="en-US" sz="1600" dirty="0" smtClean="0">
                <a:ea typeface="ＭＳ Ｐゴシック" charset="-128"/>
              </a:rPr>
              <a:t>1: traffic is buffered (as indicated in the TIM map), stay awake (i.e. a service period starts)</a:t>
            </a:r>
          </a:p>
          <a:p>
            <a:pPr lvl="2"/>
            <a:r>
              <a:rPr lang="en-US" sz="1600" dirty="0" smtClean="0">
                <a:ea typeface="ＭＳ Ｐゴシック" charset="-128"/>
              </a:rPr>
              <a:t>0: no traffic is buffered, go back to sleep</a:t>
            </a:r>
          </a:p>
          <a:p>
            <a:pPr lvl="2"/>
            <a:r>
              <a:rPr lang="en-US" sz="1600" dirty="0" smtClean="0">
                <a:ea typeface="ＭＳ Ｐゴシック" charset="-128"/>
              </a:rPr>
              <a:t>The bit used in current ACK frame format is the More Data 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25150</TotalTime>
  <Words>1096</Words>
  <Application>Microsoft Office PowerPoint</Application>
  <PresentationFormat>On-screen Show (4:3)</PresentationFormat>
  <Paragraphs>140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1_Extend Submission Template</vt:lpstr>
      <vt:lpstr>Document</vt:lpstr>
      <vt:lpstr>Low Power Medium Access</vt:lpstr>
      <vt:lpstr>Low Power Medium Access</vt:lpstr>
      <vt:lpstr>Introduction</vt:lpstr>
      <vt:lpstr>Low power operation mode I</vt:lpstr>
      <vt:lpstr>Low power operation mode II</vt:lpstr>
      <vt:lpstr>Low power operation mode III</vt:lpstr>
      <vt:lpstr>More Data Field</vt:lpstr>
      <vt:lpstr>Conclusions</vt:lpstr>
      <vt:lpstr>Straw poll</vt:lpstr>
      <vt:lpstr>References</vt:lpstr>
      <vt:lpstr>Appendix</vt:lpstr>
      <vt:lpstr>More Data field</vt:lpstr>
      <vt:lpstr>More Data field</vt:lpstr>
    </vt:vector>
  </TitlesOfParts>
  <Manager/>
  <Company>Qualcomm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Medium Access</dc:title>
  <dc:subject/>
  <dc:creator>Menzo Wentink, Simone Merlin</dc:creator>
  <cp:keywords/>
  <dc:description/>
  <cp:lastModifiedBy>Merlin, Simone</cp:lastModifiedBy>
  <cp:revision>931</cp:revision>
  <cp:lastPrinted>1998-02-10T13:28:06Z</cp:lastPrinted>
  <dcterms:created xsi:type="dcterms:W3CDTF">2009-12-02T19:05:24Z</dcterms:created>
  <dcterms:modified xsi:type="dcterms:W3CDTF">2012-01-17T13:21:34Z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1656834566</vt:i4>
  </property>
  <property fmtid="{D5CDD505-2E9C-101B-9397-08002B2CF9AE}" pid="3" name="_NewReviewCycle">
    <vt:lpwstr/>
  </property>
  <property fmtid="{D5CDD505-2E9C-101B-9397-08002B2CF9AE}" pid="4" name="_EmailSubject">
    <vt:lpwstr>PS-Poll mechanism</vt:lpwstr>
  </property>
  <property fmtid="{D5CDD505-2E9C-101B-9397-08002B2CF9AE}" pid="5" name="_AuthorEmail">
    <vt:lpwstr>smerlin@qualcomm.com</vt:lpwstr>
  </property>
  <property fmtid="{D5CDD505-2E9C-101B-9397-08002B2CF9AE}" pid="6" name="_AuthorEmailDisplayName">
    <vt:lpwstr>Merlin, Simone</vt:lpwstr>
  </property>
</Properties>
</file>