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  <p:sldMasterId id="2147483660" r:id="rId6"/>
  </p:sldMasterIdLst>
  <p:notesMasterIdLst>
    <p:notesMasterId r:id="rId17"/>
  </p:notesMasterIdLst>
  <p:handoutMasterIdLst>
    <p:handoutMasterId r:id="rId18"/>
  </p:handoutMasterIdLst>
  <p:sldIdLst>
    <p:sldId id="256" r:id="rId7"/>
    <p:sldId id="299" r:id="rId8"/>
    <p:sldId id="331" r:id="rId9"/>
    <p:sldId id="301" r:id="rId10"/>
    <p:sldId id="332" r:id="rId11"/>
    <p:sldId id="322" r:id="rId12"/>
    <p:sldId id="318" r:id="rId13"/>
    <p:sldId id="338" r:id="rId14"/>
    <p:sldId id="323" r:id="rId15"/>
    <p:sldId id="321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9" autoAdjust="0"/>
    <p:restoredTop sz="86555" autoAdjust="0"/>
  </p:normalViewPr>
  <p:slideViewPr>
    <p:cSldViewPr>
      <p:cViewPr varScale="1">
        <p:scale>
          <a:sx n="67" d="100"/>
          <a:sy n="67" d="100"/>
        </p:scale>
        <p:origin x="-131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81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46984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65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0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23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9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684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18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802.11-11/1564r2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62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8023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86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75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08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9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040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0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84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59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5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/>
            </a:lvl1pPr>
            <a:lvl2pPr marL="800100" indent="-342900">
              <a:buFont typeface="Times New Roman" pitchFamily="18" charset="0"/>
              <a:buChar char="̶"/>
              <a:defRPr/>
            </a:lvl2pPr>
            <a:lvl3pPr marL="1200150" indent="-285750"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Taejoon Kim,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11-12/0103r0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Taejoon Kim, Nokia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BDDD6-09CA-4B12-AAA7-6D3EA5B426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560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Sequence detection for parallel 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2012-01-xx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715420"/>
              </p:ext>
            </p:extLst>
          </p:nvPr>
        </p:nvGraphicFramePr>
        <p:xfrm>
          <a:off x="679450" y="2438400"/>
          <a:ext cx="7713663" cy="390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Document" r:id="rId4" imgW="8244137" imgH="4181445" progId="Word.Document.8">
                  <p:embed/>
                </p:oleObj>
              </mc:Choice>
              <mc:Fallback>
                <p:oleObj name="Document" r:id="rId4" imgW="8244137" imgH="418144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450" y="2438400"/>
                        <a:ext cx="7713663" cy="3903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dirty="0" smtClean="0"/>
              <a:t>[1] 11-11-1512-00-00ahr4-mac-consideration-for-802.11ah</a:t>
            </a:r>
          </a:p>
          <a:p>
            <a:r>
              <a:rPr lang="en-US" sz="2000" dirty="0" smtClean="0"/>
              <a:t>[2] 11-11-1564-01-00ahr4-sequency-design-for-parallel-ack</a:t>
            </a:r>
          </a:p>
          <a:p>
            <a:r>
              <a:rPr lang="en-US" sz="2000" dirty="0" smtClean="0"/>
              <a:t>[</a:t>
            </a:r>
            <a:r>
              <a:rPr lang="en-US" sz="2000" dirty="0"/>
              <a:t>3</a:t>
            </a:r>
            <a:r>
              <a:rPr lang="en-US" sz="2000" dirty="0" smtClean="0"/>
              <a:t>] J. </a:t>
            </a:r>
            <a:r>
              <a:rPr lang="en-US" sz="2000" dirty="0" err="1" smtClean="0"/>
              <a:t>Salo</a:t>
            </a:r>
            <a:r>
              <a:rPr lang="en-US" sz="2000" dirty="0" smtClean="0"/>
              <a:t> et al., “3GPP Spatial Channel Model,” </a:t>
            </a:r>
            <a:r>
              <a:rPr lang="en-US" sz="2000" dirty="0"/>
              <a:t>[</a:t>
            </a:r>
            <a:r>
              <a:rPr lang="en-US" sz="2000" dirty="0" smtClean="0"/>
              <a:t>Online] Available</a:t>
            </a:r>
            <a:r>
              <a:rPr lang="en-US" sz="2000" dirty="0"/>
              <a:t>: http://www.tkk.fi/Units/Radio/scm/</a:t>
            </a:r>
          </a:p>
        </p:txBody>
      </p:sp>
    </p:spTree>
    <p:extLst>
      <p:ext uri="{BB962C8B-B14F-4D97-AF65-F5344CB8AC3E}">
        <p14:creationId xmlns:p14="http://schemas.microsoft.com/office/powerpoint/2010/main" val="20487815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Contention-Free Probe &amp; Pull MAC to support large network [1]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Framework for physical parallel ACK [2]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Combination of code- and time-domain multiplexing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Use of </a:t>
            </a:r>
            <a:r>
              <a:rPr lang="en-GB" sz="1800" dirty="0" err="1" smtClean="0"/>
              <a:t>Zadoff</a:t>
            </a:r>
            <a:r>
              <a:rPr lang="en-GB" sz="1800" dirty="0" smtClean="0"/>
              <a:t>-Chu (ZC) sequence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Time slot structure</a:t>
            </a:r>
          </a:p>
          <a:p>
            <a:pPr marL="457200" lvl="1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P</a:t>
            </a:r>
            <a:r>
              <a:rPr lang="en-GB" sz="2000" dirty="0" smtClean="0"/>
              <a:t>rovide simulation results with possible impairments</a:t>
            </a:r>
          </a:p>
          <a:p>
            <a:pPr marL="0"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7532409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ACK Mechanism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77" y="1600200"/>
            <a:ext cx="7770813" cy="4520244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dirty="0" smtClean="0"/>
              <a:t>Partition STAs into groups </a:t>
            </a:r>
            <a:endParaRPr lang="en-US" sz="1800" dirty="0"/>
          </a:p>
          <a:p>
            <a:r>
              <a:rPr lang="en-US" sz="1800" dirty="0"/>
              <a:t>STAs with data to send transmit ACKs concurrently (in time-aligned manner</a:t>
            </a:r>
            <a:r>
              <a:rPr lang="en-US" sz="1800" dirty="0" smtClean="0"/>
              <a:t>) </a:t>
            </a:r>
            <a:endParaRPr lang="en-US" sz="1800" dirty="0"/>
          </a:p>
          <a:p>
            <a:r>
              <a:rPr lang="en-US" sz="1800" dirty="0" smtClean="0"/>
              <a:t>AP resolves parallel ACKs 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521528" y="2057400"/>
            <a:ext cx="455187" cy="264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43200" y="2279303"/>
            <a:ext cx="893146" cy="3359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PROBE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4600" y="2387057"/>
            <a:ext cx="532921" cy="293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61676" y="2901466"/>
            <a:ext cx="713749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 1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3646296" y="2335454"/>
            <a:ext cx="2193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tangle 12"/>
          <p:cNvSpPr/>
          <p:nvPr/>
        </p:nvSpPr>
        <p:spPr bwMode="auto">
          <a:xfrm>
            <a:off x="3882136" y="2838879"/>
            <a:ext cx="810496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16200000">
            <a:off x="4222005" y="2594473"/>
            <a:ext cx="162187" cy="260037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001026" y="2616604"/>
            <a:ext cx="5911248" cy="1127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964414" y="3267853"/>
            <a:ext cx="711010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STA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883245" y="3201677"/>
            <a:ext cx="810496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947983" y="3607735"/>
                <a:ext cx="568599" cy="279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⋮</m:t>
                      </m:r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7983" y="3607735"/>
                <a:ext cx="568599" cy="2797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1952135" y="3987403"/>
            <a:ext cx="697285" cy="27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 K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904547" y="3924869"/>
            <a:ext cx="810496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P-ACK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2006252" y="3169003"/>
            <a:ext cx="5878057" cy="1226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/>
          <p:nvPr/>
        </p:nvCxnSpPr>
        <p:spPr bwMode="auto">
          <a:xfrm>
            <a:off x="2014885" y="3534206"/>
            <a:ext cx="5871293" cy="21169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2025598" y="3892757"/>
            <a:ext cx="5881388" cy="12397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Straight Connector 23"/>
          <p:cNvCxnSpPr/>
          <p:nvPr/>
        </p:nvCxnSpPr>
        <p:spPr bwMode="auto">
          <a:xfrm>
            <a:off x="2004464" y="4262609"/>
            <a:ext cx="5846224" cy="5635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24"/>
          <p:cNvSpPr/>
          <p:nvPr/>
        </p:nvSpPr>
        <p:spPr bwMode="auto">
          <a:xfrm>
            <a:off x="4935605" y="2293054"/>
            <a:ext cx="810496" cy="33598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PULL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754314" y="2346648"/>
            <a:ext cx="2193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4511941" y="2073728"/>
            <a:ext cx="455187" cy="264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ight Arrow 27"/>
          <p:cNvSpPr/>
          <p:nvPr/>
        </p:nvSpPr>
        <p:spPr bwMode="auto">
          <a:xfrm rot="5400000">
            <a:off x="4594000" y="3312346"/>
            <a:ext cx="1523364" cy="260037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8200" y="2944221"/>
            <a:ext cx="981038" cy="237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has data to send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38200" y="3295714"/>
            <a:ext cx="981038" cy="237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has data to send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51822" y="4002747"/>
            <a:ext cx="981038" cy="237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has data to send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2" name="Right Arrow 31"/>
          <p:cNvSpPr/>
          <p:nvPr/>
        </p:nvSpPr>
        <p:spPr bwMode="auto">
          <a:xfrm rot="5400000">
            <a:off x="2434942" y="3308919"/>
            <a:ext cx="1509928" cy="260037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03420" y="2073728"/>
            <a:ext cx="455187" cy="264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4715043" y="2346648"/>
            <a:ext cx="2193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" name="Rectangle 34"/>
          <p:cNvSpPr/>
          <p:nvPr/>
        </p:nvSpPr>
        <p:spPr bwMode="auto">
          <a:xfrm>
            <a:off x="5973694" y="3219386"/>
            <a:ext cx="810496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Right Arrow 40"/>
          <p:cNvSpPr/>
          <p:nvPr/>
        </p:nvSpPr>
        <p:spPr bwMode="auto">
          <a:xfrm rot="16200000">
            <a:off x="6085123" y="2787450"/>
            <a:ext cx="571310" cy="260037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936590" y="2279302"/>
            <a:ext cx="683410" cy="3359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6704094" y="2362200"/>
            <a:ext cx="2193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6553200" y="2089280"/>
            <a:ext cx="455187" cy="2642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ight Arrow 38"/>
          <p:cNvSpPr/>
          <p:nvPr/>
        </p:nvSpPr>
        <p:spPr bwMode="auto">
          <a:xfrm rot="5400000">
            <a:off x="6901957" y="2939664"/>
            <a:ext cx="781725" cy="236397"/>
          </a:xfrm>
          <a:prstGeom prst="right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7620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15000"/>
              </a:spcAft>
              <a:buClr>
                <a:schemeClr val="accent1"/>
              </a:buClr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Nokia Sans Wi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41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Sequences to Resolve Parallel 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572000"/>
          </a:xfrm>
        </p:spPr>
        <p:txBody>
          <a:bodyPr/>
          <a:lstStyle/>
          <a:p>
            <a:r>
              <a:rPr lang="en-US" sz="2000" dirty="0" smtClean="0"/>
              <a:t>Propose combination of code- and time-domain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000" dirty="0" smtClean="0"/>
          </a:p>
          <a:p>
            <a:r>
              <a:rPr lang="en-US" sz="2000" dirty="0" smtClean="0"/>
              <a:t>Use </a:t>
            </a:r>
            <a:r>
              <a:rPr lang="en-US" sz="2000" dirty="0" err="1" smtClean="0"/>
              <a:t>Zadoff</a:t>
            </a:r>
            <a:r>
              <a:rPr lang="en-US" sz="2000" dirty="0" smtClean="0"/>
              <a:t>-Chu (ZC) sequence to separate STAs in code-domain</a:t>
            </a:r>
          </a:p>
          <a:p>
            <a:endParaRPr lang="en-US" sz="2000" dirty="0" smtClean="0"/>
          </a:p>
          <a:p>
            <a:r>
              <a:rPr lang="en-US" sz="2000" dirty="0" smtClean="0"/>
              <a:t>Ordinary OFDM transmission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GB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>
            <a:off x="1486437" y="2692687"/>
            <a:ext cx="52191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486437" y="2362200"/>
            <a:ext cx="11546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Time-domain</a:t>
            </a: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364838"/>
              </p:ext>
            </p:extLst>
          </p:nvPr>
        </p:nvGraphicFramePr>
        <p:xfrm>
          <a:off x="1473559" y="2794687"/>
          <a:ext cx="1650641" cy="121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650641"/>
              </a:tblGrid>
              <a:tr h="22098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Sequence 1 (STA 1)</a:t>
                      </a:r>
                      <a:endParaRPr lang="en-US" sz="1400" dirty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Sequence</a:t>
                      </a:r>
                      <a:r>
                        <a:rPr lang="en-US" sz="1400" baseline="0" dirty="0" smtClean="0"/>
                        <a:t> 2 (STA 2)</a:t>
                      </a:r>
                      <a:endParaRPr lang="en-US" sz="1400" dirty="0" smtClean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Sequence</a:t>
                      </a:r>
                      <a:r>
                        <a:rPr lang="en-US" sz="1400" baseline="0" dirty="0" smtClean="0"/>
                        <a:t> 3 (STA 3)</a:t>
                      </a:r>
                      <a:endParaRPr lang="en-US" sz="1400" dirty="0" smtClean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Sequence 4 (STA 4)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402718"/>
              </p:ext>
            </p:extLst>
          </p:nvPr>
        </p:nvGraphicFramePr>
        <p:xfrm>
          <a:off x="3208229" y="2794686"/>
          <a:ext cx="1668571" cy="1219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668571"/>
              </a:tblGrid>
              <a:tr h="22098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Sequence 1 (STA 5)</a:t>
                      </a:r>
                      <a:endParaRPr lang="en-US" sz="1400" dirty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Sequence</a:t>
                      </a:r>
                      <a:r>
                        <a:rPr lang="en-US" sz="1400" baseline="0" dirty="0" smtClean="0"/>
                        <a:t> 2 (STA 6)</a:t>
                      </a:r>
                      <a:endParaRPr lang="en-US" sz="1400" dirty="0" smtClean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Sequence</a:t>
                      </a:r>
                      <a:r>
                        <a:rPr lang="en-US" sz="1400" baseline="0" dirty="0" smtClean="0"/>
                        <a:t> 3 (STA 7)</a:t>
                      </a:r>
                      <a:endParaRPr lang="en-US" sz="1400" dirty="0" smtClean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Sequence 4 (STA 8)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348969"/>
              </p:ext>
            </p:extLst>
          </p:nvPr>
        </p:nvGraphicFramePr>
        <p:xfrm>
          <a:off x="4938318" y="2797662"/>
          <a:ext cx="1767282" cy="121920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767282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Sequence 1 (STA 9)</a:t>
                      </a:r>
                      <a:endParaRPr lang="en-US" sz="1400" dirty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Sequence</a:t>
                      </a:r>
                      <a:r>
                        <a:rPr lang="en-US" sz="1400" baseline="0" dirty="0" smtClean="0"/>
                        <a:t> 2 (STA 10)</a:t>
                      </a:r>
                      <a:endParaRPr lang="en-US" sz="1400" dirty="0" smtClean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Sequence</a:t>
                      </a:r>
                      <a:r>
                        <a:rPr lang="en-US" sz="1400" baseline="0" dirty="0" smtClean="0"/>
                        <a:t> 3 (STA 11)</a:t>
                      </a:r>
                      <a:endParaRPr lang="en-US" sz="1400" dirty="0" smtClean="0"/>
                    </a:p>
                  </a:txBody>
                  <a:tcPr/>
                </a:tc>
              </a:tr>
              <a:tr h="2209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Sequence 4 (STA 12)</a:t>
                      </a:r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 bwMode="auto">
          <a:xfrm>
            <a:off x="1395095" y="2780571"/>
            <a:ext cx="0" cy="1225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260810" y="2742978"/>
            <a:ext cx="1162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Code-domain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934200" y="2938922"/>
            <a:ext cx="2057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Sequence </a:t>
            </a:r>
            <a:r>
              <a:rPr lang="en-US" sz="1800" dirty="0">
                <a:solidFill>
                  <a:schemeClr val="tx1"/>
                </a:solidFill>
              </a:rPr>
              <a:t>ID </a:t>
            </a:r>
            <a:r>
              <a:rPr lang="en-US" sz="1800" dirty="0" smtClean="0">
                <a:solidFill>
                  <a:schemeClr val="tx1"/>
                </a:solidFill>
              </a:rPr>
              <a:t>&amp; time slot instance to identify </a:t>
            </a:r>
            <a:r>
              <a:rPr lang="en-US" sz="1800" dirty="0">
                <a:solidFill>
                  <a:schemeClr val="tx1"/>
                </a:solidFill>
              </a:rPr>
              <a:t>STA </a:t>
            </a:r>
            <a:r>
              <a:rPr lang="en-US" sz="1800" dirty="0" smtClean="0">
                <a:solidFill>
                  <a:schemeClr val="tx1"/>
                </a:solidFill>
              </a:rPr>
              <a:t>ID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66202" y="3976138"/>
            <a:ext cx="99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 slot 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18802" y="3983919"/>
            <a:ext cx="99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 slot 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71402" y="4002745"/>
            <a:ext cx="995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Time slot 3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>
            <a:off x="1486437" y="4335014"/>
            <a:ext cx="521916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254824" y="4299634"/>
            <a:ext cx="1651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Parallel ACK Frame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59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CFO, SFO, &amp; Power Control Error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7770813" cy="5105400"/>
              </a:xfrm>
            </p:spPr>
            <p:txBody>
              <a:bodyPr/>
              <a:lstStyle/>
              <a:p>
                <a:r>
                  <a:rPr lang="en-US" sz="1800" dirty="0"/>
                  <a:t>CFO gives no impact on detection </a:t>
                </a:r>
              </a:p>
              <a:p>
                <a:pPr lvl="1"/>
                <a:r>
                  <a:rPr lang="en-US" sz="1600" dirty="0"/>
                  <a:t>Constant CFO within one OFDM symbol</a:t>
                </a:r>
              </a:p>
              <a:p>
                <a:pPr lvl="1"/>
                <a:r>
                  <a:rPr lang="en-US" sz="1600" dirty="0"/>
                  <a:t>Use of amplitude for detection eliminates CFO</a:t>
                </a:r>
              </a:p>
              <a:p>
                <a:pPr lvl="1"/>
                <a:endParaRPr lang="en-US" sz="1800" dirty="0"/>
              </a:p>
              <a:p>
                <a:r>
                  <a:rPr lang="en-US" sz="1800" dirty="0"/>
                  <a:t>SFO gives negligible impact on detection</a:t>
                </a:r>
              </a:p>
              <a:p>
                <a:pPr lvl="1"/>
                <a:r>
                  <a:rPr lang="en-US" sz="1600" dirty="0"/>
                  <a:t>EX: BW=2MHz, 64 FFT size, subcarrier spacing = 31.25 KHz</a:t>
                </a:r>
              </a:p>
              <a:p>
                <a:pPr lvl="1"/>
                <a:r>
                  <a:rPr lang="en-US" sz="1600" dirty="0"/>
                  <a:t>20 ppm SFO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/>
                      </a:rPr>
                      <m:t>≈</m:t>
                    </m:r>
                  </m:oMath>
                </a14:m>
                <a:r>
                  <a:rPr lang="en-US" sz="1600" dirty="0"/>
                  <a:t> 0.5 degree rotation across 64 subcarriers</a:t>
                </a:r>
              </a:p>
              <a:p>
                <a:pPr marL="0" indent="0">
                  <a:buNone/>
                </a:pPr>
                <a:endParaRPr lang="en-US" sz="1800" dirty="0"/>
              </a:p>
              <a:p>
                <a:r>
                  <a:rPr lang="en-US" sz="1800" dirty="0"/>
                  <a:t>Power control range</a:t>
                </a:r>
              </a:p>
              <a:p>
                <a:pPr lvl="1"/>
                <a:r>
                  <a:rPr lang="en-US" sz="1600" dirty="0"/>
                  <a:t>In principle, power control </a:t>
                </a:r>
                <a:r>
                  <a:rPr lang="en-US" sz="1600" dirty="0" smtClean="0"/>
                  <a:t>needs </a:t>
                </a:r>
                <a:r>
                  <a:rPr lang="en-US" sz="1600" dirty="0"/>
                  <a:t>to cover 54dB </a:t>
                </a:r>
                <a:r>
                  <a:rPr lang="en-US" sz="1600" dirty="0" smtClean="0"/>
                  <a:t>for </a:t>
                </a:r>
                <a:r>
                  <a:rPr lang="en-US" sz="1600" dirty="0"/>
                  <a:t>1km range</a:t>
                </a:r>
              </a:p>
              <a:p>
                <a:pPr lvl="1"/>
                <a:r>
                  <a:rPr lang="en-US" sz="1600" dirty="0"/>
                  <a:t>Grouping STAs based on </a:t>
                </a:r>
                <a:r>
                  <a:rPr lang="en-US" sz="1600" dirty="0" err="1"/>
                  <a:t>pathloss</a:t>
                </a:r>
                <a:r>
                  <a:rPr lang="en-US" sz="1600" dirty="0"/>
                  <a:t> (</a:t>
                </a:r>
                <a:r>
                  <a:rPr lang="en-US" sz="1600" dirty="0" err="1"/>
                  <a:t>e,g</a:t>
                </a:r>
                <a:r>
                  <a:rPr lang="en-US" sz="1600" dirty="0"/>
                  <a:t>., with 10dB or 20dB bins) mitigates power control burden </a:t>
                </a:r>
              </a:p>
              <a:p>
                <a:pPr lvl="1"/>
                <a:endParaRPr lang="en-US" sz="1800" dirty="0"/>
              </a:p>
              <a:p>
                <a:r>
                  <a:rPr lang="en-US" sz="1800" dirty="0"/>
                  <a:t>Impact of power control error on detection (open-loop power control)</a:t>
                </a:r>
              </a:p>
              <a:p>
                <a:pPr lvl="1"/>
                <a:endParaRPr lang="en-US" sz="1800" dirty="0" smtClean="0"/>
              </a:p>
              <a:p>
                <a:pPr marL="457200" lvl="1" indent="0">
                  <a:buNone/>
                </a:pP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2200" dirty="0" smtClean="0"/>
                  <a:t>  </a:t>
                </a:r>
              </a:p>
              <a:p>
                <a:pPr marL="914400" lvl="2" indent="0">
                  <a:buNone/>
                </a:pP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7770813" cy="5105400"/>
              </a:xfrm>
              <a:blipFill rotWithShape="1">
                <a:blip r:embed="rId3"/>
                <a:stretch>
                  <a:fillRect l="-549" t="-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63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with 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87621" y="2089626"/>
            <a:ext cx="760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 flipV="1">
            <a:off x="677636" y="2457018"/>
            <a:ext cx="7176041" cy="311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tangle 55"/>
          <p:cNvSpPr/>
          <p:nvPr/>
        </p:nvSpPr>
        <p:spPr>
          <a:xfrm>
            <a:off x="4815457" y="2557046"/>
            <a:ext cx="30107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 OFDM symbol per time slot, 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one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time slot (44us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251856" y="2049493"/>
            <a:ext cx="3276600" cy="406237"/>
          </a:xfrm>
          <a:prstGeom prst="rect">
            <a:avLst/>
          </a:prstGeom>
          <a:pattFill prst="lgGrid">
            <a:fgClr>
              <a:schemeClr val="bg2">
                <a:lumMod val="60000"/>
                <a:lumOff val="4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0488" tIns="44450" rIns="90488" bIns="4445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PROBE Message (840us)</a:t>
            </a:r>
            <a:endParaRPr lang="en-US" sz="1400" b="1" dirty="0">
              <a:solidFill>
                <a:srgbClr val="00B05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33800" y="1749623"/>
            <a:ext cx="1135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SIFS (160us)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Arrow Connector 51"/>
          <p:cNvCxnSpPr/>
          <p:nvPr/>
        </p:nvCxnSpPr>
        <p:spPr bwMode="auto">
          <a:xfrm>
            <a:off x="4567209" y="2097241"/>
            <a:ext cx="21938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Arrow Connector 69"/>
          <p:cNvCxnSpPr/>
          <p:nvPr/>
        </p:nvCxnSpPr>
        <p:spPr bwMode="auto">
          <a:xfrm>
            <a:off x="4850296" y="2561119"/>
            <a:ext cx="77579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2" name="Content Placeholder 2"/>
          <p:cNvSpPr txBox="1">
            <a:spLocks/>
          </p:cNvSpPr>
          <p:nvPr/>
        </p:nvSpPr>
        <p:spPr bwMode="auto">
          <a:xfrm>
            <a:off x="590761" y="3276600"/>
            <a:ext cx="8248439" cy="312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̶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§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dirty="0" smtClean="0"/>
              <a:t>PROBE allows STAs to accurately estimate the </a:t>
            </a:r>
            <a:r>
              <a:rPr lang="en-US" sz="1800" dirty="0" err="1" smtClean="0"/>
              <a:t>pathloss</a:t>
            </a:r>
            <a:r>
              <a:rPr lang="en-US" sz="1800" dirty="0" smtClean="0"/>
              <a:t> at downlink</a:t>
            </a:r>
          </a:p>
          <a:p>
            <a:endParaRPr lang="en-US" sz="1800" dirty="0" smtClean="0"/>
          </a:p>
          <a:p>
            <a:r>
              <a:rPr lang="en-US" sz="1800" dirty="0" smtClean="0"/>
              <a:t>Channels between PROBE and Parallel ACK are almost static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1800" dirty="0" smtClean="0"/>
              <a:t>TX </a:t>
            </a:r>
            <a:r>
              <a:rPr lang="en-US" sz="1800" dirty="0"/>
              <a:t>power field and target RX </a:t>
            </a:r>
            <a:r>
              <a:rPr lang="en-US" sz="1800" dirty="0" smtClean="0"/>
              <a:t>power </a:t>
            </a:r>
            <a:r>
              <a:rPr lang="en-US" sz="1800" dirty="0"/>
              <a:t>field in PROBE </a:t>
            </a:r>
            <a:r>
              <a:rPr lang="en-US" sz="1800" dirty="0" smtClean="0"/>
              <a:t>message</a:t>
            </a:r>
          </a:p>
          <a:p>
            <a:r>
              <a:rPr lang="en-US" sz="1800" dirty="0"/>
              <a:t>STA has enough knowledge to control the </a:t>
            </a:r>
            <a:r>
              <a:rPr lang="en-US" sz="1800" dirty="0" smtClean="0"/>
              <a:t>power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7" name="Table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929946"/>
                  </p:ext>
                </p:extLst>
              </p:nvPr>
            </p:nvGraphicFramePr>
            <p:xfrm>
              <a:off x="1460647" y="4451732"/>
              <a:ext cx="6171289" cy="91440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3199489"/>
                    <a:gridCol w="1447800"/>
                    <a:gridCol w="1524000"/>
                  </a:tblGrid>
                  <a:tr h="152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Carrier Freq. 900MHz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 km/h Mobility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60 km/h Mobility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152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50</a:t>
                          </a:r>
                          <a:r>
                            <a:rPr lang="en-US" sz="1400" baseline="0" dirty="0" smtClean="0"/>
                            <a:t>% Coherence Time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200ms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10ms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25966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Correlation</a:t>
                          </a:r>
                          <a:r>
                            <a:rPr lang="en-US" sz="1200" baseline="0" dirty="0" smtClean="0"/>
                            <a:t> Coefficient (512us channel instance)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smtClean="0">
                                    <a:latin typeface="Cambria Math"/>
                                  </a:rPr>
                                  <m:t>≈1</m:t>
                                </m:r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0.994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7" name="Table 4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25929946"/>
                  </p:ext>
                </p:extLst>
              </p:nvPr>
            </p:nvGraphicFramePr>
            <p:xfrm>
              <a:off x="1460647" y="4451732"/>
              <a:ext cx="6171289" cy="914400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3199489"/>
                    <a:gridCol w="1447800"/>
                    <a:gridCol w="1524000"/>
                  </a:tblGrid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Carrier Freq. 900MHz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3 km/h Mobility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60 km/h Mobility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50</a:t>
                          </a:r>
                          <a:r>
                            <a:rPr lang="en-US" sz="1400" baseline="0" dirty="0" smtClean="0"/>
                            <a:t>% Coherence Time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200ms</a:t>
                          </a:r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10ms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Correlation</a:t>
                          </a:r>
                          <a:r>
                            <a:rPr lang="en-US" sz="1200" baseline="0" dirty="0" smtClean="0"/>
                            <a:t> Coefficient </a:t>
                          </a:r>
                          <a:r>
                            <a:rPr lang="en-US" sz="1200" baseline="0" dirty="0" smtClean="0"/>
                            <a:t>(512us </a:t>
                          </a:r>
                          <a:r>
                            <a:rPr lang="en-US" sz="1200" baseline="0" dirty="0" smtClean="0"/>
                            <a:t>channel instance)</a:t>
                          </a:r>
                          <a:endParaRPr lang="en-US" sz="1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3"/>
                          <a:stretch>
                            <a:fillRect l="-221941" t="-202000" r="-10548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/>
                            <a:t>0.994</a:t>
                          </a:r>
                          <a:endParaRPr lang="en-US" sz="1400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73" name="Table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538614"/>
              </p:ext>
            </p:extLst>
          </p:nvPr>
        </p:nvGraphicFramePr>
        <p:xfrm>
          <a:off x="4844202" y="2040783"/>
          <a:ext cx="3069712" cy="4114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67428"/>
                <a:gridCol w="767428"/>
                <a:gridCol w="767428"/>
                <a:gridCol w="7674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Time</a:t>
                      </a:r>
                      <a:r>
                        <a:rPr lang="en-US" sz="1050" baseline="0" dirty="0" smtClean="0"/>
                        <a:t> slot 1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Time</a:t>
                      </a:r>
                      <a:r>
                        <a:rPr lang="en-US" sz="1050" baseline="0" dirty="0" smtClean="0"/>
                        <a:t> slot 2</a:t>
                      </a:r>
                      <a:endParaRPr lang="en-US" sz="105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Time</a:t>
                      </a:r>
                      <a:r>
                        <a:rPr lang="en-US" sz="1050" baseline="0" dirty="0" smtClean="0"/>
                        <a:t> slot 8</a:t>
                      </a:r>
                      <a:endParaRPr lang="en-US" sz="1050" dirty="0" smtClean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4" name="Straight Arrow Connector 73"/>
          <p:cNvCxnSpPr/>
          <p:nvPr/>
        </p:nvCxnSpPr>
        <p:spPr bwMode="auto">
          <a:xfrm>
            <a:off x="4850296" y="1932763"/>
            <a:ext cx="30745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5410200" y="1600200"/>
            <a:ext cx="25425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Parallel ACK Frame (352us)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1274890" y="2480846"/>
            <a:ext cx="34455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 OFDM symbols,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PLCP: 10 symbols, PSDU: 11 symbols </a:t>
            </a:r>
          </a:p>
        </p:txBody>
      </p:sp>
    </p:spTree>
    <p:extLst>
      <p:ext uri="{BB962C8B-B14F-4D97-AF65-F5344CB8AC3E}">
        <p14:creationId xmlns:p14="http://schemas.microsoft.com/office/powerpoint/2010/main" val="24766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GB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273340"/>
              </p:ext>
            </p:extLst>
          </p:nvPr>
        </p:nvGraphicFramePr>
        <p:xfrm>
          <a:off x="806669" y="1524000"/>
          <a:ext cx="7696199" cy="4805811"/>
        </p:xfrm>
        <a:graphic>
          <a:graphicData uri="http://schemas.openxmlformats.org/drawingml/2006/table">
            <a:tbl>
              <a:tblPr bandRow="1">
                <a:tableStyleId>{D7AC3CCA-C797-4891-BE02-D94E43425B78}</a:tableStyleId>
              </a:tblPr>
              <a:tblGrid>
                <a:gridCol w="736054"/>
                <a:gridCol w="713861"/>
                <a:gridCol w="713861"/>
                <a:gridCol w="884224"/>
                <a:gridCol w="838200"/>
                <a:gridCol w="838200"/>
                <a:gridCol w="914400"/>
                <a:gridCol w="2057399"/>
              </a:tblGrid>
              <a:tr h="268370">
                <a:tc gridSpan="5">
                  <a:txBody>
                    <a:bodyPr/>
                    <a:lstStyle/>
                    <a:p>
                      <a:r>
                        <a:rPr lang="en-US" altLang="zh-CN" sz="1200" dirty="0" smtClean="0"/>
                        <a:t>Channel Bandwidth, Carrier</a:t>
                      </a:r>
                      <a:r>
                        <a:rPr lang="en-US" altLang="zh-CN" sz="1200" baseline="0" dirty="0" smtClean="0"/>
                        <a:t> Frequency</a:t>
                      </a:r>
                      <a:endParaRPr lang="zh-CN" altLang="en-US" sz="12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altLang="zh-CN" sz="1200" dirty="0" smtClean="0"/>
                        <a:t>2MHz, 900MHz</a:t>
                      </a:r>
                      <a:endParaRPr lang="zh-CN" altLang="en-US" sz="1200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7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Channel Model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SCM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dirty="0" smtClean="0"/>
                        <a:t>Urban Micro [3]</a:t>
                      </a:r>
                      <a:endParaRPr kumimoji="1" lang="ja-JP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7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aseline="0" dirty="0" smtClean="0"/>
                        <a:t>Number of Subcarriers/FFT Size, FFT Period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56/64, 32us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7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OFDM</a:t>
                      </a:r>
                      <a:r>
                        <a:rPr lang="en-US" altLang="zh-CN" sz="1200" baseline="0" dirty="0" smtClean="0"/>
                        <a:t> Symbol Duration 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40us (8us + 32us)</a:t>
                      </a:r>
                      <a:endParaRPr kumimoji="1" lang="ja-JP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7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Guard Interval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ysClr val="windowText" lastClr="000000"/>
                          </a:solidFill>
                        </a:rPr>
                        <a:t>4us (&gt;2us)</a:t>
                      </a:r>
                      <a:endParaRPr kumimoji="1" lang="ja-JP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7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Number of STAs</a:t>
                      </a:r>
                      <a:r>
                        <a:rPr lang="en-US" altLang="zh-CN" sz="1200" baseline="0" dirty="0" smtClean="0"/>
                        <a:t> in a Group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ysClr val="windowText" lastClr="000000"/>
                          </a:solidFill>
                        </a:rPr>
                        <a:t>32</a:t>
                      </a:r>
                      <a:endParaRPr kumimoji="1" lang="ja-JP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7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Max</a:t>
                      </a:r>
                      <a:r>
                        <a:rPr lang="en-US" altLang="zh-CN" sz="1200" baseline="0" dirty="0" smtClean="0"/>
                        <a:t> Number of STAs per Time Slot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7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Number of OFDM Symbols per Time Slot</a:t>
                      </a:r>
                      <a:endParaRPr lang="zh-CN" altLang="en-US" sz="120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  <a:endParaRPr kumimoji="1" lang="ja-JP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7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Parallel ACK Frame Duration 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352us (=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dirty="0" smtClean="0"/>
                        <a:t>44us* 8)</a:t>
                      </a:r>
                      <a:endParaRPr kumimoji="1" lang="ja-JP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9979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False Alarm Rate</a:t>
                      </a:r>
                      <a:endParaRPr lang="zh-CN" altLang="en-US" sz="12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01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Slot</a:t>
                      </a:r>
                      <a:r>
                        <a:rPr lang="en-US" sz="1200" baseline="0" dirty="0" smtClean="0"/>
                        <a:t> 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Slot2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Slot 3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Slot 8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Sequence length</a:t>
                      </a:r>
                      <a:endParaRPr lang="en-US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dirty="0" smtClean="0"/>
                        <a:t>Root</a:t>
                      </a:r>
                      <a:r>
                        <a:rPr kumimoji="1" lang="en-US" altLang="ja-JP" sz="1200" baseline="0" dirty="0" smtClean="0"/>
                        <a:t> Index</a:t>
                      </a:r>
                      <a:endParaRPr kumimoji="1" lang="ja-JP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/>
                        <a:t>Amount of Cyclic Shifts</a:t>
                      </a:r>
                      <a:endParaRPr kumimoji="1" lang="ja-JP" alt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7229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STA</a:t>
                      </a:r>
                      <a:r>
                        <a:rPr lang="en-US" sz="1050" baseline="0" dirty="0" smtClean="0"/>
                        <a:t> 1</a:t>
                      </a:r>
                    </a:p>
                    <a:p>
                      <a:r>
                        <a:rPr lang="en-US" sz="1050" baseline="0" dirty="0" smtClean="0"/>
                        <a:t>STA 2</a:t>
                      </a:r>
                    </a:p>
                    <a:p>
                      <a:r>
                        <a:rPr lang="en-US" sz="1050" baseline="0" dirty="0" smtClean="0"/>
                        <a:t>STA 3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STA 4</a:t>
                      </a:r>
                      <a:endParaRPr lang="en-US" sz="105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STA</a:t>
                      </a:r>
                      <a:r>
                        <a:rPr lang="en-US" sz="1050" baseline="0" dirty="0" smtClean="0"/>
                        <a:t> 5</a:t>
                      </a:r>
                    </a:p>
                    <a:p>
                      <a:r>
                        <a:rPr lang="en-US" sz="1050" baseline="0" dirty="0" smtClean="0"/>
                        <a:t>STA 6</a:t>
                      </a:r>
                    </a:p>
                    <a:p>
                      <a:r>
                        <a:rPr lang="en-US" sz="1050" baseline="0" dirty="0" smtClean="0"/>
                        <a:t>STA 7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STA 8</a:t>
                      </a:r>
                      <a:endParaRPr lang="en-US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STA</a:t>
                      </a:r>
                      <a:r>
                        <a:rPr lang="en-US" sz="1050" baseline="0" dirty="0" smtClean="0"/>
                        <a:t> 9</a:t>
                      </a:r>
                    </a:p>
                    <a:p>
                      <a:r>
                        <a:rPr lang="en-US" sz="1050" baseline="0" dirty="0" smtClean="0"/>
                        <a:t>STA 10</a:t>
                      </a:r>
                    </a:p>
                    <a:p>
                      <a:r>
                        <a:rPr lang="en-US" sz="1050" baseline="0" dirty="0" smtClean="0"/>
                        <a:t>STA 11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STA 12</a:t>
                      </a:r>
                      <a:endParaRPr lang="en-US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…</a:t>
                      </a:r>
                      <a:endParaRPr lang="en-US" sz="105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STA</a:t>
                      </a:r>
                      <a:r>
                        <a:rPr lang="en-US" sz="1050" baseline="0" dirty="0" smtClean="0"/>
                        <a:t> 29</a:t>
                      </a:r>
                    </a:p>
                    <a:p>
                      <a:r>
                        <a:rPr lang="en-US" sz="1050" baseline="0" dirty="0" smtClean="0"/>
                        <a:t>STA 30</a:t>
                      </a:r>
                    </a:p>
                    <a:p>
                      <a:r>
                        <a:rPr lang="en-US" sz="1050" baseline="0" dirty="0" smtClean="0"/>
                        <a:t>STA 31</a:t>
                      </a:r>
                      <a:br>
                        <a:rPr lang="en-US" sz="1050" baseline="0" dirty="0" smtClean="0"/>
                      </a:br>
                      <a:r>
                        <a:rPr lang="en-US" sz="1050" baseline="0" dirty="0" smtClean="0"/>
                        <a:t>STA 32</a:t>
                      </a:r>
                      <a:endParaRPr lang="en-US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Nzc</a:t>
                      </a:r>
                      <a:r>
                        <a:rPr lang="en-US" sz="1200" dirty="0" smtClean="0"/>
                        <a:t>=53</a:t>
                      </a:r>
                      <a:endParaRPr lang="en-US" sz="1200" dirty="0"/>
                    </a:p>
                  </a:txBody>
                  <a:tcPr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q=3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0 13 26 39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178958">
                <a:tc gridSpan="5"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Carrier Frequency Offset (CFO)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200" baseline="0" dirty="0" smtClean="0"/>
                        <a:t>10 ppm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/>
                </a:tc>
              </a:tr>
              <a:tr h="178958">
                <a:tc gridSpan="5"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Sampling Frequency Offset (SFO)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20 ppm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5">
                  <a:txBody>
                    <a:bodyPr/>
                    <a:lstStyle/>
                    <a:p>
                      <a:pPr algn="l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 Control Error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en-US" sz="1200" dirty="0" smtClean="0"/>
                        <a:t>5, 10 dB</a:t>
                      </a:r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06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Content Placeholder 2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57" y="1371600"/>
            <a:ext cx="7400498" cy="497698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32 STAs </a:t>
            </a:r>
            <a:r>
              <a:rPr lang="en-US" sz="3600" dirty="0" smtClean="0"/>
              <a:t>/</a:t>
            </a:r>
            <a:r>
              <a:rPr lang="en-US" dirty="0" smtClean="0"/>
              <a:t> 32 STAs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4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results demonstrate robust detection capability with impairments for Parallel 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Taejoon Kim,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93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Nokia Document" ma:contentTypeID="0x010100CE50E52E7543470BBDD3827FE50C59CB00B391338BF1EF2F4E826E95B9C0C412D4" ma:contentTypeVersion="0" ma:contentTypeDescription="Select document template" ma:contentTypeScope="" ma:versionID="b04003c3d2c9bc7277cc7144def34d0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5209ce46cc8da2dba5b76167265782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LifecycleStatus"/>
                <xsd:element ref="ns1:DocumentType"/>
                <xsd:element ref="ns1:Confidentiality"/>
                <xsd:element ref="ns1:Owner" minOccurs="0"/>
                <xsd:element ref="ns1:AverageRating" minOccurs="0"/>
                <xsd:element ref="ns1:Rat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ifecycleStatus" ma:index="8" ma:displayName="Lifecycle Status" ma:default="Draft" ma:description="Status indicates the general lifecycle status of a document. (e.g. Draft means that no retention is needed for the document)" ma:format="Dropdown" ma:internalName="LifecycleStatus" ma:readOnly="false">
      <xsd:simpleType>
        <xsd:restriction base="dms:Choice">
          <xsd:enumeration value="Approved"/>
          <xsd:enumeration value="Archived"/>
          <xsd:enumeration value="Draft"/>
          <xsd:enumeration value="Expired"/>
          <xsd:enumeration value="Proposed"/>
          <xsd:enumeration value="Rejected"/>
        </xsd:restriction>
      </xsd:simpleType>
    </xsd:element>
    <xsd:element name="DocumentType" ma:index="9" ma:displayName="Document Type" ma:description="Document type specifies the content of the document" ma:internalName="DocumentType" ma:readOnly="false">
      <xsd:simpleType>
        <xsd:restriction base="dms:Choice">
          <xsd:enumeration value="Agenda"/>
          <xsd:enumeration value="Agreement"/>
          <xsd:enumeration value="Analysis"/>
          <xsd:enumeration value="Assessment"/>
          <xsd:enumeration value="Checklist"/>
          <xsd:enumeration value="Communication Material"/>
          <xsd:enumeration value="Configuration Description"/>
          <xsd:enumeration value="Description"/>
          <xsd:enumeration value="Diagram"/>
          <xsd:enumeration value="Drawing"/>
          <xsd:enumeration value="Form"/>
          <xsd:enumeration value="Guide or Manual"/>
          <xsd:enumeration value="Guideline"/>
          <xsd:enumeration value="Instruction"/>
          <xsd:enumeration value="Lessons Learnt"/>
          <xsd:enumeration value="List"/>
          <xsd:enumeration value="Local Operating Procedure"/>
          <xsd:enumeration value="Minutes"/>
          <xsd:enumeration value="Model"/>
          <xsd:enumeration value="Note"/>
          <xsd:enumeration value="Plan"/>
          <xsd:enumeration value="Policy Document"/>
          <xsd:enumeration value="Presentation"/>
          <xsd:enumeration value="Print Marketing Material"/>
          <xsd:enumeration value="Process Document"/>
          <xsd:enumeration value="Proposal"/>
          <xsd:enumeration value="Publication"/>
          <xsd:enumeration value="Report"/>
          <xsd:enumeration value="Requirement"/>
          <xsd:enumeration value="Roadmap"/>
          <xsd:enumeration value="Schedule"/>
          <xsd:enumeration value="Specification"/>
          <xsd:enumeration value="Standard Operating Procedure"/>
          <xsd:enumeration value="Strategy Document"/>
          <xsd:enumeration value="Success Story"/>
          <xsd:enumeration value="Summary"/>
          <xsd:enumeration value="Support Document"/>
          <xsd:enumeration value="Template"/>
          <xsd:enumeration value="Test"/>
          <xsd:enumeration value="Training Material"/>
        </xsd:restriction>
      </xsd:simpleType>
    </xsd:element>
    <xsd:element name="Confidentiality" ma:index="10" ma:displayName="Confidentiality" ma:default="Company Confidential" ma:format="Dropdown" ma:internalName="Confidentiality" ma:readOnly="false">
      <xsd:simpleType>
        <xsd:restriction base="dms:Choice">
          <xsd:enumeration value="Company Confidential"/>
          <xsd:enumeration value="Confidential"/>
          <xsd:enumeration value="Public"/>
          <xsd:enumeration value="Secret"/>
        </xsd:restriction>
      </xsd:simpleType>
    </xsd:element>
    <xsd:element name="Owner" ma:index="11" nillable="true" ma:displayName="Owner" ma:description="Owner identifies the person or group who owns the document (default value is the same as the Creator of the document)" ma:internalName="Owner" ma:readOnly="false">
      <xsd:simpleType>
        <xsd:restriction base="dms:Text"/>
      </xsd:simpleType>
    </xsd:element>
    <xsd:element name="AverageRating" ma:index="12" nillable="true" ma:displayName="Rating (0-5)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13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http://schemas.microsoft.com/sharepoint/v3">Presentation</DocumentType>
    <Confidentiality xmlns="http://schemas.microsoft.com/sharepoint/v3">Company Confidential</Confidentiality>
    <Owner xmlns="http://schemas.microsoft.com/sharepoint/v3" xsi:nil="true"/>
    <LifecycleStatus xmlns="http://schemas.microsoft.com/sharepoint/v3">Draft</LifecycleStatus>
    <AverageRating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885D763-0B75-4443-8543-508C9A86EB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D04162-AF73-4EE3-9A7D-F3950CC34440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DFE3C776-3285-484F-BB87-6E274B207E3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3772C5D-694A-4B30-82DF-E08A979D93E3}">
  <ds:schemaRefs>
    <ds:schemaRef ds:uri="http://schemas.microsoft.com/sharepoint/v3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14965</TotalTime>
  <Words>856</Words>
  <Application>Microsoft Office PowerPoint</Application>
  <PresentationFormat>On-screen Show (4:3)</PresentationFormat>
  <Paragraphs>253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802-11-Submission</vt:lpstr>
      <vt:lpstr>Custom Design</vt:lpstr>
      <vt:lpstr>Document</vt:lpstr>
      <vt:lpstr>Sequence detection for parallel ACK</vt:lpstr>
      <vt:lpstr>Abstract</vt:lpstr>
      <vt:lpstr>Parallel ACK Mechanism [1]</vt:lpstr>
      <vt:lpstr>Sequences to Resolve Parallel ACKs</vt:lpstr>
      <vt:lpstr>CFO, SFO, &amp; Power Control Error</vt:lpstr>
      <vt:lpstr>Synchronization with AP</vt:lpstr>
      <vt:lpstr>Simulation Setup</vt:lpstr>
      <vt:lpstr>32 STAs / 32 STAs</vt:lpstr>
      <vt:lpstr>Conclusions</vt:lpstr>
      <vt:lpstr>References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 Detection for Parallel ACKs</dc:title>
  <dc:creator>taejoon.1.kim@nokia.com</dc:creator>
  <cp:lastModifiedBy>Kim Taejoon.1 (Nokia-NRC/Berkeley)</cp:lastModifiedBy>
  <cp:revision>446</cp:revision>
  <cp:lastPrinted>1601-01-01T00:00:00Z</cp:lastPrinted>
  <dcterms:created xsi:type="dcterms:W3CDTF">2011-09-15T20:53:41Z</dcterms:created>
  <dcterms:modified xsi:type="dcterms:W3CDTF">2012-01-16T15:50:59Z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0f8989aa-0722-42fd-ba98-1641fc6ecc86</vt:lpwstr>
  </property>
  <property fmtid="{D5CDD505-2E9C-101B-9397-08002B2CF9AE}" pid="3" name="ContentTypeId">
    <vt:lpwstr>0x010100CE50E52E7543470BBDD3827FE50C59CB00B391338BF1EF2F4E826E95B9C0C412D4</vt:lpwstr>
  </property>
  <property fmtid="{D5CDD505-2E9C-101B-9397-08002B2CF9AE}" pid="4" name="NokiaConfidentiality">
    <vt:lpwstr>Public</vt:lpwstr>
  </property>
</Properties>
</file>