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270" r:id="rId3"/>
    <p:sldId id="281" r:id="rId4"/>
    <p:sldId id="295" r:id="rId5"/>
    <p:sldId id="287" r:id="rId6"/>
    <p:sldId id="288" r:id="rId7"/>
    <p:sldId id="289" r:id="rId8"/>
    <p:sldId id="290" r:id="rId9"/>
    <p:sldId id="291" r:id="rId10"/>
    <p:sldId id="292" r:id="rId11"/>
    <p:sldId id="293" r:id="rId12"/>
    <p:sldId id="294" r:id="rId13"/>
    <p:sldId id="296" r:id="rId14"/>
    <p:sldId id="279" r:id="rId15"/>
    <p:sldId id="286" r:id="rId16"/>
    <p:sldId id="273" r:id="rId17"/>
    <p:sldId id="274" r:id="rId18"/>
    <p:sldId id="275" r:id="rId19"/>
    <p:sldId id="276" r:id="rId20"/>
    <p:sldId id="277"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80" d="100"/>
          <a:sy n="80" d="100"/>
        </p:scale>
        <p:origin x="-438" y="162"/>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16</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17</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20</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554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OakTree Wireless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4931653" y="332601"/>
            <a:ext cx="3513847"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802.11-12/0097r10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11/11-11-1138-01-00ah-packet-radio-mode-for-802-11ah-a-b-g-n.pp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January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OakTree Wireless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January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2012-01-16</a:t>
            </a:r>
          </a:p>
        </p:txBody>
      </p:sp>
      <p:graphicFrame>
        <p:nvGraphicFramePr>
          <p:cNvPr id="1026" name="Object 11"/>
          <p:cNvGraphicFramePr>
            <a:graphicFrameLocks noChangeAspect="1"/>
          </p:cNvGraphicFramePr>
          <p:nvPr>
            <p:extLst>
              <p:ext uri="{D42A27DB-BD31-4B8C-83A1-F6EECF244321}">
                <p14:modId xmlns:p14="http://schemas.microsoft.com/office/powerpoint/2010/main" val="3494830084"/>
              </p:ext>
            </p:extLst>
          </p:nvPr>
        </p:nvGraphicFramePr>
        <p:xfrm>
          <a:off x="534988" y="2666999"/>
          <a:ext cx="7683500" cy="3317875"/>
        </p:xfrm>
        <a:graphic>
          <a:graphicData uri="http://schemas.openxmlformats.org/presentationml/2006/ole">
            <mc:AlternateContent xmlns:mc="http://schemas.openxmlformats.org/markup-compatibility/2006">
              <mc:Choice xmlns:v="urn:schemas-microsoft-com:vml" Requires="v">
                <p:oleObj spid="_x0000_s1168" name="Document" r:id="rId4" imgW="8691842" imgH="4130615" progId="Word.Document.8">
                  <p:embed/>
                </p:oleObj>
              </mc:Choice>
              <mc:Fallback>
                <p:oleObj name="Document" r:id="rId4" imgW="8691842" imgH="4130615" progId="Word.Document.8">
                  <p:embed/>
                  <p:pic>
                    <p:nvPicPr>
                      <p:cNvPr id="0" name="Object 11"/>
                      <p:cNvPicPr>
                        <a:picLocks noChangeAspect="1" noChangeArrowheads="1"/>
                      </p:cNvPicPr>
                      <p:nvPr/>
                    </p:nvPicPr>
                    <p:blipFill>
                      <a:blip r:embed="rId5"/>
                      <a:srcRect/>
                      <a:stretch>
                        <a:fillRect/>
                      </a:stretch>
                    </p:blipFill>
                    <p:spPr bwMode="auto">
                      <a:xfrm>
                        <a:off x="534988" y="2666999"/>
                        <a:ext cx="7683500" cy="3317875"/>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smtClean="0"/>
              <a:t>Submissions</a:t>
            </a:r>
            <a:r>
              <a:rPr lang="en-US" smtClean="0"/>
              <a:t/>
            </a:r>
            <a:br>
              <a:rPr lang="en-US" smtClean="0"/>
            </a:br>
            <a:r>
              <a:rPr lang="en-US" smtClean="0"/>
              <a:t>Resume Thursday </a:t>
            </a:r>
            <a:r>
              <a:rPr lang="en-US" dirty="0" smtClean="0"/>
              <a:t>morning</a:t>
            </a:r>
            <a:endParaRPr lang="en-US" dirty="0"/>
          </a:p>
        </p:txBody>
      </p:sp>
      <p:sp>
        <p:nvSpPr>
          <p:cNvPr id="3" name="Content Placeholder 2"/>
          <p:cNvSpPr>
            <a:spLocks noGrp="1"/>
          </p:cNvSpPr>
          <p:nvPr>
            <p:ph idx="1"/>
          </p:nvPr>
        </p:nvSpPr>
        <p:spPr/>
        <p:txBody>
          <a:bodyPr/>
          <a:lstStyle/>
          <a:p>
            <a:r>
              <a:rPr lang="en-US" dirty="0" smtClean="0">
                <a:solidFill>
                  <a:srgbClr val="00B050"/>
                </a:solidFill>
              </a:rPr>
              <a:t>102 </a:t>
            </a:r>
            <a:r>
              <a:rPr lang="en-US" b="0" dirty="0">
                <a:solidFill>
                  <a:srgbClr val="00B050"/>
                </a:solidFill>
              </a:rPr>
              <a:t>Enhanced power save for large </a:t>
            </a:r>
            <a:r>
              <a:rPr lang="en-US" b="0" dirty="0" smtClean="0">
                <a:solidFill>
                  <a:srgbClr val="00B050"/>
                </a:solidFill>
              </a:rPr>
              <a:t>BSS (MAC)</a:t>
            </a:r>
          </a:p>
          <a:p>
            <a:pPr lvl="1"/>
            <a:r>
              <a:rPr lang="en-US" dirty="0" err="1">
                <a:solidFill>
                  <a:srgbClr val="00B050"/>
                </a:solidFill>
              </a:rPr>
              <a:t>Liwen</a:t>
            </a:r>
            <a:r>
              <a:rPr lang="en-US" dirty="0">
                <a:solidFill>
                  <a:srgbClr val="00B050"/>
                </a:solidFill>
              </a:rPr>
              <a:t> Chu (STMicroelectronics</a:t>
            </a:r>
            <a:r>
              <a:rPr lang="en-US" dirty="0" smtClean="0">
                <a:solidFill>
                  <a:srgbClr val="00B050"/>
                </a:solidFill>
              </a:rPr>
              <a:t>)</a:t>
            </a:r>
          </a:p>
          <a:p>
            <a:r>
              <a:rPr lang="en-US" dirty="0" smtClean="0">
                <a:solidFill>
                  <a:schemeClr val="accent1"/>
                </a:solidFill>
              </a:rPr>
              <a:t>104 </a:t>
            </a:r>
            <a:r>
              <a:rPr lang="en-US" b="0" dirty="0">
                <a:solidFill>
                  <a:schemeClr val="accent1"/>
                </a:solidFill>
              </a:rPr>
              <a:t>Fragmentation </a:t>
            </a:r>
            <a:r>
              <a:rPr lang="en-US" b="0" dirty="0" smtClean="0">
                <a:solidFill>
                  <a:schemeClr val="accent1"/>
                </a:solidFill>
              </a:rPr>
              <a:t>with A-MPDU (MAC)</a:t>
            </a:r>
          </a:p>
          <a:p>
            <a:pPr lvl="1"/>
            <a:r>
              <a:rPr lang="en-US" dirty="0" err="1">
                <a:solidFill>
                  <a:schemeClr val="accent1"/>
                </a:solidFill>
              </a:rPr>
              <a:t>Liwen</a:t>
            </a:r>
            <a:r>
              <a:rPr lang="en-US" dirty="0">
                <a:solidFill>
                  <a:schemeClr val="accent1"/>
                </a:solidFill>
              </a:rPr>
              <a:t> Chu (STMicroelectronics</a:t>
            </a:r>
            <a:r>
              <a:rPr lang="en-US" dirty="0" smtClean="0">
                <a:solidFill>
                  <a:schemeClr val="accent1"/>
                </a:solidFill>
              </a:rPr>
              <a:t>) Postponed</a:t>
            </a:r>
          </a:p>
          <a:p>
            <a:r>
              <a:rPr lang="en-US" dirty="0" smtClean="0">
                <a:solidFill>
                  <a:srgbClr val="00B050"/>
                </a:solidFill>
              </a:rPr>
              <a:t>107 </a:t>
            </a:r>
            <a:r>
              <a:rPr lang="en-US" b="0" dirty="0">
                <a:solidFill>
                  <a:srgbClr val="00B050"/>
                </a:solidFill>
              </a:rPr>
              <a:t>channel bandwidth indication and </a:t>
            </a:r>
            <a:r>
              <a:rPr lang="en-US" b="0" dirty="0" smtClean="0">
                <a:solidFill>
                  <a:srgbClr val="00B050"/>
                </a:solidFill>
              </a:rPr>
              <a:t>negotiation (MAC)</a:t>
            </a:r>
          </a:p>
          <a:p>
            <a:pPr lvl="1"/>
            <a:r>
              <a:rPr lang="en-US" dirty="0" err="1">
                <a:solidFill>
                  <a:srgbClr val="00B050"/>
                </a:solidFill>
              </a:rPr>
              <a:t>Liwen</a:t>
            </a:r>
            <a:r>
              <a:rPr lang="en-US" dirty="0">
                <a:solidFill>
                  <a:srgbClr val="00B050"/>
                </a:solidFill>
              </a:rPr>
              <a:t> Chu (STMicroelectronics)</a:t>
            </a:r>
            <a:endParaRPr lang="en-US" b="0" dirty="0" smtClean="0">
              <a:solidFill>
                <a:srgbClr val="00B050"/>
              </a:solidFill>
            </a:endParaRPr>
          </a:p>
          <a:p>
            <a:r>
              <a:rPr lang="en-US" b="0" dirty="0" smtClean="0">
                <a:solidFill>
                  <a:schemeClr val="accent1"/>
                </a:solidFill>
              </a:rPr>
              <a:t>116 </a:t>
            </a:r>
            <a:r>
              <a:rPr lang="en-US" b="0" dirty="0">
                <a:solidFill>
                  <a:schemeClr val="accent1"/>
                </a:solidFill>
              </a:rPr>
              <a:t>Low Collision </a:t>
            </a:r>
            <a:r>
              <a:rPr lang="en-US" b="0" dirty="0" smtClean="0">
                <a:solidFill>
                  <a:schemeClr val="accent1"/>
                </a:solidFill>
              </a:rPr>
              <a:t>EDCA (MAC)</a:t>
            </a:r>
          </a:p>
          <a:p>
            <a:pPr lvl="1"/>
            <a:r>
              <a:rPr lang="en-US" dirty="0" err="1">
                <a:solidFill>
                  <a:schemeClr val="accent1"/>
                </a:solidFill>
              </a:rPr>
              <a:t>Liwen</a:t>
            </a:r>
            <a:r>
              <a:rPr lang="en-US" dirty="0">
                <a:solidFill>
                  <a:schemeClr val="accent1"/>
                </a:solidFill>
              </a:rPr>
              <a:t> Chu (STMicroelectronics</a:t>
            </a:r>
            <a:r>
              <a:rPr lang="en-US" dirty="0" smtClean="0">
                <a:solidFill>
                  <a:schemeClr val="accent1"/>
                </a:solidFill>
              </a:rPr>
              <a:t>) Postponed</a:t>
            </a:r>
            <a:endParaRPr lang="en-US" b="0" dirty="0" smtClean="0">
              <a:solidFill>
                <a:schemeClr val="accent1"/>
              </a:solidFill>
            </a:endParaRPr>
          </a:p>
          <a:p>
            <a:r>
              <a:rPr lang="en-US" b="0" dirty="0" smtClean="0">
                <a:solidFill>
                  <a:srgbClr val="00B050"/>
                </a:solidFill>
              </a:rPr>
              <a:t>110 </a:t>
            </a:r>
            <a:r>
              <a:rPr lang="en-US" b="0" dirty="0">
                <a:solidFill>
                  <a:srgbClr val="00B050"/>
                </a:solidFill>
              </a:rPr>
              <a:t>frame header </a:t>
            </a:r>
            <a:r>
              <a:rPr lang="en-US" b="0" dirty="0" smtClean="0">
                <a:solidFill>
                  <a:srgbClr val="00B050"/>
                </a:solidFill>
              </a:rPr>
              <a:t>compression (MAC)</a:t>
            </a:r>
          </a:p>
          <a:p>
            <a:pPr lvl="1"/>
            <a:r>
              <a:rPr lang="en-US" dirty="0" err="1">
                <a:solidFill>
                  <a:srgbClr val="00B050"/>
                </a:solidFill>
              </a:rPr>
              <a:t>Liwen</a:t>
            </a:r>
            <a:r>
              <a:rPr lang="en-US" dirty="0">
                <a:solidFill>
                  <a:srgbClr val="00B050"/>
                </a:solidFill>
              </a:rPr>
              <a:t> Chu (STMicroelectronics)</a:t>
            </a:r>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26493185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solidFill>
                  <a:srgbClr val="00B050"/>
                </a:solidFill>
              </a:rPr>
              <a:t>28 </a:t>
            </a:r>
            <a:r>
              <a:rPr lang="en-US" b="0" dirty="0">
                <a:solidFill>
                  <a:srgbClr val="00B050"/>
                </a:solidFill>
              </a:rPr>
              <a:t>Power Saving Possibilities for Networks Supporting a Large number of </a:t>
            </a:r>
            <a:r>
              <a:rPr lang="en-US" b="0" dirty="0" smtClean="0">
                <a:solidFill>
                  <a:srgbClr val="00B050"/>
                </a:solidFill>
              </a:rPr>
              <a:t>STAs (MAC)</a:t>
            </a:r>
          </a:p>
          <a:p>
            <a:pPr lvl="1"/>
            <a:r>
              <a:rPr lang="en-US" dirty="0">
                <a:solidFill>
                  <a:srgbClr val="00B050"/>
                </a:solidFill>
              </a:rPr>
              <a:t>Anna </a:t>
            </a:r>
            <a:r>
              <a:rPr lang="en-US" dirty="0" err="1">
                <a:solidFill>
                  <a:srgbClr val="00B050"/>
                </a:solidFill>
              </a:rPr>
              <a:t>Pantelidou</a:t>
            </a:r>
            <a:r>
              <a:rPr lang="en-US" dirty="0">
                <a:solidFill>
                  <a:srgbClr val="00B050"/>
                </a:solidFill>
              </a:rPr>
              <a:t> (</a:t>
            </a:r>
            <a:r>
              <a:rPr lang="en-US" dirty="0" err="1">
                <a:solidFill>
                  <a:srgbClr val="00B050"/>
                </a:solidFill>
              </a:rPr>
              <a:t>Renesas</a:t>
            </a:r>
            <a:r>
              <a:rPr lang="en-US" dirty="0">
                <a:solidFill>
                  <a:srgbClr val="00B050"/>
                </a:solidFill>
              </a:rPr>
              <a:t> Mobile Corporation)</a:t>
            </a:r>
            <a:endParaRPr lang="en-US" b="0" dirty="0" smtClean="0">
              <a:solidFill>
                <a:srgbClr val="00B050"/>
              </a:solidFill>
            </a:endParaRPr>
          </a:p>
          <a:p>
            <a:r>
              <a:rPr lang="en-US" b="0" dirty="0" smtClean="0">
                <a:solidFill>
                  <a:srgbClr val="00B050"/>
                </a:solidFill>
              </a:rPr>
              <a:t>90 </a:t>
            </a:r>
            <a:r>
              <a:rPr lang="en-US" b="0" dirty="0">
                <a:solidFill>
                  <a:srgbClr val="00B050"/>
                </a:solidFill>
              </a:rPr>
              <a:t>802.11ah PHY </a:t>
            </a:r>
            <a:r>
              <a:rPr lang="en-US" b="0" dirty="0" smtClean="0">
                <a:solidFill>
                  <a:srgbClr val="00B050"/>
                </a:solidFill>
              </a:rPr>
              <a:t>Characteristics (PHY)</a:t>
            </a:r>
          </a:p>
          <a:p>
            <a:pPr lvl="1"/>
            <a:r>
              <a:rPr lang="en-US" dirty="0">
                <a:solidFill>
                  <a:srgbClr val="00B050"/>
                </a:solidFill>
              </a:rPr>
              <a:t>Anna </a:t>
            </a:r>
            <a:r>
              <a:rPr lang="en-US" dirty="0" err="1">
                <a:solidFill>
                  <a:srgbClr val="00B050"/>
                </a:solidFill>
              </a:rPr>
              <a:t>Pantelidou</a:t>
            </a:r>
            <a:r>
              <a:rPr lang="en-US" dirty="0">
                <a:solidFill>
                  <a:srgbClr val="00B050"/>
                </a:solidFill>
              </a:rPr>
              <a:t> (</a:t>
            </a:r>
            <a:r>
              <a:rPr lang="en-US" dirty="0" err="1">
                <a:solidFill>
                  <a:srgbClr val="00B050"/>
                </a:solidFill>
              </a:rPr>
              <a:t>Renesas</a:t>
            </a:r>
            <a:r>
              <a:rPr lang="en-US" dirty="0">
                <a:solidFill>
                  <a:srgbClr val="00B050"/>
                </a:solidFill>
              </a:rPr>
              <a:t> Mobile Corporation)</a:t>
            </a:r>
            <a:endParaRPr lang="en-US" b="0" dirty="0" smtClean="0">
              <a:solidFill>
                <a:srgbClr val="00B050"/>
              </a:solidFill>
            </a:endParaRPr>
          </a:p>
          <a:p>
            <a:r>
              <a:rPr lang="en-US" b="0" dirty="0" smtClean="0">
                <a:solidFill>
                  <a:srgbClr val="00B050"/>
                </a:solidFill>
              </a:rPr>
              <a:t>101 </a:t>
            </a:r>
            <a:r>
              <a:rPr lang="en-US" b="0" dirty="0">
                <a:solidFill>
                  <a:srgbClr val="00B050"/>
                </a:solidFill>
              </a:rPr>
              <a:t>On the Suitability of Repetition for </a:t>
            </a:r>
            <a:r>
              <a:rPr lang="en-US" b="0" dirty="0" smtClean="0">
                <a:solidFill>
                  <a:srgbClr val="00B050"/>
                </a:solidFill>
              </a:rPr>
              <a:t>802.11ah (PHY)</a:t>
            </a:r>
          </a:p>
          <a:p>
            <a:pPr lvl="1"/>
            <a:r>
              <a:rPr lang="en-US" dirty="0">
                <a:solidFill>
                  <a:srgbClr val="00B050"/>
                </a:solidFill>
              </a:rPr>
              <a:t>Anna </a:t>
            </a:r>
            <a:r>
              <a:rPr lang="en-US" dirty="0" err="1">
                <a:solidFill>
                  <a:srgbClr val="00B050"/>
                </a:solidFill>
              </a:rPr>
              <a:t>Pantelidou</a:t>
            </a:r>
            <a:r>
              <a:rPr lang="en-US" dirty="0">
                <a:solidFill>
                  <a:srgbClr val="00B050"/>
                </a:solidFill>
              </a:rPr>
              <a:t> (</a:t>
            </a:r>
            <a:r>
              <a:rPr lang="en-US" dirty="0" err="1">
                <a:solidFill>
                  <a:srgbClr val="00B050"/>
                </a:solidFill>
              </a:rPr>
              <a:t>Renesas</a:t>
            </a:r>
            <a:r>
              <a:rPr lang="en-US" dirty="0">
                <a:solidFill>
                  <a:srgbClr val="00B050"/>
                </a:solidFill>
              </a:rPr>
              <a:t> Mobile Corporation</a:t>
            </a:r>
            <a:r>
              <a:rPr lang="en-US" dirty="0" smtClean="0">
                <a:solidFill>
                  <a:srgbClr val="00B050"/>
                </a:solidFill>
              </a:rPr>
              <a:t>)</a:t>
            </a:r>
          </a:p>
          <a:p>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26499260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endParaRPr lang="en-US" dirty="0" smtClean="0"/>
          </a:p>
          <a:p>
            <a:r>
              <a:rPr lang="en-US" dirty="0" smtClean="0">
                <a:solidFill>
                  <a:srgbClr val="00B050"/>
                </a:solidFill>
              </a:rPr>
              <a:t>12/112 </a:t>
            </a:r>
            <a:r>
              <a:rPr lang="en-US" dirty="0">
                <a:solidFill>
                  <a:srgbClr val="00B050"/>
                </a:solidFill>
              </a:rPr>
              <a:t>Authentication/Association support for large number of </a:t>
            </a:r>
            <a:r>
              <a:rPr lang="en-US" dirty="0" smtClean="0">
                <a:solidFill>
                  <a:srgbClr val="00B050"/>
                </a:solidFill>
              </a:rPr>
              <a:t>stations (MAC)</a:t>
            </a:r>
          </a:p>
          <a:p>
            <a:pPr lvl="1"/>
            <a:r>
              <a:rPr lang="en-US" dirty="0">
                <a:solidFill>
                  <a:srgbClr val="00B050"/>
                </a:solidFill>
              </a:rPr>
              <a:t>Haiguang </a:t>
            </a:r>
            <a:r>
              <a:rPr lang="en-US" dirty="0" smtClean="0">
                <a:solidFill>
                  <a:srgbClr val="00B050"/>
                </a:solidFill>
              </a:rPr>
              <a:t>Wang (I2R)</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8983220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r>
              <a:rPr lang="en-US" dirty="0" smtClean="0"/>
              <a: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11/1137r4 Specification Framework</a:t>
            </a:r>
          </a:p>
          <a:p>
            <a:r>
              <a:rPr lang="en-US" smtClean="0">
                <a:solidFill>
                  <a:srgbClr val="00B050"/>
                </a:solidFill>
              </a:rPr>
              <a:t>Updated to r5</a:t>
            </a:r>
            <a:endParaRPr lang="en-US" dirty="0" smtClean="0">
              <a:solidFill>
                <a:srgbClr val="00B050"/>
              </a:solidFill>
            </a:endParaRPr>
          </a:p>
          <a:p>
            <a:pPr lvl="1"/>
            <a:r>
              <a:rPr lang="en-US" dirty="0" smtClean="0">
                <a:solidFill>
                  <a:srgbClr val="00B050"/>
                </a:solidFill>
              </a:rPr>
              <a:t>Minyoung</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37681529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solidFill>
                  <a:srgbClr val="00B050"/>
                </a:solidFill>
              </a:rPr>
              <a:t>Feb 13 </a:t>
            </a:r>
            <a:r>
              <a:rPr lang="en-US" dirty="0">
                <a:solidFill>
                  <a:srgbClr val="00B050"/>
                </a:solidFill>
              </a:rPr>
              <a:t>at 10 AM ET </a:t>
            </a:r>
            <a:r>
              <a:rPr lang="en-US" dirty="0" smtClean="0">
                <a:solidFill>
                  <a:srgbClr val="00B050"/>
                </a:solidFill>
              </a:rPr>
              <a:t>1 hours</a:t>
            </a:r>
          </a:p>
          <a:p>
            <a:pPr marL="1009650" lvl="1" indent="-609600"/>
            <a:r>
              <a:rPr lang="en-US" dirty="0" smtClean="0">
                <a:solidFill>
                  <a:srgbClr val="00B050"/>
                </a:solidFill>
              </a:rPr>
              <a:t>Discuss sub groups &amp; formation at end of March face to face</a:t>
            </a:r>
            <a:endParaRPr lang="en-US" dirty="0">
              <a:solidFill>
                <a:srgbClr val="00B050"/>
              </a:solidFill>
            </a:endParaRPr>
          </a:p>
          <a:p>
            <a:pPr marL="609600" indent="-609600"/>
            <a:r>
              <a:rPr lang="en-US" dirty="0" smtClean="0">
                <a:solidFill>
                  <a:srgbClr val="00B050"/>
                </a:solidFill>
              </a:rPr>
              <a:t>March 5 </a:t>
            </a:r>
            <a:r>
              <a:rPr lang="en-US" dirty="0">
                <a:solidFill>
                  <a:srgbClr val="00B050"/>
                </a:solidFill>
              </a:rPr>
              <a:t>at 7 PM ET </a:t>
            </a:r>
            <a:r>
              <a:rPr lang="en-US" dirty="0" smtClean="0">
                <a:solidFill>
                  <a:srgbClr val="00B050"/>
                </a:solidFill>
              </a:rPr>
              <a:t>1 </a:t>
            </a:r>
            <a:r>
              <a:rPr lang="en-US" dirty="0">
                <a:solidFill>
                  <a:srgbClr val="00B050"/>
                </a:solidFill>
              </a:rPr>
              <a:t>hours</a:t>
            </a:r>
          </a:p>
          <a:p>
            <a:pPr marL="1009650" lvl="1" indent="-609600"/>
            <a:r>
              <a:rPr lang="en-US" dirty="0" smtClean="0">
                <a:solidFill>
                  <a:srgbClr val="00B050"/>
                </a:solidFill>
              </a:rPr>
              <a:t>Prepare for March face to face</a:t>
            </a:r>
            <a:endParaRPr lang="en-US" dirty="0">
              <a:solidFill>
                <a:srgbClr val="00B050"/>
              </a:solidFill>
            </a:endParaRPr>
          </a:p>
          <a:p>
            <a:pPr marL="609600" indent="-609600"/>
            <a:r>
              <a:rPr lang="en-US" dirty="0">
                <a:solidFill>
                  <a:srgbClr val="00B050"/>
                </a:solidFill>
              </a:rPr>
              <a:t>Desire to have rolling time of noon, 10 AM and 7 PM</a:t>
            </a:r>
            <a:r>
              <a:rPr lang="en-US" dirty="0"/>
              <a:t> </a:t>
            </a:r>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solidFill>
                  <a:srgbClr val="00B050"/>
                </a:solidFill>
              </a:rPr>
              <a:t>Review </a:t>
            </a:r>
            <a:r>
              <a:rPr lang="en-US" dirty="0" smtClean="0">
                <a:solidFill>
                  <a:srgbClr val="00B050"/>
                </a:solidFill>
              </a:rPr>
              <a:t>11/285</a:t>
            </a:r>
          </a:p>
          <a:p>
            <a:pPr lvl="1"/>
            <a:r>
              <a:rPr lang="en-US" dirty="0" smtClean="0">
                <a:solidFill>
                  <a:srgbClr val="00B050"/>
                </a:solidFill>
              </a:rPr>
              <a:t>Extend by 4 months</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10593312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January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9" name="Footer Placeholder 8"/>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January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January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January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7" name="Footer Placeholder 6"/>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rgbClr val="00B050"/>
                </a:solidFill>
              </a:rPr>
              <a:t>Call for a secretary</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November meeting minutes</a:t>
            </a:r>
          </a:p>
          <a:p>
            <a:pPr marL="1009650" lvl="1" indent="-609600"/>
            <a:r>
              <a:rPr lang="en-US" dirty="0" smtClean="0">
                <a:solidFill>
                  <a:srgbClr val="00B050"/>
                </a:solidFill>
              </a:rPr>
              <a:t>November meeting minutes 11/1594r0</a:t>
            </a:r>
          </a:p>
          <a:p>
            <a:pPr marL="609600" indent="-609600"/>
            <a:r>
              <a:rPr lang="en-US" dirty="0" smtClean="0">
                <a:solidFill>
                  <a:srgbClr val="00B050"/>
                </a:solidFill>
              </a:rPr>
              <a:t>Approve Teleconference meeting minutes</a:t>
            </a:r>
          </a:p>
          <a:p>
            <a:pPr marL="1009650" lvl="1" indent="-609600"/>
            <a:r>
              <a:rPr lang="en-US" dirty="0" smtClean="0">
                <a:solidFill>
                  <a:srgbClr val="00B050"/>
                </a:solidFill>
              </a:rPr>
              <a:t>January 9 </a:t>
            </a:r>
            <a:r>
              <a:rPr lang="en-US" dirty="0">
                <a:solidFill>
                  <a:srgbClr val="00B050"/>
                </a:solidFill>
              </a:rPr>
              <a:t>teleconference </a:t>
            </a:r>
            <a:r>
              <a:rPr lang="en-US" dirty="0" smtClean="0">
                <a:solidFill>
                  <a:srgbClr val="00B050"/>
                </a:solidFill>
              </a:rPr>
              <a:t>minutes 12/0049r0 </a:t>
            </a:r>
            <a:endParaRPr lang="en-US" dirty="0">
              <a:solidFill>
                <a:srgbClr val="00B050"/>
              </a:solidFill>
            </a:endParaRPr>
          </a:p>
          <a:p>
            <a:pPr marL="1009650" lvl="1" indent="-609600"/>
            <a:r>
              <a:rPr lang="en-US" dirty="0" smtClean="0">
                <a:solidFill>
                  <a:srgbClr val="00B050"/>
                </a:solidFill>
              </a:rPr>
              <a:t>December 12 </a:t>
            </a:r>
            <a:r>
              <a:rPr lang="en-US" dirty="0">
                <a:solidFill>
                  <a:srgbClr val="00B050"/>
                </a:solidFill>
              </a:rPr>
              <a:t>teleconference </a:t>
            </a:r>
            <a:r>
              <a:rPr lang="en-US" dirty="0" smtClean="0">
                <a:solidFill>
                  <a:srgbClr val="00B050"/>
                </a:solidFill>
              </a:rPr>
              <a:t>minutes 11/1622r1</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January 2012</a:t>
            </a:r>
          </a:p>
        </p:txBody>
      </p:sp>
      <p:sp>
        <p:nvSpPr>
          <p:cNvPr id="15365" name="Footer Placeholder 4"/>
          <p:cNvSpPr>
            <a:spLocks noGrp="1"/>
          </p:cNvSpPr>
          <p:nvPr>
            <p:ph type="ftr" sz="quarter" idx="11"/>
          </p:nvPr>
        </p:nvSpPr>
        <p:spPr>
          <a:noFill/>
        </p:spPr>
        <p:txBody>
          <a:bodyPr/>
          <a:lstStyle/>
          <a:p>
            <a:r>
              <a:rPr lang="en-US" smtClean="0"/>
              <a:t>David Halasz, OakTree Wireless</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January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Submissions</a:t>
            </a:r>
            <a:endParaRPr lang="en-US" dirty="0"/>
          </a:p>
        </p:txBody>
      </p:sp>
      <p:sp>
        <p:nvSpPr>
          <p:cNvPr id="3" name="Content Placeholder 2"/>
          <p:cNvSpPr>
            <a:spLocks noGrp="1"/>
          </p:cNvSpPr>
          <p:nvPr>
            <p:ph idx="1"/>
          </p:nvPr>
        </p:nvSpPr>
        <p:spPr/>
        <p:txBody>
          <a:bodyPr/>
          <a:lstStyle/>
          <a:p>
            <a:endParaRPr lang="nl-NL" dirty="0"/>
          </a:p>
          <a:p>
            <a:endParaRPr lang="en-US" dirty="0">
              <a:hlinkClick r:id="rId2"/>
            </a:endParaRPr>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8" name="Content Placeholder 2"/>
          <p:cNvSpPr txBox="1">
            <a:spLocks/>
          </p:cNvSpPr>
          <p:nvPr/>
        </p:nvSpPr>
        <p:spPr bwMode="auto">
          <a:xfrm>
            <a:off x="937161" y="19050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dirty="0" smtClean="0">
                <a:solidFill>
                  <a:srgbClr val="00B050"/>
                </a:solidFill>
              </a:rPr>
              <a:t>12/0091 Frequency </a:t>
            </a:r>
            <a:r>
              <a:rPr lang="en-US" dirty="0">
                <a:solidFill>
                  <a:srgbClr val="00B050"/>
                </a:solidFill>
              </a:rPr>
              <a:t>drift in repeated transmission </a:t>
            </a:r>
            <a:r>
              <a:rPr lang="en-US" dirty="0" smtClean="0">
                <a:solidFill>
                  <a:srgbClr val="00B050"/>
                </a:solidFill>
              </a:rPr>
              <a:t>schemes (PHY)</a:t>
            </a:r>
          </a:p>
          <a:p>
            <a:pPr lvl="1"/>
            <a:r>
              <a:rPr lang="en-US" dirty="0" err="1">
                <a:solidFill>
                  <a:srgbClr val="00B050"/>
                </a:solidFill>
              </a:rPr>
              <a:t>Heejung</a:t>
            </a:r>
            <a:r>
              <a:rPr lang="en-US" dirty="0">
                <a:solidFill>
                  <a:srgbClr val="00B050"/>
                </a:solidFill>
              </a:rPr>
              <a:t> Yu (</a:t>
            </a:r>
            <a:r>
              <a:rPr lang="en-US" dirty="0" smtClean="0">
                <a:solidFill>
                  <a:srgbClr val="00B050"/>
                </a:solidFill>
              </a:rPr>
              <a:t>ETRI)</a:t>
            </a:r>
          </a:p>
          <a:p>
            <a:r>
              <a:rPr lang="en-US" dirty="0">
                <a:solidFill>
                  <a:srgbClr val="92D050"/>
                </a:solidFill>
              </a:rPr>
              <a:t>12/0093r0 location based grouping for </a:t>
            </a:r>
            <a:r>
              <a:rPr lang="en-US" dirty="0" err="1" smtClean="0">
                <a:solidFill>
                  <a:srgbClr val="92D050"/>
                </a:solidFill>
              </a:rPr>
              <a:t>Tgah</a:t>
            </a:r>
            <a:r>
              <a:rPr lang="en-US" dirty="0" smtClean="0">
                <a:solidFill>
                  <a:srgbClr val="92D050"/>
                </a:solidFill>
              </a:rPr>
              <a:t> (MAC)</a:t>
            </a:r>
          </a:p>
          <a:p>
            <a:pPr lvl="1"/>
            <a:r>
              <a:rPr lang="en-US" dirty="0" err="1">
                <a:solidFill>
                  <a:srgbClr val="92D050"/>
                </a:solidFill>
              </a:rPr>
              <a:t>Heejung</a:t>
            </a:r>
            <a:r>
              <a:rPr lang="en-US" dirty="0">
                <a:solidFill>
                  <a:srgbClr val="92D050"/>
                </a:solidFill>
              </a:rPr>
              <a:t> Yu (ETRI</a:t>
            </a:r>
            <a:r>
              <a:rPr lang="en-US" dirty="0" smtClean="0">
                <a:solidFill>
                  <a:srgbClr val="92D050"/>
                </a:solidFill>
              </a:rPr>
              <a:t>) - Postponed</a:t>
            </a:r>
            <a:endParaRPr lang="en-US" dirty="0">
              <a:solidFill>
                <a:srgbClr val="92D050"/>
              </a:solidFill>
            </a:endParaRPr>
          </a:p>
          <a:p>
            <a:r>
              <a:rPr lang="en-US" dirty="0" smtClean="0">
                <a:solidFill>
                  <a:srgbClr val="00B050"/>
                </a:solidFill>
              </a:rPr>
              <a:t>11/1483r2 </a:t>
            </a:r>
            <a:r>
              <a:rPr lang="en-US" dirty="0">
                <a:solidFill>
                  <a:srgbClr val="00B050"/>
                </a:solidFill>
              </a:rPr>
              <a:t>11ah preamble for 2MHz and </a:t>
            </a:r>
            <a:r>
              <a:rPr lang="en-US" dirty="0" smtClean="0">
                <a:solidFill>
                  <a:srgbClr val="00B050"/>
                </a:solidFill>
              </a:rPr>
              <a:t>beyond (PHY)</a:t>
            </a:r>
          </a:p>
          <a:p>
            <a:pPr lvl="1"/>
            <a:r>
              <a:rPr lang="en-US" dirty="0">
                <a:solidFill>
                  <a:srgbClr val="00B050"/>
                </a:solidFill>
              </a:rPr>
              <a:t>Hongyuan Zhang (Marvell</a:t>
            </a:r>
            <a:r>
              <a:rPr lang="en-US" dirty="0" smtClean="0">
                <a:solidFill>
                  <a:srgbClr val="00B050"/>
                </a:solidFill>
              </a:rPr>
              <a:t>)</a:t>
            </a:r>
            <a:endParaRPr lang="en-US" dirty="0">
              <a:solidFill>
                <a:srgbClr val="00B050"/>
              </a:solidFill>
            </a:endParaRPr>
          </a:p>
          <a:p>
            <a:r>
              <a:rPr lang="en-US" dirty="0" smtClean="0">
                <a:solidFill>
                  <a:srgbClr val="00B050"/>
                </a:solidFill>
              </a:rPr>
              <a:t>11/1484r2 </a:t>
            </a:r>
            <a:r>
              <a:rPr lang="en-US" dirty="0">
                <a:solidFill>
                  <a:srgbClr val="00B050"/>
                </a:solidFill>
              </a:rPr>
              <a:t>11ah PHY transmission </a:t>
            </a:r>
            <a:r>
              <a:rPr lang="en-US" dirty="0" smtClean="0">
                <a:solidFill>
                  <a:srgbClr val="00B050"/>
                </a:solidFill>
              </a:rPr>
              <a:t>flow (PHY)</a:t>
            </a:r>
          </a:p>
          <a:p>
            <a:pPr lvl="1"/>
            <a:r>
              <a:rPr lang="en-US" dirty="0">
                <a:solidFill>
                  <a:srgbClr val="00B050"/>
                </a:solidFill>
              </a:rPr>
              <a:t>Hongyuan Zhang (Marvell</a:t>
            </a:r>
            <a:r>
              <a:rPr lang="en-US" dirty="0" smtClean="0">
                <a:solidFill>
                  <a:srgbClr val="00B050"/>
                </a:solidFill>
              </a:rPr>
              <a:t>)</a:t>
            </a:r>
          </a:p>
          <a:p>
            <a:r>
              <a:rPr lang="en-US" dirty="0" smtClean="0">
                <a:solidFill>
                  <a:srgbClr val="00B050"/>
                </a:solidFill>
              </a:rPr>
              <a:t>12/0098r0 </a:t>
            </a:r>
            <a:r>
              <a:rPr lang="en-US" dirty="0">
                <a:solidFill>
                  <a:srgbClr val="00B050"/>
                </a:solidFill>
              </a:rPr>
              <a:t>11ah single stream </a:t>
            </a:r>
            <a:r>
              <a:rPr lang="en-US" dirty="0" smtClean="0">
                <a:solidFill>
                  <a:srgbClr val="00B050"/>
                </a:solidFill>
              </a:rPr>
              <a:t>pilots (PHY)</a:t>
            </a:r>
          </a:p>
          <a:p>
            <a:pPr lvl="1"/>
            <a:r>
              <a:rPr lang="en-US" dirty="0">
                <a:solidFill>
                  <a:srgbClr val="00B050"/>
                </a:solidFill>
              </a:rPr>
              <a:t>Hongyuan Zhang (Marvell)</a:t>
            </a:r>
            <a:endParaRPr lang="en-US" dirty="0" smtClean="0">
              <a:solidFill>
                <a:srgbClr val="00B050"/>
              </a:solidFill>
            </a:endParaRPr>
          </a:p>
        </p:txBody>
      </p:sp>
    </p:spTree>
    <p:extLst>
      <p:ext uri="{BB962C8B-B14F-4D97-AF65-F5344CB8AC3E}">
        <p14:creationId xmlns:p14="http://schemas.microsoft.com/office/powerpoint/2010/main" val="1555188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endParaRPr lang="en-US" dirty="0"/>
          </a:p>
          <a:p>
            <a:r>
              <a:rPr lang="en-US" dirty="0" smtClean="0">
                <a:solidFill>
                  <a:srgbClr val="00B050"/>
                </a:solidFill>
              </a:rPr>
              <a:t>12/94 </a:t>
            </a:r>
            <a:r>
              <a:rPr lang="en-US" dirty="0">
                <a:solidFill>
                  <a:srgbClr val="00B050"/>
                </a:solidFill>
              </a:rPr>
              <a:t>MAC header design for small data packet for 802.11ah (MAC)</a:t>
            </a:r>
          </a:p>
          <a:p>
            <a:pPr lvl="1"/>
            <a:r>
              <a:rPr lang="en-US" dirty="0">
                <a:solidFill>
                  <a:srgbClr val="00B050"/>
                </a:solidFill>
              </a:rPr>
              <a:t>Lu </a:t>
            </a:r>
            <a:r>
              <a:rPr lang="en-US" dirty="0" err="1">
                <a:solidFill>
                  <a:srgbClr val="00B050"/>
                </a:solidFill>
              </a:rPr>
              <a:t>Kaiying</a:t>
            </a:r>
            <a:r>
              <a:rPr lang="en-US" dirty="0">
                <a:solidFill>
                  <a:srgbClr val="00B050"/>
                </a:solidFill>
              </a:rPr>
              <a:t> (ZTE Corporation)</a:t>
            </a:r>
          </a:p>
          <a:p>
            <a:r>
              <a:rPr lang="en-US" dirty="0">
                <a:solidFill>
                  <a:srgbClr val="00B050"/>
                </a:solidFill>
              </a:rPr>
              <a:t>12/0119 early-</a:t>
            </a:r>
            <a:r>
              <a:rPr lang="en-US" dirty="0" err="1">
                <a:solidFill>
                  <a:srgbClr val="00B050"/>
                </a:solidFill>
              </a:rPr>
              <a:t>ack</a:t>
            </a:r>
            <a:r>
              <a:rPr lang="en-US" dirty="0">
                <a:solidFill>
                  <a:srgbClr val="00B050"/>
                </a:solidFill>
              </a:rPr>
              <a:t>-indication (MAC)</a:t>
            </a:r>
          </a:p>
          <a:p>
            <a:pPr lvl="1"/>
            <a:r>
              <a:rPr lang="en-US" dirty="0">
                <a:solidFill>
                  <a:srgbClr val="00B050"/>
                </a:solidFill>
              </a:rPr>
              <a:t>Raja </a:t>
            </a:r>
            <a:r>
              <a:rPr lang="en-US" dirty="0" smtClean="0">
                <a:solidFill>
                  <a:srgbClr val="00B050"/>
                </a:solidFill>
              </a:rPr>
              <a:t>Banerjea </a:t>
            </a:r>
            <a:r>
              <a:rPr lang="en-US" dirty="0">
                <a:solidFill>
                  <a:srgbClr val="00B050"/>
                </a:solidFill>
              </a:rPr>
              <a:t>(Marvell</a:t>
            </a:r>
            <a:r>
              <a:rPr lang="en-US" dirty="0" smtClean="0">
                <a:solidFill>
                  <a:srgbClr val="00B050"/>
                </a:solidFill>
              </a:rPr>
              <a:t>)</a:t>
            </a:r>
          </a:p>
          <a:p>
            <a:r>
              <a:rPr lang="en-US" dirty="0">
                <a:solidFill>
                  <a:srgbClr val="00B050"/>
                </a:solidFill>
              </a:rPr>
              <a:t>Sameer </a:t>
            </a:r>
            <a:r>
              <a:rPr lang="en-US" dirty="0" smtClean="0">
                <a:solidFill>
                  <a:srgbClr val="00B050"/>
                </a:solidFill>
              </a:rPr>
              <a:t>Vermani 1482r4</a:t>
            </a:r>
            <a:endParaRPr lang="en-US" dirty="0">
              <a:solidFill>
                <a:srgbClr val="00B050"/>
              </a:solidFill>
            </a:endParaRPr>
          </a:p>
          <a:p>
            <a:r>
              <a:rPr lang="en-US" dirty="0">
                <a:solidFill>
                  <a:srgbClr val="00B050"/>
                </a:solidFill>
              </a:rPr>
              <a:t>Hongyuan </a:t>
            </a:r>
            <a:r>
              <a:rPr lang="en-US" dirty="0" smtClean="0">
                <a:solidFill>
                  <a:srgbClr val="00B050"/>
                </a:solidFill>
              </a:rPr>
              <a:t>Zhang 1484r6</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3956156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a:xfrm>
            <a:off x="685800" y="1752600"/>
            <a:ext cx="7772400" cy="4343400"/>
          </a:xfrm>
        </p:spPr>
        <p:txBody>
          <a:bodyPr/>
          <a:lstStyle/>
          <a:p>
            <a:r>
              <a:rPr lang="en-US" dirty="0" smtClean="0">
                <a:solidFill>
                  <a:srgbClr val="00B050"/>
                </a:solidFill>
              </a:rPr>
              <a:t>Second 12/0092 Proposed </a:t>
            </a:r>
            <a:r>
              <a:rPr lang="en-US" dirty="0">
                <a:solidFill>
                  <a:srgbClr val="00B050"/>
                </a:solidFill>
              </a:rPr>
              <a:t>US Channelization for </a:t>
            </a:r>
            <a:r>
              <a:rPr lang="en-US" dirty="0" smtClean="0">
                <a:solidFill>
                  <a:srgbClr val="00B050"/>
                </a:solidFill>
              </a:rPr>
              <a:t>IEEE802.11ah (Channelization)</a:t>
            </a:r>
          </a:p>
          <a:p>
            <a:pPr lvl="1"/>
            <a:r>
              <a:rPr lang="en-US" dirty="0" smtClean="0">
                <a:solidFill>
                  <a:srgbClr val="00B050"/>
                </a:solidFill>
              </a:rPr>
              <a:t>Shusaku Shimada (Yokogawa </a:t>
            </a:r>
            <a:r>
              <a:rPr lang="en-US" dirty="0">
                <a:solidFill>
                  <a:srgbClr val="00B050"/>
                </a:solidFill>
              </a:rPr>
              <a:t>Co</a:t>
            </a:r>
            <a:r>
              <a:rPr lang="en-US" dirty="0" smtClean="0">
                <a:solidFill>
                  <a:srgbClr val="00B050"/>
                </a:solidFill>
              </a:rPr>
              <a:t>.)</a:t>
            </a:r>
          </a:p>
          <a:p>
            <a:r>
              <a:rPr lang="en-US" dirty="0" smtClean="0">
                <a:solidFill>
                  <a:srgbClr val="00B050"/>
                </a:solidFill>
              </a:rPr>
              <a:t>Third 12/0108 Channelization-Considerations-for-Smart-Grid (Channelization)</a:t>
            </a:r>
          </a:p>
          <a:p>
            <a:pPr lvl="1"/>
            <a:r>
              <a:rPr lang="en-US" dirty="0">
                <a:solidFill>
                  <a:srgbClr val="00B050"/>
                </a:solidFill>
              </a:rPr>
              <a:t>Roberto Aiello </a:t>
            </a:r>
            <a:r>
              <a:rPr lang="en-US" dirty="0" smtClean="0">
                <a:solidFill>
                  <a:srgbClr val="00B050"/>
                </a:solidFill>
              </a:rPr>
              <a:t>(</a:t>
            </a:r>
            <a:r>
              <a:rPr lang="en-US" dirty="0" err="1" smtClean="0">
                <a:solidFill>
                  <a:srgbClr val="00B050"/>
                </a:solidFill>
              </a:rPr>
              <a:t>Itron</a:t>
            </a:r>
            <a:r>
              <a:rPr lang="en-US" dirty="0" smtClean="0">
                <a:solidFill>
                  <a:srgbClr val="00B050"/>
                </a:solidFill>
              </a:rPr>
              <a:t>) - Later in week request</a:t>
            </a:r>
          </a:p>
          <a:p>
            <a:r>
              <a:rPr lang="en-US" dirty="0" smtClean="0">
                <a:solidFill>
                  <a:srgbClr val="00B050"/>
                </a:solidFill>
              </a:rPr>
              <a:t>12/111 First Channelization in Singapore (Channelization)</a:t>
            </a:r>
          </a:p>
          <a:p>
            <a:pPr lvl="1"/>
            <a:r>
              <a:rPr lang="en-US" dirty="0">
                <a:solidFill>
                  <a:srgbClr val="00B050"/>
                </a:solidFill>
              </a:rPr>
              <a:t>Zander Lei (I2R, Singapore</a:t>
            </a:r>
            <a:r>
              <a:rPr lang="en-US" dirty="0" smtClean="0">
                <a:solidFill>
                  <a:srgbClr val="00B050"/>
                </a:solidFill>
              </a:rPr>
              <a:t>)</a:t>
            </a:r>
          </a:p>
          <a:p>
            <a:r>
              <a:rPr lang="en-US" strike="sngStrike" dirty="0" smtClean="0">
                <a:solidFill>
                  <a:srgbClr val="00B050"/>
                </a:solidFill>
              </a:rPr>
              <a:t>Channelization</a:t>
            </a:r>
          </a:p>
          <a:p>
            <a:pPr lvl="1"/>
            <a:r>
              <a:rPr lang="en-US" strike="sngStrike" dirty="0" smtClean="0">
                <a:solidFill>
                  <a:srgbClr val="00B050"/>
                </a:solidFill>
              </a:rPr>
              <a:t>(Samsung)</a:t>
            </a:r>
          </a:p>
          <a:p>
            <a:pPr lvl="1"/>
            <a:endParaRPr lang="en-US" dirty="0"/>
          </a:p>
          <a:p>
            <a:r>
              <a:rPr lang="en-US" dirty="0" smtClean="0">
                <a:solidFill>
                  <a:srgbClr val="00B050"/>
                </a:solidFill>
              </a:rPr>
              <a:t>Simone straw poll continuation</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2633902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solidFill>
                  <a:srgbClr val="00B050"/>
                </a:solidFill>
              </a:rPr>
              <a:t>12/0109 Short </a:t>
            </a:r>
            <a:r>
              <a:rPr lang="en-US" dirty="0" err="1" smtClean="0">
                <a:solidFill>
                  <a:srgbClr val="00B050"/>
                </a:solidFill>
              </a:rPr>
              <a:t>Ack</a:t>
            </a:r>
            <a:r>
              <a:rPr lang="en-US" dirty="0" smtClean="0">
                <a:solidFill>
                  <a:srgbClr val="00B050"/>
                </a:solidFill>
              </a:rPr>
              <a:t> (PHY)</a:t>
            </a:r>
          </a:p>
          <a:p>
            <a:pPr lvl="1"/>
            <a:r>
              <a:rPr lang="en-US" dirty="0">
                <a:solidFill>
                  <a:srgbClr val="00B050"/>
                </a:solidFill>
              </a:rPr>
              <a:t>Laurent </a:t>
            </a:r>
            <a:r>
              <a:rPr lang="en-US" dirty="0" err="1" smtClean="0">
                <a:solidFill>
                  <a:srgbClr val="00B050"/>
                </a:solidFill>
              </a:rPr>
              <a:t>Cariou</a:t>
            </a:r>
            <a:r>
              <a:rPr lang="en-US" dirty="0" smtClean="0">
                <a:solidFill>
                  <a:srgbClr val="00B050"/>
                </a:solidFill>
              </a:rPr>
              <a:t> (Orange)</a:t>
            </a:r>
          </a:p>
          <a:p>
            <a:r>
              <a:rPr lang="en-US" dirty="0" smtClean="0">
                <a:solidFill>
                  <a:srgbClr val="00B050"/>
                </a:solidFill>
              </a:rPr>
              <a:t>12/0103 </a:t>
            </a:r>
            <a:r>
              <a:rPr lang="en-US" dirty="0">
                <a:solidFill>
                  <a:srgbClr val="00B050"/>
                </a:solidFill>
              </a:rPr>
              <a:t>Sequence detection for parallel </a:t>
            </a:r>
            <a:r>
              <a:rPr lang="en-US" dirty="0" smtClean="0">
                <a:solidFill>
                  <a:srgbClr val="00B050"/>
                </a:solidFill>
              </a:rPr>
              <a:t>ACKs (PHY)</a:t>
            </a:r>
          </a:p>
          <a:p>
            <a:pPr lvl="1"/>
            <a:r>
              <a:rPr lang="en-US" dirty="0" err="1">
                <a:solidFill>
                  <a:srgbClr val="00B050"/>
                </a:solidFill>
              </a:rPr>
              <a:t>Taejoon</a:t>
            </a:r>
            <a:r>
              <a:rPr lang="en-US" dirty="0">
                <a:solidFill>
                  <a:srgbClr val="00B050"/>
                </a:solidFill>
              </a:rPr>
              <a:t> </a:t>
            </a:r>
            <a:r>
              <a:rPr lang="en-US" dirty="0" smtClean="0">
                <a:solidFill>
                  <a:srgbClr val="00B050"/>
                </a:solidFill>
              </a:rPr>
              <a:t>Kim (Nokia)</a:t>
            </a:r>
            <a:r>
              <a:rPr lang="en-US" dirty="0" smtClean="0"/>
              <a:t> </a:t>
            </a:r>
            <a:endParaRPr lang="en-US" b="1" dirty="0" smtClean="0"/>
          </a:p>
          <a:p>
            <a:endParaRPr lang="en-US" dirty="0" smtClean="0"/>
          </a:p>
          <a:p>
            <a:r>
              <a:rPr lang="en-US" dirty="0" smtClean="0">
                <a:solidFill>
                  <a:srgbClr val="00B050"/>
                </a:solidFill>
              </a:rPr>
              <a:t>12/0130 </a:t>
            </a:r>
            <a:r>
              <a:rPr lang="en-US" dirty="0">
                <a:solidFill>
                  <a:srgbClr val="00B050"/>
                </a:solidFill>
              </a:rPr>
              <a:t>Beacon reception of long </a:t>
            </a:r>
            <a:r>
              <a:rPr lang="en-US" dirty="0" smtClean="0">
                <a:solidFill>
                  <a:srgbClr val="00B050"/>
                </a:solidFill>
              </a:rPr>
              <a:t>sleeper (MAC)</a:t>
            </a:r>
          </a:p>
          <a:p>
            <a:pPr lvl="1"/>
            <a:r>
              <a:rPr lang="en-US" dirty="0" err="1">
                <a:solidFill>
                  <a:srgbClr val="00B050"/>
                </a:solidFill>
              </a:rPr>
              <a:t>Seunghee</a:t>
            </a:r>
            <a:r>
              <a:rPr lang="en-US" dirty="0">
                <a:solidFill>
                  <a:srgbClr val="00B050"/>
                </a:solidFill>
              </a:rPr>
              <a:t> Han (LG Electronics</a:t>
            </a:r>
            <a:r>
              <a:rPr lang="en-US" dirty="0" smtClean="0">
                <a:solidFill>
                  <a:srgbClr val="00B050"/>
                </a:solidFill>
              </a:rPr>
              <a:t>)</a:t>
            </a:r>
          </a:p>
          <a:p>
            <a:pPr lvl="1"/>
            <a:endParaRPr lang="en-US" dirty="0"/>
          </a:p>
          <a:p>
            <a:r>
              <a:rPr lang="en-US" dirty="0" smtClean="0">
                <a:solidFill>
                  <a:srgbClr val="00B050"/>
                </a:solidFill>
              </a:rPr>
              <a:t>11/1482r3 </a:t>
            </a:r>
            <a:r>
              <a:rPr lang="en-US" b="0" dirty="0">
                <a:solidFill>
                  <a:srgbClr val="00B050"/>
                </a:solidFill>
              </a:rPr>
              <a:t>Preamble Format for 1 </a:t>
            </a:r>
            <a:r>
              <a:rPr lang="en-US" b="0" dirty="0" smtClean="0">
                <a:solidFill>
                  <a:srgbClr val="00B050"/>
                </a:solidFill>
              </a:rPr>
              <a:t>MHz</a:t>
            </a:r>
          </a:p>
          <a:p>
            <a:pPr lvl="1"/>
            <a:r>
              <a:rPr lang="en-US" dirty="0">
                <a:solidFill>
                  <a:srgbClr val="00B050"/>
                </a:solidFill>
              </a:rPr>
              <a:t>Sameer Vermani (Qualcomm)</a:t>
            </a:r>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3875710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solidFill>
                  <a:srgbClr val="00B050"/>
                </a:solidFill>
              </a:rPr>
              <a:t>12/0069 Consideration </a:t>
            </a:r>
            <a:r>
              <a:rPr lang="en-US" dirty="0">
                <a:solidFill>
                  <a:srgbClr val="00B050"/>
                </a:solidFill>
              </a:rPr>
              <a:t>on Max Idle Period extension for 11ah power </a:t>
            </a:r>
            <a:r>
              <a:rPr lang="en-US" dirty="0" smtClean="0">
                <a:solidFill>
                  <a:srgbClr val="00B050"/>
                </a:solidFill>
              </a:rPr>
              <a:t>save (MAC)</a:t>
            </a:r>
          </a:p>
          <a:p>
            <a:pPr lvl="1"/>
            <a:r>
              <a:rPr lang="en-US" dirty="0">
                <a:solidFill>
                  <a:srgbClr val="00B050"/>
                </a:solidFill>
              </a:rPr>
              <a:t>Lin Wang (ZTE Corporation</a:t>
            </a:r>
            <a:r>
              <a:rPr lang="en-US" dirty="0" smtClean="0">
                <a:solidFill>
                  <a:srgbClr val="00B050"/>
                </a:solidFill>
              </a:rPr>
              <a:t>)</a:t>
            </a:r>
          </a:p>
          <a:p>
            <a:r>
              <a:rPr lang="en-US" dirty="0" smtClean="0">
                <a:solidFill>
                  <a:srgbClr val="00B050"/>
                </a:solidFill>
              </a:rPr>
              <a:t>12/113 32 FFT </a:t>
            </a:r>
            <a:r>
              <a:rPr lang="en-US" dirty="0" err="1" smtClean="0">
                <a:solidFill>
                  <a:srgbClr val="00B050"/>
                </a:solidFill>
              </a:rPr>
              <a:t>interleaver</a:t>
            </a:r>
            <a:r>
              <a:rPr lang="en-US" dirty="0" smtClean="0">
                <a:solidFill>
                  <a:srgbClr val="00B050"/>
                </a:solidFill>
              </a:rPr>
              <a:t> (PHY)</a:t>
            </a:r>
          </a:p>
          <a:p>
            <a:pPr lvl="1"/>
            <a:r>
              <a:rPr lang="en-US" dirty="0" smtClean="0">
                <a:solidFill>
                  <a:srgbClr val="00B050"/>
                </a:solidFill>
              </a:rPr>
              <a:t>Ron Porat – Presentation done. Motion made</a:t>
            </a:r>
          </a:p>
          <a:p>
            <a:r>
              <a:rPr lang="en-US" dirty="0" smtClean="0">
                <a:solidFill>
                  <a:srgbClr val="00B050"/>
                </a:solidFill>
              </a:rPr>
              <a:t>12/115 32 FFT </a:t>
            </a:r>
            <a:r>
              <a:rPr lang="en-US" dirty="0" err="1" smtClean="0">
                <a:solidFill>
                  <a:srgbClr val="00B050"/>
                </a:solidFill>
              </a:rPr>
              <a:t>stf</a:t>
            </a:r>
            <a:r>
              <a:rPr lang="en-US" dirty="0" smtClean="0">
                <a:solidFill>
                  <a:srgbClr val="00B050"/>
                </a:solidFill>
              </a:rPr>
              <a:t> &amp; </a:t>
            </a:r>
            <a:r>
              <a:rPr lang="en-US" dirty="0" err="1" smtClean="0">
                <a:solidFill>
                  <a:srgbClr val="00B050"/>
                </a:solidFill>
              </a:rPr>
              <a:t>ltf</a:t>
            </a:r>
            <a:r>
              <a:rPr lang="en-US" dirty="0" smtClean="0">
                <a:solidFill>
                  <a:srgbClr val="00B050"/>
                </a:solidFill>
              </a:rPr>
              <a:t> (PHY)</a:t>
            </a:r>
          </a:p>
          <a:p>
            <a:pPr lvl="1"/>
            <a:r>
              <a:rPr lang="en-US" dirty="0" smtClean="0">
                <a:solidFill>
                  <a:srgbClr val="00B050"/>
                </a:solidFill>
              </a:rPr>
              <a:t>Ron Porat</a:t>
            </a:r>
          </a:p>
          <a:p>
            <a:r>
              <a:rPr lang="en-US" dirty="0" smtClean="0">
                <a:solidFill>
                  <a:srgbClr val="00B050"/>
                </a:solidFill>
              </a:rPr>
              <a:t>12/117 TIM operation (MAC)</a:t>
            </a:r>
          </a:p>
          <a:p>
            <a:pPr lvl="1"/>
            <a:r>
              <a:rPr lang="en-US" dirty="0" smtClean="0">
                <a:solidFill>
                  <a:srgbClr val="00B050"/>
                </a:solidFill>
              </a:rPr>
              <a:t>Minyoung Park</a:t>
            </a:r>
          </a:p>
          <a:p>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7267927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solidFill>
                  <a:srgbClr val="00B050"/>
                </a:solidFill>
              </a:rPr>
              <a:t>12/127r1 Low Power Medium Access (MAC)</a:t>
            </a:r>
          </a:p>
          <a:p>
            <a:pPr lvl="1"/>
            <a:r>
              <a:rPr lang="en-US" dirty="0">
                <a:solidFill>
                  <a:srgbClr val="00B050"/>
                </a:solidFill>
              </a:rPr>
              <a:t>Simone Merlin (Qualcomm Inc</a:t>
            </a:r>
            <a:r>
              <a:rPr lang="en-US" dirty="0" smtClean="0">
                <a:solidFill>
                  <a:srgbClr val="00B050"/>
                </a:solidFill>
              </a:rPr>
              <a:t>.)</a:t>
            </a:r>
            <a:endParaRPr lang="en-US" dirty="0" smtClean="0"/>
          </a:p>
          <a:p>
            <a:r>
              <a:rPr lang="en-US" dirty="0" smtClean="0">
                <a:solidFill>
                  <a:srgbClr val="00B050"/>
                </a:solidFill>
              </a:rPr>
              <a:t>12/129 Short Beacon (MAC)</a:t>
            </a:r>
          </a:p>
          <a:p>
            <a:pPr lvl="1"/>
            <a:r>
              <a:rPr lang="en-US" dirty="0">
                <a:solidFill>
                  <a:srgbClr val="00B050"/>
                </a:solidFill>
              </a:rPr>
              <a:t>Simone Merlin (Qualcomm Inc.)</a:t>
            </a:r>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24049106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smtClean="0"/>
              <a:t>FREM 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12/0148 </a:t>
            </a:r>
            <a:r>
              <a:rPr lang="en-US" dirty="0">
                <a:solidFill>
                  <a:srgbClr val="00B050"/>
                </a:solidFill>
              </a:rPr>
              <a:t>Uplink Throughput Performance of IEEE 802.11ah Networks under OBSS Scenarios</a:t>
            </a:r>
          </a:p>
          <a:p>
            <a:pPr lvl="1"/>
            <a:r>
              <a:rPr lang="en-US" dirty="0" err="1">
                <a:solidFill>
                  <a:srgbClr val="00B050"/>
                </a:solidFill>
              </a:rPr>
              <a:t>Chittabrata</a:t>
            </a:r>
            <a:r>
              <a:rPr lang="en-US" dirty="0">
                <a:solidFill>
                  <a:srgbClr val="00B050"/>
                </a:solidFill>
              </a:rPr>
              <a:t> </a:t>
            </a:r>
            <a:r>
              <a:rPr lang="en-US" dirty="0" err="1">
                <a:solidFill>
                  <a:srgbClr val="00B050"/>
                </a:solidFill>
              </a:rPr>
              <a:t>Ghosh</a:t>
            </a:r>
            <a:r>
              <a:rPr lang="en-US" dirty="0">
                <a:solidFill>
                  <a:srgbClr val="00B050"/>
                </a:solidFill>
              </a:rPr>
              <a:t> (Nokia)</a:t>
            </a:r>
            <a:endParaRPr lang="en-US" dirty="0" smtClean="0">
              <a:solidFill>
                <a:srgbClr val="00B050"/>
              </a:solidFill>
            </a:endParaRPr>
          </a:p>
          <a:p>
            <a:r>
              <a:rPr lang="en-US" dirty="0" smtClean="0">
                <a:solidFill>
                  <a:srgbClr val="00B050"/>
                </a:solidFill>
              </a:rPr>
              <a:t>FREM 11/905r5 , After channelization submissions</a:t>
            </a:r>
          </a:p>
          <a:p>
            <a:pPr lvl="1"/>
            <a:r>
              <a:rPr lang="en-US" dirty="0" smtClean="0">
                <a:solidFill>
                  <a:srgbClr val="00B050"/>
                </a:solidFill>
              </a:rPr>
              <a:t>Minho </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1272138836"/>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2682</TotalTime>
  <Words>1113</Words>
  <Application>Microsoft Office PowerPoint</Application>
  <PresentationFormat>On-screen Show (4:3)</PresentationFormat>
  <Paragraphs>238</Paragraphs>
  <Slides>20</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802-11-PathProtection</vt:lpstr>
      <vt:lpstr>Document</vt:lpstr>
      <vt:lpstr>IEEE 802.11ah Sub 1 GHz license-exempt operation Agenda for January 2012</vt:lpstr>
      <vt:lpstr>IEEE 802.11ah Agenda</vt:lpstr>
      <vt:lpstr>Agenda cont. Submissions</vt:lpstr>
      <vt:lpstr>Agenda cont. Submissions</vt:lpstr>
      <vt:lpstr>Agenda cont. Submissions</vt:lpstr>
      <vt:lpstr>Agenda cont. Submissions</vt:lpstr>
      <vt:lpstr>Agenda cont. Submissions</vt:lpstr>
      <vt:lpstr>Agenda cont. Submissions</vt:lpstr>
      <vt:lpstr>Agenda cont. FREM Submissions</vt:lpstr>
      <vt:lpstr>Agenda cont. Submissions Resume Thursday morning</vt:lpstr>
      <vt:lpstr>Agenda cont. Submissions</vt:lpstr>
      <vt:lpstr>Agenda cont. Submissions</vt:lpstr>
      <vt:lpstr>Agenda cont.</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257</cp:revision>
  <cp:lastPrinted>1998-02-10T13:28:06Z</cp:lastPrinted>
  <dcterms:created xsi:type="dcterms:W3CDTF">2009-11-09T00:32:22Z</dcterms:created>
  <dcterms:modified xsi:type="dcterms:W3CDTF">2012-01-19T18:55:30Z</dcterms:modified>
</cp:coreProperties>
</file>