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5"/>
  </p:notesMasterIdLst>
  <p:handoutMasterIdLst>
    <p:handoutMasterId r:id="rId16"/>
  </p:handoutMasterIdLst>
  <p:sldIdLst>
    <p:sldId id="269" r:id="rId2"/>
    <p:sldId id="270" r:id="rId3"/>
    <p:sldId id="281" r:id="rId4"/>
    <p:sldId id="287" r:id="rId5"/>
    <p:sldId id="288" r:id="rId6"/>
    <p:sldId id="289" r:id="rId7"/>
    <p:sldId id="279" r:id="rId8"/>
    <p:sldId id="286" r:id="rId9"/>
    <p:sldId id="273" r:id="rId10"/>
    <p:sldId id="274" r:id="rId11"/>
    <p:sldId id="275" r:id="rId12"/>
    <p:sldId id="276" r:id="rId13"/>
    <p:sldId id="277" r:id="rId14"/>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0397" autoAdjust="0"/>
    <p:restoredTop sz="94671" autoAdjust="0"/>
  </p:normalViewPr>
  <p:slideViewPr>
    <p:cSldViewPr>
      <p:cViewPr>
        <p:scale>
          <a:sx n="80" d="100"/>
          <a:sy n="80" d="100"/>
        </p:scale>
        <p:origin x="-1296" y="30"/>
      </p:cViewPr>
      <p:guideLst>
        <p:guide orient="horz" pos="2160"/>
        <p:guide pos="2880"/>
      </p:guideLst>
    </p:cSldViewPr>
  </p:slideViewPr>
  <p:notesTextViewPr>
    <p:cViewPr>
      <p:scale>
        <a:sx n="100" d="100"/>
        <a:sy n="100" d="100"/>
      </p:scale>
      <p:origin x="0" y="0"/>
    </p:cViewPr>
  </p:notesTextViewPr>
  <p:notesViewPr>
    <p:cSldViewPr>
      <p:cViewPr varScale="1">
        <p:scale>
          <a:sx n="55" d="100"/>
          <a:sy n="55" d="100"/>
        </p:scale>
        <p:origin x="-2892" y="-9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smtClean="0"/>
              <a:t>David Halasz, OakTree Wireless</a:t>
            </a:r>
            <a:endParaRPr lang="en-US"/>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pPr>
              <a:defRPr/>
            </a:pPr>
            <a:r>
              <a:rPr lang="en-US"/>
              <a:t>Page </a:t>
            </a:r>
            <a:fld id="{57331469-CC73-4F6F-814E-517B0B11AA81}"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909649519"/>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a:lvl1pPr>
          </a:lstStyle>
          <a:p>
            <a:pPr>
              <a:defRPr/>
            </a:pPr>
            <a:r>
              <a:rPr lang="en-US" smtClean="0"/>
              <a:t>doc.: IEEE 802.11-10/0xxxr0</a:t>
            </a:r>
            <a:endParaRPr lang="en-US"/>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a:lvl1pPr>
          </a:lstStyle>
          <a:p>
            <a:pPr>
              <a:defRPr/>
            </a:pPr>
            <a:r>
              <a:rPr lang="en-US"/>
              <a:t>Month Year</a:t>
            </a:r>
          </a:p>
        </p:txBody>
      </p:sp>
      <p:sp>
        <p:nvSpPr>
          <p:cNvPr id="2355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vl5pPr>
          </a:lstStyle>
          <a:p>
            <a:pPr lvl="4">
              <a:defRPr/>
            </a:pPr>
            <a:r>
              <a:rPr lang="en-US" smtClean="0"/>
              <a:t>David Halasz, OakTree Wireless</a:t>
            </a:r>
            <a:endParaRPr lang="en-US"/>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pPr>
              <a:defRPr/>
            </a:pPr>
            <a:r>
              <a:rPr lang="en-US"/>
              <a:t>Page </a:t>
            </a:r>
            <a:fld id="{7797EB75-BD9E-45DB-A35F-6C321BEA61EF}"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758455348"/>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hdr" sz="quarter"/>
          </p:nvPr>
        </p:nvSpPr>
        <p:spPr>
          <a:noFill/>
        </p:spPr>
        <p:txBody>
          <a:bodyPr/>
          <a:lstStyle/>
          <a:p>
            <a:r>
              <a:rPr lang="en-US" smtClean="0"/>
              <a:t>doc.: IEEE 802.11-10/0xxxr0</a:t>
            </a:r>
          </a:p>
        </p:txBody>
      </p:sp>
      <p:sp>
        <p:nvSpPr>
          <p:cNvPr id="24579" name="Rectangle 3"/>
          <p:cNvSpPr>
            <a:spLocks noGrp="1" noChangeArrowheads="1"/>
          </p:cNvSpPr>
          <p:nvPr>
            <p:ph type="dt" sz="quarter" idx="1"/>
          </p:nvPr>
        </p:nvSpPr>
        <p:spPr>
          <a:noFill/>
        </p:spPr>
        <p:txBody>
          <a:bodyPr/>
          <a:lstStyle/>
          <a:p>
            <a:r>
              <a:rPr lang="en-US" smtClean="0"/>
              <a:t>Month Year</a:t>
            </a:r>
          </a:p>
        </p:txBody>
      </p:sp>
      <p:sp>
        <p:nvSpPr>
          <p:cNvPr id="24580" name="Rectangle 6"/>
          <p:cNvSpPr>
            <a:spLocks noGrp="1" noChangeArrowheads="1"/>
          </p:cNvSpPr>
          <p:nvPr>
            <p:ph type="ftr" sz="quarter" idx="4"/>
          </p:nvPr>
        </p:nvSpPr>
        <p:spPr>
          <a:noFill/>
        </p:spPr>
        <p:txBody>
          <a:bodyPr/>
          <a:lstStyle/>
          <a:p>
            <a:pPr lvl="4"/>
            <a:r>
              <a:rPr lang="en-US" smtClean="0"/>
              <a:t>David Halasz, OakTree Wireless</a:t>
            </a:r>
          </a:p>
        </p:txBody>
      </p:sp>
      <p:sp>
        <p:nvSpPr>
          <p:cNvPr id="24581" name="Rectangle 7"/>
          <p:cNvSpPr>
            <a:spLocks noGrp="1" noChangeArrowheads="1"/>
          </p:cNvSpPr>
          <p:nvPr>
            <p:ph type="sldNum" sz="quarter" idx="5"/>
          </p:nvPr>
        </p:nvSpPr>
        <p:spPr>
          <a:noFill/>
        </p:spPr>
        <p:txBody>
          <a:bodyPr/>
          <a:lstStyle/>
          <a:p>
            <a:r>
              <a:rPr lang="en-US" smtClean="0"/>
              <a:t>Page </a:t>
            </a:r>
            <a:fld id="{EAA737DE-91F0-4B7D-8A18-ED5F5E01B10B}" type="slidenum">
              <a:rPr lang="en-US" smtClean="0"/>
              <a:pPr/>
              <a:t>1</a:t>
            </a:fld>
            <a:endParaRPr lang="en-US" smtClean="0"/>
          </a:p>
        </p:txBody>
      </p:sp>
      <p:sp>
        <p:nvSpPr>
          <p:cNvPr id="24582" name="Rectangle 2"/>
          <p:cNvSpPr>
            <a:spLocks noGrp="1" noRot="1" noChangeAspect="1" noChangeArrowheads="1" noTextEdit="1"/>
          </p:cNvSpPr>
          <p:nvPr>
            <p:ph type="sldImg"/>
          </p:nvPr>
        </p:nvSpPr>
        <p:spPr>
          <a:xfrm>
            <a:off x="1154113" y="701675"/>
            <a:ext cx="4625975" cy="3468688"/>
          </a:xfrm>
          <a:ln/>
        </p:spPr>
      </p:sp>
      <p:sp>
        <p:nvSpPr>
          <p:cNvPr id="24583"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802.11-10/0xxxr0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David Halasz, OakTree Wireless</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7797EB75-BD9E-45DB-A35F-6C321BEA61EF}"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7"/>
          <p:cNvSpPr>
            <a:spLocks noGrp="1" noChangeArrowheads="1"/>
          </p:cNvSpPr>
          <p:nvPr>
            <p:ph type="sldNum" sz="quarter" idx="5"/>
          </p:nvPr>
        </p:nvSpPr>
        <p:spPr>
          <a:xfrm>
            <a:off x="3658444" y="8985250"/>
            <a:ext cx="76944" cy="184666"/>
          </a:xfrm>
          <a:noFill/>
        </p:spPr>
        <p:txBody>
          <a:bodyPr/>
          <a:lstStyle/>
          <a:p>
            <a:fld id="{C148BCD9-3FFE-463B-8303-E45EFEBFB909}" type="slidenum">
              <a:rPr lang="en-US"/>
              <a:pPr/>
              <a:t>9</a:t>
            </a:fld>
            <a:endParaRPr lang="en-US"/>
          </a:p>
        </p:txBody>
      </p:sp>
      <p:sp>
        <p:nvSpPr>
          <p:cNvPr id="8195" name="Rectangle 1026"/>
          <p:cNvSpPr>
            <a:spLocks noGrp="1" noChangeArrowheads="1"/>
          </p:cNvSpPr>
          <p:nvPr>
            <p:ph type="body" idx="1"/>
          </p:nvPr>
        </p:nvSpPr>
        <p:spPr>
          <a:noFill/>
          <a:ln/>
        </p:spPr>
        <p:txBody>
          <a:bodyPr lIns="91678" tIns="45035" rIns="91678" bIns="45035"/>
          <a:lstStyle/>
          <a:p>
            <a:endParaRPr lang="en-GB" smtClean="0"/>
          </a:p>
        </p:txBody>
      </p:sp>
      <p:sp>
        <p:nvSpPr>
          <p:cNvPr id="8196" name="Rectangle 1027"/>
          <p:cNvSpPr>
            <a:spLocks noGrp="1" noRot="1" noChangeAspect="1" noChangeArrowheads="1" noTextEdit="1"/>
          </p:cNvSpPr>
          <p:nvPr>
            <p:ph type="sldImg"/>
          </p:nvPr>
        </p:nvSpPr>
        <p:spPr>
          <a:xfrm>
            <a:off x="1154113" y="701675"/>
            <a:ext cx="4625975" cy="3468688"/>
          </a:xfrm>
          <a:ln w="12700" cap="flat">
            <a:solidFill>
              <a:schemeClr val="tx1"/>
            </a:solidFill>
          </a:ln>
        </p:spPr>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7"/>
          <p:cNvSpPr>
            <a:spLocks noGrp="1" noChangeArrowheads="1"/>
          </p:cNvSpPr>
          <p:nvPr>
            <p:ph type="sldNum" sz="quarter" idx="5"/>
          </p:nvPr>
        </p:nvSpPr>
        <p:spPr>
          <a:xfrm>
            <a:off x="3658444" y="8985250"/>
            <a:ext cx="76944" cy="184666"/>
          </a:xfrm>
          <a:noFill/>
        </p:spPr>
        <p:txBody>
          <a:bodyPr/>
          <a:lstStyle/>
          <a:p>
            <a:fld id="{891470CF-0790-429C-9C1E-DF2518FDE296}" type="slidenum">
              <a:rPr lang="en-US"/>
              <a:pPr/>
              <a:t>10</a:t>
            </a:fld>
            <a:endParaRPr lang="en-US"/>
          </a:p>
        </p:txBody>
      </p:sp>
      <p:sp>
        <p:nvSpPr>
          <p:cNvPr id="9219" name="Rectangle 2"/>
          <p:cNvSpPr>
            <a:spLocks noGrp="1" noRot="1" noChangeAspect="1" noChangeArrowheads="1" noTextEdit="1"/>
          </p:cNvSpPr>
          <p:nvPr>
            <p:ph type="sldImg"/>
          </p:nvPr>
        </p:nvSpPr>
        <p:spPr>
          <a:xfrm>
            <a:off x="1154113" y="701675"/>
            <a:ext cx="4625975" cy="3468688"/>
          </a:xfrm>
          <a:ln/>
        </p:spPr>
      </p:sp>
      <p:sp>
        <p:nvSpPr>
          <p:cNvPr id="9220"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sldNum" sz="quarter" idx="5"/>
          </p:nvPr>
        </p:nvSpPr>
        <p:spPr>
          <a:xfrm>
            <a:off x="3658444" y="8985250"/>
            <a:ext cx="76944" cy="184666"/>
          </a:xfrm>
          <a:noFill/>
        </p:spPr>
        <p:txBody>
          <a:bodyPr/>
          <a:lstStyle/>
          <a:p>
            <a:fld id="{38806DBD-9021-47CD-A4C0-7EADB7D8BB53}" type="slidenum">
              <a:rPr lang="en-US"/>
              <a:pPr/>
              <a:t>13</a:t>
            </a:fld>
            <a:endParaRPr lang="en-US"/>
          </a:p>
        </p:txBody>
      </p:sp>
      <p:sp>
        <p:nvSpPr>
          <p:cNvPr id="10243" name="Rectangle 2"/>
          <p:cNvSpPr>
            <a:spLocks noGrp="1" noRot="1" noChangeAspect="1" noChangeArrowheads="1" noTextEdit="1"/>
          </p:cNvSpPr>
          <p:nvPr>
            <p:ph type="sldImg"/>
          </p:nvPr>
        </p:nvSpPr>
        <p:spPr>
          <a:xfrm>
            <a:off x="1154113" y="701675"/>
            <a:ext cx="4625975" cy="3468688"/>
          </a:xfrm>
          <a:ln/>
        </p:spPr>
      </p:sp>
      <p:sp>
        <p:nvSpPr>
          <p:cNvPr id="10244" name="Rectangle 3"/>
          <p:cNvSpPr>
            <a:spLocks noGrp="1" noChangeArrowheads="1"/>
          </p:cNvSpPr>
          <p:nvPr>
            <p:ph type="body" idx="1"/>
          </p:nvPr>
        </p:nvSpPr>
        <p:spPr>
          <a:noFill/>
          <a:ln/>
        </p:spPr>
        <p:txBody>
          <a:bodyPr/>
          <a:lstStyle/>
          <a:p>
            <a:endParaRPr lang="en-GB" smtClean="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5A27BAEC-4E92-428C-ACCA-21570D1D19F0}"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00B8A76E-7BA7-4C9B-837C-355FCD7B160F}"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BAA5FCF3-553F-4D02-B98B-995DD4F30E1B}" type="slidenum">
              <a:rPr lang="en-US"/>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96913" y="332601"/>
            <a:ext cx="1327351" cy="276999"/>
          </a:xfrm>
        </p:spPr>
        <p:txBody>
          <a:bodyPr/>
          <a:lstStyle>
            <a:lvl1pPr>
              <a:defRPr/>
            </a:lvl1pPr>
          </a:lstStyle>
          <a:p>
            <a:pPr>
              <a:defRPr/>
            </a:pPr>
            <a:r>
              <a:rPr lang="en-US" smtClean="0"/>
              <a:t>January 2012</a:t>
            </a:r>
            <a:endParaRPr lang="en-US" dirty="0"/>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9F280238-5E03-4A90-BACD-D800220B2674}"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5"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6" name="Rectangle 6"/>
          <p:cNvSpPr>
            <a:spLocks noGrp="1" noChangeArrowheads="1"/>
          </p:cNvSpPr>
          <p:nvPr>
            <p:ph type="sldNum" sz="quarter" idx="12"/>
          </p:nvPr>
        </p:nvSpPr>
        <p:spPr/>
        <p:txBody>
          <a:bodyPr/>
          <a:lstStyle>
            <a:lvl1pPr>
              <a:defRPr/>
            </a:lvl1pPr>
          </a:lstStyle>
          <a:p>
            <a:pPr>
              <a:defRPr/>
            </a:pPr>
            <a:r>
              <a:rPr lang="en-US"/>
              <a:t>Slide </a:t>
            </a:r>
            <a:fld id="{3757BC58-BACD-405D-B618-E32E80D6B6EC}"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B438A36A-A85A-4993-AA9A-DAE717E40F6A}"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8"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9" name="Rectangle 6"/>
          <p:cNvSpPr>
            <a:spLocks noGrp="1" noChangeArrowheads="1"/>
          </p:cNvSpPr>
          <p:nvPr>
            <p:ph type="sldNum" sz="quarter" idx="12"/>
          </p:nvPr>
        </p:nvSpPr>
        <p:spPr/>
        <p:txBody>
          <a:bodyPr/>
          <a:lstStyle>
            <a:lvl1pPr>
              <a:defRPr/>
            </a:lvl1pPr>
          </a:lstStyle>
          <a:p>
            <a:pPr>
              <a:defRPr/>
            </a:pPr>
            <a:r>
              <a:rPr lang="en-US"/>
              <a:t>Slide </a:t>
            </a:r>
            <a:fld id="{26762A5E-7C72-410F-BAC3-6E6D2737995E}"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4"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5" name="Rectangle 6"/>
          <p:cNvSpPr>
            <a:spLocks noGrp="1" noChangeArrowheads="1"/>
          </p:cNvSpPr>
          <p:nvPr>
            <p:ph type="sldNum" sz="quarter" idx="12"/>
          </p:nvPr>
        </p:nvSpPr>
        <p:spPr/>
        <p:txBody>
          <a:bodyPr/>
          <a:lstStyle>
            <a:lvl1pPr>
              <a:defRPr/>
            </a:lvl1pPr>
          </a:lstStyle>
          <a:p>
            <a:pPr>
              <a:defRPr/>
            </a:pPr>
            <a:r>
              <a:rPr lang="en-US"/>
              <a:t>Slide </a:t>
            </a:r>
            <a:fld id="{4818DF38-7C2F-431A-BC51-697330729583}"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3"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4" name="Rectangle 6"/>
          <p:cNvSpPr>
            <a:spLocks noGrp="1" noChangeArrowheads="1"/>
          </p:cNvSpPr>
          <p:nvPr>
            <p:ph type="sldNum" sz="quarter" idx="12"/>
          </p:nvPr>
        </p:nvSpPr>
        <p:spPr/>
        <p:txBody>
          <a:bodyPr/>
          <a:lstStyle>
            <a:lvl1pPr>
              <a:defRPr/>
            </a:lvl1pPr>
          </a:lstStyle>
          <a:p>
            <a:pPr>
              <a:defRPr/>
            </a:pPr>
            <a:r>
              <a:rPr lang="en-US"/>
              <a:t>Slide </a:t>
            </a:r>
            <a:fld id="{25721EC0-9E3F-4D94-B125-3AEE1BE7499A}"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30909BE1-62D5-4B97-94AD-A28DFF66D96D}"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smtClean="0"/>
              <a:t>January 2012</a:t>
            </a:r>
            <a:endParaRPr lang="en-US"/>
          </a:p>
        </p:txBody>
      </p:sp>
      <p:sp>
        <p:nvSpPr>
          <p:cNvPr id="6" name="Rectangle 5"/>
          <p:cNvSpPr>
            <a:spLocks noGrp="1" noChangeArrowheads="1"/>
          </p:cNvSpPr>
          <p:nvPr>
            <p:ph type="ftr" sz="quarter" idx="11"/>
          </p:nvPr>
        </p:nvSpPr>
        <p:spPr/>
        <p:txBody>
          <a:bodyPr/>
          <a:lstStyle>
            <a:lvl1pPr>
              <a:defRPr/>
            </a:lvl1pPr>
          </a:lstStyle>
          <a:p>
            <a:pPr>
              <a:defRPr/>
            </a:pPr>
            <a:r>
              <a:rPr lang="en-US" smtClean="0"/>
              <a:t>David Halasz, OakTree Wireless</a:t>
            </a:r>
            <a:endParaRPr lang="en-US"/>
          </a:p>
        </p:txBody>
      </p:sp>
      <p:sp>
        <p:nvSpPr>
          <p:cNvPr id="7" name="Rectangle 6"/>
          <p:cNvSpPr>
            <a:spLocks noGrp="1" noChangeArrowheads="1"/>
          </p:cNvSpPr>
          <p:nvPr>
            <p:ph type="sldNum" sz="quarter" idx="12"/>
          </p:nvPr>
        </p:nvSpPr>
        <p:spPr/>
        <p:txBody>
          <a:bodyPr/>
          <a:lstStyle>
            <a:lvl1pPr>
              <a:defRPr/>
            </a:lvl1pPr>
          </a:lstStyle>
          <a:p>
            <a:pPr>
              <a:defRPr/>
            </a:pPr>
            <a:r>
              <a:rPr lang="en-US"/>
              <a:t>Slide </a:t>
            </a:r>
            <a:fld id="{FD5D6F34-4A63-4A43-9856-E699E89240BC}"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955454"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smtClean="0"/>
              <a:t>January 2012</a:t>
            </a:r>
            <a:endParaRPr lang="en-US" dirty="0"/>
          </a:p>
        </p:txBody>
      </p:sp>
      <p:sp>
        <p:nvSpPr>
          <p:cNvPr id="1029" name="Rectangle 5"/>
          <p:cNvSpPr>
            <a:spLocks noGrp="1" noChangeArrowheads="1"/>
          </p:cNvSpPr>
          <p:nvPr>
            <p:ph type="ftr" sz="quarter" idx="3"/>
          </p:nvPr>
        </p:nvSpPr>
        <p:spPr bwMode="auto">
          <a:xfrm>
            <a:off x="7227888" y="6475413"/>
            <a:ext cx="1316037"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smtClean="0"/>
              <a:t>David Halasz, OakTree Wireless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pPr>
              <a:defRPr/>
            </a:pPr>
            <a:r>
              <a:rPr lang="en-US"/>
              <a:t>Slide </a:t>
            </a:r>
            <a:fld id="{5FCE21BC-3A2D-4A13-9E57-C304A74846AF}" type="slidenum">
              <a:rPr lang="en-US"/>
              <a:pPr>
                <a:defRPr/>
              </a:pPr>
              <a:t>‹#›</a:t>
            </a:fld>
            <a:endParaRPr lang="en-US"/>
          </a:p>
        </p:txBody>
      </p:sp>
      <p:sp>
        <p:nvSpPr>
          <p:cNvPr id="1031" name="Rectangle 7"/>
          <p:cNvSpPr>
            <a:spLocks noChangeArrowheads="1"/>
          </p:cNvSpPr>
          <p:nvPr/>
        </p:nvSpPr>
        <p:spPr bwMode="auto">
          <a:xfrm>
            <a:off x="5047069" y="332601"/>
            <a:ext cx="3398431"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802.11-12/0097r3</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4051" r:id="rId1"/>
    <p:sldLayoutId id="2147484052" r:id="rId2"/>
    <p:sldLayoutId id="2147484053" r:id="rId3"/>
    <p:sldLayoutId id="2147484054" r:id="rId4"/>
    <p:sldLayoutId id="2147484055" r:id="rId5"/>
    <p:sldLayoutId id="2147484056" r:id="rId6"/>
    <p:sldLayoutId id="2147484057" r:id="rId7"/>
    <p:sldLayoutId id="2147484058" r:id="rId8"/>
    <p:sldLayoutId id="2147484059" r:id="rId9"/>
    <p:sldLayoutId id="2147484060" r:id="rId10"/>
    <p:sldLayoutId id="2147484061" r:id="rId11"/>
  </p:sldLayoutIdLst>
  <p:hf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1" fontAlgn="base" hangingPunct="1">
        <a:spcBef>
          <a:spcPct val="0"/>
        </a:spcBef>
        <a:spcAft>
          <a:spcPct val="0"/>
        </a:spcAft>
        <a:defRPr sz="3200" b="1">
          <a:solidFill>
            <a:schemeClr val="tx2"/>
          </a:solidFill>
          <a:latin typeface="Times New Roman" pitchFamily="18" charset="0"/>
        </a:defRPr>
      </a:lvl6pPr>
      <a:lvl7pPr marL="914400" algn="ctr" rtl="0" eaLnBrk="1" fontAlgn="base" hangingPunct="1">
        <a:spcBef>
          <a:spcPct val="0"/>
        </a:spcBef>
        <a:spcAft>
          <a:spcPct val="0"/>
        </a:spcAft>
        <a:defRPr sz="3200" b="1">
          <a:solidFill>
            <a:schemeClr val="tx2"/>
          </a:solidFill>
          <a:latin typeface="Times New Roman" pitchFamily="18" charset="0"/>
        </a:defRPr>
      </a:lvl7pPr>
      <a:lvl8pPr marL="1371600" algn="ctr" rtl="0" eaLnBrk="1" fontAlgn="base" hangingPunct="1">
        <a:spcBef>
          <a:spcPct val="0"/>
        </a:spcBef>
        <a:spcAft>
          <a:spcPct val="0"/>
        </a:spcAft>
        <a:defRPr sz="3200" b="1">
          <a:solidFill>
            <a:schemeClr val="tx2"/>
          </a:solidFill>
          <a:latin typeface="Times New Roman" pitchFamily="18" charset="0"/>
        </a:defRPr>
      </a:lvl8pPr>
      <a:lvl9pPr marL="1828800" algn="ctr" rtl="0" eaLnBrk="1" fontAlgn="base" hangingPunct="1">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6" Type="http://schemas.openxmlformats.org/officeDocument/2006/relationships/image" Target="../media/image1.emf"/><Relationship Id="rId5" Type="http://schemas.openxmlformats.org/officeDocument/2006/relationships/oleObject" Target="../embeddings/Microsoft_Word_97_-_2003_Document1.doc"/><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1/dcn/11/11-11-1138-01-00ah-packet-radio-mode-for-802-11ah-a-b-g-n.ppt"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noFill/>
        </p:spPr>
        <p:txBody>
          <a:bodyPr/>
          <a:lstStyle/>
          <a:p>
            <a:r>
              <a:rPr lang="en-US" smtClean="0"/>
              <a:t>January 2012</a:t>
            </a:r>
            <a:endParaRPr lang="en-US" dirty="0" smtClean="0"/>
          </a:p>
        </p:txBody>
      </p:sp>
      <p:sp>
        <p:nvSpPr>
          <p:cNvPr id="1028" name="Footer Placeholder 4"/>
          <p:cNvSpPr>
            <a:spLocks noGrp="1"/>
          </p:cNvSpPr>
          <p:nvPr>
            <p:ph type="ftr" sz="quarter" idx="11"/>
          </p:nvPr>
        </p:nvSpPr>
        <p:spPr>
          <a:noFill/>
        </p:spPr>
        <p:txBody>
          <a:bodyPr/>
          <a:lstStyle/>
          <a:p>
            <a:r>
              <a:rPr lang="en-US" smtClean="0"/>
              <a:t>David Halasz, OakTree Wireless</a:t>
            </a:r>
          </a:p>
        </p:txBody>
      </p:sp>
      <p:sp>
        <p:nvSpPr>
          <p:cNvPr id="1029" name="Slide Number Placeholder 5"/>
          <p:cNvSpPr>
            <a:spLocks noGrp="1"/>
          </p:cNvSpPr>
          <p:nvPr>
            <p:ph type="sldNum" sz="quarter" idx="12"/>
          </p:nvPr>
        </p:nvSpPr>
        <p:spPr>
          <a:noFill/>
        </p:spPr>
        <p:txBody>
          <a:bodyPr/>
          <a:lstStyle/>
          <a:p>
            <a:r>
              <a:rPr lang="en-US" smtClean="0"/>
              <a:t>Slide </a:t>
            </a:r>
            <a:fld id="{0AAC8984-FAF7-4BDC-8A43-79AF6F406068}" type="slidenum">
              <a:rPr lang="en-US" smtClean="0"/>
              <a:pPr/>
              <a:t>1</a:t>
            </a:fld>
            <a:endParaRPr lang="en-US" smtClean="0"/>
          </a:p>
        </p:txBody>
      </p:sp>
      <p:sp>
        <p:nvSpPr>
          <p:cNvPr id="1030" name="Rectangle 2"/>
          <p:cNvSpPr>
            <a:spLocks noGrp="1" noChangeArrowheads="1"/>
          </p:cNvSpPr>
          <p:nvPr>
            <p:ph type="title"/>
          </p:nvPr>
        </p:nvSpPr>
        <p:spPr>
          <a:xfrm>
            <a:off x="685800" y="838200"/>
            <a:ext cx="7772400" cy="1066800"/>
          </a:xfrm>
          <a:noFill/>
        </p:spPr>
        <p:txBody>
          <a:bodyPr/>
          <a:lstStyle/>
          <a:p>
            <a:pPr eaLnBrk="1" hangingPunct="1"/>
            <a:r>
              <a:rPr lang="en-US" dirty="0" smtClean="0"/>
              <a:t>IEEE 802.11ah</a:t>
            </a:r>
            <a:br>
              <a:rPr lang="en-US" dirty="0" smtClean="0"/>
            </a:br>
            <a:r>
              <a:rPr lang="en-US" dirty="0" smtClean="0"/>
              <a:t>Sub 1 GHz license-exempt operation Agenda for January 2012</a:t>
            </a:r>
          </a:p>
        </p:txBody>
      </p:sp>
      <p:sp>
        <p:nvSpPr>
          <p:cNvPr id="1031" name="Rectangle 6"/>
          <p:cNvSpPr>
            <a:spLocks noGrp="1" noChangeArrowheads="1"/>
          </p:cNvSpPr>
          <p:nvPr>
            <p:ph type="body" idx="1"/>
          </p:nvPr>
        </p:nvSpPr>
        <p:spPr>
          <a:xfrm>
            <a:off x="685800" y="2111622"/>
            <a:ext cx="7772400" cy="381000"/>
          </a:xfrm>
          <a:noFill/>
        </p:spPr>
        <p:txBody>
          <a:bodyPr/>
          <a:lstStyle/>
          <a:p>
            <a:pPr algn="ctr" eaLnBrk="1" hangingPunct="1">
              <a:buFontTx/>
              <a:buNone/>
            </a:pPr>
            <a:r>
              <a:rPr lang="en-US" sz="2000" dirty="0" smtClean="0"/>
              <a:t>Date:</a:t>
            </a:r>
            <a:r>
              <a:rPr lang="en-US" sz="2000" b="0" dirty="0" smtClean="0"/>
              <a:t> 2012-01-16</a:t>
            </a:r>
          </a:p>
        </p:txBody>
      </p:sp>
      <p:graphicFrame>
        <p:nvGraphicFramePr>
          <p:cNvPr id="1026" name="Object 11"/>
          <p:cNvGraphicFramePr>
            <a:graphicFrameLocks noChangeAspect="1"/>
          </p:cNvGraphicFramePr>
          <p:nvPr>
            <p:extLst>
              <p:ext uri="{D42A27DB-BD31-4B8C-83A1-F6EECF244321}">
                <p14:modId xmlns:p14="http://schemas.microsoft.com/office/powerpoint/2010/main" val="3494830084"/>
              </p:ext>
            </p:extLst>
          </p:nvPr>
        </p:nvGraphicFramePr>
        <p:xfrm>
          <a:off x="534988" y="2666999"/>
          <a:ext cx="7683500" cy="3317875"/>
        </p:xfrm>
        <a:graphic>
          <a:graphicData uri="http://schemas.openxmlformats.org/presentationml/2006/ole">
            <mc:AlternateContent xmlns:mc="http://schemas.openxmlformats.org/markup-compatibility/2006">
              <mc:Choice xmlns:v="urn:schemas-microsoft-com:vml" Requires="v">
                <p:oleObj spid="_x0000_s1107" name="Document" r:id="rId5" imgW="8691842" imgH="4130615" progId="Word.Document.8">
                  <p:embed/>
                </p:oleObj>
              </mc:Choice>
              <mc:Fallback>
                <p:oleObj name="Document" r:id="rId5" imgW="8691842" imgH="4130615" progId="Word.Document.8">
                  <p:embed/>
                  <p:pic>
                    <p:nvPicPr>
                      <p:cNvPr id="0" name="Object 11"/>
                      <p:cNvPicPr>
                        <a:picLocks noChangeAspect="1" noChangeArrowheads="1"/>
                      </p:cNvPicPr>
                      <p:nvPr/>
                    </p:nvPicPr>
                    <p:blipFill>
                      <a:blip r:embed="rId6"/>
                      <a:srcRect/>
                      <a:stretch>
                        <a:fillRect/>
                      </a:stretch>
                    </p:blipFill>
                    <p:spPr bwMode="auto">
                      <a:xfrm>
                        <a:off x="534988" y="2666999"/>
                        <a:ext cx="7683500" cy="3317875"/>
                      </a:xfrm>
                      <a:prstGeom prst="rect">
                        <a:avLst/>
                      </a:prstGeom>
                      <a:noFill/>
                      <a:extLst/>
                    </p:spPr>
                  </p:pic>
                </p:oleObj>
              </mc:Fallback>
            </mc:AlternateContent>
          </a:graphicData>
        </a:graphic>
      </p:graphicFrame>
      <p:sp>
        <p:nvSpPr>
          <p:cNvPr id="1032" name="Rectangle 12"/>
          <p:cNvSpPr>
            <a:spLocks noChangeArrowheads="1"/>
          </p:cNvSpPr>
          <p:nvPr/>
        </p:nvSpPr>
        <p:spPr bwMode="auto">
          <a:xfrm>
            <a:off x="533400" y="2320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dirty="0"/>
              <a:t>Authors:</a:t>
            </a:r>
            <a:endParaRPr lang="en-US" sz="2000"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title"/>
          </p:nvPr>
        </p:nvSpPr>
        <p:spPr>
          <a:xfrm>
            <a:off x="381000" y="838200"/>
            <a:ext cx="8458200" cy="609600"/>
          </a:xfrm>
        </p:spPr>
        <p:txBody>
          <a:bodyPr/>
          <a:lstStyle/>
          <a:p>
            <a:r>
              <a:rPr lang="en-US" sz="3200" u="sng" dirty="0" smtClean="0"/>
              <a:t>Participants, Patents, and Duty to Inform</a:t>
            </a:r>
          </a:p>
        </p:txBody>
      </p:sp>
      <p:sp>
        <p:nvSpPr>
          <p:cNvPr id="3075"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3076" name="Rectangle 4"/>
          <p:cNvSpPr>
            <a:spLocks noChangeArrowheads="1"/>
          </p:cNvSpPr>
          <p:nvPr/>
        </p:nvSpPr>
        <p:spPr bwMode="auto">
          <a:xfrm>
            <a:off x="533400" y="1600200"/>
            <a:ext cx="8229600" cy="39624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500" u="sng" dirty="0">
              <a:solidFill>
                <a:srgbClr val="FF0000"/>
              </a:solidFill>
              <a:latin typeface="Arial" pitchFamily="34" charset="0"/>
            </a:endParaRPr>
          </a:p>
          <a:p>
            <a:pPr marL="230188" indent="-230188">
              <a:spcBef>
                <a:spcPct val="20000"/>
              </a:spcBef>
              <a:buClr>
                <a:srgbClr val="CC3300"/>
              </a:buClr>
              <a:buSzPct val="50000"/>
              <a:buFont typeface="Monotype Sorts"/>
              <a:buNone/>
            </a:pPr>
            <a:r>
              <a:rPr lang="en-US" sz="1600" b="1" dirty="0">
                <a:solidFill>
                  <a:srgbClr val="000099"/>
                </a:solidFill>
                <a:latin typeface="Arial" pitchFamily="34" charset="0"/>
              </a:rPr>
              <a:t>	</a:t>
            </a:r>
            <a:r>
              <a:rPr lang="en-US" b="1" dirty="0">
                <a:solidFill>
                  <a:srgbClr val="000099"/>
                </a:solidFill>
                <a:latin typeface="Arial" pitchFamily="34" charset="0"/>
              </a:rPr>
              <a:t>All participants in this meeting have certain obligations under the IEEE-SA Patent Policy.  Participants: </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marL="1143000" lvl="2" indent="-228600">
              <a:spcBef>
                <a:spcPct val="20000"/>
              </a:spcBef>
              <a:buClr>
                <a:srgbClr val="CC3300"/>
              </a:buClr>
              <a:buSzPct val="50000"/>
              <a:buFont typeface="Monotype Sorts"/>
              <a:buChar char="l"/>
            </a:pPr>
            <a:r>
              <a:rPr lang="en-US" b="1" dirty="0">
                <a:solidFill>
                  <a:srgbClr val="000099"/>
                </a:solidFill>
                <a:latin typeface="Arial" pitchFamily="34" charset="0"/>
              </a:rPr>
              <a:t>“Personal awareness” means that the participant “is personally aware that the holder may have a potential Essential Patent Claim,” even if the participant is not personally aware of the specific patents or</a:t>
            </a:r>
            <a:r>
              <a:rPr lang="en-US" b="1" dirty="0">
                <a:solidFill>
                  <a:srgbClr val="FF3300"/>
                </a:solidFill>
                <a:latin typeface="Arial" pitchFamily="34" charset="0"/>
              </a:rPr>
              <a:t> </a:t>
            </a:r>
            <a:r>
              <a:rPr lang="en-US" b="1" dirty="0">
                <a:solidFill>
                  <a:srgbClr val="000099"/>
                </a:solidFill>
                <a:latin typeface="Arial" pitchFamily="34" charset="0"/>
              </a:rPr>
              <a:t>patent claims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marL="630238" lvl="1" indent="-285750">
              <a:spcBef>
                <a:spcPct val="20000"/>
              </a:spcBef>
              <a:buClr>
                <a:srgbClr val="CC3300"/>
              </a:buClr>
              <a:buSzPct val="50000"/>
              <a:buFont typeface="Monotype Sorts"/>
              <a:buChar char="l"/>
            </a:pPr>
            <a:r>
              <a:rPr lang="en-US" b="1" dirty="0">
                <a:solidFill>
                  <a:srgbClr val="000099"/>
                </a:solidFill>
                <a:latin typeface="Arial" pitchFamily="34" charset="0"/>
              </a:rPr>
              <a:t>The above does not apply if the patent</a:t>
            </a:r>
            <a:r>
              <a:rPr lang="en-US" b="1" dirty="0">
                <a:solidFill>
                  <a:srgbClr val="FF3300"/>
                </a:solidFill>
                <a:latin typeface="Arial" pitchFamily="34" charset="0"/>
              </a:rPr>
              <a:t> </a:t>
            </a:r>
            <a:r>
              <a:rPr lang="en-US" b="1" dirty="0">
                <a:solidFill>
                  <a:srgbClr val="000099"/>
                </a:solidFill>
                <a:latin typeface="Arial" pitchFamily="34" charset="0"/>
              </a:rPr>
              <a:t>claim is already the subject of an Accepted Letter of Assurance that applies to the proposed standard(s) under consideration by this group</a:t>
            </a:r>
          </a:p>
          <a:p>
            <a:pPr marL="230188" indent="-230188">
              <a:spcBef>
                <a:spcPct val="20000"/>
              </a:spcBef>
              <a:buClr>
                <a:srgbClr val="CC3300"/>
              </a:buClr>
              <a:buSzPct val="50000"/>
              <a:buFont typeface="Monotype Sorts"/>
              <a:buNone/>
            </a:pPr>
            <a:r>
              <a:rPr lang="en-GB" dirty="0">
                <a:solidFill>
                  <a:srgbClr val="000099"/>
                </a:solidFill>
                <a:latin typeface="Arial" pitchFamily="34" charset="0"/>
              </a:rPr>
              <a:t>		Quoted text excerpted from IEEE-SA Standards Board Bylaws </a:t>
            </a:r>
            <a:r>
              <a:rPr lang="en-GB" dirty="0" err="1">
                <a:solidFill>
                  <a:srgbClr val="000099"/>
                </a:solidFill>
                <a:latin typeface="Arial" pitchFamily="34" charset="0"/>
              </a:rPr>
              <a:t>subclause</a:t>
            </a:r>
            <a:r>
              <a:rPr lang="en-GB" dirty="0">
                <a:solidFill>
                  <a:srgbClr val="000099"/>
                </a:solidFill>
                <a:latin typeface="Arial" pitchFamily="34" charset="0"/>
              </a:rPr>
              <a:t> 6.2</a:t>
            </a:r>
            <a:endParaRPr lang="en-US" dirty="0">
              <a:solidFill>
                <a:srgbClr val="000099"/>
              </a:solidFill>
              <a:latin typeface="Arial" pitchFamily="34" charset="0"/>
            </a:endParaRP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Early identification of holders of potential Essential Patent Claims is strongly encouraged</a:t>
            </a:r>
          </a:p>
          <a:p>
            <a:pPr marL="230188" indent="-230188">
              <a:spcBef>
                <a:spcPct val="20000"/>
              </a:spcBef>
              <a:buClr>
                <a:srgbClr val="CC3300"/>
              </a:buClr>
              <a:buSzPct val="50000"/>
              <a:buFont typeface="Monotype Sorts"/>
              <a:buChar char="l"/>
            </a:pPr>
            <a:r>
              <a:rPr lang="en-US" b="1" dirty="0">
                <a:solidFill>
                  <a:srgbClr val="000099"/>
                </a:solidFill>
                <a:latin typeface="Arial" pitchFamily="34" charset="0"/>
              </a:rPr>
              <a:t>No duty to perform a patent search</a:t>
            </a:r>
            <a:endParaRPr lang="en-GB" b="1" dirty="0">
              <a:solidFill>
                <a:srgbClr val="000099"/>
              </a:solidFill>
              <a:latin typeface="Arial" pitchFamily="34" charset="0"/>
            </a:endParaRPr>
          </a:p>
        </p:txBody>
      </p:sp>
      <p:sp>
        <p:nvSpPr>
          <p:cNvPr id="3077" name="Text Box 5"/>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#1</a:t>
            </a:r>
            <a:endParaRPr lang="en-US"/>
          </a:p>
        </p:txBody>
      </p:sp>
      <p:sp>
        <p:nvSpPr>
          <p:cNvPr id="6" name="Date Placeholder 5"/>
          <p:cNvSpPr>
            <a:spLocks noGrp="1"/>
          </p:cNvSpPr>
          <p:nvPr>
            <p:ph type="dt" sz="half" idx="10"/>
          </p:nvPr>
        </p:nvSpPr>
        <p:spPr/>
        <p:txBody>
          <a:bodyPr/>
          <a:lstStyle/>
          <a:p>
            <a:pPr>
              <a:defRPr/>
            </a:pPr>
            <a:r>
              <a:rPr lang="en-US" smtClean="0"/>
              <a:t>January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10</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Rectangle 2"/>
          <p:cNvSpPr>
            <a:spLocks noGrp="1" noChangeArrowheads="1"/>
          </p:cNvSpPr>
          <p:nvPr>
            <p:ph type="title"/>
          </p:nvPr>
        </p:nvSpPr>
        <p:spPr>
          <a:xfrm>
            <a:off x="609600" y="685800"/>
            <a:ext cx="7772400" cy="762000"/>
          </a:xfrm>
        </p:spPr>
        <p:txBody>
          <a:bodyPr/>
          <a:lstStyle/>
          <a:p>
            <a:r>
              <a:rPr lang="en-GB" u="sng" dirty="0" smtClean="0"/>
              <a:t>Patent Related Links</a:t>
            </a:r>
            <a:endParaRPr lang="en-US" u="sng" dirty="0" smtClean="0"/>
          </a:p>
        </p:txBody>
      </p:sp>
      <p:sp>
        <p:nvSpPr>
          <p:cNvPr id="4099" name="Rectangle 3"/>
          <p:cNvSpPr>
            <a:spLocks noGrp="1" noChangeArrowheads="1"/>
          </p:cNvSpPr>
          <p:nvPr>
            <p:ph type="body" idx="1"/>
          </p:nvPr>
        </p:nvSpPr>
        <p:spPr>
          <a:xfrm>
            <a:off x="0" y="1524000"/>
            <a:ext cx="8991600" cy="3505200"/>
          </a:xfrm>
        </p:spPr>
        <p:txBody>
          <a:bodyPr/>
          <a:lstStyle/>
          <a:p>
            <a:pPr lvl="1">
              <a:lnSpc>
                <a:spcPct val="90000"/>
              </a:lnSpc>
              <a:buFont typeface="Monotype Sorts"/>
              <a:buNone/>
            </a:pPr>
            <a:r>
              <a:rPr lang="en-US" sz="2400" dirty="0" smtClean="0">
                <a:cs typeface="Times New Roman" pitchFamily="18" charset="0"/>
              </a:rPr>
              <a:t>	All participants should be familiar with their obligations under the IEEE-SA Policies &amp; Procedures for standards development.</a:t>
            </a:r>
          </a:p>
          <a:p>
            <a:pPr lvl="1">
              <a:lnSpc>
                <a:spcPct val="90000"/>
              </a:lnSpc>
              <a:buFont typeface="Monotype Sorts"/>
              <a:buNone/>
            </a:pPr>
            <a:r>
              <a:rPr lang="en-US" sz="2400" dirty="0" smtClean="0">
                <a:cs typeface="Times New Roman" pitchFamily="18" charset="0"/>
              </a:rPr>
              <a:t>	Patent Policy is stated in these sources:</a:t>
            </a:r>
          </a:p>
          <a:p>
            <a:pPr lvl="1">
              <a:lnSpc>
                <a:spcPct val="90000"/>
              </a:lnSpc>
              <a:buFont typeface="Monotype Sorts"/>
              <a:buNone/>
            </a:pPr>
            <a:r>
              <a:rPr lang="en-GB" sz="2400" dirty="0" smtClean="0"/>
              <a:t>		IEEE-SA Standards Boards Bylaws</a:t>
            </a:r>
          </a:p>
          <a:p>
            <a:pPr lvl="1">
              <a:lnSpc>
                <a:spcPct val="90000"/>
              </a:lnSpc>
              <a:buFont typeface="Monotype Sorts"/>
              <a:buNone/>
            </a:pPr>
            <a:r>
              <a:rPr lang="en-US" sz="2100" dirty="0" smtClean="0"/>
              <a:t>		</a:t>
            </a:r>
            <a:r>
              <a:rPr lang="en-US" sz="2100" i="1" dirty="0" smtClean="0"/>
              <a:t>http://standards.ieee.org/guides/bylaws/sect6-7.html#6</a:t>
            </a:r>
          </a:p>
          <a:p>
            <a:pPr lvl="1">
              <a:lnSpc>
                <a:spcPct val="90000"/>
              </a:lnSpc>
              <a:buFont typeface="Monotype Sorts"/>
              <a:buNone/>
            </a:pPr>
            <a:r>
              <a:rPr lang="en-GB" sz="2400" dirty="0" smtClean="0"/>
              <a:t>		IEEE-SA Standards Board Operations Manual</a:t>
            </a:r>
          </a:p>
          <a:p>
            <a:pPr lvl="1">
              <a:lnSpc>
                <a:spcPct val="90000"/>
              </a:lnSpc>
              <a:buFont typeface="Monotype Sorts"/>
              <a:buNone/>
            </a:pPr>
            <a:r>
              <a:rPr lang="en-US" sz="2400" dirty="0" smtClean="0"/>
              <a:t>		</a:t>
            </a:r>
            <a:r>
              <a:rPr lang="en-US" sz="2100" i="1" dirty="0" smtClean="0"/>
              <a:t>http://standards.ieee.org/guides/opman/sect6.html#6.3</a:t>
            </a:r>
            <a:endParaRPr lang="en-US" sz="2400" dirty="0" smtClean="0"/>
          </a:p>
          <a:p>
            <a:pPr lvl="1">
              <a:lnSpc>
                <a:spcPct val="90000"/>
              </a:lnSpc>
              <a:buFont typeface="Monotype Sorts"/>
              <a:buNone/>
            </a:pPr>
            <a:r>
              <a:rPr lang="en-US" sz="2400" dirty="0" smtClean="0">
                <a:cs typeface="Times New Roman" pitchFamily="18" charset="0"/>
              </a:rPr>
              <a:t>	Material about the patent policy is available at</a:t>
            </a:r>
            <a:r>
              <a:rPr lang="en-US" sz="2400" dirty="0" smtClean="0"/>
              <a:t> </a:t>
            </a:r>
          </a:p>
          <a:p>
            <a:pPr lvl="1">
              <a:lnSpc>
                <a:spcPct val="90000"/>
              </a:lnSpc>
              <a:buFont typeface="Monotype Sorts"/>
              <a:buNone/>
            </a:pPr>
            <a:r>
              <a:rPr lang="en-US" sz="2400" dirty="0" smtClean="0"/>
              <a:t>		</a:t>
            </a:r>
            <a:r>
              <a:rPr lang="en-US" sz="2100" i="1" dirty="0" smtClean="0"/>
              <a:t>http://standards.ieee.org/board/pat/pat-material.html</a:t>
            </a:r>
          </a:p>
        </p:txBody>
      </p:sp>
      <p:sp>
        <p:nvSpPr>
          <p:cNvPr id="4100" name="Text Box 6"/>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#2</a:t>
            </a:r>
            <a:endParaRPr lang="en-US"/>
          </a:p>
        </p:txBody>
      </p:sp>
      <p:sp>
        <p:nvSpPr>
          <p:cNvPr id="4101" name="Rectangle 7"/>
          <p:cNvSpPr>
            <a:spLocks noChangeArrowheads="1"/>
          </p:cNvSpPr>
          <p:nvPr/>
        </p:nvSpPr>
        <p:spPr bwMode="auto">
          <a:xfrm>
            <a:off x="1295400" y="5273675"/>
            <a:ext cx="6781800" cy="822325"/>
          </a:xfrm>
          <a:prstGeom prst="rect">
            <a:avLst/>
          </a:prstGeom>
          <a:noFill/>
          <a:ln w="9525">
            <a:noFill/>
            <a:miter lim="800000"/>
            <a:headEnd/>
            <a:tailEnd/>
          </a:ln>
        </p:spPr>
        <p:txBody>
          <a:bodyPr>
            <a:spAutoFit/>
          </a:bodyPr>
          <a:lstStyle/>
          <a:p>
            <a:r>
              <a:rPr lang="en-US" sz="1200" b="1" dirty="0">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a:buNone/>
            </a:pPr>
            <a:endParaRPr lang="en-US" sz="1200" b="1" dirty="0">
              <a:solidFill>
                <a:srgbClr val="000099"/>
              </a:solidFill>
              <a:latin typeface="Arial" pitchFamily="34" charset="0"/>
            </a:endParaRPr>
          </a:p>
          <a:p>
            <a:pPr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This slide set is available at http://standards.ieee.org/board/pat/pat-slideset.ppt </a:t>
            </a:r>
          </a:p>
        </p:txBody>
      </p:sp>
      <p:sp>
        <p:nvSpPr>
          <p:cNvPr id="6" name="Date Placeholder 5"/>
          <p:cNvSpPr>
            <a:spLocks noGrp="1"/>
          </p:cNvSpPr>
          <p:nvPr>
            <p:ph type="dt" sz="half" idx="10"/>
          </p:nvPr>
        </p:nvSpPr>
        <p:spPr/>
        <p:txBody>
          <a:bodyPr/>
          <a:lstStyle/>
          <a:p>
            <a:pPr>
              <a:defRPr/>
            </a:pPr>
            <a:r>
              <a:rPr lang="en-US" smtClean="0"/>
              <a:t>January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11</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1026"/>
          <p:cNvSpPr>
            <a:spLocks noGrp="1" noChangeArrowheads="1"/>
          </p:cNvSpPr>
          <p:nvPr>
            <p:ph type="title"/>
          </p:nvPr>
        </p:nvSpPr>
        <p:spPr>
          <a:xfrm>
            <a:off x="304800" y="381000"/>
            <a:ext cx="8686800" cy="1143000"/>
          </a:xfrm>
        </p:spPr>
        <p:txBody>
          <a:bodyPr/>
          <a:lstStyle/>
          <a:p>
            <a:r>
              <a:rPr lang="en-US" smtClean="0"/>
              <a:t>Call for Potentially Essential Patents</a:t>
            </a:r>
          </a:p>
        </p:txBody>
      </p:sp>
      <p:sp>
        <p:nvSpPr>
          <p:cNvPr id="5123" name="Rectangle 1027"/>
          <p:cNvSpPr>
            <a:spLocks noGrp="1" noChangeArrowheads="1"/>
          </p:cNvSpPr>
          <p:nvPr>
            <p:ph type="body" idx="1"/>
          </p:nvPr>
        </p:nvSpPr>
        <p:spPr/>
        <p:txBody>
          <a:bodyPr/>
          <a:lstStyle/>
          <a:p>
            <a:r>
              <a:rPr lang="en-US" sz="28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sz="2000" smtClean="0"/>
              <a:t>Either speak up now or</a:t>
            </a:r>
          </a:p>
          <a:p>
            <a:pPr lvl="1"/>
            <a:r>
              <a:rPr lang="en-US" sz="2000" smtClean="0"/>
              <a:t>Provide the chair of this group with the identity of the holder(s) of any and all such claims as soon as possible or</a:t>
            </a:r>
          </a:p>
          <a:p>
            <a:pPr lvl="1"/>
            <a:r>
              <a:rPr lang="en-US" sz="2000" smtClean="0"/>
              <a:t>Cause an LOA to be submitted</a:t>
            </a:r>
          </a:p>
        </p:txBody>
      </p:sp>
      <p:sp>
        <p:nvSpPr>
          <p:cNvPr id="5124" name="Text Box 1028"/>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#3</a:t>
            </a:r>
          </a:p>
        </p:txBody>
      </p:sp>
      <p:sp>
        <p:nvSpPr>
          <p:cNvPr id="5" name="Date Placeholder 4"/>
          <p:cNvSpPr>
            <a:spLocks noGrp="1"/>
          </p:cNvSpPr>
          <p:nvPr>
            <p:ph type="dt" sz="half" idx="10"/>
          </p:nvPr>
        </p:nvSpPr>
        <p:spPr/>
        <p:txBody>
          <a:bodyPr/>
          <a:lstStyle/>
          <a:p>
            <a:pPr>
              <a:defRPr/>
            </a:pPr>
            <a:r>
              <a:rPr lang="en-US" smtClean="0"/>
              <a:t>January 2012</a:t>
            </a:r>
            <a:endParaRPr lang="en-US" dirty="0"/>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12</a:t>
            </a:fld>
            <a:endParaRPr lang="en-US"/>
          </a:p>
        </p:txBody>
      </p:sp>
      <p:sp>
        <p:nvSpPr>
          <p:cNvPr id="7" name="Footer Placeholder 6"/>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2"/>
          <p:cNvSpPr>
            <a:spLocks noGrp="1" noChangeArrowheads="1"/>
          </p:cNvSpPr>
          <p:nvPr>
            <p:ph type="title"/>
          </p:nvPr>
        </p:nvSpPr>
        <p:spPr>
          <a:xfrm>
            <a:off x="381000" y="1066800"/>
            <a:ext cx="8458200" cy="609600"/>
          </a:xfrm>
        </p:spPr>
        <p:txBody>
          <a:bodyPr/>
          <a:lstStyle/>
          <a:p>
            <a:r>
              <a:rPr lang="en-US" sz="3200" u="sng" dirty="0" smtClean="0"/>
              <a:t>Other Guidelines for IEEE WG Meetings</a:t>
            </a:r>
          </a:p>
        </p:txBody>
      </p:sp>
      <p:sp>
        <p:nvSpPr>
          <p:cNvPr id="6147"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b="1" u="sng">
              <a:solidFill>
                <a:srgbClr val="000099"/>
              </a:solidFill>
              <a:latin typeface="Helvetica" pitchFamily="34" charset="0"/>
            </a:endParaRPr>
          </a:p>
        </p:txBody>
      </p:sp>
      <p:sp>
        <p:nvSpPr>
          <p:cNvPr id="6148" name="Rectangle 4"/>
          <p:cNvSpPr>
            <a:spLocks noChangeArrowheads="1"/>
          </p:cNvSpPr>
          <p:nvPr/>
        </p:nvSpPr>
        <p:spPr bwMode="auto">
          <a:xfrm>
            <a:off x="533400" y="1828800"/>
            <a:ext cx="8229600" cy="44958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a:buChar char="l"/>
            </a:pPr>
            <a:endParaRPr lang="en-US" sz="700" u="sng" dirty="0">
              <a:solidFill>
                <a:srgbClr val="FF0000"/>
              </a:solidFill>
              <a:latin typeface="Arial" pitchFamily="34" charset="0"/>
            </a:endParaRPr>
          </a:p>
          <a:p>
            <a:pPr marL="230188" indent="-230188">
              <a:lnSpc>
                <a:spcPct val="80000"/>
              </a:lnSpc>
              <a:spcBef>
                <a:spcPct val="20000"/>
              </a:spcBef>
              <a:spcAft>
                <a:spcPct val="40000"/>
              </a:spcAft>
              <a:buClr>
                <a:srgbClr val="CC3300"/>
              </a:buClr>
              <a:buSzPct val="50000"/>
              <a:buFont typeface="Monotype Sorts"/>
              <a:buChar char="l"/>
            </a:pPr>
            <a:r>
              <a:rPr lang="en-US" sz="1800" b="1" dirty="0">
                <a:solidFill>
                  <a:srgbClr val="000099"/>
                </a:solidFill>
                <a:latin typeface="Arial" pitchFamily="34" charset="0"/>
              </a:rPr>
              <a:t>All IEEE-SA standards meetings shall be conducted in compliance with all applicable laws, including antitrust and competition laws.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interpretation, validity, or essentiality of patents/patent claims. </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specific license rates, terms, or conditions.</a:t>
            </a:r>
          </a:p>
          <a:p>
            <a:pPr marL="1143000" lvl="2" indent="-228600">
              <a:lnSpc>
                <a:spcPct val="80000"/>
              </a:lnSpc>
              <a:spcBef>
                <a:spcPct val="20000"/>
              </a:spcBef>
              <a:spcAft>
                <a:spcPct val="40000"/>
              </a:spcAft>
              <a:buClr>
                <a:srgbClr val="CC3300"/>
              </a:buClr>
              <a:buSzPct val="50000"/>
              <a:buFont typeface="Monotype Sorts"/>
              <a:buChar char="l"/>
            </a:pPr>
            <a:r>
              <a:rPr lang="en-US" sz="1400" dirty="0">
                <a:solidFill>
                  <a:srgbClr val="000099"/>
                </a:solidFill>
                <a:latin typeface="Arial" pitchFamily="34" charset="0"/>
              </a:rPr>
              <a:t>Relative costs, including licensing costs of essential patent claims, of different technical approaches may be discussed in standards development meetings. </a:t>
            </a:r>
          </a:p>
          <a:p>
            <a:pPr marL="1600200" lvl="3" indent="-228600">
              <a:lnSpc>
                <a:spcPct val="80000"/>
              </a:lnSpc>
              <a:spcBef>
                <a:spcPct val="20000"/>
              </a:spcBef>
              <a:spcAft>
                <a:spcPct val="40000"/>
              </a:spcAft>
              <a:buClr>
                <a:srgbClr val="CC3300"/>
              </a:buClr>
              <a:buSzPct val="50000"/>
              <a:buFont typeface="Monotype Sorts"/>
              <a:buChar char="l"/>
            </a:pPr>
            <a:r>
              <a:rPr lang="en-GB" sz="1400" dirty="0">
                <a:solidFill>
                  <a:srgbClr val="000099"/>
                </a:solidFill>
                <a:latin typeface="Arial" pitchFamily="34" charset="0"/>
              </a:rPr>
              <a:t>Technical considerations remain primary focus</a:t>
            </a:r>
            <a:endParaRPr lang="en-US" sz="1400" dirty="0">
              <a:solidFill>
                <a:srgbClr val="000099"/>
              </a:solidFill>
              <a:latin typeface="Arial" pitchFamily="34" charset="0"/>
            </a:endParaRP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or engage in the fixing of product prices, allocation of customers, or division of sales markets.</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discuss the status or substance of ongoing or threatened litigation.</a:t>
            </a:r>
          </a:p>
          <a:p>
            <a:pPr marL="630238" lvl="1" indent="-285750">
              <a:lnSpc>
                <a:spcPct val="80000"/>
              </a:lnSpc>
              <a:spcBef>
                <a:spcPct val="20000"/>
              </a:spcBef>
              <a:spcAft>
                <a:spcPct val="40000"/>
              </a:spcAft>
              <a:buClr>
                <a:srgbClr val="CC3300"/>
              </a:buClr>
              <a:buSzPct val="50000"/>
              <a:buFont typeface="Monotype Sorts"/>
              <a:buChar char="l"/>
            </a:pPr>
            <a:r>
              <a:rPr lang="en-US" sz="1600" b="1" dirty="0">
                <a:solidFill>
                  <a:srgbClr val="000099"/>
                </a:solidFill>
                <a:latin typeface="Arial" pitchFamily="34" charset="0"/>
              </a:rPr>
              <a:t>Don’t be silent if inappropriate topics are discussed … do formally object.</a:t>
            </a:r>
          </a:p>
          <a:p>
            <a:pPr marL="230188" indent="-230188" algn="ctr">
              <a:lnSpc>
                <a:spcPct val="80000"/>
              </a:lnSpc>
              <a:spcBef>
                <a:spcPct val="20000"/>
              </a:spcBef>
              <a:buClr>
                <a:srgbClr val="CC3300"/>
              </a:buClr>
              <a:buSzPct val="50000"/>
              <a:buFont typeface="Monotype Sorts"/>
              <a:buNone/>
            </a:pPr>
            <a:r>
              <a:rPr lang="en-US" sz="1000" b="1" dirty="0">
                <a:solidFill>
                  <a:srgbClr val="000099"/>
                </a:solidFill>
                <a:latin typeface="Arial" pitchFamily="34" charset="0"/>
              </a:rPr>
              <a:t>---------------------------------------------------------------   </a:t>
            </a:r>
            <a:endParaRPr lang="en-US" sz="1200" b="1" dirty="0">
              <a:solidFill>
                <a:srgbClr val="000099"/>
              </a:solidFill>
              <a:latin typeface="Arial" pitchFamily="34" charset="0"/>
            </a:endParaRPr>
          </a:p>
          <a:p>
            <a:pPr marL="230188" indent="-230188" algn="ctr">
              <a:lnSpc>
                <a:spcPct val="80000"/>
              </a:lnSpc>
              <a:spcBef>
                <a:spcPct val="20000"/>
              </a:spcBef>
              <a:buClr>
                <a:srgbClr val="CC3300"/>
              </a:buClr>
              <a:buSzPct val="50000"/>
              <a:buFont typeface="Monotype Sorts"/>
              <a:buNone/>
            </a:pPr>
            <a:r>
              <a:rPr lang="en-US" sz="1200" b="1" dirty="0">
                <a:solidFill>
                  <a:srgbClr val="000099"/>
                </a:solidFill>
                <a:latin typeface="Arial" pitchFamily="34" charset="0"/>
              </a:rPr>
              <a:t>See </a:t>
            </a:r>
            <a:r>
              <a:rPr lang="en-US" sz="1200" b="1" i="1" dirty="0">
                <a:solidFill>
                  <a:srgbClr val="000099"/>
                </a:solidFill>
                <a:latin typeface="Arial" pitchFamily="34" charset="0"/>
              </a:rPr>
              <a:t>IEEE-SA Standards Board Operations Manual</a:t>
            </a:r>
            <a:r>
              <a:rPr lang="en-US" sz="1200" b="1" dirty="0">
                <a:solidFill>
                  <a:srgbClr val="000099"/>
                </a:solidFill>
                <a:latin typeface="Arial" pitchFamily="34" charset="0"/>
              </a:rPr>
              <a:t>, clause 5.3.10 and </a:t>
            </a:r>
            <a:r>
              <a:rPr lang="en-GB" sz="1200" b="1" dirty="0">
                <a:solidFill>
                  <a:srgbClr val="000099"/>
                </a:solidFill>
                <a:latin typeface="Arial" pitchFamily="34" charset="0"/>
              </a:rPr>
              <a:t>“Promoting Competition and Innovation: What You Need to Know about the IEEE Standards Association's Antitrust and Competition Policy”</a:t>
            </a:r>
            <a:r>
              <a:rPr lang="en-US" sz="1200" b="1" dirty="0">
                <a:solidFill>
                  <a:srgbClr val="000099"/>
                </a:solidFill>
                <a:latin typeface="Arial" pitchFamily="34" charset="0"/>
              </a:rPr>
              <a:t> for more details.</a:t>
            </a:r>
          </a:p>
        </p:txBody>
      </p:sp>
      <p:sp>
        <p:nvSpPr>
          <p:cNvPr id="6149" name="Text Box 7"/>
          <p:cNvSpPr txBox="1">
            <a:spLocks noChangeArrowheads="1"/>
          </p:cNvSpPr>
          <p:nvPr/>
        </p:nvSpPr>
        <p:spPr bwMode="auto">
          <a:xfrm>
            <a:off x="57150" y="6438900"/>
            <a:ext cx="952500" cy="366713"/>
          </a:xfrm>
          <a:prstGeom prst="rect">
            <a:avLst/>
          </a:prstGeom>
          <a:noFill/>
          <a:ln w="9525">
            <a:noFill/>
            <a:miter lim="800000"/>
            <a:headEnd/>
            <a:tailEnd/>
          </a:ln>
        </p:spPr>
        <p:txBody>
          <a:bodyPr wrap="none">
            <a:spAutoFit/>
          </a:bodyPr>
          <a:lstStyle/>
          <a:p>
            <a:r>
              <a:rPr lang="en-US" sz="1800" b="1" u="sng"/>
              <a:t>Slide #4</a:t>
            </a:r>
            <a:endParaRPr lang="en-US"/>
          </a:p>
        </p:txBody>
      </p:sp>
      <p:sp>
        <p:nvSpPr>
          <p:cNvPr id="6" name="Date Placeholder 5"/>
          <p:cNvSpPr>
            <a:spLocks noGrp="1"/>
          </p:cNvSpPr>
          <p:nvPr>
            <p:ph type="dt" sz="half" idx="10"/>
          </p:nvPr>
        </p:nvSpPr>
        <p:spPr/>
        <p:txBody>
          <a:bodyPr/>
          <a:lstStyle/>
          <a:p>
            <a:pPr>
              <a:defRPr/>
            </a:pPr>
            <a:r>
              <a:rPr lang="en-US" smtClean="0"/>
              <a:t>January 2012</a:t>
            </a:r>
            <a:endParaRPr lang="en-US" dirty="0"/>
          </a:p>
        </p:txBody>
      </p:sp>
      <p:sp>
        <p:nvSpPr>
          <p:cNvPr id="7" name="Slide Number Placeholder 6"/>
          <p:cNvSpPr>
            <a:spLocks noGrp="1"/>
          </p:cNvSpPr>
          <p:nvPr>
            <p:ph type="sldNum" sz="quarter" idx="12"/>
          </p:nvPr>
        </p:nvSpPr>
        <p:spPr/>
        <p:txBody>
          <a:bodyPr/>
          <a:lstStyle/>
          <a:p>
            <a:pPr>
              <a:defRPr/>
            </a:pPr>
            <a:r>
              <a:rPr lang="en-US" smtClean="0"/>
              <a:t>Slide </a:t>
            </a:r>
            <a:fld id="{9F280238-5E03-4A90-BACD-D800220B2674}" type="slidenum">
              <a:rPr lang="en-US" smtClean="0"/>
              <a:pPr>
                <a:defRPr/>
              </a:pPr>
              <a:t>13</a:t>
            </a:fld>
            <a:endParaRPr lang="en-US"/>
          </a:p>
        </p:txBody>
      </p:sp>
      <p:sp>
        <p:nvSpPr>
          <p:cNvPr id="8" name="Footer Placeholder 7"/>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title"/>
          </p:nvPr>
        </p:nvSpPr>
        <p:spPr/>
        <p:txBody>
          <a:bodyPr/>
          <a:lstStyle/>
          <a:p>
            <a:r>
              <a:rPr lang="en-US" dirty="0" smtClean="0"/>
              <a:t>IEEE 802.11ah Agenda</a:t>
            </a:r>
          </a:p>
        </p:txBody>
      </p:sp>
      <p:sp>
        <p:nvSpPr>
          <p:cNvPr id="15363" name="Content Placeholder 2"/>
          <p:cNvSpPr>
            <a:spLocks noGrp="1"/>
          </p:cNvSpPr>
          <p:nvPr>
            <p:ph idx="1"/>
          </p:nvPr>
        </p:nvSpPr>
        <p:spPr>
          <a:xfrm>
            <a:off x="685800" y="1676400"/>
            <a:ext cx="7772400" cy="4114800"/>
          </a:xfrm>
        </p:spPr>
        <p:txBody>
          <a:bodyPr/>
          <a:lstStyle/>
          <a:p>
            <a:pPr marL="609600" indent="-609600"/>
            <a:r>
              <a:rPr lang="en-US" dirty="0" smtClean="0"/>
              <a:t>Call for a secretary</a:t>
            </a:r>
          </a:p>
          <a:p>
            <a:pPr marL="609600" indent="-609600"/>
            <a:r>
              <a:rPr lang="en-US" dirty="0" smtClean="0"/>
              <a:t>IPR and other relevant </a:t>
            </a:r>
            <a:r>
              <a:rPr lang="en-US" dirty="0"/>
              <a:t>policy and </a:t>
            </a:r>
            <a:r>
              <a:rPr lang="en-US" dirty="0" smtClean="0"/>
              <a:t>procedures</a:t>
            </a:r>
          </a:p>
          <a:p>
            <a:pPr marL="609600" indent="-609600"/>
            <a:r>
              <a:rPr lang="en-US" dirty="0" smtClean="0"/>
              <a:t>Approve November meeting minutes</a:t>
            </a:r>
          </a:p>
          <a:p>
            <a:pPr marL="1009650" lvl="1" indent="-609600"/>
            <a:r>
              <a:rPr lang="en-US" dirty="0" smtClean="0"/>
              <a:t>November meeting minutes 11/1594r0</a:t>
            </a:r>
          </a:p>
          <a:p>
            <a:pPr marL="609600" indent="-609600"/>
            <a:r>
              <a:rPr lang="en-US" dirty="0" smtClean="0"/>
              <a:t>Approve Teleconference meeting minutes</a:t>
            </a:r>
          </a:p>
          <a:p>
            <a:pPr marL="1009650" lvl="1" indent="-609600"/>
            <a:r>
              <a:rPr lang="en-US" dirty="0" smtClean="0"/>
              <a:t>January 9 </a:t>
            </a:r>
            <a:r>
              <a:rPr lang="en-US" dirty="0"/>
              <a:t>teleconference </a:t>
            </a:r>
            <a:r>
              <a:rPr lang="en-US" dirty="0" smtClean="0"/>
              <a:t>minutes 12/0049r0 </a:t>
            </a:r>
            <a:endParaRPr lang="en-US" dirty="0"/>
          </a:p>
          <a:p>
            <a:pPr marL="1009650" lvl="1" indent="-609600"/>
            <a:r>
              <a:rPr lang="en-US" dirty="0" smtClean="0"/>
              <a:t>December 12 </a:t>
            </a:r>
            <a:r>
              <a:rPr lang="en-US" dirty="0"/>
              <a:t>teleconference </a:t>
            </a:r>
            <a:r>
              <a:rPr lang="en-US" smtClean="0"/>
              <a:t>minutes </a:t>
            </a:r>
            <a:r>
              <a:rPr lang="en-US" smtClean="0"/>
              <a:t>11/1622r1</a:t>
            </a:r>
            <a:endParaRPr lang="en-US" dirty="0" smtClean="0"/>
          </a:p>
          <a:p>
            <a:pPr marL="609600" indent="-609600"/>
            <a:r>
              <a:rPr lang="en-US" dirty="0" smtClean="0"/>
              <a:t>Call for submissions</a:t>
            </a:r>
          </a:p>
          <a:p>
            <a:pPr marL="1009650" lvl="1" indent="-609600"/>
            <a:endParaRPr lang="en-US" dirty="0" smtClean="0"/>
          </a:p>
        </p:txBody>
      </p:sp>
      <p:sp>
        <p:nvSpPr>
          <p:cNvPr id="15364" name="Date Placeholder 3"/>
          <p:cNvSpPr>
            <a:spLocks noGrp="1"/>
          </p:cNvSpPr>
          <p:nvPr>
            <p:ph type="dt" sz="quarter" idx="10"/>
          </p:nvPr>
        </p:nvSpPr>
        <p:spPr>
          <a:noFill/>
        </p:spPr>
        <p:txBody>
          <a:bodyPr/>
          <a:lstStyle/>
          <a:p>
            <a:r>
              <a:rPr lang="en-US" smtClean="0"/>
              <a:t>January 2012</a:t>
            </a:r>
          </a:p>
        </p:txBody>
      </p:sp>
      <p:sp>
        <p:nvSpPr>
          <p:cNvPr id="15365" name="Footer Placeholder 4"/>
          <p:cNvSpPr>
            <a:spLocks noGrp="1"/>
          </p:cNvSpPr>
          <p:nvPr>
            <p:ph type="ftr" sz="quarter" idx="11"/>
          </p:nvPr>
        </p:nvSpPr>
        <p:spPr>
          <a:noFill/>
        </p:spPr>
        <p:txBody>
          <a:bodyPr/>
          <a:lstStyle/>
          <a:p>
            <a:r>
              <a:rPr lang="en-US" smtClean="0"/>
              <a:t>David Halasz, OakTree Wireless</a:t>
            </a:r>
          </a:p>
        </p:txBody>
      </p:sp>
      <p:sp>
        <p:nvSpPr>
          <p:cNvPr id="15366" name="Slide Number Placeholder 5"/>
          <p:cNvSpPr>
            <a:spLocks noGrp="1"/>
          </p:cNvSpPr>
          <p:nvPr>
            <p:ph type="sldNum" sz="quarter" idx="12"/>
          </p:nvPr>
        </p:nvSpPr>
        <p:spPr>
          <a:noFill/>
        </p:spPr>
        <p:txBody>
          <a:bodyPr/>
          <a:lstStyle/>
          <a:p>
            <a:r>
              <a:rPr lang="en-US" smtClean="0"/>
              <a:t>Slide </a:t>
            </a:r>
            <a:fld id="{38F0476F-A4BB-476C-A2BA-863251181211}" type="slidenum">
              <a:rPr lang="en-US" smtClean="0"/>
              <a:pPr/>
              <a:t>2</a:t>
            </a:fld>
            <a:endParaRPr lang="en-US"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Submissions</a:t>
            </a:r>
            <a:endParaRPr lang="en-US" dirty="0"/>
          </a:p>
        </p:txBody>
      </p:sp>
      <p:sp>
        <p:nvSpPr>
          <p:cNvPr id="3" name="Content Placeholder 2"/>
          <p:cNvSpPr>
            <a:spLocks noGrp="1"/>
          </p:cNvSpPr>
          <p:nvPr>
            <p:ph idx="1"/>
          </p:nvPr>
        </p:nvSpPr>
        <p:spPr/>
        <p:txBody>
          <a:bodyPr/>
          <a:lstStyle/>
          <a:p>
            <a:endParaRPr lang="nl-NL" dirty="0"/>
          </a:p>
          <a:p>
            <a:endParaRPr lang="en-US" dirty="0">
              <a:hlinkClick r:id="rId2"/>
            </a:endParaRPr>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3</a:t>
            </a:fld>
            <a:endParaRPr lang="en-US"/>
          </a:p>
        </p:txBody>
      </p:sp>
      <p:sp>
        <p:nvSpPr>
          <p:cNvPr id="8" name="Content Placeholder 2"/>
          <p:cNvSpPr txBox="1">
            <a:spLocks/>
          </p:cNvSpPr>
          <p:nvPr/>
        </p:nvSpPr>
        <p:spPr bwMode="auto">
          <a:xfrm>
            <a:off x="937161" y="19050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sz="2400">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1" fontAlgn="base" hangingPunct="1">
              <a:spcBef>
                <a:spcPct val="20000"/>
              </a:spcBef>
              <a:spcAft>
                <a:spcPct val="0"/>
              </a:spcAft>
              <a:buChar char="•"/>
              <a:defRPr sz="1600">
                <a:solidFill>
                  <a:schemeClr val="tx1"/>
                </a:solidFill>
                <a:latin typeface="+mn-lt"/>
              </a:defRPr>
            </a:lvl6pPr>
            <a:lvl7pPr marL="2686050" indent="-228600" algn="l" rtl="0" eaLnBrk="1" fontAlgn="base" hangingPunct="1">
              <a:spcBef>
                <a:spcPct val="20000"/>
              </a:spcBef>
              <a:spcAft>
                <a:spcPct val="0"/>
              </a:spcAft>
              <a:buChar char="•"/>
              <a:defRPr sz="1600">
                <a:solidFill>
                  <a:schemeClr val="tx1"/>
                </a:solidFill>
                <a:latin typeface="+mn-lt"/>
              </a:defRPr>
            </a:lvl7pPr>
            <a:lvl8pPr marL="3143250" indent="-228600" algn="l" rtl="0" eaLnBrk="1" fontAlgn="base" hangingPunct="1">
              <a:spcBef>
                <a:spcPct val="20000"/>
              </a:spcBef>
              <a:spcAft>
                <a:spcPct val="0"/>
              </a:spcAft>
              <a:buChar char="•"/>
              <a:defRPr sz="1600">
                <a:solidFill>
                  <a:schemeClr val="tx1"/>
                </a:solidFill>
                <a:latin typeface="+mn-lt"/>
              </a:defRPr>
            </a:lvl8pPr>
            <a:lvl9pPr marL="3600450" indent="-228600" algn="l" rtl="0" eaLnBrk="1" fontAlgn="base" hangingPunct="1">
              <a:spcBef>
                <a:spcPct val="20000"/>
              </a:spcBef>
              <a:spcAft>
                <a:spcPct val="0"/>
              </a:spcAft>
              <a:buChar char="•"/>
              <a:defRPr sz="1600">
                <a:solidFill>
                  <a:schemeClr val="tx1"/>
                </a:solidFill>
                <a:latin typeface="+mn-lt"/>
              </a:defRPr>
            </a:lvl9pPr>
          </a:lstStyle>
          <a:p>
            <a:r>
              <a:rPr lang="en-US" dirty="0" smtClean="0"/>
              <a:t>12/0091 Frequency </a:t>
            </a:r>
            <a:r>
              <a:rPr lang="en-US" dirty="0"/>
              <a:t>drift in repeated transmission </a:t>
            </a:r>
            <a:r>
              <a:rPr lang="en-US" dirty="0" smtClean="0"/>
              <a:t>schemes</a:t>
            </a:r>
          </a:p>
          <a:p>
            <a:pPr lvl="1"/>
            <a:r>
              <a:rPr lang="en-US" dirty="0" err="1"/>
              <a:t>Heejung</a:t>
            </a:r>
            <a:r>
              <a:rPr lang="en-US" dirty="0"/>
              <a:t> Yu (</a:t>
            </a:r>
            <a:r>
              <a:rPr lang="en-US" dirty="0" smtClean="0"/>
              <a:t>ETRI)</a:t>
            </a:r>
          </a:p>
          <a:p>
            <a:r>
              <a:rPr lang="en-US" dirty="0"/>
              <a:t>12/0093r0 location based grouping for </a:t>
            </a:r>
            <a:r>
              <a:rPr lang="en-US" dirty="0" err="1" smtClean="0"/>
              <a:t>Tgah</a:t>
            </a:r>
            <a:endParaRPr lang="en-US" dirty="0" smtClean="0"/>
          </a:p>
          <a:p>
            <a:pPr lvl="1"/>
            <a:r>
              <a:rPr lang="en-US" dirty="0" err="1"/>
              <a:t>Heejung</a:t>
            </a:r>
            <a:r>
              <a:rPr lang="en-US" dirty="0"/>
              <a:t> Yu (ETRI)</a:t>
            </a:r>
          </a:p>
          <a:p>
            <a:r>
              <a:rPr lang="en-US" dirty="0" smtClean="0"/>
              <a:t>11/1483r2 </a:t>
            </a:r>
            <a:r>
              <a:rPr lang="en-US" dirty="0"/>
              <a:t>11ah preamble for 2MHz and </a:t>
            </a:r>
            <a:r>
              <a:rPr lang="en-US" dirty="0" smtClean="0"/>
              <a:t>beyond</a:t>
            </a:r>
          </a:p>
          <a:p>
            <a:pPr lvl="1"/>
            <a:r>
              <a:rPr lang="en-US" dirty="0"/>
              <a:t>Hongyuan Zhang (Marvell)</a:t>
            </a:r>
          </a:p>
          <a:p>
            <a:r>
              <a:rPr lang="en-US" dirty="0" smtClean="0"/>
              <a:t>11/1484r2 </a:t>
            </a:r>
            <a:r>
              <a:rPr lang="en-US" dirty="0"/>
              <a:t>11ah PHY transmission </a:t>
            </a:r>
            <a:r>
              <a:rPr lang="en-US" dirty="0" smtClean="0"/>
              <a:t>flow</a:t>
            </a:r>
          </a:p>
          <a:p>
            <a:pPr lvl="1"/>
            <a:r>
              <a:rPr lang="en-US" dirty="0"/>
              <a:t>Hongyuan Zhang (Marvell</a:t>
            </a:r>
            <a:r>
              <a:rPr lang="en-US" dirty="0" smtClean="0"/>
              <a:t>)</a:t>
            </a:r>
          </a:p>
          <a:p>
            <a:r>
              <a:rPr lang="en-US" dirty="0" smtClean="0"/>
              <a:t>12/0098r0 </a:t>
            </a:r>
            <a:r>
              <a:rPr lang="en-US" dirty="0"/>
              <a:t>11ah single stream </a:t>
            </a:r>
            <a:r>
              <a:rPr lang="en-US" dirty="0" smtClean="0"/>
              <a:t>pilots</a:t>
            </a:r>
          </a:p>
          <a:p>
            <a:pPr lvl="1"/>
            <a:r>
              <a:rPr lang="en-US" dirty="0"/>
              <a:t>Hongyuan Zhang (Marvell)</a:t>
            </a:r>
            <a:endParaRPr lang="en-US" dirty="0" smtClean="0"/>
          </a:p>
        </p:txBody>
      </p:sp>
    </p:spTree>
    <p:extLst>
      <p:ext uri="{BB962C8B-B14F-4D97-AF65-F5344CB8AC3E}">
        <p14:creationId xmlns:p14="http://schemas.microsoft.com/office/powerpoint/2010/main" val="155518854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t>12/0092 Proposed </a:t>
            </a:r>
            <a:r>
              <a:rPr lang="en-US" dirty="0"/>
              <a:t>US Channelization for </a:t>
            </a:r>
            <a:r>
              <a:rPr lang="en-US" dirty="0" smtClean="0"/>
              <a:t>IEEE802.11ah</a:t>
            </a:r>
          </a:p>
          <a:p>
            <a:pPr lvl="1"/>
            <a:r>
              <a:rPr lang="en-US" dirty="0" smtClean="0"/>
              <a:t>Shusaku Shimada (Yokogawa </a:t>
            </a:r>
            <a:r>
              <a:rPr lang="en-US" dirty="0"/>
              <a:t>Co</a:t>
            </a:r>
            <a:r>
              <a:rPr lang="en-US" dirty="0" smtClean="0"/>
              <a:t>.)</a:t>
            </a:r>
          </a:p>
          <a:p>
            <a:r>
              <a:rPr lang="en-US" dirty="0" smtClean="0"/>
              <a:t>12/0108 Channelization-Considerations-for-Smart-Grid</a:t>
            </a:r>
          </a:p>
          <a:p>
            <a:pPr lvl="1"/>
            <a:r>
              <a:rPr lang="en-US" dirty="0"/>
              <a:t>Roberto Aiello </a:t>
            </a:r>
            <a:r>
              <a:rPr lang="en-US" dirty="0" smtClean="0"/>
              <a:t>(</a:t>
            </a:r>
            <a:r>
              <a:rPr lang="en-US" dirty="0" err="1" smtClean="0"/>
              <a:t>Itron</a:t>
            </a:r>
            <a:r>
              <a:rPr lang="en-US" dirty="0" smtClean="0"/>
              <a:t>) - Later in week request</a:t>
            </a:r>
          </a:p>
          <a:p>
            <a:r>
              <a:rPr lang="en-US" dirty="0" smtClean="0"/>
              <a:t>Channelization in Singapore</a:t>
            </a:r>
          </a:p>
          <a:p>
            <a:pPr lvl="1"/>
            <a:r>
              <a:rPr lang="en-US" dirty="0"/>
              <a:t>Zander Lei (I2R, Singapore)</a:t>
            </a:r>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4</a:t>
            </a:fld>
            <a:endParaRPr lang="en-US"/>
          </a:p>
        </p:txBody>
      </p:sp>
    </p:spTree>
    <p:extLst>
      <p:ext uri="{BB962C8B-B14F-4D97-AF65-F5344CB8AC3E}">
        <p14:creationId xmlns:p14="http://schemas.microsoft.com/office/powerpoint/2010/main" val="26339025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smtClean="0"/>
              <a:t>12/0109 Short </a:t>
            </a:r>
            <a:r>
              <a:rPr lang="en-US" dirty="0" err="1" smtClean="0"/>
              <a:t>Ack</a:t>
            </a:r>
            <a:endParaRPr lang="en-US" dirty="0" smtClean="0"/>
          </a:p>
          <a:p>
            <a:pPr lvl="1"/>
            <a:r>
              <a:rPr lang="en-US" dirty="0"/>
              <a:t>Laurent </a:t>
            </a:r>
            <a:r>
              <a:rPr lang="en-US" dirty="0" err="1" smtClean="0"/>
              <a:t>Cariou</a:t>
            </a:r>
            <a:r>
              <a:rPr lang="en-US" dirty="0" smtClean="0"/>
              <a:t> (Orange)</a:t>
            </a:r>
          </a:p>
          <a:p>
            <a:r>
              <a:rPr lang="en-US" dirty="0" smtClean="0"/>
              <a:t>12/0103 </a:t>
            </a:r>
            <a:r>
              <a:rPr lang="en-US" dirty="0"/>
              <a:t>Sequence detection for parallel </a:t>
            </a:r>
            <a:r>
              <a:rPr lang="en-US" dirty="0" smtClean="0"/>
              <a:t>ACKs</a:t>
            </a:r>
          </a:p>
          <a:p>
            <a:pPr lvl="1"/>
            <a:r>
              <a:rPr lang="en-US" dirty="0" err="1"/>
              <a:t>Taejoon</a:t>
            </a:r>
            <a:r>
              <a:rPr lang="en-US" dirty="0"/>
              <a:t> </a:t>
            </a:r>
            <a:r>
              <a:rPr lang="en-US" dirty="0" smtClean="0"/>
              <a:t>Kim (Nokia)</a:t>
            </a:r>
          </a:p>
          <a:p>
            <a:r>
              <a:rPr lang="en-US" dirty="0" smtClean="0"/>
              <a:t>12/0106 </a:t>
            </a:r>
            <a:r>
              <a:rPr lang="en-US" dirty="0"/>
              <a:t>Uplink Throughput Performance of IEEE 802.11ah Networks under OBSS </a:t>
            </a:r>
            <a:r>
              <a:rPr lang="en-US" dirty="0" smtClean="0"/>
              <a:t>Scenarios</a:t>
            </a:r>
          </a:p>
          <a:p>
            <a:pPr lvl="1"/>
            <a:r>
              <a:rPr lang="en-US" dirty="0" err="1"/>
              <a:t>Chittabrata</a:t>
            </a:r>
            <a:r>
              <a:rPr lang="en-US" dirty="0"/>
              <a:t> </a:t>
            </a:r>
            <a:r>
              <a:rPr lang="en-US" dirty="0" err="1" smtClean="0"/>
              <a:t>Ghosh</a:t>
            </a:r>
            <a:r>
              <a:rPr lang="en-US" dirty="0" smtClean="0"/>
              <a:t> (Nokia)</a:t>
            </a:r>
          </a:p>
          <a:p>
            <a:r>
              <a:rPr lang="en-US" dirty="0" smtClean="0"/>
              <a:t>12/0105 </a:t>
            </a:r>
            <a:r>
              <a:rPr lang="en-US" dirty="0"/>
              <a:t>Beacon reception of long </a:t>
            </a:r>
            <a:r>
              <a:rPr lang="en-US" dirty="0" smtClean="0"/>
              <a:t>sleeper</a:t>
            </a:r>
          </a:p>
          <a:p>
            <a:pPr lvl="1"/>
            <a:r>
              <a:rPr lang="en-US" dirty="0" err="1"/>
              <a:t>Seunghee</a:t>
            </a:r>
            <a:r>
              <a:rPr lang="en-US" dirty="0"/>
              <a:t> Han (LG Electronics</a:t>
            </a:r>
            <a:r>
              <a:rPr lang="en-US" dirty="0" smtClean="0"/>
              <a:t>)</a:t>
            </a:r>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5</a:t>
            </a:fld>
            <a:endParaRPr lang="en-US"/>
          </a:p>
        </p:txBody>
      </p:sp>
    </p:spTree>
    <p:extLst>
      <p:ext uri="{BB962C8B-B14F-4D97-AF65-F5344CB8AC3E}">
        <p14:creationId xmlns:p14="http://schemas.microsoft.com/office/powerpoint/2010/main" val="38757101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Agenda cont.</a:t>
            </a:r>
            <a:br>
              <a:rPr lang="en-US" dirty="0"/>
            </a:br>
            <a:r>
              <a:rPr lang="en-US" dirty="0"/>
              <a:t>Submissions</a:t>
            </a:r>
          </a:p>
        </p:txBody>
      </p:sp>
      <p:sp>
        <p:nvSpPr>
          <p:cNvPr id="3" name="Content Placeholder 2"/>
          <p:cNvSpPr>
            <a:spLocks noGrp="1"/>
          </p:cNvSpPr>
          <p:nvPr>
            <p:ph idx="1"/>
          </p:nvPr>
        </p:nvSpPr>
        <p:spPr/>
        <p:txBody>
          <a:bodyPr/>
          <a:lstStyle/>
          <a:p>
            <a:r>
              <a:rPr lang="en-US" dirty="0" smtClean="0"/>
              <a:t>12/0069 Consideration </a:t>
            </a:r>
            <a:r>
              <a:rPr lang="en-US" dirty="0"/>
              <a:t>on Max Idle Period extension for 11ah power </a:t>
            </a:r>
            <a:r>
              <a:rPr lang="en-US" dirty="0" smtClean="0"/>
              <a:t>save</a:t>
            </a:r>
          </a:p>
          <a:p>
            <a:pPr lvl="1"/>
            <a:r>
              <a:rPr lang="en-US" dirty="0"/>
              <a:t>Lin Wang (ZTE Corporation)</a:t>
            </a:r>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6</a:t>
            </a:fld>
            <a:endParaRPr lang="en-US"/>
          </a:p>
        </p:txBody>
      </p:sp>
    </p:spTree>
    <p:extLst>
      <p:ext uri="{BB962C8B-B14F-4D97-AF65-F5344CB8AC3E}">
        <p14:creationId xmlns:p14="http://schemas.microsoft.com/office/powerpoint/2010/main" val="7267927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cont.</a:t>
            </a:r>
            <a:br>
              <a:rPr lang="en-US" dirty="0" smtClean="0"/>
            </a:br>
            <a:r>
              <a:rPr lang="en-US" dirty="0" smtClean="0"/>
              <a:t>Teleconferences</a:t>
            </a:r>
            <a:endParaRPr lang="en-US" dirty="0"/>
          </a:p>
        </p:txBody>
      </p:sp>
      <p:sp>
        <p:nvSpPr>
          <p:cNvPr id="3" name="Content Placeholder 2"/>
          <p:cNvSpPr>
            <a:spLocks noGrp="1"/>
          </p:cNvSpPr>
          <p:nvPr>
            <p:ph idx="1"/>
          </p:nvPr>
        </p:nvSpPr>
        <p:spPr/>
        <p:txBody>
          <a:bodyPr/>
          <a:lstStyle/>
          <a:p>
            <a:pPr marL="609600" indent="-609600"/>
            <a:r>
              <a:rPr lang="en-US" dirty="0" smtClean="0"/>
              <a:t>Discuss. </a:t>
            </a:r>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7</a:t>
            </a:fld>
            <a:endParaRPr lang="en-US"/>
          </a:p>
        </p:txBody>
      </p:sp>
    </p:spTree>
    <p:extLst>
      <p:ext uri="{BB962C8B-B14F-4D97-AF65-F5344CB8AC3E}">
        <p14:creationId xmlns:p14="http://schemas.microsoft.com/office/powerpoint/2010/main" val="414790180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r>
              <a:rPr lang="en-US" dirty="0" smtClean="0"/>
              <a:t>Review 11/285</a:t>
            </a:r>
            <a:endParaRPr lang="en-US" dirty="0"/>
          </a:p>
        </p:txBody>
      </p:sp>
      <p:sp>
        <p:nvSpPr>
          <p:cNvPr id="4" name="Date Placeholder 3"/>
          <p:cNvSpPr>
            <a:spLocks noGrp="1"/>
          </p:cNvSpPr>
          <p:nvPr>
            <p:ph type="dt" sz="half" idx="10"/>
          </p:nvPr>
        </p:nvSpPr>
        <p:spPr/>
        <p:txBody>
          <a:bodyPr/>
          <a:lstStyle/>
          <a:p>
            <a:pPr>
              <a:defRPr/>
            </a:pPr>
            <a:r>
              <a:rPr lang="en-US" smtClean="0"/>
              <a:t>January 2012</a:t>
            </a:r>
            <a:endParaRPr lang="en-US" dirty="0"/>
          </a:p>
        </p:txBody>
      </p:sp>
      <p:sp>
        <p:nvSpPr>
          <p:cNvPr id="5" name="Footer Placeholder 4"/>
          <p:cNvSpPr>
            <a:spLocks noGrp="1"/>
          </p:cNvSpPr>
          <p:nvPr>
            <p:ph type="ftr" sz="quarter" idx="11"/>
          </p:nvPr>
        </p:nvSpPr>
        <p:spPr/>
        <p:txBody>
          <a:bodyPr/>
          <a:lstStyle/>
          <a:p>
            <a:pPr>
              <a:defRPr/>
            </a:pPr>
            <a:r>
              <a:rPr lang="en-US" smtClean="0"/>
              <a:t>David Halasz, OakTree Wireless</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9F280238-5E03-4A90-BACD-D800220B2674}" type="slidenum">
              <a:rPr lang="en-US" smtClean="0"/>
              <a:pPr>
                <a:defRPr/>
              </a:pPr>
              <a:t>8</a:t>
            </a:fld>
            <a:endParaRPr lang="en-US"/>
          </a:p>
        </p:txBody>
      </p:sp>
    </p:spTree>
    <p:extLst>
      <p:ext uri="{BB962C8B-B14F-4D97-AF65-F5344CB8AC3E}">
        <p14:creationId xmlns:p14="http://schemas.microsoft.com/office/powerpoint/2010/main" val="105933120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1027"/>
          <p:cNvSpPr>
            <a:spLocks noGrp="1" noChangeArrowheads="1"/>
          </p:cNvSpPr>
          <p:nvPr>
            <p:ph type="body" idx="1"/>
          </p:nvPr>
        </p:nvSpPr>
        <p:spPr>
          <a:xfrm>
            <a:off x="228600" y="1981200"/>
            <a:ext cx="8763000" cy="4343400"/>
          </a:xfrm>
          <a:noFill/>
        </p:spPr>
        <p:txBody>
          <a:bodyPr lIns="90487" tIns="44450" rIns="90487" bIns="44450"/>
          <a:lstStyle/>
          <a:p>
            <a:pPr>
              <a:lnSpc>
                <a:spcPct val="80000"/>
              </a:lnSpc>
              <a:spcAft>
                <a:spcPct val="30000"/>
              </a:spcAft>
              <a:buFont typeface="Monotype Sorts"/>
              <a:buNone/>
            </a:pPr>
            <a:r>
              <a:rPr lang="en-US" sz="1800" b="1" dirty="0" smtClean="0"/>
              <a:t>	</a:t>
            </a:r>
            <a:r>
              <a:rPr lang="en-US" sz="1200" b="1" dirty="0" smtClean="0"/>
              <a:t>The IEEE-SA strongly recommends that at each WG meeting the chair or a designee:</a:t>
            </a:r>
            <a:endParaRPr lang="en-US" sz="1200" dirty="0" smtClean="0"/>
          </a:p>
          <a:p>
            <a:pPr lvl="1">
              <a:lnSpc>
                <a:spcPct val="80000"/>
              </a:lnSpc>
            </a:pPr>
            <a:r>
              <a:rPr lang="en-US" sz="1200" b="1" dirty="0" smtClean="0"/>
              <a:t>Show slides #1 through #4 of this presentation</a:t>
            </a:r>
          </a:p>
          <a:p>
            <a:pPr lvl="1">
              <a:lnSpc>
                <a:spcPct val="80000"/>
              </a:lnSpc>
            </a:pPr>
            <a:r>
              <a:rPr lang="en-US" sz="1200" b="1" dirty="0" smtClean="0"/>
              <a:t>Advise the WG attendees that:</a:t>
            </a:r>
            <a:r>
              <a:rPr lang="en-US" sz="1200" dirty="0" smtClean="0"/>
              <a:t> </a:t>
            </a:r>
          </a:p>
          <a:p>
            <a:pPr lvl="2">
              <a:lnSpc>
                <a:spcPct val="80000"/>
              </a:lnSpc>
            </a:pPr>
            <a:r>
              <a:rPr lang="en-US" sz="1200" dirty="0" smtClean="0"/>
              <a:t>The IEEE’s patent policy is consistent with the ANSI patent policy and is described in Clause 6 of the </a:t>
            </a:r>
            <a:r>
              <a:rPr lang="en-US" sz="1200" i="1" dirty="0" smtClean="0"/>
              <a:t>IEEE-SA Standards Board Bylaws</a:t>
            </a:r>
            <a:r>
              <a:rPr lang="en-US" sz="1200" dirty="0" smtClean="0"/>
              <a:t>;</a:t>
            </a:r>
          </a:p>
          <a:p>
            <a:pPr lvl="2">
              <a:lnSpc>
                <a:spcPct val="80000"/>
              </a:lnSpc>
            </a:pPr>
            <a:r>
              <a:rPr lang="en-US" sz="1200" dirty="0" smtClean="0"/>
              <a:t>Early identification of patent claims which may be essential for the use of standards under development is strongly encouraged; </a:t>
            </a:r>
          </a:p>
          <a:p>
            <a:pPr lvl="2">
              <a:lnSpc>
                <a:spcPct val="80000"/>
              </a:lnSpc>
            </a:pPr>
            <a:r>
              <a:rPr lang="en-US" sz="1200" dirty="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sz="1200" dirty="0" smtClean="0"/>
            </a:br>
            <a:endParaRPr lang="en-US" sz="1200" dirty="0" smtClean="0"/>
          </a:p>
          <a:p>
            <a:pPr lvl="1">
              <a:lnSpc>
                <a:spcPct val="20000"/>
              </a:lnSpc>
            </a:pPr>
            <a:r>
              <a:rPr lang="en-US" sz="1200" b="1" dirty="0" smtClean="0"/>
              <a:t>Instruct the WG Secretary to record in the minutes of the relevant WG meeting:</a:t>
            </a:r>
            <a:r>
              <a:rPr lang="en-US" sz="1200" dirty="0" smtClean="0"/>
              <a:t> </a:t>
            </a:r>
          </a:p>
          <a:p>
            <a:pPr lvl="2">
              <a:lnSpc>
                <a:spcPct val="80000"/>
              </a:lnSpc>
            </a:pPr>
            <a:r>
              <a:rPr lang="en-US" sz="1200" dirty="0" smtClean="0"/>
              <a:t>That the foregoing information was provided and that slides 1 through 4 (and this slide 0, if applicable) were shown; </a:t>
            </a:r>
          </a:p>
          <a:p>
            <a:pPr lvl="2">
              <a:lnSpc>
                <a:spcPct val="80000"/>
              </a:lnSpc>
            </a:pPr>
            <a:r>
              <a:rPr lang="en-US" sz="1200" dirty="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sz="1200" dirty="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sz="1200" dirty="0" smtClean="0"/>
          </a:p>
          <a:p>
            <a:pPr lvl="1">
              <a:lnSpc>
                <a:spcPct val="80000"/>
              </a:lnSpc>
              <a:spcBef>
                <a:spcPct val="5000"/>
              </a:spcBef>
            </a:pPr>
            <a:r>
              <a:rPr lang="en-US" sz="1200" dirty="0" smtClean="0"/>
              <a:t>The WG Chair shall ensure that a request is made to any identified holders of potential essential patent claim(s) to complete and submit a Letter of Assurance.</a:t>
            </a:r>
          </a:p>
          <a:p>
            <a:pPr lvl="1">
              <a:lnSpc>
                <a:spcPct val="80000"/>
              </a:lnSpc>
              <a:spcBef>
                <a:spcPct val="5000"/>
              </a:spcBef>
            </a:pPr>
            <a:r>
              <a:rPr lang="en-US" sz="1200" dirty="0" smtClean="0"/>
              <a:t>It is recommended that the WG chair review the guidance in </a:t>
            </a:r>
            <a:r>
              <a:rPr lang="en-US" sz="1200" i="1" dirty="0" smtClean="0"/>
              <a:t>IEEE-SA Standards Board Operations Manual</a:t>
            </a:r>
            <a:r>
              <a:rPr lang="en-US" sz="1200" dirty="0" smtClean="0"/>
              <a:t> 6.3.5 and in FAQs 12 and 12a on inclusion of potential Essential Patent Claims by incorporation or by reference.</a:t>
            </a:r>
            <a:r>
              <a:rPr lang="en-US" sz="1200" dirty="0" smtClean="0">
                <a:solidFill>
                  <a:srgbClr val="FF3300"/>
                </a:solidFill>
              </a:rPr>
              <a:t> </a:t>
            </a:r>
          </a:p>
          <a:p>
            <a:pPr lvl="1">
              <a:lnSpc>
                <a:spcPct val="80000"/>
              </a:lnSpc>
              <a:spcBef>
                <a:spcPct val="5000"/>
              </a:spcBef>
              <a:buFont typeface="Monotype Sorts"/>
              <a:buNone/>
            </a:pPr>
            <a:endParaRPr lang="en-US" sz="1200" dirty="0" smtClean="0"/>
          </a:p>
          <a:p>
            <a:pPr lvl="1">
              <a:lnSpc>
                <a:spcPct val="80000"/>
              </a:lnSpc>
              <a:spcBef>
                <a:spcPct val="5000"/>
              </a:spcBef>
              <a:buFont typeface="Monotype Sorts"/>
              <a:buNone/>
            </a:pPr>
            <a:r>
              <a:rPr lang="en-US" sz="1200" dirty="0" smtClean="0"/>
              <a:t>	Note: </a:t>
            </a:r>
            <a:r>
              <a:rPr lang="en-US" sz="1200" b="1" dirty="0" smtClean="0"/>
              <a:t>WG</a:t>
            </a:r>
            <a:r>
              <a:rPr lang="en-US" sz="1200" dirty="0" smtClean="0"/>
              <a:t> includes Working Groups, Task Groups, and other standards-developing committees with a PAR approved by the IEEE-SA Standards Board.</a:t>
            </a:r>
          </a:p>
        </p:txBody>
      </p:sp>
      <p:sp>
        <p:nvSpPr>
          <p:cNvPr id="2051" name="Rectangle 1026"/>
          <p:cNvSpPr>
            <a:spLocks noGrp="1" noChangeArrowheads="1"/>
          </p:cNvSpPr>
          <p:nvPr>
            <p:ph type="title"/>
          </p:nvPr>
        </p:nvSpPr>
        <p:spPr>
          <a:xfrm>
            <a:off x="533400" y="990600"/>
            <a:ext cx="7772400" cy="609600"/>
          </a:xfrm>
          <a:noFill/>
        </p:spPr>
        <p:txBody>
          <a:bodyPr lIns="90487" tIns="44450" rIns="90487" bIns="44450"/>
          <a:lstStyle/>
          <a:p>
            <a:r>
              <a:rPr lang="en-US" sz="2800" u="sng" dirty="0" smtClean="0"/>
              <a:t>Instructions for the WG Chair</a:t>
            </a:r>
          </a:p>
        </p:txBody>
      </p:sp>
      <p:sp>
        <p:nvSpPr>
          <p:cNvPr id="2052" name="Rectangle 1028"/>
          <p:cNvSpPr>
            <a:spLocks noChangeArrowheads="1"/>
          </p:cNvSpPr>
          <p:nvPr/>
        </p:nvSpPr>
        <p:spPr bwMode="auto">
          <a:xfrm>
            <a:off x="685800" y="-228600"/>
            <a:ext cx="7772400" cy="1069975"/>
          </a:xfrm>
          <a:prstGeom prst="rect">
            <a:avLst/>
          </a:prstGeom>
          <a:noFill/>
          <a:ln w="9525">
            <a:noFill/>
            <a:miter lim="800000"/>
            <a:headEnd/>
            <a:tailEnd/>
          </a:ln>
        </p:spPr>
        <p:txBody>
          <a:bodyPr anchor="ctr"/>
          <a:lstStyle/>
          <a:p>
            <a:pPr algn="ctr"/>
            <a:endParaRPr lang="en-GB" sz="3200" b="1" u="sng">
              <a:solidFill>
                <a:srgbClr val="000099"/>
              </a:solidFill>
              <a:latin typeface="Arial" pitchFamily="34" charset="0"/>
            </a:endParaRPr>
          </a:p>
        </p:txBody>
      </p:sp>
      <p:sp>
        <p:nvSpPr>
          <p:cNvPr id="2053" name="Rectangle 1029"/>
          <p:cNvSpPr>
            <a:spLocks noChangeArrowheads="1"/>
          </p:cNvSpPr>
          <p:nvPr/>
        </p:nvSpPr>
        <p:spPr bwMode="auto">
          <a:xfrm>
            <a:off x="381000" y="914400"/>
            <a:ext cx="8458200" cy="5562600"/>
          </a:xfrm>
          <a:prstGeom prst="rect">
            <a:avLst/>
          </a:prstGeom>
          <a:noFill/>
          <a:ln w="9525">
            <a:noFill/>
            <a:miter lim="800000"/>
            <a:headEnd/>
            <a:tailEnd/>
          </a:ln>
        </p:spPr>
        <p:txBody>
          <a:bodyPr/>
          <a:lstStyle/>
          <a:p>
            <a:pPr marL="233363" indent="-180975">
              <a:spcBef>
                <a:spcPct val="20000"/>
              </a:spcBef>
              <a:buClr>
                <a:srgbClr val="CC3300"/>
              </a:buClr>
              <a:buSzPct val="50000"/>
              <a:buFont typeface="Monotype Sorts"/>
              <a:buChar char="l"/>
            </a:pPr>
            <a:endParaRPr lang="en-GB" sz="1800">
              <a:solidFill>
                <a:srgbClr val="000099"/>
              </a:solidFill>
              <a:latin typeface="Arial" pitchFamily="34" charset="0"/>
            </a:endParaRPr>
          </a:p>
        </p:txBody>
      </p:sp>
      <p:sp>
        <p:nvSpPr>
          <p:cNvPr id="2054" name="Text Box 1030"/>
          <p:cNvSpPr txBox="1">
            <a:spLocks noChangeArrowheads="1"/>
          </p:cNvSpPr>
          <p:nvPr/>
        </p:nvSpPr>
        <p:spPr bwMode="auto">
          <a:xfrm>
            <a:off x="0" y="6486525"/>
            <a:ext cx="1914525" cy="304800"/>
          </a:xfrm>
          <a:prstGeom prst="rect">
            <a:avLst/>
          </a:prstGeom>
          <a:noFill/>
          <a:ln w="9525">
            <a:noFill/>
            <a:miter lim="800000"/>
            <a:headEnd/>
            <a:tailEnd/>
          </a:ln>
        </p:spPr>
        <p:txBody>
          <a:bodyPr wrap="none">
            <a:spAutoFit/>
          </a:bodyPr>
          <a:lstStyle/>
          <a:p>
            <a:r>
              <a:rPr lang="en-US" sz="1400" b="1"/>
              <a:t>(Optional to be shown)</a:t>
            </a:r>
          </a:p>
        </p:txBody>
      </p:sp>
      <p:sp>
        <p:nvSpPr>
          <p:cNvPr id="7" name="Date Placeholder 6"/>
          <p:cNvSpPr>
            <a:spLocks noGrp="1"/>
          </p:cNvSpPr>
          <p:nvPr>
            <p:ph type="dt" sz="half" idx="10"/>
          </p:nvPr>
        </p:nvSpPr>
        <p:spPr/>
        <p:txBody>
          <a:bodyPr/>
          <a:lstStyle/>
          <a:p>
            <a:pPr>
              <a:defRPr/>
            </a:pPr>
            <a:r>
              <a:rPr lang="en-US" smtClean="0"/>
              <a:t>January 2012</a:t>
            </a:r>
            <a:endParaRPr lang="en-US" dirty="0"/>
          </a:p>
        </p:txBody>
      </p:sp>
      <p:sp>
        <p:nvSpPr>
          <p:cNvPr id="8" name="Slide Number Placeholder 7"/>
          <p:cNvSpPr>
            <a:spLocks noGrp="1"/>
          </p:cNvSpPr>
          <p:nvPr>
            <p:ph type="sldNum" sz="quarter" idx="12"/>
          </p:nvPr>
        </p:nvSpPr>
        <p:spPr/>
        <p:txBody>
          <a:bodyPr/>
          <a:lstStyle/>
          <a:p>
            <a:pPr>
              <a:defRPr/>
            </a:pPr>
            <a:r>
              <a:rPr lang="en-US" smtClean="0"/>
              <a:t>Slide </a:t>
            </a:r>
            <a:fld id="{9F280238-5E03-4A90-BACD-D800220B2674}" type="slidenum">
              <a:rPr lang="en-US" smtClean="0"/>
              <a:pPr>
                <a:defRPr/>
              </a:pPr>
              <a:t>9</a:t>
            </a:fld>
            <a:endParaRPr lang="en-US"/>
          </a:p>
        </p:txBody>
      </p:sp>
      <p:sp>
        <p:nvSpPr>
          <p:cNvPr id="9" name="Footer Placeholder 8"/>
          <p:cNvSpPr>
            <a:spLocks noGrp="1"/>
          </p:cNvSpPr>
          <p:nvPr>
            <p:ph type="ftr" sz="quarter" idx="11"/>
          </p:nvPr>
        </p:nvSpPr>
        <p:spPr/>
        <p:txBody>
          <a:bodyPr/>
          <a:lstStyle/>
          <a:p>
            <a:pPr>
              <a:defRPr/>
            </a:pPr>
            <a:r>
              <a:rPr lang="en-US" smtClean="0"/>
              <a:t>David Halasz, OakTree Wireless</a:t>
            </a:r>
            <a:endParaRPr lang="en-US"/>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PathProtect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802-11-PathProtection</Template>
  <TotalTime>1582</TotalTime>
  <Words>673</Words>
  <Application>Microsoft Office PowerPoint</Application>
  <PresentationFormat>On-screen Show (4:3)</PresentationFormat>
  <Paragraphs>156</Paragraphs>
  <Slides>13</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802-11-PathProtection</vt:lpstr>
      <vt:lpstr>Document</vt:lpstr>
      <vt:lpstr>IEEE 802.11ah Sub 1 GHz license-exempt operation Agenda for January 2012</vt:lpstr>
      <vt:lpstr>IEEE 802.11ah Agenda</vt:lpstr>
      <vt:lpstr>Agenda cont. Submissions</vt:lpstr>
      <vt:lpstr>Agenda cont. Submissions</vt:lpstr>
      <vt:lpstr>Agenda cont. Submissions</vt:lpstr>
      <vt:lpstr>Agenda cont. Submissions</vt:lpstr>
      <vt:lpstr>Agenda cont. Teleconferences</vt:lpstr>
      <vt:lpstr>Timeline</vt:lpstr>
      <vt:lpstr>Instructions for the WG Chair</vt:lpstr>
      <vt:lpstr>Participants, Patents, and Duty to Inform</vt:lpstr>
      <vt:lpstr>Patent Related Links</vt:lpstr>
      <vt:lpstr>Call for Potentially Essential Patents</vt:lpstr>
      <vt:lpstr>Other Guidelines for IEEE WG Meetings</vt:lpstr>
    </vt:vector>
  </TitlesOfParts>
  <Company>Hewlett-Packard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802.11ah January 2012 Agenda</dc:title>
  <dc:creator>David Halasz</dc:creator>
  <cp:lastModifiedBy>Dave Halasz</cp:lastModifiedBy>
  <cp:revision>194</cp:revision>
  <cp:lastPrinted>1998-02-10T13:28:06Z</cp:lastPrinted>
  <dcterms:created xsi:type="dcterms:W3CDTF">2009-11-09T00:32:22Z</dcterms:created>
  <dcterms:modified xsi:type="dcterms:W3CDTF">2012-01-16T15:33:27Z</dcterms:modified>
</cp:coreProperties>
</file>