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79" r:id="rId4"/>
    <p:sldId id="258" r:id="rId5"/>
    <p:sldId id="282" r:id="rId6"/>
    <p:sldId id="263" r:id="rId7"/>
    <p:sldId id="269" r:id="rId8"/>
    <p:sldId id="265" r:id="rId9"/>
    <p:sldId id="281" r:id="rId10"/>
    <p:sldId id="270" r:id="rId11"/>
    <p:sldId id="283" r:id="rId12"/>
    <p:sldId id="271" r:id="rId13"/>
    <p:sldId id="272" r:id="rId14"/>
    <p:sldId id="259" r:id="rId15"/>
    <p:sldId id="260" r:id="rId16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99"/>
    <a:srgbClr val="FF00FF"/>
    <a:srgbClr val="FF6600"/>
    <a:srgbClr val="FF66FF"/>
    <a:srgbClr val="FFCCFF"/>
    <a:srgbClr val="CCECFF"/>
    <a:srgbClr val="FF3399"/>
    <a:srgbClr val="FFCC99"/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65" autoAdjust="0"/>
  </p:normalViewPr>
  <p:slideViewPr>
    <p:cSldViewPr>
      <p:cViewPr>
        <p:scale>
          <a:sx n="80" d="100"/>
          <a:sy n="80" d="100"/>
        </p:scale>
        <p:origin x="-54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42F7-5395-4BAA-946C-B4CF1CB55222}" type="datetimeFigureOut">
              <a:rPr kumimoji="1" lang="ja-JP" altLang="en-US" smtClean="0"/>
              <a:pPr/>
              <a:t>2012/1/13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A3724-8511-4E30-927B-6CB117042A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786885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A3724-8511-4E30-927B-6CB117042AE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36815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Yasuhiko Inoue (NTT), et.al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1587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74866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02095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63379"/>
            <a:ext cx="1191032" cy="246221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724128" y="6475412"/>
            <a:ext cx="2819797" cy="215444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47920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964124" y="6475414"/>
            <a:ext cx="129195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70838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4658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64462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53700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63965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59153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54453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63379"/>
            <a:ext cx="11910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600" b="1">
                <a:ea typeface="ＭＳ Ｐゴシック" charset="-128"/>
              </a:defRPr>
            </a:lvl1pPr>
          </a:lstStyle>
          <a:p>
            <a:r>
              <a:rPr lang="en-US" altLang="ja-JP" smtClean="0"/>
              <a:t>January 2012</a:t>
            </a:r>
            <a:endParaRPr lang="ja-JP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24128" y="6475412"/>
            <a:ext cx="281979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r>
              <a:rPr lang="en-US" altLang="ja-JP" smtClean="0"/>
              <a:t>Yasuhiko Inoue (NTT), et.al</a:t>
            </a:r>
            <a:endParaRPr lang="ja-JP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4124" y="6475414"/>
            <a:ext cx="129195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ea typeface="ＭＳ Ｐゴシック" charset="-128"/>
              </a:defRPr>
            </a:lvl1pPr>
          </a:lstStyle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ja-JP" sz="1800" b="1" dirty="0">
                <a:ea typeface="ＭＳ Ｐゴシック" charset="-128"/>
              </a:rPr>
              <a:t>doc.: IEEE </a:t>
            </a:r>
            <a:r>
              <a:rPr lang="en-US" altLang="ja-JP" sz="1800" b="1" dirty="0" smtClean="0">
                <a:ea typeface="ＭＳ Ｐゴシック" charset="-128"/>
              </a:rPr>
              <a:t>802.11-12/0068r0</a:t>
            </a:r>
            <a:endParaRPr lang="en-US" altLang="ja-JP" sz="1800" b="1" dirty="0">
              <a:ea typeface="ＭＳ Ｐゴシック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1293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ja-JP" sz="1200" dirty="0">
                <a:ea typeface="ＭＳ Ｐゴシック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Discussions on the better resource utilization </a:t>
            </a:r>
            <a:r>
              <a:rPr lang="en-US" altLang="ja-JP" dirty="0" smtClean="0"/>
              <a:t>for the next generation WLANs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64546" y="2348880"/>
            <a:ext cx="2603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Date:</a:t>
            </a:r>
            <a:r>
              <a:rPr kumimoji="1" lang="en-US" altLang="ja-JP" b="1" baseline="0" dirty="0" smtClean="0"/>
              <a:t> January 17</a:t>
            </a:r>
            <a:r>
              <a:rPr kumimoji="1" lang="en-US" altLang="ja-JP" b="1" baseline="30000" dirty="0" smtClean="0"/>
              <a:t>th</a:t>
            </a:r>
            <a:r>
              <a:rPr kumimoji="1" lang="en-US" altLang="ja-JP" b="1" baseline="0" dirty="0" smtClean="0"/>
              <a:t>, 2012</a:t>
            </a:r>
            <a:endParaRPr kumimoji="1" lang="ja-JP" altLang="en-US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255561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Authors:</a:t>
            </a:r>
            <a:endParaRPr kumimoji="1" lang="ja-JP" altLang="en-US" b="1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71442339"/>
              </p:ext>
            </p:extLst>
          </p:nvPr>
        </p:nvGraphicFramePr>
        <p:xfrm>
          <a:off x="251519" y="2924944"/>
          <a:ext cx="8640960" cy="2961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4177"/>
                <a:gridCol w="1512168"/>
                <a:gridCol w="1728192"/>
                <a:gridCol w="1548172"/>
                <a:gridCol w="2268251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Yasuhiko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</a:rPr>
                        <a:t> Inoue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NTT Corporation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1-1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Hikari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-no-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oka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, Yokosuka, Kanagawa 239-0847 Japan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++81-46-859-5097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inoue.yasuhiko@lab.ntt.co.jp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Yusuke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Asai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++81-46-859-3494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asai.yusuke@lab.ntt.co.jp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Tomoki Murakami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++81-46-859-2057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murakami.tomoki@lab.ntt.co.jp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Masato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Mizoguchi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++81-46-859-3758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Mizoguchi.masato@lab.ntt.co.jp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8399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592796"/>
            <a:ext cx="8640960" cy="4752528"/>
          </a:xfrm>
        </p:spPr>
        <p:txBody>
          <a:bodyPr/>
          <a:lstStyle/>
          <a:p>
            <a:r>
              <a:rPr kumimoji="1" lang="en-US" altLang="ja-JP" dirty="0" smtClean="0"/>
              <a:t>There are many </a:t>
            </a:r>
            <a:r>
              <a:rPr lang="en-US" altLang="ja-JP" dirty="0" smtClean="0"/>
              <a:t>work</a:t>
            </a:r>
            <a:r>
              <a:rPr kumimoji="1" lang="en-US" altLang="ja-JP" dirty="0" smtClean="0"/>
              <a:t>s for better use of frequency and spatial resources that have been discussed in the previous standardization activities.</a:t>
            </a:r>
          </a:p>
          <a:p>
            <a:r>
              <a:rPr lang="en-US" altLang="ja-JP" dirty="0" smtClean="0"/>
              <a:t>We need to reconsider those techniques for the next generation WLAN standardization. </a:t>
            </a:r>
            <a:endParaRPr kumimoji="1" lang="en-US" altLang="ja-JP" dirty="0" smtClean="0"/>
          </a:p>
          <a:p>
            <a:r>
              <a:rPr lang="en-US" altLang="ja-JP" dirty="0" smtClean="0"/>
              <a:t>As a first step, we have conducted rough estimation of capacity gain of having DL-OFDM feature assuming a scenario coexisting with legacy (802.11a, 802.11n and 802.11ac) STAs.</a:t>
            </a:r>
          </a:p>
          <a:p>
            <a:pPr lvl="1"/>
            <a:r>
              <a:rPr lang="en-US" altLang="ja-JP" dirty="0" smtClean="0"/>
              <a:t>The system capacity will be doubled by having the DL-OFDMA feature</a:t>
            </a:r>
            <a:endParaRPr kumimoji="1" lang="en-US" altLang="ja-JP" dirty="0"/>
          </a:p>
          <a:p>
            <a:pPr lvl="1"/>
            <a:r>
              <a:rPr lang="en-US" altLang="ja-JP" dirty="0" smtClean="0"/>
              <a:t>For the better resource utilization, AP collaboration will be useful for OBSS environment.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10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470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Next Step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323184"/>
          </a:xfrm>
        </p:spPr>
        <p:txBody>
          <a:bodyPr/>
          <a:lstStyle/>
          <a:p>
            <a:r>
              <a:rPr kumimoji="1" lang="en-US" altLang="ja-JP" dirty="0" smtClean="0"/>
              <a:t>We would like to continue discussions on the better resource utilization in a new 802.11 Study Group.</a:t>
            </a:r>
          </a:p>
          <a:p>
            <a:endParaRPr lang="en-US" altLang="ja-JP" dirty="0" smtClean="0"/>
          </a:p>
          <a:p>
            <a:r>
              <a:rPr kumimoji="1" lang="en-US" altLang="ja-JP" dirty="0" smtClean="0"/>
              <a:t>We would like to have two straw polls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11</a:t>
            </a:fld>
            <a:endParaRPr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#1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Would you support formation of a new study group to develop PAR and 5 Criteria with the intention of  creating a new task group?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12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81925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#2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When do you think is appropriate to start the new study group for this topic?</a:t>
            </a:r>
          </a:p>
          <a:p>
            <a:pPr lvl="1"/>
            <a:r>
              <a:rPr lang="en-US" altLang="ja-JP" dirty="0" smtClean="0"/>
              <a:t>March 2012</a:t>
            </a:r>
          </a:p>
          <a:p>
            <a:pPr lvl="1"/>
            <a:r>
              <a:rPr kumimoji="1" lang="en-US" altLang="ja-JP" dirty="0" smtClean="0"/>
              <a:t>July 2012</a:t>
            </a:r>
          </a:p>
          <a:p>
            <a:pPr lvl="1"/>
            <a:r>
              <a:rPr lang="en-US" altLang="ja-JP" dirty="0" smtClean="0"/>
              <a:t>November 2012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13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39230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685800"/>
            <a:ext cx="8640960" cy="726976"/>
          </a:xfrm>
        </p:spPr>
        <p:txBody>
          <a:bodyPr/>
          <a:lstStyle/>
          <a:p>
            <a:r>
              <a:rPr kumimoji="1" lang="en-US" altLang="ja-JP" dirty="0" smtClean="0"/>
              <a:t>References 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040560"/>
          </a:xfrm>
        </p:spPr>
        <p:txBody>
          <a:bodyPr/>
          <a:lstStyle/>
          <a:p>
            <a:r>
              <a:rPr kumimoji="1" lang="en-US" altLang="ja-JP" sz="2000" dirty="0" smtClean="0"/>
              <a:t>General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[1] 11-09/789r2 </a:t>
            </a:r>
            <a:r>
              <a:rPr lang="en-US" altLang="ja-JP" sz="1800" dirty="0"/>
              <a:t>Technology and Use Case for </a:t>
            </a:r>
            <a:r>
              <a:rPr lang="en-US" altLang="ja-JP" sz="1800" dirty="0" err="1" smtClean="0"/>
              <a:t>TGac</a:t>
            </a:r>
            <a:r>
              <a:rPr lang="en-US" altLang="ja-JP" sz="1800" dirty="0" smtClean="0"/>
              <a:t>, Robert S. and </a:t>
            </a:r>
            <a:r>
              <a:rPr lang="en-US" altLang="ja-JP" sz="1800" dirty="0" err="1" smtClean="0"/>
              <a:t>Eldad</a:t>
            </a:r>
            <a:r>
              <a:rPr lang="en-US" altLang="ja-JP" sz="1800" dirty="0" smtClean="0"/>
              <a:t> P.</a:t>
            </a:r>
            <a:endParaRPr kumimoji="1" lang="en-US" altLang="ja-JP" sz="1800" dirty="0" smtClean="0"/>
          </a:p>
          <a:p>
            <a:pPr marL="457200" lvl="1" indent="0">
              <a:buNone/>
            </a:pPr>
            <a:r>
              <a:rPr kumimoji="1" lang="en-US" altLang="ja-JP" sz="1800" dirty="0" smtClean="0"/>
              <a:t>[2] 11-11/1464r2 </a:t>
            </a:r>
            <a:r>
              <a:rPr lang="en-US" altLang="ja-JP" sz="1800" dirty="0">
                <a:ea typeface="ＭＳ Ｐゴシック" charset="-128"/>
              </a:rPr>
              <a:t>The better spectrum utilization for the future WLAN </a:t>
            </a:r>
            <a:r>
              <a:rPr lang="en-US" altLang="ja-JP" sz="1800" dirty="0" smtClean="0">
                <a:ea typeface="ＭＳ Ｐゴシック" charset="-128"/>
              </a:rPr>
              <a:t>standardization, Yasuhiko Inoue, et. al.</a:t>
            </a:r>
            <a:endParaRPr kumimoji="1" lang="en-US" altLang="ja-JP" sz="1800" dirty="0" smtClean="0"/>
          </a:p>
          <a:p>
            <a:pPr lvl="1"/>
            <a:endParaRPr kumimoji="1" lang="en-US" altLang="ja-JP" sz="1800" dirty="0" smtClean="0"/>
          </a:p>
          <a:p>
            <a:r>
              <a:rPr kumimoji="1" lang="en-US" altLang="ja-JP" sz="2000" dirty="0" smtClean="0"/>
              <a:t>Multi-channel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[3] 11-09/1037r0 Consideration on Multi-channel in </a:t>
            </a:r>
            <a:r>
              <a:rPr lang="en-US" altLang="ja-JP" sz="1800" dirty="0" err="1" smtClean="0"/>
              <a:t>TGac</a:t>
            </a:r>
            <a:r>
              <a:rPr lang="en-US" altLang="ja-JP" sz="1800" dirty="0" smtClean="0"/>
              <a:t>, Jae </a:t>
            </a:r>
            <a:r>
              <a:rPr lang="en-US" altLang="ja-JP" sz="1800" dirty="0" err="1" smtClean="0"/>
              <a:t>Seung</a:t>
            </a:r>
            <a:r>
              <a:rPr lang="en-US" altLang="ja-JP" sz="1800" dirty="0" smtClean="0"/>
              <a:t> Lee, et. al.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[4] 11-10/1159r1 Non contiguous 40+40 additional bandwidth mode, Laurent C., et. al.</a:t>
            </a:r>
          </a:p>
          <a:p>
            <a:pPr marL="457200" lvl="1" indent="0">
              <a:buNone/>
            </a:pPr>
            <a:endParaRPr kumimoji="1" lang="en-US" altLang="ja-JP" sz="1800" dirty="0" smtClean="0"/>
          </a:p>
          <a:p>
            <a:r>
              <a:rPr kumimoji="1" lang="en-US" altLang="ja-JP" sz="2000" dirty="0" smtClean="0"/>
              <a:t>OFDMA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[5] 11-09/138r3 OFDMA Related Issues in VHTL6, James G., et. al.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[6] 11-10/317r1 DL-OFDMA for Mixed Clients, Brian H., et. al.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[7] 11-10/787r1 MU with Frequency Domain Multiplexing, Chao-</a:t>
            </a:r>
            <a:r>
              <a:rPr lang="en-US" altLang="ja-JP" sz="1800" dirty="0" err="1" smtClean="0"/>
              <a:t>chuu</a:t>
            </a:r>
            <a:r>
              <a:rPr lang="en-US" altLang="ja-JP" sz="1800" dirty="0" smtClean="0"/>
              <a:t> W., et. al.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[8] 11-10/1054r0 Wide Band OBSS Friendly PSMP, James W., et. al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14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05870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685800"/>
            <a:ext cx="8640960" cy="726976"/>
          </a:xfrm>
        </p:spPr>
        <p:txBody>
          <a:bodyPr/>
          <a:lstStyle/>
          <a:p>
            <a:r>
              <a:rPr kumimoji="1" lang="en-US" altLang="ja-JP" dirty="0" smtClean="0"/>
              <a:t>References 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683224"/>
          </a:xfrm>
        </p:spPr>
        <p:txBody>
          <a:bodyPr/>
          <a:lstStyle/>
          <a:p>
            <a:r>
              <a:rPr kumimoji="1" lang="en-US" altLang="ja-JP" sz="2000" dirty="0" smtClean="0"/>
              <a:t>Uplink MU-MIMO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[9] 11-09/849r1 Uplink Intensive Usage Models, Rolf de </a:t>
            </a:r>
            <a:r>
              <a:rPr lang="en-US" altLang="ja-JP" sz="1800" dirty="0" err="1" smtClean="0"/>
              <a:t>Vegt</a:t>
            </a:r>
            <a:endParaRPr lang="en-US" altLang="ja-JP" sz="1800" dirty="0" smtClean="0"/>
          </a:p>
          <a:p>
            <a:pPr marL="457200" lvl="1" indent="0">
              <a:buNone/>
            </a:pPr>
            <a:r>
              <a:rPr lang="en-US" altLang="ja-JP" sz="1800" dirty="0" smtClean="0"/>
              <a:t>[10] 11-09/852r0 UL MU-MIMO for 11ac, Richard Van Nee, et. al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[11] 11-09/1036r0 Uplink MU-MIMO Sensitivity to Power Differences and Synchronization Errors, Richard Van Nee</a:t>
            </a:r>
          </a:p>
          <a:p>
            <a:pPr lvl="1"/>
            <a:endParaRPr kumimoji="1" lang="en-US" altLang="ja-JP" sz="1800" dirty="0" smtClean="0"/>
          </a:p>
          <a:p>
            <a:r>
              <a:rPr lang="en-US" altLang="ja-JP" sz="2000" dirty="0" smtClean="0"/>
              <a:t>Others</a:t>
            </a:r>
          </a:p>
          <a:p>
            <a:pPr marL="457200" lvl="1" indent="0">
              <a:buNone/>
            </a:pPr>
            <a:r>
              <a:rPr kumimoji="1" lang="en-US" altLang="ja-JP" sz="1800" dirty="0" smtClean="0"/>
              <a:t>[12] 11-09/1044r0 Distributed Transmission Timing Adjustment for Synchronous Frame Arrival, </a:t>
            </a:r>
            <a:r>
              <a:rPr kumimoji="1" lang="en-US" altLang="ja-JP" sz="1800" dirty="0" err="1" smtClean="0"/>
              <a:t>Sunggeun</a:t>
            </a:r>
            <a:r>
              <a:rPr kumimoji="1" lang="en-US" altLang="ja-JP" sz="1800" dirty="0" smtClean="0"/>
              <a:t> Jin, et. al.</a:t>
            </a:r>
            <a:endParaRPr kumimoji="1" lang="ja-JP" altLang="en-US" sz="1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15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4398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664804"/>
            <a:ext cx="8352928" cy="4500500"/>
          </a:xfrm>
        </p:spPr>
        <p:txBody>
          <a:bodyPr/>
          <a:lstStyle/>
          <a:p>
            <a:r>
              <a:rPr lang="en-US" altLang="ja-JP" dirty="0" smtClean="0"/>
              <a:t>We have proposed to exploit the frequency and spatial resources for the next generation WLAN standard (11/1464r2)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For the better resource utilization, there are some technologies that had been discussed. We have conducted some basic researches on those technologies.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W</a:t>
            </a:r>
            <a:r>
              <a:rPr kumimoji="1" lang="en-US" altLang="ja-JP" dirty="0" smtClean="0"/>
              <a:t>e have estimated the </a:t>
            </a:r>
            <a:r>
              <a:rPr lang="en-US" altLang="ja-JP" dirty="0" smtClean="0"/>
              <a:t>capacity</a:t>
            </a:r>
            <a:r>
              <a:rPr kumimoji="1" lang="en-US" altLang="ja-JP" dirty="0" smtClean="0"/>
              <a:t> gain by adding the DL-OFDMA capability. </a:t>
            </a:r>
            <a:r>
              <a:rPr lang="en-US" altLang="ja-JP" dirty="0" smtClean="0"/>
              <a:t>Roughly speaking, t</a:t>
            </a:r>
            <a:r>
              <a:rPr kumimoji="1" lang="en-US" altLang="ja-JP" dirty="0" smtClean="0"/>
              <a:t>he capacity will be doubled with the DL-OFDMA technology.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5677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kumimoji="1" lang="en-US" altLang="ja-JP" dirty="0" smtClean="0"/>
              <a:t>Previous Works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824536"/>
          </a:xfrm>
        </p:spPr>
        <p:txBody>
          <a:bodyPr/>
          <a:lstStyle/>
          <a:p>
            <a:r>
              <a:rPr kumimoji="1" lang="en-US" altLang="ja-JP" dirty="0" smtClean="0"/>
              <a:t>There have been many proposals to make more efficient use of frequency and spatial resources. E.g.,</a:t>
            </a:r>
          </a:p>
          <a:p>
            <a:pPr lvl="1"/>
            <a:r>
              <a:rPr kumimoji="1" lang="en-US" altLang="ja-JP" dirty="0" smtClean="0"/>
              <a:t>Multi-channel/OFDMA</a:t>
            </a:r>
          </a:p>
          <a:p>
            <a:pPr lvl="2"/>
            <a:r>
              <a:rPr lang="en-US" altLang="ja-JP" dirty="0"/>
              <a:t>Frequency domain multiplexing for MU </a:t>
            </a:r>
            <a:r>
              <a:rPr lang="en-US" altLang="ja-JP" dirty="0" smtClean="0"/>
              <a:t>transmissions</a:t>
            </a:r>
          </a:p>
          <a:p>
            <a:pPr lvl="2"/>
            <a:r>
              <a:rPr lang="en-US" altLang="ja-JP" dirty="0" smtClean="0"/>
              <a:t>Non-contiguous use of two 40MHz channels to make 80MHz transmissions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Use of multiple 20MHz channels</a:t>
            </a:r>
          </a:p>
          <a:p>
            <a:pPr lvl="1"/>
            <a:r>
              <a:rPr kumimoji="1" lang="en-US" altLang="ja-JP" dirty="0" smtClean="0"/>
              <a:t>MU-MIMO</a:t>
            </a:r>
          </a:p>
          <a:p>
            <a:pPr lvl="2"/>
            <a:r>
              <a:rPr kumimoji="1" lang="en-US" altLang="ja-JP" dirty="0" smtClean="0"/>
              <a:t>Protection mechanisms</a:t>
            </a:r>
          </a:p>
          <a:p>
            <a:pPr lvl="2"/>
            <a:r>
              <a:rPr kumimoji="1" lang="en-US" altLang="ja-JP" dirty="0" smtClean="0"/>
              <a:t>Use case for uplink MU-MIMO</a:t>
            </a:r>
          </a:p>
          <a:p>
            <a:pPr lvl="2"/>
            <a:r>
              <a:rPr lang="en-US" altLang="ja-JP" dirty="0" smtClean="0"/>
              <a:t>Feasibility studies on PHY technique for uplink MU-MIMO</a:t>
            </a:r>
          </a:p>
          <a:p>
            <a:pPr lvl="1"/>
            <a:r>
              <a:rPr kumimoji="1" lang="en-US" altLang="ja-JP" dirty="0" smtClean="0"/>
              <a:t>Other topics</a:t>
            </a:r>
          </a:p>
          <a:p>
            <a:pPr lvl="2"/>
            <a:r>
              <a:rPr lang="en-US" altLang="ja-JP" dirty="0" smtClean="0"/>
              <a:t>Synchronization</a:t>
            </a:r>
          </a:p>
          <a:p>
            <a:r>
              <a:rPr kumimoji="1" lang="en-US" altLang="ja-JP" dirty="0" smtClean="0"/>
              <a:t>List of the previous works are presented in the last two slides.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3823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43000"/>
          </a:xfrm>
        </p:spPr>
        <p:txBody>
          <a:bodyPr/>
          <a:lstStyle/>
          <a:p>
            <a:r>
              <a:rPr kumimoji="1" lang="en-US" altLang="ja-JP" dirty="0" smtClean="0"/>
              <a:t>Recap of the discussion in Nov. 2011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700808"/>
            <a:ext cx="8496944" cy="3384376"/>
          </a:xfrm>
        </p:spPr>
        <p:txBody>
          <a:bodyPr/>
          <a:lstStyle/>
          <a:p>
            <a:r>
              <a:rPr kumimoji="1" lang="en-US" altLang="ja-JP" dirty="0" smtClean="0"/>
              <a:t>For the high speed WLANs beyond 802.11ac, we need to utilize frequency and spatial resources.</a:t>
            </a:r>
          </a:p>
          <a:p>
            <a:r>
              <a:rPr lang="en-US" altLang="ja-JP" dirty="0" smtClean="0"/>
              <a:t>Technologies for the better resource utilization include, but not limited to:</a:t>
            </a:r>
          </a:p>
          <a:p>
            <a:pPr lvl="1"/>
            <a:r>
              <a:rPr lang="en-US" altLang="ja-JP" dirty="0" smtClean="0"/>
              <a:t>For the better use of spatial resources: Uplink MU-MIMO</a:t>
            </a:r>
          </a:p>
          <a:p>
            <a:pPr lvl="1"/>
            <a:r>
              <a:rPr lang="en-US" altLang="ja-JP" dirty="0" smtClean="0"/>
              <a:t>For the better use of frequency resources: OFDMA/Multi-channel</a:t>
            </a:r>
            <a:endParaRPr kumimoji="1" lang="en-US" altLang="ja-JP" dirty="0" smtClean="0"/>
          </a:p>
          <a:p>
            <a:r>
              <a:rPr kumimoji="1" lang="en-US" altLang="ja-JP" dirty="0" smtClean="0"/>
              <a:t>AP collaboration may also be considered to achieve higher resource utilization and coordination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395536" y="5157192"/>
            <a:ext cx="8424936" cy="1188132"/>
          </a:xfrm>
          <a:prstGeom prst="roundRect">
            <a:avLst>
              <a:gd name="adj" fmla="val 63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1" dirty="0" smtClean="0">
                <a:latin typeface="Times New Roman" pitchFamily="18" charset="0"/>
              </a:rPr>
              <a:t>One of the next interest may be the benefit of having the above features.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1" dirty="0" smtClean="0">
                <a:latin typeface="Times New Roman" pitchFamily="18" charset="0"/>
              </a:rPr>
              <a:t>As a first step, we have conducted rough estimation of capacity gain with DL-OFDMA technique. </a:t>
            </a:r>
            <a:endParaRPr kumimoji="0" lang="ja-JP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368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712968" cy="1015008"/>
          </a:xfrm>
        </p:spPr>
        <p:txBody>
          <a:bodyPr/>
          <a:lstStyle/>
          <a:p>
            <a:r>
              <a:rPr kumimoji="1" lang="en-US" altLang="ja-JP" dirty="0" smtClean="0"/>
              <a:t>Benefit of resource utilization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61072"/>
            <a:ext cx="1191032" cy="246221"/>
          </a:xfrm>
        </p:spPr>
        <p:txBody>
          <a:bodyPr/>
          <a:lstStyle/>
          <a:p>
            <a:r>
              <a:rPr lang="en-US" altLang="ja-JP" smtClean="0"/>
              <a:t>January 2012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174178" y="6475412"/>
            <a:ext cx="2416739" cy="229952"/>
          </a:xfrm>
        </p:spPr>
        <p:txBody>
          <a:bodyPr/>
          <a:lstStyle/>
          <a:p>
            <a:r>
              <a:rPr lang="en-US" altLang="ja-JP" smtClean="0"/>
              <a:t>Yasuhiko Inoue (NTT), et.al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91980" y="6475413"/>
            <a:ext cx="530225" cy="182562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51B0D033-1D73-4061-974D-778495950F39}" type="slidenum">
              <a:rPr lang="en-US" altLang="ja-JP" smtClean="0"/>
              <a:pPr/>
              <a:t>5</a:t>
            </a:fld>
            <a:endParaRPr lang="en-US" altLang="ja-JP"/>
          </a:p>
        </p:txBody>
      </p:sp>
      <p:grpSp>
        <p:nvGrpSpPr>
          <p:cNvPr id="44" name="グループ化 16"/>
          <p:cNvGrpSpPr/>
          <p:nvPr/>
        </p:nvGrpSpPr>
        <p:grpSpPr>
          <a:xfrm>
            <a:off x="5077395" y="4780378"/>
            <a:ext cx="3492000" cy="1078308"/>
            <a:chOff x="1511660" y="5279983"/>
            <a:chExt cx="3492000" cy="957330"/>
          </a:xfrm>
        </p:grpSpPr>
        <p:cxnSp>
          <p:nvCxnSpPr>
            <p:cNvPr id="53" name="直線矢印コネクタ 52"/>
            <p:cNvCxnSpPr/>
            <p:nvPr/>
          </p:nvCxnSpPr>
          <p:spPr bwMode="auto">
            <a:xfrm flipV="1">
              <a:off x="1511660" y="5279983"/>
              <a:ext cx="0" cy="9573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直線矢印コネクタ 53"/>
            <p:cNvCxnSpPr/>
            <p:nvPr/>
          </p:nvCxnSpPr>
          <p:spPr bwMode="auto">
            <a:xfrm>
              <a:off x="1511660" y="6237312"/>
              <a:ext cx="34920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5" name="テキスト ボックス 44"/>
          <p:cNvSpPr txBox="1"/>
          <p:nvPr/>
        </p:nvSpPr>
        <p:spPr>
          <a:xfrm>
            <a:off x="4535996" y="4621188"/>
            <a:ext cx="548548" cy="286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/>
              <a:t>Ch</a:t>
            </a:r>
            <a:r>
              <a:rPr kumimoji="1" lang="en-US" altLang="ja-JP" sz="1400" b="1" dirty="0" smtClean="0"/>
              <a:t> #</a:t>
            </a:r>
            <a:endParaRPr kumimoji="1" lang="ja-JP" altLang="en-US" sz="1400" b="1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549600" y="5725935"/>
            <a:ext cx="522900" cy="286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time</a:t>
            </a:r>
            <a:endParaRPr kumimoji="1" lang="ja-JP" altLang="en-US" sz="1400" b="1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699111" y="4780377"/>
            <a:ext cx="36420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b="1" dirty="0" smtClean="0"/>
              <a:t>…</a:t>
            </a:r>
          </a:p>
          <a:p>
            <a:pPr algn="r"/>
            <a:r>
              <a:rPr kumimoji="1" lang="en-US" altLang="ja-JP" sz="1400" b="1" dirty="0" smtClean="0"/>
              <a:t>48</a:t>
            </a:r>
          </a:p>
          <a:p>
            <a:pPr algn="r"/>
            <a:r>
              <a:rPr kumimoji="1" lang="en-US" altLang="ja-JP" sz="1400" b="1" dirty="0" smtClean="0"/>
              <a:t>44</a:t>
            </a:r>
          </a:p>
          <a:p>
            <a:pPr algn="r"/>
            <a:r>
              <a:rPr kumimoji="1" lang="en-US" altLang="ja-JP" sz="1400" b="1" dirty="0" smtClean="0"/>
              <a:t>40</a:t>
            </a:r>
          </a:p>
          <a:p>
            <a:pPr algn="r"/>
            <a:r>
              <a:rPr kumimoji="1" lang="en-US" altLang="ja-JP" sz="1400" b="1" dirty="0" smtClean="0"/>
              <a:t>36</a:t>
            </a:r>
            <a:endParaRPr kumimoji="1" lang="ja-JP" altLang="en-US" sz="1400" b="1" dirty="0"/>
          </a:p>
        </p:txBody>
      </p:sp>
      <p:cxnSp>
        <p:nvCxnSpPr>
          <p:cNvPr id="48" name="直線コネクタ 47"/>
          <p:cNvCxnSpPr/>
          <p:nvPr/>
        </p:nvCxnSpPr>
        <p:spPr bwMode="auto">
          <a:xfrm>
            <a:off x="5085883" y="5657944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直線コネクタ 48"/>
          <p:cNvCxnSpPr/>
          <p:nvPr/>
        </p:nvCxnSpPr>
        <p:spPr bwMode="auto">
          <a:xfrm>
            <a:off x="5068723" y="5457202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直線コネクタ 49"/>
          <p:cNvCxnSpPr/>
          <p:nvPr/>
        </p:nvCxnSpPr>
        <p:spPr bwMode="auto">
          <a:xfrm>
            <a:off x="5094555" y="5256460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直線コネクタ 50"/>
          <p:cNvCxnSpPr/>
          <p:nvPr/>
        </p:nvCxnSpPr>
        <p:spPr bwMode="auto">
          <a:xfrm>
            <a:off x="5077395" y="5055719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角丸四角形 54"/>
          <p:cNvSpPr/>
          <p:nvPr/>
        </p:nvSpPr>
        <p:spPr bwMode="auto">
          <a:xfrm>
            <a:off x="5085883" y="5657943"/>
            <a:ext cx="819604" cy="167285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角丸四角形 55"/>
          <p:cNvSpPr/>
          <p:nvPr/>
        </p:nvSpPr>
        <p:spPr bwMode="auto">
          <a:xfrm>
            <a:off x="5985983" y="5055718"/>
            <a:ext cx="711592" cy="769509"/>
          </a:xfrm>
          <a:prstGeom prst="roundRect">
            <a:avLst>
              <a:gd name="adj" fmla="val 8323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角丸四角形 56"/>
          <p:cNvSpPr/>
          <p:nvPr/>
        </p:nvSpPr>
        <p:spPr bwMode="auto">
          <a:xfrm>
            <a:off x="6805587" y="5440473"/>
            <a:ext cx="1291808" cy="384755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角丸四角形 57"/>
          <p:cNvSpPr/>
          <p:nvPr/>
        </p:nvSpPr>
        <p:spPr bwMode="auto">
          <a:xfrm>
            <a:off x="5086663" y="5055718"/>
            <a:ext cx="818824" cy="569661"/>
          </a:xfrm>
          <a:prstGeom prst="roundRect">
            <a:avLst>
              <a:gd name="adj" fmla="val 891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角丸四角形 58"/>
          <p:cNvSpPr/>
          <p:nvPr/>
        </p:nvSpPr>
        <p:spPr bwMode="auto">
          <a:xfrm>
            <a:off x="6816263" y="5055718"/>
            <a:ext cx="1289804" cy="384756"/>
          </a:xfrm>
          <a:prstGeom prst="roundRect">
            <a:avLst>
              <a:gd name="adj" fmla="val 891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8" name="直線矢印コネクタ 77"/>
          <p:cNvCxnSpPr/>
          <p:nvPr/>
        </p:nvCxnSpPr>
        <p:spPr bwMode="auto">
          <a:xfrm>
            <a:off x="5073438" y="5848728"/>
            <a:ext cx="533866" cy="4600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テキスト ボックス 79"/>
          <p:cNvSpPr txBox="1"/>
          <p:nvPr/>
        </p:nvSpPr>
        <p:spPr>
          <a:xfrm>
            <a:off x="4874597" y="6095324"/>
            <a:ext cx="633507" cy="286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Space</a:t>
            </a:r>
            <a:endParaRPr kumimoji="1" lang="ja-JP" altLang="en-US" sz="1400" b="1" dirty="0"/>
          </a:p>
        </p:txBody>
      </p:sp>
      <p:sp>
        <p:nvSpPr>
          <p:cNvPr id="95" name="角丸四角形 94"/>
          <p:cNvSpPr/>
          <p:nvPr/>
        </p:nvSpPr>
        <p:spPr bwMode="auto">
          <a:xfrm>
            <a:off x="6069476" y="5195224"/>
            <a:ext cx="711592" cy="774086"/>
          </a:xfrm>
          <a:prstGeom prst="roundRect">
            <a:avLst>
              <a:gd name="adj" fmla="val 8323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角丸四角形 95"/>
          <p:cNvSpPr/>
          <p:nvPr/>
        </p:nvSpPr>
        <p:spPr bwMode="auto">
          <a:xfrm>
            <a:off x="6925084" y="5607890"/>
            <a:ext cx="1291808" cy="414046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角丸四角形 96"/>
          <p:cNvSpPr/>
          <p:nvPr/>
        </p:nvSpPr>
        <p:spPr bwMode="auto">
          <a:xfrm>
            <a:off x="6210001" y="5375244"/>
            <a:ext cx="711592" cy="782470"/>
          </a:xfrm>
          <a:prstGeom prst="roundRect">
            <a:avLst>
              <a:gd name="adj" fmla="val 8323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角丸四角形 80"/>
          <p:cNvSpPr/>
          <p:nvPr/>
        </p:nvSpPr>
        <p:spPr bwMode="auto">
          <a:xfrm>
            <a:off x="5205958" y="5786697"/>
            <a:ext cx="819604" cy="167285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角丸四角形 97"/>
          <p:cNvSpPr/>
          <p:nvPr/>
        </p:nvSpPr>
        <p:spPr bwMode="auto">
          <a:xfrm>
            <a:off x="5346483" y="5950972"/>
            <a:ext cx="819604" cy="167285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角丸四角形 98"/>
          <p:cNvSpPr/>
          <p:nvPr/>
        </p:nvSpPr>
        <p:spPr bwMode="auto">
          <a:xfrm>
            <a:off x="6314901" y="5550014"/>
            <a:ext cx="711592" cy="782470"/>
          </a:xfrm>
          <a:prstGeom prst="roundRect">
            <a:avLst>
              <a:gd name="adj" fmla="val 8323"/>
            </a:avLst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角丸四角形 100"/>
          <p:cNvSpPr/>
          <p:nvPr/>
        </p:nvSpPr>
        <p:spPr bwMode="auto">
          <a:xfrm>
            <a:off x="7105104" y="5742288"/>
            <a:ext cx="1291808" cy="414046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角丸四角形 101"/>
          <p:cNvSpPr/>
          <p:nvPr/>
        </p:nvSpPr>
        <p:spPr bwMode="auto">
          <a:xfrm>
            <a:off x="7249120" y="5894688"/>
            <a:ext cx="1291808" cy="414046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角丸四角形 84"/>
          <p:cNvSpPr/>
          <p:nvPr/>
        </p:nvSpPr>
        <p:spPr bwMode="auto">
          <a:xfrm>
            <a:off x="6812736" y="5072344"/>
            <a:ext cx="1296000" cy="19488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角丸四角形 93"/>
          <p:cNvSpPr/>
          <p:nvPr/>
        </p:nvSpPr>
        <p:spPr bwMode="auto">
          <a:xfrm>
            <a:off x="6920892" y="5180356"/>
            <a:ext cx="1296000" cy="19488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角丸四角形 124"/>
          <p:cNvSpPr/>
          <p:nvPr/>
        </p:nvSpPr>
        <p:spPr bwMode="auto">
          <a:xfrm>
            <a:off x="5120548" y="5072344"/>
            <a:ext cx="819604" cy="40143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6" name="角丸四角形 125"/>
          <p:cNvSpPr/>
          <p:nvPr/>
        </p:nvSpPr>
        <p:spPr bwMode="auto">
          <a:xfrm>
            <a:off x="5201044" y="5210966"/>
            <a:ext cx="868432" cy="40143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角丸四角形 126"/>
          <p:cNvSpPr/>
          <p:nvPr/>
        </p:nvSpPr>
        <p:spPr bwMode="auto">
          <a:xfrm>
            <a:off x="5328084" y="5369850"/>
            <a:ext cx="838003" cy="40143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0" name="直線コネクタ 129"/>
          <p:cNvCxnSpPr/>
          <p:nvPr/>
        </p:nvCxnSpPr>
        <p:spPr bwMode="auto">
          <a:xfrm>
            <a:off x="5760132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直線コネクタ 130"/>
          <p:cNvCxnSpPr/>
          <p:nvPr/>
        </p:nvCxnSpPr>
        <p:spPr bwMode="auto">
          <a:xfrm>
            <a:off x="5868144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直線コネクタ 131"/>
          <p:cNvCxnSpPr/>
          <p:nvPr/>
        </p:nvCxnSpPr>
        <p:spPr bwMode="auto">
          <a:xfrm>
            <a:off x="5652120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直線コネクタ 132"/>
          <p:cNvCxnSpPr/>
          <p:nvPr/>
        </p:nvCxnSpPr>
        <p:spPr bwMode="auto">
          <a:xfrm>
            <a:off x="5976156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直線コネクタ 133"/>
          <p:cNvCxnSpPr/>
          <p:nvPr/>
        </p:nvCxnSpPr>
        <p:spPr bwMode="auto">
          <a:xfrm>
            <a:off x="7380312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直線コネクタ 134"/>
          <p:cNvCxnSpPr/>
          <p:nvPr/>
        </p:nvCxnSpPr>
        <p:spPr bwMode="auto">
          <a:xfrm>
            <a:off x="7488324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直線コネクタ 135"/>
          <p:cNvCxnSpPr/>
          <p:nvPr/>
        </p:nvCxnSpPr>
        <p:spPr bwMode="auto">
          <a:xfrm>
            <a:off x="7272300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直線コネクタ 136"/>
          <p:cNvCxnSpPr/>
          <p:nvPr/>
        </p:nvCxnSpPr>
        <p:spPr bwMode="auto">
          <a:xfrm>
            <a:off x="7596336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直線コネクタ 138"/>
          <p:cNvCxnSpPr>
            <a:endCxn id="123" idx="2"/>
          </p:cNvCxnSpPr>
          <p:nvPr/>
        </p:nvCxnSpPr>
        <p:spPr bwMode="auto">
          <a:xfrm flipH="1">
            <a:off x="4752020" y="1862827"/>
            <a:ext cx="1116124" cy="7740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直線コネクタ 140"/>
          <p:cNvCxnSpPr>
            <a:stCxn id="128" idx="2"/>
            <a:endCxn id="123" idx="6"/>
          </p:cNvCxnSpPr>
          <p:nvPr/>
        </p:nvCxnSpPr>
        <p:spPr bwMode="auto">
          <a:xfrm>
            <a:off x="5832140" y="1862827"/>
            <a:ext cx="1764196" cy="7740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角丸四角形 127"/>
          <p:cNvSpPr/>
          <p:nvPr/>
        </p:nvSpPr>
        <p:spPr bwMode="auto">
          <a:xfrm>
            <a:off x="5580112" y="1574795"/>
            <a:ext cx="504056" cy="288032"/>
          </a:xfrm>
          <a:prstGeom prst="roundRect">
            <a:avLst>
              <a:gd name="adj" fmla="val 8323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1" dirty="0" smtClean="0"/>
              <a:t>.11*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円/楕円 122"/>
          <p:cNvSpPr/>
          <p:nvPr/>
        </p:nvSpPr>
        <p:spPr bwMode="auto">
          <a:xfrm>
            <a:off x="4752020" y="2474894"/>
            <a:ext cx="2844316" cy="324036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4" name="円/楕円 123"/>
          <p:cNvSpPr/>
          <p:nvPr/>
        </p:nvSpPr>
        <p:spPr bwMode="auto">
          <a:xfrm>
            <a:off x="6048164" y="2474894"/>
            <a:ext cx="2844316" cy="324036"/>
          </a:xfrm>
          <a:prstGeom prst="ellipse">
            <a:avLst/>
          </a:prstGeom>
          <a:solidFill>
            <a:srgbClr val="FF6600">
              <a:alpha val="5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7" name="直線コネクタ 146"/>
          <p:cNvCxnSpPr>
            <a:stCxn id="129" idx="2"/>
            <a:endCxn id="124" idx="2"/>
          </p:cNvCxnSpPr>
          <p:nvPr/>
        </p:nvCxnSpPr>
        <p:spPr bwMode="auto">
          <a:xfrm flipH="1">
            <a:off x="6048164" y="1862826"/>
            <a:ext cx="1404156" cy="7740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角丸四角形 128"/>
          <p:cNvSpPr/>
          <p:nvPr/>
        </p:nvSpPr>
        <p:spPr bwMode="auto">
          <a:xfrm>
            <a:off x="7200292" y="1574794"/>
            <a:ext cx="504056" cy="288032"/>
          </a:xfrm>
          <a:prstGeom prst="roundRect">
            <a:avLst>
              <a:gd name="adj" fmla="val 8323"/>
            </a:avLst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1" dirty="0" smtClean="0"/>
              <a:t>.11*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0" name="直線コネクタ 149"/>
          <p:cNvCxnSpPr>
            <a:stCxn id="129" idx="2"/>
            <a:endCxn id="124" idx="6"/>
          </p:cNvCxnSpPr>
          <p:nvPr/>
        </p:nvCxnSpPr>
        <p:spPr bwMode="auto">
          <a:xfrm>
            <a:off x="7452320" y="1862826"/>
            <a:ext cx="1440160" cy="7740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直線矢印コネクタ 153"/>
          <p:cNvCxnSpPr/>
          <p:nvPr/>
        </p:nvCxnSpPr>
        <p:spPr bwMode="auto">
          <a:xfrm>
            <a:off x="6120172" y="1718810"/>
            <a:ext cx="104411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角丸四角形 159"/>
          <p:cNvSpPr/>
          <p:nvPr/>
        </p:nvSpPr>
        <p:spPr bwMode="auto">
          <a:xfrm>
            <a:off x="7524328" y="2438890"/>
            <a:ext cx="538175" cy="252028"/>
          </a:xfrm>
          <a:prstGeom prst="roundRect">
            <a:avLst>
              <a:gd name="adj" fmla="val 8323"/>
            </a:avLst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1" name="角丸四角形 160"/>
          <p:cNvSpPr/>
          <p:nvPr/>
        </p:nvSpPr>
        <p:spPr bwMode="auto">
          <a:xfrm>
            <a:off x="8244408" y="2438890"/>
            <a:ext cx="396044" cy="216024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" name="角丸四角形 161"/>
          <p:cNvSpPr/>
          <p:nvPr/>
        </p:nvSpPr>
        <p:spPr bwMode="auto">
          <a:xfrm>
            <a:off x="6948264" y="2582906"/>
            <a:ext cx="468052" cy="216024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" name="角丸四角形 164"/>
          <p:cNvSpPr/>
          <p:nvPr/>
        </p:nvSpPr>
        <p:spPr bwMode="auto">
          <a:xfrm>
            <a:off x="5004048" y="2474894"/>
            <a:ext cx="432048" cy="18002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6" name="角丸四角形 165"/>
          <p:cNvSpPr/>
          <p:nvPr/>
        </p:nvSpPr>
        <p:spPr bwMode="auto">
          <a:xfrm>
            <a:off x="5580112" y="2546902"/>
            <a:ext cx="540060" cy="216024"/>
          </a:xfrm>
          <a:prstGeom prst="roundRect">
            <a:avLst>
              <a:gd name="adj" fmla="val 8323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7" name="角丸四角形 166"/>
          <p:cNvSpPr/>
          <p:nvPr/>
        </p:nvSpPr>
        <p:spPr bwMode="auto">
          <a:xfrm>
            <a:off x="6264188" y="2438890"/>
            <a:ext cx="360040" cy="216023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65" name="グループ化 16"/>
          <p:cNvGrpSpPr/>
          <p:nvPr/>
        </p:nvGrpSpPr>
        <p:grpSpPr>
          <a:xfrm>
            <a:off x="5120548" y="3160198"/>
            <a:ext cx="3492000" cy="1078308"/>
            <a:chOff x="1511660" y="5279983"/>
            <a:chExt cx="3492000" cy="957330"/>
          </a:xfrm>
        </p:grpSpPr>
        <p:cxnSp>
          <p:nvCxnSpPr>
            <p:cNvPr id="66" name="直線矢印コネクタ 65"/>
            <p:cNvCxnSpPr/>
            <p:nvPr/>
          </p:nvCxnSpPr>
          <p:spPr bwMode="auto">
            <a:xfrm flipV="1">
              <a:off x="1511660" y="5279983"/>
              <a:ext cx="0" cy="9573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直線矢印コネクタ 66"/>
            <p:cNvCxnSpPr/>
            <p:nvPr/>
          </p:nvCxnSpPr>
          <p:spPr bwMode="auto">
            <a:xfrm>
              <a:off x="1511660" y="6237312"/>
              <a:ext cx="34920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8" name="テキスト ボックス 67"/>
          <p:cNvSpPr txBox="1"/>
          <p:nvPr/>
        </p:nvSpPr>
        <p:spPr>
          <a:xfrm>
            <a:off x="4579149" y="2998980"/>
            <a:ext cx="548548" cy="286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/>
              <a:t>Ch</a:t>
            </a:r>
            <a:r>
              <a:rPr kumimoji="1" lang="en-US" altLang="ja-JP" sz="1400" b="1" dirty="0" smtClean="0"/>
              <a:t> #</a:t>
            </a:r>
            <a:endParaRPr kumimoji="1" lang="ja-JP" altLang="en-US" sz="1400" b="1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592753" y="4105755"/>
            <a:ext cx="522900" cy="286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time</a:t>
            </a:r>
            <a:endParaRPr kumimoji="1" lang="ja-JP" altLang="en-US" sz="1400" b="1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742264" y="3160197"/>
            <a:ext cx="36420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b="1" dirty="0" smtClean="0"/>
              <a:t>…</a:t>
            </a:r>
          </a:p>
          <a:p>
            <a:pPr algn="r"/>
            <a:r>
              <a:rPr kumimoji="1" lang="en-US" altLang="ja-JP" sz="1400" b="1" dirty="0" smtClean="0"/>
              <a:t>48</a:t>
            </a:r>
          </a:p>
          <a:p>
            <a:pPr algn="r"/>
            <a:r>
              <a:rPr kumimoji="1" lang="en-US" altLang="ja-JP" sz="1400" b="1" dirty="0" smtClean="0"/>
              <a:t>44</a:t>
            </a:r>
          </a:p>
          <a:p>
            <a:pPr algn="r"/>
            <a:r>
              <a:rPr kumimoji="1" lang="en-US" altLang="ja-JP" sz="1400" b="1" dirty="0" smtClean="0"/>
              <a:t>40</a:t>
            </a:r>
          </a:p>
          <a:p>
            <a:pPr algn="r"/>
            <a:r>
              <a:rPr kumimoji="1" lang="en-US" altLang="ja-JP" sz="1400" b="1" dirty="0" smtClean="0"/>
              <a:t>36</a:t>
            </a:r>
            <a:endParaRPr kumimoji="1" lang="ja-JP" altLang="en-US" sz="1400" b="1" dirty="0"/>
          </a:p>
        </p:txBody>
      </p:sp>
      <p:cxnSp>
        <p:nvCxnSpPr>
          <p:cNvPr id="71" name="直線コネクタ 70"/>
          <p:cNvCxnSpPr/>
          <p:nvPr/>
        </p:nvCxnSpPr>
        <p:spPr bwMode="auto">
          <a:xfrm>
            <a:off x="5129036" y="4037764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直線コネクタ 71"/>
          <p:cNvCxnSpPr/>
          <p:nvPr/>
        </p:nvCxnSpPr>
        <p:spPr bwMode="auto">
          <a:xfrm>
            <a:off x="5111876" y="3837022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直線コネクタ 72"/>
          <p:cNvCxnSpPr/>
          <p:nvPr/>
        </p:nvCxnSpPr>
        <p:spPr bwMode="auto">
          <a:xfrm>
            <a:off x="5137708" y="3636280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直線コネクタ 73"/>
          <p:cNvCxnSpPr/>
          <p:nvPr/>
        </p:nvCxnSpPr>
        <p:spPr bwMode="auto">
          <a:xfrm>
            <a:off x="5120548" y="3435539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角丸四角形 74"/>
          <p:cNvSpPr/>
          <p:nvPr/>
        </p:nvSpPr>
        <p:spPr bwMode="auto">
          <a:xfrm>
            <a:off x="5129036" y="4037763"/>
            <a:ext cx="819604" cy="167285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角丸四角形 75"/>
          <p:cNvSpPr/>
          <p:nvPr/>
        </p:nvSpPr>
        <p:spPr bwMode="auto">
          <a:xfrm>
            <a:off x="6029136" y="3435538"/>
            <a:ext cx="711592" cy="769509"/>
          </a:xfrm>
          <a:prstGeom prst="roundRect">
            <a:avLst>
              <a:gd name="adj" fmla="val 8323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角丸四角形 76"/>
          <p:cNvSpPr/>
          <p:nvPr/>
        </p:nvSpPr>
        <p:spPr bwMode="auto">
          <a:xfrm>
            <a:off x="6848740" y="3820293"/>
            <a:ext cx="1291808" cy="384755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角丸四角形 102"/>
          <p:cNvSpPr/>
          <p:nvPr/>
        </p:nvSpPr>
        <p:spPr bwMode="auto">
          <a:xfrm>
            <a:off x="6855889" y="3452164"/>
            <a:ext cx="1296000" cy="19488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角丸四角形 104"/>
          <p:cNvSpPr/>
          <p:nvPr/>
        </p:nvSpPr>
        <p:spPr bwMode="auto">
          <a:xfrm>
            <a:off x="5163701" y="3452164"/>
            <a:ext cx="819604" cy="40143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コンテンツ プレースホルダー 2"/>
          <p:cNvSpPr txBox="1">
            <a:spLocks/>
          </p:cNvSpPr>
          <p:nvPr/>
        </p:nvSpPr>
        <p:spPr bwMode="auto">
          <a:xfrm>
            <a:off x="179511" y="1520788"/>
            <a:ext cx="4673911" cy="448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73050" indent="-273050" eaLnBrk="1" hangingPunct="1">
              <a:spcBef>
                <a:spcPct val="20000"/>
              </a:spcBef>
              <a:buFontTx/>
              <a:buChar char="•"/>
              <a:defRPr/>
            </a:pPr>
            <a:r>
              <a:rPr kumimoji="1" lang="en-US" altLang="ja-JP" sz="2400" b="1" kern="0" dirty="0" smtClean="0"/>
              <a:t>AP collaboration</a:t>
            </a:r>
          </a:p>
          <a:p>
            <a:pPr eaLnBrk="1" hangingPunct="1">
              <a:spcBef>
                <a:spcPct val="20000"/>
              </a:spcBef>
              <a:defRPr/>
            </a:pPr>
            <a:endParaRPr kumimoji="1" lang="en-US" altLang="ja-JP" sz="2400" b="1" dirty="0" smtClean="0"/>
          </a:p>
          <a:p>
            <a:pPr eaLnBrk="1" hangingPunct="1">
              <a:spcBef>
                <a:spcPct val="20000"/>
              </a:spcBef>
              <a:defRPr/>
            </a:pPr>
            <a:endParaRPr kumimoji="1" lang="en-US" altLang="ja-JP" sz="2400" b="1" dirty="0" smtClean="0"/>
          </a:p>
          <a:p>
            <a:pPr marL="273050" indent="-273050" eaLnBrk="1" hangingPunct="1">
              <a:spcBef>
                <a:spcPct val="20000"/>
              </a:spcBef>
              <a:buFontTx/>
              <a:buChar char="•"/>
              <a:defRPr/>
            </a:pPr>
            <a:r>
              <a:rPr kumimoji="1" lang="en-US" altLang="ja-JP" sz="2400" b="1" kern="0" dirty="0"/>
              <a:t>Frequency domain extension</a:t>
            </a:r>
            <a:endParaRPr kumimoji="1" lang="en-US" altLang="ja-JP" sz="2400" b="1" dirty="0"/>
          </a:p>
          <a:p>
            <a:pPr eaLnBrk="1" hangingPunct="1">
              <a:spcBef>
                <a:spcPct val="20000"/>
              </a:spcBef>
              <a:defRPr/>
            </a:pPr>
            <a:endParaRPr kumimoji="1" lang="en-US" altLang="ja-JP" sz="2400" b="1" kern="0" dirty="0" smtClean="0"/>
          </a:p>
          <a:p>
            <a:pPr eaLnBrk="1" hangingPunct="1">
              <a:spcBef>
                <a:spcPct val="20000"/>
              </a:spcBef>
              <a:defRPr/>
            </a:pPr>
            <a:endParaRPr kumimoji="1" lang="en-US" altLang="ja-JP" sz="2400" b="1" kern="0" dirty="0" smtClean="0"/>
          </a:p>
          <a:p>
            <a:pPr eaLnBrk="1" hangingPunct="1">
              <a:spcBef>
                <a:spcPct val="20000"/>
              </a:spcBef>
              <a:defRPr/>
            </a:pPr>
            <a:endParaRPr kumimoji="1" lang="en-US" altLang="ja-JP" sz="2400" b="1" kern="0" dirty="0"/>
          </a:p>
          <a:p>
            <a:pPr marL="273050" indent="-273050" eaLnBrk="1" hangingPunct="1">
              <a:spcBef>
                <a:spcPct val="20000"/>
              </a:spcBef>
              <a:buFontTx/>
              <a:buChar char="•"/>
              <a:defRPr/>
            </a:pPr>
            <a:r>
              <a:rPr kumimoji="1" lang="en-US" altLang="ja-JP" sz="2400" b="1" kern="0" dirty="0" smtClean="0"/>
              <a:t>Frequency + Spatial </a:t>
            </a:r>
            <a:r>
              <a:rPr kumimoji="1" lang="en-US" altLang="ja-JP" sz="2400" b="1" kern="0" dirty="0"/>
              <a:t>domain </a:t>
            </a:r>
            <a:r>
              <a:rPr kumimoji="1" lang="en-US" altLang="ja-JP" sz="2400" b="1" kern="0" dirty="0" smtClean="0"/>
              <a:t>extension</a:t>
            </a:r>
            <a:endParaRPr kumimoji="1" lang="en-US" altLang="ja-JP" sz="2400" b="1" kern="0" dirty="0"/>
          </a:p>
        </p:txBody>
      </p:sp>
      <p:sp>
        <p:nvSpPr>
          <p:cNvPr id="3" name="円/楕円 2"/>
          <p:cNvSpPr/>
          <p:nvPr/>
        </p:nvSpPr>
        <p:spPr bwMode="auto">
          <a:xfrm>
            <a:off x="4535996" y="2998980"/>
            <a:ext cx="4536504" cy="161815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角丸四角形吹き出し 6"/>
          <p:cNvSpPr/>
          <p:nvPr/>
        </p:nvSpPr>
        <p:spPr bwMode="auto">
          <a:xfrm>
            <a:off x="359532" y="3467033"/>
            <a:ext cx="3708412" cy="790059"/>
          </a:xfrm>
          <a:prstGeom prst="wedgeRoundRectCallout">
            <a:avLst>
              <a:gd name="adj1" fmla="val 62492"/>
              <a:gd name="adj2" fmla="val -10463"/>
              <a:gd name="adj3" fmla="val 16667"/>
            </a:avLst>
          </a:prstGeom>
          <a:solidFill>
            <a:srgbClr val="FFFF99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1" dirty="0" smtClean="0">
                <a:latin typeface="Times New Roman" pitchFamily="18" charset="0"/>
              </a:rPr>
              <a:t>As a first step, the effect of DL-OFDMA is evaluated.</a:t>
            </a:r>
            <a:endParaRPr kumimoji="0" lang="ja-JP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027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980"/>
          </a:xfrm>
        </p:spPr>
        <p:txBody>
          <a:bodyPr/>
          <a:lstStyle/>
          <a:p>
            <a:r>
              <a:rPr kumimoji="1" lang="en-US" altLang="ja-JP" dirty="0" smtClean="0"/>
              <a:t>Conditions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376772"/>
            <a:ext cx="8640960" cy="2484276"/>
          </a:xfrm>
        </p:spPr>
        <p:txBody>
          <a:bodyPr/>
          <a:lstStyle/>
          <a:p>
            <a:r>
              <a:rPr lang="en-US" altLang="ja-JP" sz="2000" dirty="0" smtClean="0"/>
              <a:t>PHY types and operating channel bandwidth</a:t>
            </a:r>
          </a:p>
          <a:p>
            <a:pPr lvl="1"/>
            <a:r>
              <a:rPr lang="en-US" altLang="ja-JP" sz="1800" dirty="0" smtClean="0"/>
              <a:t>The 802.11a STA uses the primary channel only, i.e. 20MHz</a:t>
            </a:r>
          </a:p>
          <a:p>
            <a:pPr lvl="1"/>
            <a:r>
              <a:rPr lang="en-US" altLang="ja-JP" sz="1800" dirty="0" smtClean="0"/>
              <a:t>The 802.11n STA uses the primary and secondary 20MHz channels, i.e. 40MHz</a:t>
            </a:r>
          </a:p>
          <a:p>
            <a:pPr lvl="1"/>
            <a:r>
              <a:rPr lang="en-US" altLang="ja-JP" sz="1800" dirty="0" smtClean="0"/>
              <a:t>The 802.11ac STA uses the primary, secondary 20MHz, and the secondary 40MHz channels, i.e. 80MHz</a:t>
            </a:r>
          </a:p>
          <a:p>
            <a:pPr lvl="1"/>
            <a:r>
              <a:rPr lang="en-US" altLang="ja-JP" sz="1800" dirty="0" smtClean="0"/>
              <a:t>The DL-OFDMA capable STA, denoted 802.11ax, also uses 80MHz channel as 802.11ac STA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755940" y="6475412"/>
            <a:ext cx="2819797" cy="215444"/>
          </a:xfrm>
        </p:spPr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3995936" y="6475414"/>
            <a:ext cx="1291952" cy="184666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519772" y="3782071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802.11a STA  (20MHz)</a:t>
            </a:r>
            <a:endParaRPr kumimoji="1" lang="en-US" altLang="ja-JP" sz="1200" b="1" dirty="0" smtClean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840252" y="4635134"/>
            <a:ext cx="2016224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802.11ac STA (80 MHz)</a:t>
            </a:r>
            <a:endParaRPr kumimoji="1" lang="en-US" altLang="ja-JP" sz="1200" b="1" dirty="0" smtClean="0"/>
          </a:p>
        </p:txBody>
      </p:sp>
      <p:sp>
        <p:nvSpPr>
          <p:cNvPr id="76" name="円弧 75"/>
          <p:cNvSpPr/>
          <p:nvPr/>
        </p:nvSpPr>
        <p:spPr bwMode="auto">
          <a:xfrm>
            <a:off x="2231740" y="5391217"/>
            <a:ext cx="1152128" cy="990111"/>
          </a:xfrm>
          <a:prstGeom prst="arc">
            <a:avLst>
              <a:gd name="adj1" fmla="val 10875094"/>
              <a:gd name="adj2" fmla="val 0"/>
            </a:avLst>
          </a:prstGeom>
          <a:solidFill>
            <a:srgbClr val="FFFF66"/>
          </a:solidFill>
          <a:ln w="12700" cap="flat" cmpd="sng" algn="ctr">
            <a:solidFill>
              <a:srgbClr val="FFCC99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CH 36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円弧 77"/>
          <p:cNvSpPr/>
          <p:nvPr/>
        </p:nvSpPr>
        <p:spPr bwMode="auto">
          <a:xfrm>
            <a:off x="3419872" y="5391218"/>
            <a:ext cx="1152128" cy="990110"/>
          </a:xfrm>
          <a:prstGeom prst="arc">
            <a:avLst>
              <a:gd name="adj1" fmla="val 10875094"/>
              <a:gd name="adj2" fmla="val 0"/>
            </a:avLst>
          </a:prstGeom>
          <a:solidFill>
            <a:srgbClr val="FFFF66"/>
          </a:solidFill>
          <a:ln w="12700" cap="flat" cmpd="sng" algn="ctr">
            <a:solidFill>
              <a:srgbClr val="FFCC99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CH 40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円弧 78"/>
          <p:cNvSpPr/>
          <p:nvPr/>
        </p:nvSpPr>
        <p:spPr bwMode="auto">
          <a:xfrm>
            <a:off x="4608004" y="5391218"/>
            <a:ext cx="1152128" cy="990110"/>
          </a:xfrm>
          <a:prstGeom prst="arc">
            <a:avLst>
              <a:gd name="adj1" fmla="val 10875094"/>
              <a:gd name="adj2" fmla="val 0"/>
            </a:avLst>
          </a:prstGeom>
          <a:solidFill>
            <a:srgbClr val="FFFF66"/>
          </a:solidFill>
          <a:ln w="12700" cap="flat" cmpd="sng" algn="ctr">
            <a:solidFill>
              <a:srgbClr val="FFCC99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CH 44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円弧 79"/>
          <p:cNvSpPr/>
          <p:nvPr/>
        </p:nvSpPr>
        <p:spPr bwMode="auto">
          <a:xfrm>
            <a:off x="5832140" y="5391218"/>
            <a:ext cx="1152128" cy="990110"/>
          </a:xfrm>
          <a:prstGeom prst="arc">
            <a:avLst>
              <a:gd name="adj1" fmla="val 10875094"/>
              <a:gd name="adj2" fmla="val 0"/>
            </a:avLst>
          </a:prstGeom>
          <a:solidFill>
            <a:srgbClr val="FFFF66"/>
          </a:solidFill>
          <a:ln w="12700" cap="flat" cmpd="sng" algn="ctr">
            <a:solidFill>
              <a:srgbClr val="FFCC99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CH 48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" name="左右矢印 116"/>
          <p:cNvSpPr/>
          <p:nvPr/>
        </p:nvSpPr>
        <p:spPr bwMode="auto">
          <a:xfrm>
            <a:off x="2195736" y="4014836"/>
            <a:ext cx="1224136" cy="260258"/>
          </a:xfrm>
          <a:prstGeom prst="leftRightArrow">
            <a:avLst>
              <a:gd name="adj1" fmla="val 65119"/>
              <a:gd name="adj2" fmla="val 112406"/>
            </a:avLst>
          </a:prstGeom>
          <a:solidFill>
            <a:srgbClr val="00B050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8" name="左右矢印 117"/>
          <p:cNvSpPr/>
          <p:nvPr/>
        </p:nvSpPr>
        <p:spPr bwMode="auto">
          <a:xfrm>
            <a:off x="2231739" y="4617131"/>
            <a:ext cx="4752529" cy="342038"/>
          </a:xfrm>
          <a:prstGeom prst="leftRightArrow">
            <a:avLst>
              <a:gd name="adj1" fmla="val 50000"/>
              <a:gd name="adj2" fmla="val 81163"/>
            </a:avLst>
          </a:prstGeom>
          <a:solidFill>
            <a:srgbClr val="FF9900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左右矢印 126"/>
          <p:cNvSpPr/>
          <p:nvPr/>
        </p:nvSpPr>
        <p:spPr bwMode="auto">
          <a:xfrm>
            <a:off x="2213738" y="4316615"/>
            <a:ext cx="2376264" cy="264512"/>
          </a:xfrm>
          <a:prstGeom prst="leftRightArrow">
            <a:avLst>
              <a:gd name="adj1" fmla="val 65832"/>
              <a:gd name="adj2" fmla="val 112307"/>
            </a:avLst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419872" y="4106107"/>
            <a:ext cx="23402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802.11n STA (40 MHz)</a:t>
            </a:r>
            <a:endParaRPr kumimoji="1" lang="en-US" altLang="ja-JP" sz="1200" b="1" dirty="0" smtClean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2231740" y="5955667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Primary</a:t>
            </a:r>
          </a:p>
          <a:p>
            <a:pPr algn="ctr"/>
            <a:r>
              <a:rPr lang="en-US" altLang="ja-JP" sz="1200" b="1" dirty="0" smtClean="0"/>
              <a:t>channel</a:t>
            </a:r>
            <a:endParaRPr kumimoji="1" lang="en-US" altLang="ja-JP" sz="1200" b="1" dirty="0" smtClean="0"/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3248853" y="5955667"/>
            <a:ext cx="1503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Secondary 20MHz channel</a:t>
            </a:r>
            <a:endParaRPr kumimoji="1" lang="en-US" altLang="ja-JP" sz="1200" b="1" dirty="0" smtClean="0"/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4581002" y="6007932"/>
            <a:ext cx="2403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Secondary 40MHz channel</a:t>
            </a:r>
            <a:endParaRPr kumimoji="1" lang="en-US" altLang="ja-JP" sz="1200" b="1" dirty="0" smtClean="0"/>
          </a:p>
        </p:txBody>
      </p:sp>
      <p:cxnSp>
        <p:nvCxnSpPr>
          <p:cNvPr id="133" name="直線矢印コネクタ 132"/>
          <p:cNvCxnSpPr/>
          <p:nvPr/>
        </p:nvCxnSpPr>
        <p:spPr bwMode="auto">
          <a:xfrm>
            <a:off x="2231740" y="5931278"/>
            <a:ext cx="11521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直線矢印コネクタ 134"/>
          <p:cNvCxnSpPr/>
          <p:nvPr/>
        </p:nvCxnSpPr>
        <p:spPr bwMode="auto">
          <a:xfrm>
            <a:off x="3383868" y="5931278"/>
            <a:ext cx="118813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直線矢印コネクタ 135"/>
          <p:cNvCxnSpPr/>
          <p:nvPr/>
        </p:nvCxnSpPr>
        <p:spPr bwMode="auto">
          <a:xfrm>
            <a:off x="4572000" y="5931278"/>
            <a:ext cx="24122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6840253" y="5035243"/>
            <a:ext cx="2016224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802.11axSTA (80 MHz)</a:t>
            </a:r>
            <a:endParaRPr kumimoji="1" lang="en-US" altLang="ja-JP" sz="1200" b="1" dirty="0" smtClean="0"/>
          </a:p>
        </p:txBody>
      </p:sp>
      <p:sp>
        <p:nvSpPr>
          <p:cNvPr id="24" name="左右矢印 23"/>
          <p:cNvSpPr/>
          <p:nvPr/>
        </p:nvSpPr>
        <p:spPr bwMode="auto">
          <a:xfrm>
            <a:off x="2231740" y="4995174"/>
            <a:ext cx="4752529" cy="342038"/>
          </a:xfrm>
          <a:prstGeom prst="leftRightArrow">
            <a:avLst>
              <a:gd name="adj1" fmla="val 50000"/>
              <a:gd name="adj2" fmla="val 81163"/>
            </a:avLst>
          </a:prstGeom>
          <a:solidFill>
            <a:srgbClr val="FF00FF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291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980"/>
          </a:xfrm>
        </p:spPr>
        <p:txBody>
          <a:bodyPr/>
          <a:lstStyle/>
          <a:p>
            <a:r>
              <a:rPr lang="en-US" altLang="ja-JP" dirty="0" smtClean="0"/>
              <a:t>Channel Usage</a:t>
            </a:r>
            <a:r>
              <a:rPr lang="ja-JP" altLang="en-US" dirty="0"/>
              <a:t> </a:t>
            </a:r>
            <a:r>
              <a:rPr lang="en-US" altLang="ja-JP" dirty="0" smtClean="0"/>
              <a:t>(Isolated BSS)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48780"/>
            <a:ext cx="8712968" cy="3399184"/>
          </a:xfrm>
        </p:spPr>
        <p:txBody>
          <a:bodyPr/>
          <a:lstStyle/>
          <a:p>
            <a:r>
              <a:rPr lang="en-US" altLang="ja-JP" sz="2000" dirty="0" smtClean="0"/>
              <a:t>An 802.11ac BSS with legacy (802.11a and </a:t>
            </a:r>
            <a:r>
              <a:rPr kumimoji="1" lang="en-US" altLang="ja-JP" sz="2000" dirty="0" smtClean="0"/>
              <a:t>802.11n) STAs</a:t>
            </a:r>
            <a:endParaRPr lang="en-US" altLang="ja-JP" sz="2000" dirty="0"/>
          </a:p>
          <a:p>
            <a:pPr marL="457200" lvl="1" indent="0">
              <a:buNone/>
            </a:pPr>
            <a:endParaRPr kumimoji="1" lang="en-US" altLang="ja-JP" sz="1800" dirty="0" smtClean="0"/>
          </a:p>
          <a:p>
            <a:endParaRPr lang="en-US" altLang="ja-JP" sz="2000" dirty="0"/>
          </a:p>
          <a:p>
            <a:endParaRPr kumimoji="1" lang="en-US" altLang="ja-JP" sz="2000" dirty="0" smtClean="0"/>
          </a:p>
          <a:p>
            <a:pPr lvl="1"/>
            <a:endParaRPr lang="en-US" altLang="ja-JP" sz="1800" dirty="0"/>
          </a:p>
          <a:p>
            <a:pPr lvl="1"/>
            <a:endParaRPr kumimoji="1" lang="en-US" altLang="ja-JP" sz="1800" dirty="0" smtClean="0"/>
          </a:p>
          <a:p>
            <a:pPr lvl="1"/>
            <a:endParaRPr lang="en-US" altLang="ja-JP" sz="1800" dirty="0" smtClean="0"/>
          </a:p>
          <a:p>
            <a:pPr marL="457200" lvl="1" indent="0">
              <a:buNone/>
            </a:pPr>
            <a:endParaRPr lang="en-US" altLang="ja-JP" sz="1800" dirty="0" smtClean="0"/>
          </a:p>
          <a:p>
            <a:r>
              <a:rPr lang="en-US" altLang="ja-JP" sz="2000" dirty="0" smtClean="0"/>
              <a:t>An 802.11ax BSS with legacy (802.11a, 802.11n and 802.11ac) STAs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67" name="正方形/長方形 66"/>
          <p:cNvSpPr/>
          <p:nvPr/>
        </p:nvSpPr>
        <p:spPr bwMode="auto">
          <a:xfrm>
            <a:off x="3995936" y="1958026"/>
            <a:ext cx="4860540" cy="352548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3995936" y="2389795"/>
            <a:ext cx="4860540" cy="319125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3995936" y="2780928"/>
            <a:ext cx="4860540" cy="319125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正方形/長方形 69"/>
          <p:cNvSpPr/>
          <p:nvPr/>
        </p:nvSpPr>
        <p:spPr bwMode="auto">
          <a:xfrm>
            <a:off x="3995936" y="3176972"/>
            <a:ext cx="4860540" cy="319125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4067944" y="1970477"/>
            <a:ext cx="540058" cy="3337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正方形/長方形 75"/>
          <p:cNvSpPr/>
          <p:nvPr/>
        </p:nvSpPr>
        <p:spPr bwMode="auto">
          <a:xfrm>
            <a:off x="5265508" y="1968738"/>
            <a:ext cx="504056" cy="1526753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11ac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正方形/長方形 77"/>
          <p:cNvSpPr/>
          <p:nvPr/>
        </p:nvSpPr>
        <p:spPr bwMode="auto">
          <a:xfrm>
            <a:off x="4689444" y="1958419"/>
            <a:ext cx="515357" cy="735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11n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29" name="グループ化 128"/>
          <p:cNvGrpSpPr/>
          <p:nvPr/>
        </p:nvGrpSpPr>
        <p:grpSpPr>
          <a:xfrm>
            <a:off x="251520" y="2168860"/>
            <a:ext cx="2861084" cy="1068991"/>
            <a:chOff x="3334054" y="3761420"/>
            <a:chExt cx="2861084" cy="1068991"/>
          </a:xfrm>
        </p:grpSpPr>
        <p:sp>
          <p:nvSpPr>
            <p:cNvPr id="130" name="正方形/長方形 129"/>
            <p:cNvSpPr/>
            <p:nvPr/>
          </p:nvSpPr>
          <p:spPr bwMode="auto">
            <a:xfrm>
              <a:off x="4400364" y="3851430"/>
              <a:ext cx="728464" cy="252028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1" dirty="0" smtClean="0">
                  <a:latin typeface="Times New Roman" pitchFamily="18" charset="0"/>
                </a:rPr>
                <a:t>.11ac AP</a:t>
              </a:r>
              <a:endPara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31" name="グループ化 130"/>
            <p:cNvGrpSpPr/>
            <p:nvPr/>
          </p:nvGrpSpPr>
          <p:grpSpPr>
            <a:xfrm>
              <a:off x="4508376" y="3761420"/>
              <a:ext cx="504056" cy="90010"/>
              <a:chOff x="4355976" y="4293096"/>
              <a:chExt cx="504056" cy="180020"/>
            </a:xfrm>
          </p:grpSpPr>
          <p:cxnSp>
            <p:nvCxnSpPr>
              <p:cNvPr id="151" name="直線コネクタ 150"/>
              <p:cNvCxnSpPr/>
              <p:nvPr/>
            </p:nvCxnSpPr>
            <p:spPr bwMode="auto">
              <a:xfrm>
                <a:off x="4860032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2" name="直線コネクタ 151"/>
              <p:cNvCxnSpPr/>
              <p:nvPr/>
            </p:nvCxnSpPr>
            <p:spPr bwMode="auto">
              <a:xfrm>
                <a:off x="4788024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3" name="直線コネクタ 152"/>
              <p:cNvCxnSpPr/>
              <p:nvPr/>
            </p:nvCxnSpPr>
            <p:spPr bwMode="auto">
              <a:xfrm>
                <a:off x="4716016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4" name="直線コネクタ 153"/>
              <p:cNvCxnSpPr/>
              <p:nvPr/>
            </p:nvCxnSpPr>
            <p:spPr bwMode="auto">
              <a:xfrm>
                <a:off x="4644008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5" name="直線コネクタ 154"/>
              <p:cNvCxnSpPr/>
              <p:nvPr/>
            </p:nvCxnSpPr>
            <p:spPr bwMode="auto">
              <a:xfrm>
                <a:off x="4572000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6" name="直線コネクタ 155"/>
              <p:cNvCxnSpPr/>
              <p:nvPr/>
            </p:nvCxnSpPr>
            <p:spPr bwMode="auto">
              <a:xfrm>
                <a:off x="4499992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7" name="直線コネクタ 156"/>
              <p:cNvCxnSpPr/>
              <p:nvPr/>
            </p:nvCxnSpPr>
            <p:spPr bwMode="auto">
              <a:xfrm>
                <a:off x="4427984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8" name="直線コネクタ 157"/>
              <p:cNvCxnSpPr/>
              <p:nvPr/>
            </p:nvCxnSpPr>
            <p:spPr bwMode="auto">
              <a:xfrm>
                <a:off x="4355976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2" name="円/楕円 131"/>
            <p:cNvSpPr/>
            <p:nvPr/>
          </p:nvSpPr>
          <p:spPr bwMode="auto">
            <a:xfrm>
              <a:off x="3334054" y="4431273"/>
              <a:ext cx="2861084" cy="391840"/>
            </a:xfrm>
            <a:prstGeom prst="ellipse">
              <a:avLst/>
            </a:prstGeom>
            <a:noFill/>
            <a:ln w="12700" cap="flat" cmpd="sng" algn="ctr">
              <a:solidFill>
                <a:srgbClr val="FF6600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33" name="直線コネクタ 132"/>
            <p:cNvCxnSpPr>
              <a:endCxn id="132" idx="2"/>
            </p:cNvCxnSpPr>
            <p:nvPr/>
          </p:nvCxnSpPr>
          <p:spPr bwMode="auto">
            <a:xfrm flipH="1">
              <a:off x="3334054" y="4157039"/>
              <a:ext cx="1052502" cy="4701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ys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直線コネクタ 133"/>
            <p:cNvCxnSpPr>
              <a:endCxn id="132" idx="6"/>
            </p:cNvCxnSpPr>
            <p:nvPr/>
          </p:nvCxnSpPr>
          <p:spPr bwMode="auto">
            <a:xfrm>
              <a:off x="5115018" y="4157039"/>
              <a:ext cx="1080120" cy="4701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ys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5" name="グループ化 134"/>
            <p:cNvGrpSpPr/>
            <p:nvPr/>
          </p:nvGrpSpPr>
          <p:grpSpPr>
            <a:xfrm>
              <a:off x="3721456" y="4201198"/>
              <a:ext cx="538109" cy="408418"/>
              <a:chOff x="217467" y="4202806"/>
              <a:chExt cx="538109" cy="408418"/>
            </a:xfrm>
          </p:grpSpPr>
          <p:cxnSp>
            <p:nvCxnSpPr>
              <p:cNvPr id="148" name="直線コネクタ 147"/>
              <p:cNvCxnSpPr/>
              <p:nvPr/>
            </p:nvCxnSpPr>
            <p:spPr bwMode="auto">
              <a:xfrm>
                <a:off x="755576" y="4366293"/>
                <a:ext cx="0" cy="178831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9" name="直線コネクタ 148"/>
              <p:cNvCxnSpPr/>
              <p:nvPr/>
            </p:nvCxnSpPr>
            <p:spPr bwMode="auto">
              <a:xfrm>
                <a:off x="683568" y="4507596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0" name="円/楕円 149"/>
              <p:cNvSpPr/>
              <p:nvPr/>
            </p:nvSpPr>
            <p:spPr bwMode="auto">
              <a:xfrm>
                <a:off x="217467" y="4202806"/>
                <a:ext cx="495154" cy="408418"/>
              </a:xfrm>
              <a:prstGeom prst="ellipse">
                <a:avLst/>
              </a:prstGeom>
              <a:solidFill>
                <a:schemeClr val="accent5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.11a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STA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36" name="グループ化 135"/>
            <p:cNvGrpSpPr/>
            <p:nvPr/>
          </p:nvGrpSpPr>
          <p:grpSpPr>
            <a:xfrm>
              <a:off x="5256507" y="4201198"/>
              <a:ext cx="591970" cy="408418"/>
              <a:chOff x="7320019" y="3465861"/>
              <a:chExt cx="591970" cy="408418"/>
            </a:xfrm>
          </p:grpSpPr>
          <p:cxnSp>
            <p:nvCxnSpPr>
              <p:cNvPr id="143" name="直線コネクタ 142"/>
              <p:cNvCxnSpPr/>
              <p:nvPr/>
            </p:nvCxnSpPr>
            <p:spPr bwMode="auto">
              <a:xfrm>
                <a:off x="7911989" y="3537012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4" name="直線コネクタ 143"/>
              <p:cNvCxnSpPr/>
              <p:nvPr/>
            </p:nvCxnSpPr>
            <p:spPr bwMode="auto">
              <a:xfrm>
                <a:off x="7839981" y="3681028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5" name="直線コネクタ 144"/>
              <p:cNvCxnSpPr/>
              <p:nvPr/>
            </p:nvCxnSpPr>
            <p:spPr bwMode="auto">
              <a:xfrm>
                <a:off x="7320019" y="3551920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6" name="直線コネクタ 145"/>
              <p:cNvCxnSpPr/>
              <p:nvPr/>
            </p:nvCxnSpPr>
            <p:spPr bwMode="auto">
              <a:xfrm>
                <a:off x="7320019" y="3695936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7" name="円/楕円 146"/>
              <p:cNvSpPr/>
              <p:nvPr/>
            </p:nvSpPr>
            <p:spPr bwMode="auto">
              <a:xfrm>
                <a:off x="7356022" y="3465861"/>
                <a:ext cx="488926" cy="408418"/>
              </a:xfrm>
              <a:prstGeom prst="ellips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.11ac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STA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37" name="グループ化 136"/>
            <p:cNvGrpSpPr/>
            <p:nvPr/>
          </p:nvGrpSpPr>
          <p:grpSpPr>
            <a:xfrm>
              <a:off x="4579467" y="4452369"/>
              <a:ext cx="549361" cy="378042"/>
              <a:chOff x="7956376" y="4767055"/>
              <a:chExt cx="549361" cy="378042"/>
            </a:xfrm>
          </p:grpSpPr>
          <p:cxnSp>
            <p:nvCxnSpPr>
              <p:cNvPr id="138" name="直線コネクタ 137"/>
              <p:cNvCxnSpPr/>
              <p:nvPr/>
            </p:nvCxnSpPr>
            <p:spPr bwMode="auto">
              <a:xfrm>
                <a:off x="8505737" y="4888351"/>
                <a:ext cx="0" cy="178831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9" name="直線コネクタ 138"/>
              <p:cNvCxnSpPr/>
              <p:nvPr/>
            </p:nvCxnSpPr>
            <p:spPr bwMode="auto">
              <a:xfrm>
                <a:off x="8433729" y="5029654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0" name="直線コネクタ 139"/>
              <p:cNvCxnSpPr/>
              <p:nvPr/>
            </p:nvCxnSpPr>
            <p:spPr bwMode="auto">
              <a:xfrm>
                <a:off x="7956376" y="4893069"/>
                <a:ext cx="0" cy="178831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1" name="直線コネクタ 140"/>
              <p:cNvCxnSpPr/>
              <p:nvPr/>
            </p:nvCxnSpPr>
            <p:spPr bwMode="auto">
              <a:xfrm>
                <a:off x="7956376" y="5034372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2" name="円/楕円 141"/>
              <p:cNvSpPr/>
              <p:nvPr/>
            </p:nvSpPr>
            <p:spPr bwMode="auto">
              <a:xfrm>
                <a:off x="8003232" y="4767055"/>
                <a:ext cx="438880" cy="378042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.11n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STA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167" name="正方形/長方形 166"/>
          <p:cNvSpPr/>
          <p:nvPr/>
        </p:nvSpPr>
        <p:spPr bwMode="auto">
          <a:xfrm>
            <a:off x="5841572" y="1964895"/>
            <a:ext cx="485192" cy="3419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8" name="正方形/長方形 167"/>
          <p:cNvSpPr/>
          <p:nvPr/>
        </p:nvSpPr>
        <p:spPr bwMode="auto">
          <a:xfrm>
            <a:off x="7029704" y="1963155"/>
            <a:ext cx="530628" cy="1532336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11ac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9" name="正方形/長方形 168"/>
          <p:cNvSpPr/>
          <p:nvPr/>
        </p:nvSpPr>
        <p:spPr bwMode="auto">
          <a:xfrm>
            <a:off x="6417636" y="1952836"/>
            <a:ext cx="550915" cy="7560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8155260" y="1959312"/>
            <a:ext cx="593204" cy="3419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3239852" y="1880828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36</a:t>
            </a:r>
          </a:p>
          <a:p>
            <a:pPr algn="ctr"/>
            <a:r>
              <a:rPr lang="en-US" altLang="ja-JP" sz="1200" dirty="0" smtClean="0"/>
              <a:t>(primary)</a:t>
            </a:r>
            <a:endParaRPr kumimoji="1" lang="en-US" altLang="ja-JP" sz="1200" dirty="0" smtClean="0"/>
          </a:p>
        </p:txBody>
      </p:sp>
      <p:sp>
        <p:nvSpPr>
          <p:cNvPr id="174" name="テキスト ボックス 173"/>
          <p:cNvSpPr txBox="1"/>
          <p:nvPr/>
        </p:nvSpPr>
        <p:spPr>
          <a:xfrm>
            <a:off x="3347864" y="2420888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40</a:t>
            </a:r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3347864" y="2780928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44</a:t>
            </a:r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3362026" y="3176972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48</a:t>
            </a:r>
          </a:p>
        </p:txBody>
      </p:sp>
      <p:sp>
        <p:nvSpPr>
          <p:cNvPr id="179" name="正方形/長方形 178"/>
          <p:cNvSpPr/>
          <p:nvPr/>
        </p:nvSpPr>
        <p:spPr bwMode="auto">
          <a:xfrm>
            <a:off x="3959932" y="4694330"/>
            <a:ext cx="4860540" cy="352548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0" name="正方形/長方形 179"/>
          <p:cNvSpPr/>
          <p:nvPr/>
        </p:nvSpPr>
        <p:spPr bwMode="auto">
          <a:xfrm>
            <a:off x="3959932" y="5126099"/>
            <a:ext cx="4860540" cy="319125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1" name="正方形/長方形 180"/>
          <p:cNvSpPr/>
          <p:nvPr/>
        </p:nvSpPr>
        <p:spPr bwMode="auto">
          <a:xfrm>
            <a:off x="3959932" y="5517232"/>
            <a:ext cx="4860540" cy="319125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2" name="正方形/長方形 181"/>
          <p:cNvSpPr/>
          <p:nvPr/>
        </p:nvSpPr>
        <p:spPr bwMode="auto">
          <a:xfrm>
            <a:off x="3959932" y="5913276"/>
            <a:ext cx="4860540" cy="319125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3" name="正方形/長方形 182"/>
          <p:cNvSpPr/>
          <p:nvPr/>
        </p:nvSpPr>
        <p:spPr bwMode="auto">
          <a:xfrm>
            <a:off x="4031940" y="4706781"/>
            <a:ext cx="540058" cy="3337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4" name="正方形/長方形 183"/>
          <p:cNvSpPr/>
          <p:nvPr/>
        </p:nvSpPr>
        <p:spPr bwMode="auto">
          <a:xfrm>
            <a:off x="5217633" y="4705042"/>
            <a:ext cx="515927" cy="1526753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11ac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5" name="正方形/長方形 184"/>
          <p:cNvSpPr/>
          <p:nvPr/>
        </p:nvSpPr>
        <p:spPr bwMode="auto">
          <a:xfrm>
            <a:off x="4656269" y="4706781"/>
            <a:ext cx="505731" cy="7231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7" name="正方形/長方形 186"/>
          <p:cNvSpPr/>
          <p:nvPr/>
        </p:nvSpPr>
        <p:spPr bwMode="auto">
          <a:xfrm>
            <a:off x="1353834" y="5031178"/>
            <a:ext cx="728464" cy="252028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dirty="0" smtClean="0">
                <a:latin typeface="Times New Roman" pitchFamily="18" charset="0"/>
              </a:rPr>
              <a:t>.11ax AP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88" name="グループ化 187"/>
          <p:cNvGrpSpPr/>
          <p:nvPr/>
        </p:nvGrpSpPr>
        <p:grpSpPr>
          <a:xfrm>
            <a:off x="1461846" y="4941168"/>
            <a:ext cx="504056" cy="90010"/>
            <a:chOff x="4355976" y="4293096"/>
            <a:chExt cx="504056" cy="180020"/>
          </a:xfrm>
        </p:grpSpPr>
        <p:cxnSp>
          <p:nvCxnSpPr>
            <p:cNvPr id="208" name="直線コネクタ 207"/>
            <p:cNvCxnSpPr/>
            <p:nvPr/>
          </p:nvCxnSpPr>
          <p:spPr bwMode="auto">
            <a:xfrm>
              <a:off x="486003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9" name="直線コネクタ 208"/>
            <p:cNvCxnSpPr/>
            <p:nvPr/>
          </p:nvCxnSpPr>
          <p:spPr bwMode="auto">
            <a:xfrm>
              <a:off x="478802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0" name="直線コネクタ 209"/>
            <p:cNvCxnSpPr/>
            <p:nvPr/>
          </p:nvCxnSpPr>
          <p:spPr bwMode="auto">
            <a:xfrm>
              <a:off x="471601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1" name="直線コネクタ 210"/>
            <p:cNvCxnSpPr/>
            <p:nvPr/>
          </p:nvCxnSpPr>
          <p:spPr bwMode="auto">
            <a:xfrm>
              <a:off x="4644008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直線コネクタ 211"/>
            <p:cNvCxnSpPr/>
            <p:nvPr/>
          </p:nvCxnSpPr>
          <p:spPr bwMode="auto">
            <a:xfrm>
              <a:off x="4572000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3" name="直線コネクタ 212"/>
            <p:cNvCxnSpPr/>
            <p:nvPr/>
          </p:nvCxnSpPr>
          <p:spPr bwMode="auto">
            <a:xfrm>
              <a:off x="449999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4" name="直線コネクタ 213"/>
            <p:cNvCxnSpPr/>
            <p:nvPr/>
          </p:nvCxnSpPr>
          <p:spPr bwMode="auto">
            <a:xfrm>
              <a:off x="442798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" name="直線コネクタ 214"/>
            <p:cNvCxnSpPr/>
            <p:nvPr/>
          </p:nvCxnSpPr>
          <p:spPr bwMode="auto">
            <a:xfrm>
              <a:off x="435597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9" name="円/楕円 188"/>
          <p:cNvSpPr/>
          <p:nvPr/>
        </p:nvSpPr>
        <p:spPr bwMode="auto">
          <a:xfrm>
            <a:off x="287524" y="5611021"/>
            <a:ext cx="2861084" cy="584770"/>
          </a:xfrm>
          <a:prstGeom prst="ellipse">
            <a:avLst/>
          </a:prstGeom>
          <a:noFill/>
          <a:ln w="12700" cap="flat" cmpd="sng" algn="ctr">
            <a:solidFill>
              <a:srgbClr val="FF00FF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0" name="直線コネクタ 189"/>
          <p:cNvCxnSpPr>
            <a:endCxn id="189" idx="2"/>
          </p:cNvCxnSpPr>
          <p:nvPr/>
        </p:nvCxnSpPr>
        <p:spPr bwMode="auto">
          <a:xfrm flipH="1">
            <a:off x="287524" y="5336787"/>
            <a:ext cx="1052502" cy="566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直線コネクタ 190"/>
          <p:cNvCxnSpPr>
            <a:endCxn id="189" idx="6"/>
          </p:cNvCxnSpPr>
          <p:nvPr/>
        </p:nvCxnSpPr>
        <p:spPr bwMode="auto">
          <a:xfrm>
            <a:off x="2068488" y="5336787"/>
            <a:ext cx="1080120" cy="566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2" name="グループ化 191"/>
          <p:cNvGrpSpPr/>
          <p:nvPr/>
        </p:nvGrpSpPr>
        <p:grpSpPr>
          <a:xfrm>
            <a:off x="503548" y="5380946"/>
            <a:ext cx="538109" cy="408418"/>
            <a:chOff x="217467" y="4202806"/>
            <a:chExt cx="538109" cy="408418"/>
          </a:xfrm>
        </p:grpSpPr>
        <p:cxnSp>
          <p:nvCxnSpPr>
            <p:cNvPr id="205" name="直線コネクタ 204"/>
            <p:cNvCxnSpPr/>
            <p:nvPr/>
          </p:nvCxnSpPr>
          <p:spPr bwMode="auto">
            <a:xfrm>
              <a:off x="755576" y="4366293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直線コネクタ 205"/>
            <p:cNvCxnSpPr/>
            <p:nvPr/>
          </p:nvCxnSpPr>
          <p:spPr bwMode="auto">
            <a:xfrm>
              <a:off x="683568" y="4507596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7" name="円/楕円 206"/>
            <p:cNvSpPr/>
            <p:nvPr/>
          </p:nvSpPr>
          <p:spPr bwMode="auto">
            <a:xfrm>
              <a:off x="217467" y="4202806"/>
              <a:ext cx="495154" cy="408418"/>
            </a:xfrm>
            <a:prstGeom prst="ellipse">
              <a:avLst/>
            </a:prstGeom>
            <a:solidFill>
              <a:schemeClr val="accent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3" name="グループ化 192"/>
          <p:cNvGrpSpPr/>
          <p:nvPr/>
        </p:nvGrpSpPr>
        <p:grpSpPr>
          <a:xfrm>
            <a:off x="1691680" y="5380946"/>
            <a:ext cx="591970" cy="408418"/>
            <a:chOff x="7320019" y="3465861"/>
            <a:chExt cx="591970" cy="408418"/>
          </a:xfrm>
        </p:grpSpPr>
        <p:cxnSp>
          <p:nvCxnSpPr>
            <p:cNvPr id="200" name="直線コネクタ 199"/>
            <p:cNvCxnSpPr/>
            <p:nvPr/>
          </p:nvCxnSpPr>
          <p:spPr bwMode="auto">
            <a:xfrm>
              <a:off x="7911989" y="3537012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1" name="直線コネクタ 200"/>
            <p:cNvCxnSpPr/>
            <p:nvPr/>
          </p:nvCxnSpPr>
          <p:spPr bwMode="auto">
            <a:xfrm>
              <a:off x="7839981" y="3681028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直線コネクタ 201"/>
            <p:cNvCxnSpPr/>
            <p:nvPr/>
          </p:nvCxnSpPr>
          <p:spPr bwMode="auto">
            <a:xfrm>
              <a:off x="7320019" y="3551920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直線コネクタ 202"/>
            <p:cNvCxnSpPr/>
            <p:nvPr/>
          </p:nvCxnSpPr>
          <p:spPr bwMode="auto">
            <a:xfrm>
              <a:off x="7320019" y="3695936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4" name="円/楕円 203"/>
            <p:cNvSpPr/>
            <p:nvPr/>
          </p:nvSpPr>
          <p:spPr bwMode="auto">
            <a:xfrm>
              <a:off x="7356022" y="3465861"/>
              <a:ext cx="488926" cy="408418"/>
            </a:xfrm>
            <a:prstGeom prst="ellipse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.11ac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4" name="グループ化 193"/>
          <p:cNvGrpSpPr/>
          <p:nvPr/>
        </p:nvGrpSpPr>
        <p:grpSpPr>
          <a:xfrm>
            <a:off x="1079612" y="5782351"/>
            <a:ext cx="549361" cy="378042"/>
            <a:chOff x="7956376" y="4767055"/>
            <a:chExt cx="549361" cy="378042"/>
          </a:xfrm>
        </p:grpSpPr>
        <p:cxnSp>
          <p:nvCxnSpPr>
            <p:cNvPr id="195" name="直線コネクタ 194"/>
            <p:cNvCxnSpPr/>
            <p:nvPr/>
          </p:nvCxnSpPr>
          <p:spPr bwMode="auto">
            <a:xfrm>
              <a:off x="8505737" y="4888351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6" name="直線コネクタ 195"/>
            <p:cNvCxnSpPr/>
            <p:nvPr/>
          </p:nvCxnSpPr>
          <p:spPr bwMode="auto">
            <a:xfrm>
              <a:off x="8433729" y="5029654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7" name="直線コネクタ 196"/>
            <p:cNvCxnSpPr/>
            <p:nvPr/>
          </p:nvCxnSpPr>
          <p:spPr bwMode="auto">
            <a:xfrm>
              <a:off x="7956376" y="4893069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8" name="直線コネクタ 197"/>
            <p:cNvCxnSpPr/>
            <p:nvPr/>
          </p:nvCxnSpPr>
          <p:spPr bwMode="auto">
            <a:xfrm>
              <a:off x="7956376" y="5034372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9" name="円/楕円 198"/>
            <p:cNvSpPr/>
            <p:nvPr/>
          </p:nvSpPr>
          <p:spPr bwMode="auto">
            <a:xfrm>
              <a:off x="8003232" y="4767055"/>
              <a:ext cx="438880" cy="37804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16" name="正方形/長方形 215"/>
          <p:cNvSpPr/>
          <p:nvPr/>
        </p:nvSpPr>
        <p:spPr bwMode="auto">
          <a:xfrm>
            <a:off x="6408204" y="4701199"/>
            <a:ext cx="485192" cy="3419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7" name="正方形/長方形 216"/>
          <p:cNvSpPr/>
          <p:nvPr/>
        </p:nvSpPr>
        <p:spPr bwMode="auto">
          <a:xfrm>
            <a:off x="7632340" y="4699459"/>
            <a:ext cx="494624" cy="1532336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11ac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8" name="正方形/長方形 217"/>
          <p:cNvSpPr/>
          <p:nvPr/>
        </p:nvSpPr>
        <p:spPr bwMode="auto">
          <a:xfrm>
            <a:off x="6987097" y="4689140"/>
            <a:ext cx="548086" cy="7560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2" name="テキスト ボックス 221"/>
          <p:cNvSpPr txBox="1"/>
          <p:nvPr/>
        </p:nvSpPr>
        <p:spPr>
          <a:xfrm>
            <a:off x="3203848" y="4617132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36</a:t>
            </a:r>
          </a:p>
          <a:p>
            <a:pPr algn="ctr"/>
            <a:r>
              <a:rPr lang="en-US" altLang="ja-JP" sz="1200" dirty="0" smtClean="0"/>
              <a:t>(primary)</a:t>
            </a:r>
            <a:endParaRPr kumimoji="1" lang="en-US" altLang="ja-JP" sz="1200" dirty="0" smtClean="0"/>
          </a:p>
        </p:txBody>
      </p:sp>
      <p:sp>
        <p:nvSpPr>
          <p:cNvPr id="223" name="テキスト ボックス 222"/>
          <p:cNvSpPr txBox="1"/>
          <p:nvPr/>
        </p:nvSpPr>
        <p:spPr>
          <a:xfrm>
            <a:off x="3311860" y="5157192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40</a:t>
            </a:r>
          </a:p>
        </p:txBody>
      </p:sp>
      <p:sp>
        <p:nvSpPr>
          <p:cNvPr id="224" name="テキスト ボックス 223"/>
          <p:cNvSpPr txBox="1"/>
          <p:nvPr/>
        </p:nvSpPr>
        <p:spPr>
          <a:xfrm>
            <a:off x="3311860" y="5517232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44</a:t>
            </a:r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3326022" y="5913276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48</a:t>
            </a:r>
          </a:p>
        </p:txBody>
      </p:sp>
      <p:sp>
        <p:nvSpPr>
          <p:cNvPr id="226" name="正方形/長方形 225"/>
          <p:cNvSpPr/>
          <p:nvPr/>
        </p:nvSpPr>
        <p:spPr bwMode="auto">
          <a:xfrm>
            <a:off x="4067944" y="2401071"/>
            <a:ext cx="540058" cy="1095026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7" name="正方形/長方形 226"/>
          <p:cNvSpPr/>
          <p:nvPr/>
        </p:nvSpPr>
        <p:spPr bwMode="auto">
          <a:xfrm>
            <a:off x="4709268" y="2765028"/>
            <a:ext cx="488735" cy="730463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8" name="正方形/長方形 227"/>
          <p:cNvSpPr/>
          <p:nvPr/>
        </p:nvSpPr>
        <p:spPr bwMode="auto">
          <a:xfrm>
            <a:off x="5841572" y="2405982"/>
            <a:ext cx="485192" cy="1095026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9" name="正方形/長方形 228"/>
          <p:cNvSpPr/>
          <p:nvPr/>
        </p:nvSpPr>
        <p:spPr bwMode="auto">
          <a:xfrm>
            <a:off x="6437461" y="2769939"/>
            <a:ext cx="522456" cy="730463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0" name="正方形/長方形 229"/>
          <p:cNvSpPr/>
          <p:nvPr/>
        </p:nvSpPr>
        <p:spPr bwMode="auto">
          <a:xfrm>
            <a:off x="8155260" y="2410893"/>
            <a:ext cx="593204" cy="1095026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2" name="テキスト ボックス 231"/>
          <p:cNvSpPr txBox="1"/>
          <p:nvPr/>
        </p:nvSpPr>
        <p:spPr>
          <a:xfrm>
            <a:off x="4495862" y="3753036"/>
            <a:ext cx="3442033" cy="338554"/>
          </a:xfrm>
          <a:prstGeom prst="rect">
            <a:avLst/>
          </a:prstGeom>
          <a:solidFill>
            <a:srgbClr val="FF66FF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Unused (wasted) frequency resources</a:t>
            </a:r>
            <a:endParaRPr kumimoji="1" lang="ja-JP" altLang="en-US" sz="1600" b="1" dirty="0"/>
          </a:p>
        </p:txBody>
      </p:sp>
      <p:cxnSp>
        <p:nvCxnSpPr>
          <p:cNvPr id="234" name="直線矢印コネクタ 233"/>
          <p:cNvCxnSpPr>
            <a:stCxn id="232" idx="0"/>
          </p:cNvCxnSpPr>
          <p:nvPr/>
        </p:nvCxnSpPr>
        <p:spPr bwMode="auto">
          <a:xfrm flipV="1">
            <a:off x="6216879" y="3398715"/>
            <a:ext cx="2281674" cy="354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直線矢印コネクタ 237"/>
          <p:cNvCxnSpPr>
            <a:stCxn id="232" idx="0"/>
            <a:endCxn id="229" idx="2"/>
          </p:cNvCxnSpPr>
          <p:nvPr/>
        </p:nvCxnSpPr>
        <p:spPr bwMode="auto">
          <a:xfrm flipV="1">
            <a:off x="6216879" y="3500402"/>
            <a:ext cx="481810" cy="2526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直線矢印コネクタ 239"/>
          <p:cNvCxnSpPr>
            <a:stCxn id="232" idx="0"/>
            <a:endCxn id="228" idx="2"/>
          </p:cNvCxnSpPr>
          <p:nvPr/>
        </p:nvCxnSpPr>
        <p:spPr bwMode="auto">
          <a:xfrm flipH="1" flipV="1">
            <a:off x="6084168" y="3501008"/>
            <a:ext cx="132711" cy="2520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直線矢印コネクタ 241"/>
          <p:cNvCxnSpPr>
            <a:stCxn id="232" idx="0"/>
            <a:endCxn id="227" idx="2"/>
          </p:cNvCxnSpPr>
          <p:nvPr/>
        </p:nvCxnSpPr>
        <p:spPr bwMode="auto">
          <a:xfrm flipH="1" flipV="1">
            <a:off x="4953636" y="3495491"/>
            <a:ext cx="1263243" cy="2575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直線矢印コネクタ 243"/>
          <p:cNvCxnSpPr>
            <a:stCxn id="232" idx="0"/>
            <a:endCxn id="226" idx="2"/>
          </p:cNvCxnSpPr>
          <p:nvPr/>
        </p:nvCxnSpPr>
        <p:spPr bwMode="auto">
          <a:xfrm flipH="1" flipV="1">
            <a:off x="4337973" y="3496097"/>
            <a:ext cx="1878906" cy="2569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6" name="グループ化 255"/>
          <p:cNvGrpSpPr/>
          <p:nvPr/>
        </p:nvGrpSpPr>
        <p:grpSpPr>
          <a:xfrm>
            <a:off x="2215834" y="5764349"/>
            <a:ext cx="591970" cy="408418"/>
            <a:chOff x="7320019" y="3465861"/>
            <a:chExt cx="591970" cy="408418"/>
          </a:xfrm>
          <a:solidFill>
            <a:srgbClr val="FFCCFF"/>
          </a:solidFill>
        </p:grpSpPr>
        <p:cxnSp>
          <p:nvCxnSpPr>
            <p:cNvPr id="257" name="直線コネクタ 256"/>
            <p:cNvCxnSpPr/>
            <p:nvPr/>
          </p:nvCxnSpPr>
          <p:spPr bwMode="auto">
            <a:xfrm>
              <a:off x="7911989" y="3537012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8" name="直線コネクタ 257"/>
            <p:cNvCxnSpPr/>
            <p:nvPr/>
          </p:nvCxnSpPr>
          <p:spPr bwMode="auto">
            <a:xfrm>
              <a:off x="7839981" y="3681028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9" name="直線コネクタ 258"/>
            <p:cNvCxnSpPr/>
            <p:nvPr/>
          </p:nvCxnSpPr>
          <p:spPr bwMode="auto">
            <a:xfrm>
              <a:off x="7320019" y="3551920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0" name="直線コネクタ 259"/>
            <p:cNvCxnSpPr/>
            <p:nvPr/>
          </p:nvCxnSpPr>
          <p:spPr bwMode="auto">
            <a:xfrm>
              <a:off x="7320019" y="3695936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1" name="円/楕円 260"/>
            <p:cNvSpPr/>
            <p:nvPr/>
          </p:nvSpPr>
          <p:spPr bwMode="auto">
            <a:xfrm>
              <a:off x="7356022" y="3465861"/>
              <a:ext cx="488926" cy="408418"/>
            </a:xfrm>
            <a:prstGeom prst="ellips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.11ax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62" name="正方形/長方形 261"/>
          <p:cNvSpPr/>
          <p:nvPr/>
        </p:nvSpPr>
        <p:spPr bwMode="auto">
          <a:xfrm>
            <a:off x="4038049" y="5114937"/>
            <a:ext cx="533949" cy="1117465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3" name="正方形/長方形 262"/>
          <p:cNvSpPr/>
          <p:nvPr/>
        </p:nvSpPr>
        <p:spPr bwMode="auto">
          <a:xfrm>
            <a:off x="6408204" y="5126704"/>
            <a:ext cx="485192" cy="1105697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11ax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5" name="正方形/長方形 264"/>
          <p:cNvSpPr/>
          <p:nvPr/>
        </p:nvSpPr>
        <p:spPr bwMode="auto">
          <a:xfrm>
            <a:off x="4653439" y="5532046"/>
            <a:ext cx="509459" cy="700356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11ax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6" name="正方形/長方形 265"/>
          <p:cNvSpPr/>
          <p:nvPr/>
        </p:nvSpPr>
        <p:spPr bwMode="auto">
          <a:xfrm>
            <a:off x="6984268" y="5503586"/>
            <a:ext cx="552126" cy="728816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1" name="正方形/長方形 270"/>
          <p:cNvSpPr/>
          <p:nvPr/>
        </p:nvSpPr>
        <p:spPr bwMode="auto">
          <a:xfrm>
            <a:off x="5807672" y="4708866"/>
            <a:ext cx="519092" cy="1528446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8771884" y="5440313"/>
            <a:ext cx="372624" cy="72008"/>
            <a:chOff x="8084292" y="4401108"/>
            <a:chExt cx="372624" cy="72008"/>
          </a:xfrm>
        </p:grpSpPr>
        <p:sp>
          <p:nvSpPr>
            <p:cNvPr id="7" name="円/楕円 6"/>
            <p:cNvSpPr/>
            <p:nvPr/>
          </p:nvSpPr>
          <p:spPr bwMode="auto">
            <a:xfrm>
              <a:off x="8084292" y="44052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円/楕円 124"/>
            <p:cNvSpPr/>
            <p:nvPr/>
          </p:nvSpPr>
          <p:spPr bwMode="auto">
            <a:xfrm>
              <a:off x="8236692" y="4401108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6" name="円/楕円 125"/>
            <p:cNvSpPr/>
            <p:nvPr/>
          </p:nvSpPr>
          <p:spPr bwMode="auto">
            <a:xfrm>
              <a:off x="8389092" y="4401108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59" name="グループ化 158"/>
          <p:cNvGrpSpPr/>
          <p:nvPr/>
        </p:nvGrpSpPr>
        <p:grpSpPr>
          <a:xfrm>
            <a:off x="7691764" y="2708920"/>
            <a:ext cx="372624" cy="72008"/>
            <a:chOff x="8084292" y="4401108"/>
            <a:chExt cx="372624" cy="72008"/>
          </a:xfrm>
        </p:grpSpPr>
        <p:sp>
          <p:nvSpPr>
            <p:cNvPr id="160" name="円/楕円 159"/>
            <p:cNvSpPr/>
            <p:nvPr/>
          </p:nvSpPr>
          <p:spPr bwMode="auto">
            <a:xfrm>
              <a:off x="8084292" y="44052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1" name="円/楕円 160"/>
            <p:cNvSpPr/>
            <p:nvPr/>
          </p:nvSpPr>
          <p:spPr bwMode="auto">
            <a:xfrm>
              <a:off x="8236692" y="4401108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2" name="円/楕円 161"/>
            <p:cNvSpPr/>
            <p:nvPr/>
          </p:nvSpPr>
          <p:spPr bwMode="auto">
            <a:xfrm>
              <a:off x="8389092" y="4401108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63" name="正方形/長方形 162"/>
          <p:cNvSpPr/>
          <p:nvPr/>
        </p:nvSpPr>
        <p:spPr bwMode="auto">
          <a:xfrm>
            <a:off x="8183936" y="4689140"/>
            <a:ext cx="492520" cy="1528446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097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728700"/>
            <a:ext cx="7772400" cy="1080120"/>
          </a:xfrm>
        </p:spPr>
        <p:txBody>
          <a:bodyPr/>
          <a:lstStyle/>
          <a:p>
            <a:r>
              <a:rPr kumimoji="1" lang="en-US" altLang="ja-JP" dirty="0" smtClean="0"/>
              <a:t>Improvements in throughput</a:t>
            </a:r>
            <a:br>
              <a:rPr kumimoji="1" lang="en-US" altLang="ja-JP" dirty="0" smtClean="0"/>
            </a:br>
            <a:r>
              <a:rPr kumimoji="1" lang="en-US" altLang="ja-JP" dirty="0" smtClean="0"/>
              <a:t>by introducing the DL-OFDMA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880828"/>
            <a:ext cx="8640960" cy="4464496"/>
          </a:xfrm>
        </p:spPr>
        <p:txBody>
          <a:bodyPr/>
          <a:lstStyle/>
          <a:p>
            <a:r>
              <a:rPr kumimoji="1" lang="en-US" altLang="ja-JP" dirty="0" smtClean="0"/>
              <a:t>For simplicity, some more conditions are assumed.</a:t>
            </a:r>
          </a:p>
          <a:p>
            <a:pPr lvl="1"/>
            <a:r>
              <a:rPr lang="en-US" altLang="ja-JP" dirty="0" smtClean="0"/>
              <a:t>Data rate for 802.11a, 802.11n and 802.11ac STAs are 54 Mbit/s, 600 Mbit/s and 2.6 </a:t>
            </a:r>
            <a:r>
              <a:rPr lang="en-US" altLang="ja-JP" dirty="0" err="1" smtClean="0"/>
              <a:t>Gbit</a:t>
            </a:r>
            <a:r>
              <a:rPr lang="en-US" altLang="ja-JP" dirty="0" smtClean="0"/>
              <a:t>/s (</a:t>
            </a:r>
            <a:r>
              <a:rPr lang="en-US" altLang="ja-JP" dirty="0" err="1" smtClean="0"/>
              <a:t>Nss</a:t>
            </a:r>
            <a:r>
              <a:rPr lang="en-US" altLang="ja-JP" dirty="0" smtClean="0"/>
              <a:t>=8, MCS=7), respectively.</a:t>
            </a:r>
          </a:p>
          <a:p>
            <a:pPr lvl="1"/>
            <a:r>
              <a:rPr kumimoji="1" lang="en-US" altLang="ja-JP" dirty="0" smtClean="0"/>
              <a:t>Data rate for DL-OFDMA capable STA is scaled from 802.11ac STA according to the channel bandwidth</a:t>
            </a:r>
          </a:p>
          <a:p>
            <a:pPr lvl="1"/>
            <a:r>
              <a:rPr lang="en-US" altLang="ja-JP" dirty="0" smtClean="0"/>
              <a:t>All STAs are fully loaded</a:t>
            </a:r>
          </a:p>
          <a:p>
            <a:pPr lvl="1"/>
            <a:r>
              <a:rPr lang="en-US" altLang="ja-JP" dirty="0"/>
              <a:t>E</a:t>
            </a:r>
            <a:r>
              <a:rPr lang="en-US" altLang="ja-JP" dirty="0" smtClean="0"/>
              <a:t>ach STA has the same probability of gaining an access to the channe</a:t>
            </a:r>
            <a:r>
              <a:rPr lang="en-US" altLang="ja-JP" dirty="0"/>
              <a:t>l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TXOP is common for all PHYs</a:t>
            </a:r>
            <a:endParaRPr lang="en-US" altLang="ja-JP" dirty="0"/>
          </a:p>
          <a:p>
            <a:r>
              <a:rPr lang="en-US" altLang="ja-JP" dirty="0" smtClean="0"/>
              <a:t>Throughput calculation</a:t>
            </a:r>
          </a:p>
          <a:p>
            <a:pPr lvl="1"/>
            <a:r>
              <a:rPr lang="en-US" altLang="ja-JP" dirty="0" smtClean="0"/>
              <a:t>When </a:t>
            </a:r>
            <a:r>
              <a:rPr kumimoji="1" lang="en-US" altLang="ja-JP" dirty="0" smtClean="0"/>
              <a:t>802.11a, 802.11n and 802.11ac STAs coexist: </a:t>
            </a:r>
            <a:r>
              <a:rPr kumimoji="1" lang="en-US" altLang="ja-JP" b="1" i="1" u="sng" dirty="0" smtClean="0"/>
              <a:t>1084.7 Mbit/s</a:t>
            </a:r>
          </a:p>
          <a:p>
            <a:pPr lvl="1"/>
            <a:r>
              <a:rPr kumimoji="1" lang="en-US" altLang="ja-JP" dirty="0" smtClean="0"/>
              <a:t>The above with DL-OFDMA capable STA: </a:t>
            </a:r>
            <a:r>
              <a:rPr kumimoji="1" lang="en-US" altLang="ja-JP" b="1" i="1" u="sng" dirty="0" smtClean="0"/>
              <a:t>2276 Mbit/s</a:t>
            </a:r>
          </a:p>
          <a:p>
            <a:pPr lvl="1"/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8</a:t>
            </a:fld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4975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980"/>
          </a:xfrm>
        </p:spPr>
        <p:txBody>
          <a:bodyPr/>
          <a:lstStyle/>
          <a:p>
            <a:r>
              <a:rPr kumimoji="1" lang="en-US" altLang="ja-JP" dirty="0" smtClean="0"/>
              <a:t>Channel Usage (</a:t>
            </a:r>
            <a:r>
              <a:rPr lang="en-US" altLang="ja-JP" dirty="0" smtClean="0"/>
              <a:t>OBSS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 bwMode="auto">
          <a:xfrm>
            <a:off x="3296059" y="5161004"/>
            <a:ext cx="728464" cy="252028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dirty="0" smtClean="0">
                <a:latin typeface="Times New Roman" pitchFamily="18" charset="0"/>
              </a:rPr>
              <a:t>.11ax AP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404071" y="5070994"/>
            <a:ext cx="504056" cy="90010"/>
            <a:chOff x="4355976" y="4293096"/>
            <a:chExt cx="504056" cy="180020"/>
          </a:xfrm>
        </p:grpSpPr>
        <p:cxnSp>
          <p:nvCxnSpPr>
            <p:cNvPr id="9" name="直線コネクタ 8"/>
            <p:cNvCxnSpPr/>
            <p:nvPr/>
          </p:nvCxnSpPr>
          <p:spPr bwMode="auto">
            <a:xfrm>
              <a:off x="486003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線コネクタ 9"/>
            <p:cNvCxnSpPr/>
            <p:nvPr/>
          </p:nvCxnSpPr>
          <p:spPr bwMode="auto">
            <a:xfrm>
              <a:off x="478802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線コネクタ 10"/>
            <p:cNvCxnSpPr/>
            <p:nvPr/>
          </p:nvCxnSpPr>
          <p:spPr bwMode="auto">
            <a:xfrm>
              <a:off x="471601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直線コネクタ 11"/>
            <p:cNvCxnSpPr/>
            <p:nvPr/>
          </p:nvCxnSpPr>
          <p:spPr bwMode="auto">
            <a:xfrm>
              <a:off x="4644008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線コネクタ 12"/>
            <p:cNvCxnSpPr/>
            <p:nvPr/>
          </p:nvCxnSpPr>
          <p:spPr bwMode="auto">
            <a:xfrm>
              <a:off x="4572000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線コネクタ 13"/>
            <p:cNvCxnSpPr/>
            <p:nvPr/>
          </p:nvCxnSpPr>
          <p:spPr bwMode="auto">
            <a:xfrm>
              <a:off x="449999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線コネクタ 14"/>
            <p:cNvCxnSpPr/>
            <p:nvPr/>
          </p:nvCxnSpPr>
          <p:spPr bwMode="auto">
            <a:xfrm>
              <a:off x="442798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直線コネクタ 15"/>
            <p:cNvCxnSpPr/>
            <p:nvPr/>
          </p:nvCxnSpPr>
          <p:spPr bwMode="auto">
            <a:xfrm>
              <a:off x="435597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" name="円/楕円 16"/>
          <p:cNvSpPr/>
          <p:nvPr/>
        </p:nvSpPr>
        <p:spPr bwMode="auto">
          <a:xfrm>
            <a:off x="2291687" y="5914390"/>
            <a:ext cx="2712361" cy="321951"/>
          </a:xfrm>
          <a:prstGeom prst="ellipse">
            <a:avLst/>
          </a:prstGeom>
          <a:noFill/>
          <a:ln w="127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直線コネクタ 17"/>
          <p:cNvCxnSpPr>
            <a:endCxn id="17" idx="2"/>
          </p:cNvCxnSpPr>
          <p:nvPr/>
        </p:nvCxnSpPr>
        <p:spPr bwMode="auto">
          <a:xfrm flipH="1">
            <a:off x="2291687" y="5466613"/>
            <a:ext cx="990568" cy="6087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直線コネクタ 18"/>
          <p:cNvCxnSpPr>
            <a:endCxn id="17" idx="6"/>
          </p:cNvCxnSpPr>
          <p:nvPr/>
        </p:nvCxnSpPr>
        <p:spPr bwMode="auto">
          <a:xfrm>
            <a:off x="4010713" y="5466613"/>
            <a:ext cx="993335" cy="6087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正方形/長方形 41"/>
          <p:cNvSpPr/>
          <p:nvPr/>
        </p:nvSpPr>
        <p:spPr bwMode="auto">
          <a:xfrm>
            <a:off x="1190870" y="5053518"/>
            <a:ext cx="728464" cy="252028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dirty="0" smtClean="0">
                <a:latin typeface="Times New Roman" pitchFamily="18" charset="0"/>
              </a:rPr>
              <a:t>.11ax AP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1298882" y="4963508"/>
            <a:ext cx="504056" cy="90010"/>
            <a:chOff x="4355976" y="4293096"/>
            <a:chExt cx="504056" cy="180020"/>
          </a:xfrm>
        </p:grpSpPr>
        <p:cxnSp>
          <p:nvCxnSpPr>
            <p:cNvPr id="44" name="直線コネクタ 43"/>
            <p:cNvCxnSpPr/>
            <p:nvPr/>
          </p:nvCxnSpPr>
          <p:spPr bwMode="auto">
            <a:xfrm>
              <a:off x="486003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直線コネクタ 44"/>
            <p:cNvCxnSpPr/>
            <p:nvPr/>
          </p:nvCxnSpPr>
          <p:spPr bwMode="auto">
            <a:xfrm>
              <a:off x="478802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直線コネクタ 45"/>
            <p:cNvCxnSpPr/>
            <p:nvPr/>
          </p:nvCxnSpPr>
          <p:spPr bwMode="auto">
            <a:xfrm>
              <a:off x="471601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直線コネクタ 46"/>
            <p:cNvCxnSpPr/>
            <p:nvPr/>
          </p:nvCxnSpPr>
          <p:spPr bwMode="auto">
            <a:xfrm>
              <a:off x="4644008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直線コネクタ 47"/>
            <p:cNvCxnSpPr/>
            <p:nvPr/>
          </p:nvCxnSpPr>
          <p:spPr bwMode="auto">
            <a:xfrm>
              <a:off x="4572000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直線コネクタ 48"/>
            <p:cNvCxnSpPr/>
            <p:nvPr/>
          </p:nvCxnSpPr>
          <p:spPr bwMode="auto">
            <a:xfrm>
              <a:off x="449999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直線コネクタ 49"/>
            <p:cNvCxnSpPr/>
            <p:nvPr/>
          </p:nvCxnSpPr>
          <p:spPr bwMode="auto">
            <a:xfrm>
              <a:off x="442798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直線コネクタ 50"/>
            <p:cNvCxnSpPr/>
            <p:nvPr/>
          </p:nvCxnSpPr>
          <p:spPr bwMode="auto">
            <a:xfrm>
              <a:off x="435597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2" name="円/楕円 51"/>
          <p:cNvSpPr/>
          <p:nvPr/>
        </p:nvSpPr>
        <p:spPr bwMode="auto">
          <a:xfrm>
            <a:off x="196568" y="5786009"/>
            <a:ext cx="2717068" cy="279474"/>
          </a:xfrm>
          <a:prstGeom prst="ellipse">
            <a:avLst/>
          </a:prstGeom>
          <a:noFill/>
          <a:ln w="12700" cap="flat" cmpd="sng" algn="ctr">
            <a:solidFill>
              <a:srgbClr val="FF00FF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直線コネクタ 52"/>
          <p:cNvCxnSpPr>
            <a:endCxn id="52" idx="2"/>
          </p:cNvCxnSpPr>
          <p:nvPr/>
        </p:nvCxnSpPr>
        <p:spPr bwMode="auto">
          <a:xfrm flipH="1">
            <a:off x="196568" y="5359127"/>
            <a:ext cx="980494" cy="566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直線コネクタ 53"/>
          <p:cNvCxnSpPr>
            <a:endCxn id="52" idx="6"/>
          </p:cNvCxnSpPr>
          <p:nvPr/>
        </p:nvCxnSpPr>
        <p:spPr bwMode="auto">
          <a:xfrm>
            <a:off x="1905524" y="5359127"/>
            <a:ext cx="1008112" cy="566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グループ化 64"/>
          <p:cNvGrpSpPr/>
          <p:nvPr/>
        </p:nvGrpSpPr>
        <p:grpSpPr>
          <a:xfrm>
            <a:off x="2783160" y="5749922"/>
            <a:ext cx="549361" cy="378042"/>
            <a:chOff x="7956376" y="4767055"/>
            <a:chExt cx="549361" cy="378042"/>
          </a:xfrm>
        </p:grpSpPr>
        <p:cxnSp>
          <p:nvCxnSpPr>
            <p:cNvPr id="66" name="直線コネクタ 65"/>
            <p:cNvCxnSpPr/>
            <p:nvPr/>
          </p:nvCxnSpPr>
          <p:spPr bwMode="auto">
            <a:xfrm>
              <a:off x="8505737" y="4888351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直線コネクタ 66"/>
            <p:cNvCxnSpPr/>
            <p:nvPr/>
          </p:nvCxnSpPr>
          <p:spPr bwMode="auto">
            <a:xfrm>
              <a:off x="8433729" y="5029654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直線コネクタ 67"/>
            <p:cNvCxnSpPr/>
            <p:nvPr/>
          </p:nvCxnSpPr>
          <p:spPr bwMode="auto">
            <a:xfrm>
              <a:off x="7956376" y="4893069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直線コネクタ 68"/>
            <p:cNvCxnSpPr/>
            <p:nvPr/>
          </p:nvCxnSpPr>
          <p:spPr bwMode="auto">
            <a:xfrm>
              <a:off x="7956376" y="5034372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0" name="円/楕円 69"/>
            <p:cNvSpPr/>
            <p:nvPr/>
          </p:nvSpPr>
          <p:spPr bwMode="auto">
            <a:xfrm>
              <a:off x="8003232" y="4767055"/>
              <a:ext cx="438880" cy="378042"/>
            </a:xfrm>
            <a:prstGeom prst="ellipse">
              <a:avLst/>
            </a:prstGeom>
            <a:solidFill>
              <a:srgbClr val="CCECFF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825853" y="5502011"/>
            <a:ext cx="591970" cy="408418"/>
            <a:chOff x="7320019" y="3465861"/>
            <a:chExt cx="591970" cy="408418"/>
          </a:xfrm>
          <a:solidFill>
            <a:srgbClr val="FFCCFF"/>
          </a:solidFill>
        </p:grpSpPr>
        <p:cxnSp>
          <p:nvCxnSpPr>
            <p:cNvPr id="72" name="直線コネクタ 71"/>
            <p:cNvCxnSpPr/>
            <p:nvPr/>
          </p:nvCxnSpPr>
          <p:spPr bwMode="auto">
            <a:xfrm>
              <a:off x="7911989" y="3537012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直線コネクタ 72"/>
            <p:cNvCxnSpPr/>
            <p:nvPr/>
          </p:nvCxnSpPr>
          <p:spPr bwMode="auto">
            <a:xfrm>
              <a:off x="7839981" y="3681028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直線コネクタ 73"/>
            <p:cNvCxnSpPr/>
            <p:nvPr/>
          </p:nvCxnSpPr>
          <p:spPr bwMode="auto">
            <a:xfrm>
              <a:off x="7320019" y="3551920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直線コネクタ 74"/>
            <p:cNvCxnSpPr/>
            <p:nvPr/>
          </p:nvCxnSpPr>
          <p:spPr bwMode="auto">
            <a:xfrm>
              <a:off x="7320019" y="3695936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円/楕円 75"/>
            <p:cNvSpPr/>
            <p:nvPr/>
          </p:nvSpPr>
          <p:spPr bwMode="auto">
            <a:xfrm>
              <a:off x="7356022" y="3465861"/>
              <a:ext cx="488926" cy="408418"/>
            </a:xfrm>
            <a:prstGeom prst="ellips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.11ax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3628456" y="5936906"/>
            <a:ext cx="591970" cy="408418"/>
            <a:chOff x="7320019" y="3465861"/>
            <a:chExt cx="591970" cy="408418"/>
          </a:xfrm>
          <a:solidFill>
            <a:srgbClr val="FFCCFF"/>
          </a:solidFill>
        </p:grpSpPr>
        <p:cxnSp>
          <p:nvCxnSpPr>
            <p:cNvPr id="37" name="直線コネクタ 36"/>
            <p:cNvCxnSpPr/>
            <p:nvPr/>
          </p:nvCxnSpPr>
          <p:spPr bwMode="auto">
            <a:xfrm>
              <a:off x="7911989" y="3537012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直線コネクタ 37"/>
            <p:cNvCxnSpPr/>
            <p:nvPr/>
          </p:nvCxnSpPr>
          <p:spPr bwMode="auto">
            <a:xfrm>
              <a:off x="7839981" y="3681028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直線コネクタ 38"/>
            <p:cNvCxnSpPr/>
            <p:nvPr/>
          </p:nvCxnSpPr>
          <p:spPr bwMode="auto">
            <a:xfrm>
              <a:off x="7320019" y="3551920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直線コネクタ 39"/>
            <p:cNvCxnSpPr/>
            <p:nvPr/>
          </p:nvCxnSpPr>
          <p:spPr bwMode="auto">
            <a:xfrm>
              <a:off x="7320019" y="3695936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円/楕円 40"/>
            <p:cNvSpPr/>
            <p:nvPr/>
          </p:nvSpPr>
          <p:spPr bwMode="auto">
            <a:xfrm>
              <a:off x="7378660" y="3465861"/>
              <a:ext cx="488926" cy="408418"/>
            </a:xfrm>
            <a:prstGeom prst="ellipse">
              <a:avLst/>
            </a:prstGeom>
            <a:solidFill>
              <a:srgbClr val="CCECFF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.11ax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05" name="正方形/長方形 104"/>
          <p:cNvSpPr/>
          <p:nvPr/>
        </p:nvSpPr>
        <p:spPr bwMode="auto">
          <a:xfrm>
            <a:off x="5796136" y="4706109"/>
            <a:ext cx="3168352" cy="345679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正方形/長方形 105"/>
          <p:cNvSpPr/>
          <p:nvPr/>
        </p:nvSpPr>
        <p:spPr bwMode="auto">
          <a:xfrm>
            <a:off x="5796136" y="5137227"/>
            <a:ext cx="3168352" cy="312907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正方形/長方形 106"/>
          <p:cNvSpPr/>
          <p:nvPr/>
        </p:nvSpPr>
        <p:spPr bwMode="auto">
          <a:xfrm>
            <a:off x="5796136" y="5528360"/>
            <a:ext cx="3168352" cy="312907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正方形/長方形 107"/>
          <p:cNvSpPr/>
          <p:nvPr/>
        </p:nvSpPr>
        <p:spPr bwMode="auto">
          <a:xfrm>
            <a:off x="5796136" y="5924404"/>
            <a:ext cx="3168352" cy="311937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正方形/長方形 110"/>
          <p:cNvSpPr/>
          <p:nvPr/>
        </p:nvSpPr>
        <p:spPr bwMode="auto">
          <a:xfrm>
            <a:off x="6657660" y="4711691"/>
            <a:ext cx="722652" cy="723162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5040052" y="4622042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36</a:t>
            </a:r>
          </a:p>
          <a:p>
            <a:pPr algn="ctr"/>
            <a:r>
              <a:rPr lang="en-US" altLang="ja-JP" sz="1200" dirty="0" smtClean="0"/>
              <a:t>(primary)</a:t>
            </a:r>
            <a:endParaRPr kumimoji="1" lang="en-US" altLang="ja-JP" sz="1200" dirty="0" smtClean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148064" y="5162102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40</a:t>
            </a: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5148064" y="5522142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44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5162226" y="5918186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48</a:t>
            </a:r>
          </a:p>
        </p:txBody>
      </p:sp>
      <p:sp>
        <p:nvSpPr>
          <p:cNvPr id="119" name="正方形/長方形 118"/>
          <p:cNvSpPr/>
          <p:nvPr/>
        </p:nvSpPr>
        <p:spPr bwMode="auto">
          <a:xfrm>
            <a:off x="5910257" y="4711691"/>
            <a:ext cx="641963" cy="1525621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(BSS1)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正方形/長方形 120"/>
          <p:cNvSpPr/>
          <p:nvPr/>
        </p:nvSpPr>
        <p:spPr bwMode="auto">
          <a:xfrm>
            <a:off x="6654829" y="5579366"/>
            <a:ext cx="727979" cy="657945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11ax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(BSS2)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正方形/長方形 121"/>
          <p:cNvSpPr/>
          <p:nvPr/>
        </p:nvSpPr>
        <p:spPr bwMode="auto">
          <a:xfrm>
            <a:off x="7472579" y="5565229"/>
            <a:ext cx="663817" cy="672084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(BSS2)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9" name="正方形/長方形 148"/>
          <p:cNvSpPr/>
          <p:nvPr/>
        </p:nvSpPr>
        <p:spPr bwMode="auto">
          <a:xfrm>
            <a:off x="5796136" y="2432947"/>
            <a:ext cx="3168352" cy="345679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0" name="正方形/長方形 149"/>
          <p:cNvSpPr/>
          <p:nvPr/>
        </p:nvSpPr>
        <p:spPr bwMode="auto">
          <a:xfrm>
            <a:off x="5796136" y="2864065"/>
            <a:ext cx="3168352" cy="312907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1" name="正方形/長方形 150"/>
          <p:cNvSpPr/>
          <p:nvPr/>
        </p:nvSpPr>
        <p:spPr bwMode="auto">
          <a:xfrm>
            <a:off x="5796136" y="3255198"/>
            <a:ext cx="3168352" cy="312907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2" name="正方形/長方形 151"/>
          <p:cNvSpPr/>
          <p:nvPr/>
        </p:nvSpPr>
        <p:spPr bwMode="auto">
          <a:xfrm>
            <a:off x="5796136" y="3651242"/>
            <a:ext cx="3168352" cy="312907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3" name="正方形/長方形 152"/>
          <p:cNvSpPr/>
          <p:nvPr/>
        </p:nvSpPr>
        <p:spPr bwMode="auto">
          <a:xfrm>
            <a:off x="6648171" y="2438529"/>
            <a:ext cx="730504" cy="723162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5040052" y="2348880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36</a:t>
            </a:r>
          </a:p>
          <a:p>
            <a:pPr algn="ctr"/>
            <a:r>
              <a:rPr lang="en-US" altLang="ja-JP" sz="1200" dirty="0" smtClean="0"/>
              <a:t>(primary)</a:t>
            </a:r>
            <a:endParaRPr kumimoji="1" lang="en-US" altLang="ja-JP" sz="1200" dirty="0" smtClean="0"/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5148064" y="2888940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40</a:t>
            </a: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5148064" y="3248980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44</a:t>
            </a: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5162226" y="364502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48</a:t>
            </a:r>
          </a:p>
        </p:txBody>
      </p:sp>
      <p:sp>
        <p:nvSpPr>
          <p:cNvPr id="159" name="正方形/長方形 158"/>
          <p:cNvSpPr/>
          <p:nvPr/>
        </p:nvSpPr>
        <p:spPr bwMode="auto">
          <a:xfrm>
            <a:off x="5910257" y="2438529"/>
            <a:ext cx="641963" cy="1525621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(BSS1)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" name="正方形/長方形 161"/>
          <p:cNvSpPr/>
          <p:nvPr/>
        </p:nvSpPr>
        <p:spPr bwMode="auto">
          <a:xfrm>
            <a:off x="8228663" y="2432947"/>
            <a:ext cx="663817" cy="1531203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(BSS2)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63" name="グループ化 162"/>
          <p:cNvGrpSpPr/>
          <p:nvPr/>
        </p:nvGrpSpPr>
        <p:grpSpPr>
          <a:xfrm flipV="1">
            <a:off x="8921792" y="3234354"/>
            <a:ext cx="150708" cy="45720"/>
            <a:chOff x="6115972" y="4257092"/>
            <a:chExt cx="372624" cy="67824"/>
          </a:xfrm>
        </p:grpSpPr>
        <p:sp>
          <p:nvSpPr>
            <p:cNvPr id="164" name="円/楕円 163"/>
            <p:cNvSpPr/>
            <p:nvPr/>
          </p:nvSpPr>
          <p:spPr bwMode="auto">
            <a:xfrm>
              <a:off x="6115972" y="42570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5" name="円/楕円 164"/>
            <p:cNvSpPr/>
            <p:nvPr/>
          </p:nvSpPr>
          <p:spPr bwMode="auto">
            <a:xfrm>
              <a:off x="6268372" y="42570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6" name="円/楕円 165"/>
            <p:cNvSpPr/>
            <p:nvPr/>
          </p:nvSpPr>
          <p:spPr bwMode="auto">
            <a:xfrm>
              <a:off x="6420772" y="42570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67" name="正方形/長方形 166"/>
          <p:cNvSpPr/>
          <p:nvPr/>
        </p:nvSpPr>
        <p:spPr bwMode="auto">
          <a:xfrm>
            <a:off x="3315007" y="2707822"/>
            <a:ext cx="728464" cy="252028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dirty="0" smtClean="0">
                <a:latin typeface="Times New Roman" pitchFamily="18" charset="0"/>
              </a:rPr>
              <a:t>.11ax AP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68" name="グループ化 167"/>
          <p:cNvGrpSpPr/>
          <p:nvPr/>
        </p:nvGrpSpPr>
        <p:grpSpPr>
          <a:xfrm>
            <a:off x="3423019" y="2617812"/>
            <a:ext cx="504056" cy="90010"/>
            <a:chOff x="4355976" y="4293096"/>
            <a:chExt cx="504056" cy="180020"/>
          </a:xfrm>
        </p:grpSpPr>
        <p:cxnSp>
          <p:nvCxnSpPr>
            <p:cNvPr id="169" name="直線コネクタ 168"/>
            <p:cNvCxnSpPr/>
            <p:nvPr/>
          </p:nvCxnSpPr>
          <p:spPr bwMode="auto">
            <a:xfrm>
              <a:off x="486003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直線コネクタ 169"/>
            <p:cNvCxnSpPr/>
            <p:nvPr/>
          </p:nvCxnSpPr>
          <p:spPr bwMode="auto">
            <a:xfrm>
              <a:off x="478802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直線コネクタ 170"/>
            <p:cNvCxnSpPr/>
            <p:nvPr/>
          </p:nvCxnSpPr>
          <p:spPr bwMode="auto">
            <a:xfrm>
              <a:off x="471601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直線コネクタ 171"/>
            <p:cNvCxnSpPr/>
            <p:nvPr/>
          </p:nvCxnSpPr>
          <p:spPr bwMode="auto">
            <a:xfrm>
              <a:off x="4644008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直線コネクタ 172"/>
            <p:cNvCxnSpPr/>
            <p:nvPr/>
          </p:nvCxnSpPr>
          <p:spPr bwMode="auto">
            <a:xfrm>
              <a:off x="4572000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" name="直線コネクタ 173"/>
            <p:cNvCxnSpPr/>
            <p:nvPr/>
          </p:nvCxnSpPr>
          <p:spPr bwMode="auto">
            <a:xfrm>
              <a:off x="449999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直線コネクタ 174"/>
            <p:cNvCxnSpPr/>
            <p:nvPr/>
          </p:nvCxnSpPr>
          <p:spPr bwMode="auto">
            <a:xfrm>
              <a:off x="442798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直線コネクタ 175"/>
            <p:cNvCxnSpPr/>
            <p:nvPr/>
          </p:nvCxnSpPr>
          <p:spPr bwMode="auto">
            <a:xfrm>
              <a:off x="435597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7" name="円/楕円 176"/>
          <p:cNvSpPr/>
          <p:nvPr/>
        </p:nvSpPr>
        <p:spPr bwMode="auto">
          <a:xfrm>
            <a:off x="2310635" y="3461208"/>
            <a:ext cx="2712361" cy="321951"/>
          </a:xfrm>
          <a:prstGeom prst="ellipse">
            <a:avLst/>
          </a:prstGeom>
          <a:noFill/>
          <a:ln w="127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8" name="直線コネクタ 177"/>
          <p:cNvCxnSpPr>
            <a:endCxn id="177" idx="2"/>
          </p:cNvCxnSpPr>
          <p:nvPr/>
        </p:nvCxnSpPr>
        <p:spPr bwMode="auto">
          <a:xfrm flipH="1">
            <a:off x="2310635" y="3013431"/>
            <a:ext cx="990568" cy="6087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直線コネクタ 178"/>
          <p:cNvCxnSpPr>
            <a:endCxn id="177" idx="6"/>
          </p:cNvCxnSpPr>
          <p:nvPr/>
        </p:nvCxnSpPr>
        <p:spPr bwMode="auto">
          <a:xfrm>
            <a:off x="4029661" y="3013431"/>
            <a:ext cx="993335" cy="6087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正方形/長方形 179"/>
          <p:cNvSpPr/>
          <p:nvPr/>
        </p:nvSpPr>
        <p:spPr bwMode="auto">
          <a:xfrm>
            <a:off x="1209818" y="2600336"/>
            <a:ext cx="728464" cy="252028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dirty="0" smtClean="0">
                <a:latin typeface="Times New Roman" pitchFamily="18" charset="0"/>
              </a:rPr>
              <a:t>.11ax AP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81" name="グループ化 180"/>
          <p:cNvGrpSpPr/>
          <p:nvPr/>
        </p:nvGrpSpPr>
        <p:grpSpPr>
          <a:xfrm>
            <a:off x="1317830" y="2510326"/>
            <a:ext cx="504056" cy="90010"/>
            <a:chOff x="4355976" y="4293096"/>
            <a:chExt cx="504056" cy="180020"/>
          </a:xfrm>
        </p:grpSpPr>
        <p:cxnSp>
          <p:nvCxnSpPr>
            <p:cNvPr id="182" name="直線コネクタ 181"/>
            <p:cNvCxnSpPr/>
            <p:nvPr/>
          </p:nvCxnSpPr>
          <p:spPr bwMode="auto">
            <a:xfrm>
              <a:off x="486003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3" name="直線コネクタ 182"/>
            <p:cNvCxnSpPr/>
            <p:nvPr/>
          </p:nvCxnSpPr>
          <p:spPr bwMode="auto">
            <a:xfrm>
              <a:off x="478802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直線コネクタ 183"/>
            <p:cNvCxnSpPr/>
            <p:nvPr/>
          </p:nvCxnSpPr>
          <p:spPr bwMode="auto">
            <a:xfrm>
              <a:off x="471601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5" name="直線コネクタ 184"/>
            <p:cNvCxnSpPr/>
            <p:nvPr/>
          </p:nvCxnSpPr>
          <p:spPr bwMode="auto">
            <a:xfrm>
              <a:off x="4644008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直線コネクタ 185"/>
            <p:cNvCxnSpPr/>
            <p:nvPr/>
          </p:nvCxnSpPr>
          <p:spPr bwMode="auto">
            <a:xfrm>
              <a:off x="4572000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直線コネクタ 186"/>
            <p:cNvCxnSpPr/>
            <p:nvPr/>
          </p:nvCxnSpPr>
          <p:spPr bwMode="auto">
            <a:xfrm>
              <a:off x="449999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直線コネクタ 187"/>
            <p:cNvCxnSpPr/>
            <p:nvPr/>
          </p:nvCxnSpPr>
          <p:spPr bwMode="auto">
            <a:xfrm>
              <a:off x="442798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9" name="直線コネクタ 188"/>
            <p:cNvCxnSpPr/>
            <p:nvPr/>
          </p:nvCxnSpPr>
          <p:spPr bwMode="auto">
            <a:xfrm>
              <a:off x="435597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90" name="円/楕円 189"/>
          <p:cNvSpPr/>
          <p:nvPr/>
        </p:nvSpPr>
        <p:spPr bwMode="auto">
          <a:xfrm>
            <a:off x="215516" y="3332827"/>
            <a:ext cx="2717068" cy="279474"/>
          </a:xfrm>
          <a:prstGeom prst="ellipse">
            <a:avLst/>
          </a:prstGeom>
          <a:noFill/>
          <a:ln w="12700" cap="flat" cmpd="sng" algn="ctr">
            <a:solidFill>
              <a:srgbClr val="FF00FF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1" name="直線コネクタ 190"/>
          <p:cNvCxnSpPr>
            <a:endCxn id="190" idx="2"/>
          </p:cNvCxnSpPr>
          <p:nvPr/>
        </p:nvCxnSpPr>
        <p:spPr bwMode="auto">
          <a:xfrm flipH="1">
            <a:off x="215516" y="2905945"/>
            <a:ext cx="980494" cy="566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直線コネクタ 191"/>
          <p:cNvCxnSpPr>
            <a:endCxn id="190" idx="6"/>
          </p:cNvCxnSpPr>
          <p:nvPr/>
        </p:nvCxnSpPr>
        <p:spPr bwMode="auto">
          <a:xfrm>
            <a:off x="1924472" y="2905945"/>
            <a:ext cx="1008112" cy="566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3" name="グループ化 192"/>
          <p:cNvGrpSpPr/>
          <p:nvPr/>
        </p:nvGrpSpPr>
        <p:grpSpPr>
          <a:xfrm>
            <a:off x="2802108" y="3296740"/>
            <a:ext cx="549361" cy="378042"/>
            <a:chOff x="7956376" y="4767055"/>
            <a:chExt cx="549361" cy="378042"/>
          </a:xfrm>
        </p:grpSpPr>
        <p:cxnSp>
          <p:nvCxnSpPr>
            <p:cNvPr id="194" name="直線コネクタ 193"/>
            <p:cNvCxnSpPr/>
            <p:nvPr/>
          </p:nvCxnSpPr>
          <p:spPr bwMode="auto">
            <a:xfrm>
              <a:off x="8505737" y="4888351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直線コネクタ 194"/>
            <p:cNvCxnSpPr/>
            <p:nvPr/>
          </p:nvCxnSpPr>
          <p:spPr bwMode="auto">
            <a:xfrm>
              <a:off x="8433729" y="5029654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6" name="直線コネクタ 195"/>
            <p:cNvCxnSpPr/>
            <p:nvPr/>
          </p:nvCxnSpPr>
          <p:spPr bwMode="auto">
            <a:xfrm>
              <a:off x="7956376" y="4893069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7" name="直線コネクタ 196"/>
            <p:cNvCxnSpPr/>
            <p:nvPr/>
          </p:nvCxnSpPr>
          <p:spPr bwMode="auto">
            <a:xfrm>
              <a:off x="7956376" y="5034372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8" name="円/楕円 197"/>
            <p:cNvSpPr/>
            <p:nvPr/>
          </p:nvSpPr>
          <p:spPr bwMode="auto">
            <a:xfrm>
              <a:off x="8003232" y="4767055"/>
              <a:ext cx="438880" cy="378042"/>
            </a:xfrm>
            <a:prstGeom prst="ellipse">
              <a:avLst/>
            </a:prstGeom>
            <a:solidFill>
              <a:srgbClr val="CCECFF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9" name="グループ化 198"/>
          <p:cNvGrpSpPr/>
          <p:nvPr/>
        </p:nvGrpSpPr>
        <p:grpSpPr>
          <a:xfrm>
            <a:off x="844801" y="3048829"/>
            <a:ext cx="591970" cy="408418"/>
            <a:chOff x="7320019" y="3465861"/>
            <a:chExt cx="591970" cy="408418"/>
          </a:xfrm>
          <a:solidFill>
            <a:srgbClr val="FFCCFF"/>
          </a:solidFill>
        </p:grpSpPr>
        <p:cxnSp>
          <p:nvCxnSpPr>
            <p:cNvPr id="200" name="直線コネクタ 199"/>
            <p:cNvCxnSpPr/>
            <p:nvPr/>
          </p:nvCxnSpPr>
          <p:spPr bwMode="auto">
            <a:xfrm>
              <a:off x="7911989" y="3537012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1" name="直線コネクタ 200"/>
            <p:cNvCxnSpPr/>
            <p:nvPr/>
          </p:nvCxnSpPr>
          <p:spPr bwMode="auto">
            <a:xfrm>
              <a:off x="7839981" y="3681028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直線コネクタ 201"/>
            <p:cNvCxnSpPr/>
            <p:nvPr/>
          </p:nvCxnSpPr>
          <p:spPr bwMode="auto">
            <a:xfrm>
              <a:off x="7320019" y="3551920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直線コネクタ 202"/>
            <p:cNvCxnSpPr/>
            <p:nvPr/>
          </p:nvCxnSpPr>
          <p:spPr bwMode="auto">
            <a:xfrm>
              <a:off x="7320019" y="3695936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4" name="円/楕円 203"/>
            <p:cNvSpPr/>
            <p:nvPr/>
          </p:nvSpPr>
          <p:spPr bwMode="auto">
            <a:xfrm>
              <a:off x="7356022" y="3465861"/>
              <a:ext cx="488926" cy="408418"/>
            </a:xfrm>
            <a:prstGeom prst="ellips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.11ax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05" name="グループ化 204"/>
          <p:cNvGrpSpPr/>
          <p:nvPr/>
        </p:nvGrpSpPr>
        <p:grpSpPr>
          <a:xfrm>
            <a:off x="3647404" y="3483724"/>
            <a:ext cx="591970" cy="408418"/>
            <a:chOff x="7320019" y="3465861"/>
            <a:chExt cx="591970" cy="408418"/>
          </a:xfrm>
          <a:solidFill>
            <a:srgbClr val="FFCCFF"/>
          </a:solidFill>
        </p:grpSpPr>
        <p:cxnSp>
          <p:nvCxnSpPr>
            <p:cNvPr id="206" name="直線コネクタ 205"/>
            <p:cNvCxnSpPr/>
            <p:nvPr/>
          </p:nvCxnSpPr>
          <p:spPr bwMode="auto">
            <a:xfrm>
              <a:off x="7911989" y="3537012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直線コネクタ 206"/>
            <p:cNvCxnSpPr/>
            <p:nvPr/>
          </p:nvCxnSpPr>
          <p:spPr bwMode="auto">
            <a:xfrm>
              <a:off x="7839981" y="3681028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8" name="直線コネクタ 207"/>
            <p:cNvCxnSpPr/>
            <p:nvPr/>
          </p:nvCxnSpPr>
          <p:spPr bwMode="auto">
            <a:xfrm>
              <a:off x="7320019" y="3551920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9" name="直線コネクタ 208"/>
            <p:cNvCxnSpPr/>
            <p:nvPr/>
          </p:nvCxnSpPr>
          <p:spPr bwMode="auto">
            <a:xfrm>
              <a:off x="7320019" y="3695936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0" name="円/楕円 209"/>
            <p:cNvSpPr/>
            <p:nvPr/>
          </p:nvSpPr>
          <p:spPr bwMode="auto">
            <a:xfrm>
              <a:off x="7378660" y="3465861"/>
              <a:ext cx="488926" cy="408418"/>
            </a:xfrm>
            <a:prstGeom prst="ellipse">
              <a:avLst/>
            </a:prstGeom>
            <a:solidFill>
              <a:srgbClr val="CCECFF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.11ax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11" name="正方形/長方形 210"/>
          <p:cNvSpPr/>
          <p:nvPr/>
        </p:nvSpPr>
        <p:spPr bwMode="auto">
          <a:xfrm>
            <a:off x="6644488" y="3269252"/>
            <a:ext cx="735824" cy="694897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2" name="円弧 211"/>
          <p:cNvSpPr/>
          <p:nvPr/>
        </p:nvSpPr>
        <p:spPr bwMode="auto">
          <a:xfrm>
            <a:off x="1787716" y="4599130"/>
            <a:ext cx="1668160" cy="454388"/>
          </a:xfrm>
          <a:prstGeom prst="arc">
            <a:avLst>
              <a:gd name="adj1" fmla="val 10677279"/>
              <a:gd name="adj2" fmla="val 0"/>
            </a:avLst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143508" y="4211796"/>
            <a:ext cx="4998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B050"/>
                </a:solidFill>
              </a:rPr>
              <a:t>Information exchange and resource coordination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grpSp>
        <p:nvGrpSpPr>
          <p:cNvPr id="214" name="グループ化 213"/>
          <p:cNvGrpSpPr/>
          <p:nvPr/>
        </p:nvGrpSpPr>
        <p:grpSpPr>
          <a:xfrm>
            <a:off x="1793523" y="3161691"/>
            <a:ext cx="549361" cy="378042"/>
            <a:chOff x="7956376" y="4767055"/>
            <a:chExt cx="549361" cy="378042"/>
          </a:xfrm>
        </p:grpSpPr>
        <p:cxnSp>
          <p:nvCxnSpPr>
            <p:cNvPr id="215" name="直線コネクタ 214"/>
            <p:cNvCxnSpPr/>
            <p:nvPr/>
          </p:nvCxnSpPr>
          <p:spPr bwMode="auto">
            <a:xfrm>
              <a:off x="8505737" y="4888351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6" name="直線コネクタ 215"/>
            <p:cNvCxnSpPr/>
            <p:nvPr/>
          </p:nvCxnSpPr>
          <p:spPr bwMode="auto">
            <a:xfrm>
              <a:off x="8433729" y="5029654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直線コネクタ 216"/>
            <p:cNvCxnSpPr/>
            <p:nvPr/>
          </p:nvCxnSpPr>
          <p:spPr bwMode="auto">
            <a:xfrm>
              <a:off x="7956376" y="4893069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直線コネクタ 217"/>
            <p:cNvCxnSpPr/>
            <p:nvPr/>
          </p:nvCxnSpPr>
          <p:spPr bwMode="auto">
            <a:xfrm>
              <a:off x="7956376" y="5034372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9" name="円/楕円 218"/>
            <p:cNvSpPr/>
            <p:nvPr/>
          </p:nvSpPr>
          <p:spPr bwMode="auto">
            <a:xfrm>
              <a:off x="8003232" y="4767055"/>
              <a:ext cx="438880" cy="378042"/>
            </a:xfrm>
            <a:prstGeom prst="ellipse">
              <a:avLst/>
            </a:prstGeom>
            <a:solidFill>
              <a:srgbClr val="FFCCFF"/>
            </a:solidFill>
            <a:ln w="12700" cap="flat" cmpd="sng" algn="ctr">
              <a:solidFill>
                <a:srgbClr val="FF00FF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22" name="グループ化 221"/>
          <p:cNvGrpSpPr/>
          <p:nvPr/>
        </p:nvGrpSpPr>
        <p:grpSpPr>
          <a:xfrm>
            <a:off x="1821886" y="5610120"/>
            <a:ext cx="549361" cy="378042"/>
            <a:chOff x="7956376" y="4767055"/>
            <a:chExt cx="549361" cy="378042"/>
          </a:xfrm>
        </p:grpSpPr>
        <p:cxnSp>
          <p:nvCxnSpPr>
            <p:cNvPr id="223" name="直線コネクタ 222"/>
            <p:cNvCxnSpPr/>
            <p:nvPr/>
          </p:nvCxnSpPr>
          <p:spPr bwMode="auto">
            <a:xfrm>
              <a:off x="8505737" y="4888351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直線コネクタ 223"/>
            <p:cNvCxnSpPr/>
            <p:nvPr/>
          </p:nvCxnSpPr>
          <p:spPr bwMode="auto">
            <a:xfrm>
              <a:off x="8433729" y="5029654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直線コネクタ 224"/>
            <p:cNvCxnSpPr/>
            <p:nvPr/>
          </p:nvCxnSpPr>
          <p:spPr bwMode="auto">
            <a:xfrm>
              <a:off x="7956376" y="4893069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直線コネクタ 225"/>
            <p:cNvCxnSpPr/>
            <p:nvPr/>
          </p:nvCxnSpPr>
          <p:spPr bwMode="auto">
            <a:xfrm>
              <a:off x="7956376" y="5034372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7" name="円/楕円 226"/>
            <p:cNvSpPr/>
            <p:nvPr/>
          </p:nvSpPr>
          <p:spPr bwMode="auto">
            <a:xfrm>
              <a:off x="8003232" y="4767055"/>
              <a:ext cx="438880" cy="378042"/>
            </a:xfrm>
            <a:prstGeom prst="ellipse">
              <a:avLst/>
            </a:prstGeom>
            <a:solidFill>
              <a:srgbClr val="FFCCFF"/>
            </a:solidFill>
            <a:ln w="12700" cap="flat" cmpd="sng" algn="ctr">
              <a:solidFill>
                <a:srgbClr val="FF00FF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30" name="正方形/長方形 229"/>
          <p:cNvSpPr/>
          <p:nvPr/>
        </p:nvSpPr>
        <p:spPr bwMode="auto">
          <a:xfrm>
            <a:off x="7470905" y="2448964"/>
            <a:ext cx="665490" cy="329662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66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1" name="正方形/長方形 230"/>
          <p:cNvSpPr/>
          <p:nvPr/>
        </p:nvSpPr>
        <p:spPr bwMode="auto">
          <a:xfrm>
            <a:off x="7470904" y="2869333"/>
            <a:ext cx="665491" cy="1094817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2" name="テキスト ボックス 231"/>
          <p:cNvSpPr txBox="1"/>
          <p:nvPr/>
        </p:nvSpPr>
        <p:spPr>
          <a:xfrm>
            <a:off x="133812" y="280011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BSS1</a:t>
            </a:r>
            <a:endParaRPr kumimoji="1" lang="ja-JP" altLang="en-US" sz="1400" b="1" dirty="0"/>
          </a:p>
        </p:txBody>
      </p:sp>
      <p:sp>
        <p:nvSpPr>
          <p:cNvPr id="233" name="テキスト ボックス 232"/>
          <p:cNvSpPr txBox="1"/>
          <p:nvPr/>
        </p:nvSpPr>
        <p:spPr>
          <a:xfrm>
            <a:off x="4342353" y="2908724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BSS2</a:t>
            </a:r>
            <a:endParaRPr kumimoji="1" lang="ja-JP" altLang="en-US" sz="1400" b="1" dirty="0"/>
          </a:p>
        </p:txBody>
      </p:sp>
      <p:sp>
        <p:nvSpPr>
          <p:cNvPr id="234" name="テキスト ボックス 233"/>
          <p:cNvSpPr txBox="1"/>
          <p:nvPr/>
        </p:nvSpPr>
        <p:spPr>
          <a:xfrm>
            <a:off x="143508" y="5316865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BSS1</a:t>
            </a:r>
            <a:endParaRPr kumimoji="1" lang="ja-JP" altLang="en-US" sz="1400" b="1" dirty="0"/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4352049" y="5425479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BSS2</a:t>
            </a:r>
            <a:endParaRPr kumimoji="1" lang="ja-JP" altLang="en-US" sz="1400" b="1" dirty="0"/>
          </a:p>
        </p:txBody>
      </p:sp>
      <p:grpSp>
        <p:nvGrpSpPr>
          <p:cNvPr id="236" name="グループ化 235"/>
          <p:cNvGrpSpPr/>
          <p:nvPr/>
        </p:nvGrpSpPr>
        <p:grpSpPr>
          <a:xfrm flipV="1">
            <a:off x="8460432" y="5471512"/>
            <a:ext cx="150708" cy="45720"/>
            <a:chOff x="6115972" y="4257092"/>
            <a:chExt cx="372624" cy="67824"/>
          </a:xfrm>
        </p:grpSpPr>
        <p:sp>
          <p:nvSpPr>
            <p:cNvPr id="237" name="円/楕円 236"/>
            <p:cNvSpPr/>
            <p:nvPr/>
          </p:nvSpPr>
          <p:spPr bwMode="auto">
            <a:xfrm>
              <a:off x="6115972" y="42570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8" name="円/楕円 237"/>
            <p:cNvSpPr/>
            <p:nvPr/>
          </p:nvSpPr>
          <p:spPr bwMode="auto">
            <a:xfrm>
              <a:off x="6268372" y="42570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9" name="円/楕円 238"/>
            <p:cNvSpPr/>
            <p:nvPr/>
          </p:nvSpPr>
          <p:spPr bwMode="auto">
            <a:xfrm>
              <a:off x="6420772" y="42570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40" name="正方形/長方形 239"/>
          <p:cNvSpPr/>
          <p:nvPr/>
        </p:nvSpPr>
        <p:spPr bwMode="auto">
          <a:xfrm>
            <a:off x="7474676" y="4725144"/>
            <a:ext cx="661720" cy="348128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66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</a:p>
        </p:txBody>
      </p:sp>
      <p:sp>
        <p:nvSpPr>
          <p:cNvPr id="148" name="角丸四角形 147"/>
          <p:cNvSpPr/>
          <p:nvPr/>
        </p:nvSpPr>
        <p:spPr bwMode="auto">
          <a:xfrm>
            <a:off x="215516" y="1412776"/>
            <a:ext cx="8676964" cy="792088"/>
          </a:xfrm>
          <a:prstGeom prst="roundRect">
            <a:avLst/>
          </a:prstGeom>
          <a:solidFill>
            <a:srgbClr val="FFFF99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ja-JP" sz="2000" b="1" kern="0" dirty="0" smtClean="0">
                <a:solidFill>
                  <a:srgbClr val="000000"/>
                </a:solidFill>
              </a:rPr>
              <a:t>Even when a BSS is not fully loaded, </a:t>
            </a:r>
            <a:r>
              <a:rPr lang="en-US" altLang="ja-JP" sz="2000" b="1" kern="0" dirty="0" smtClean="0">
                <a:solidFill>
                  <a:srgbClr val="000000"/>
                </a:solidFill>
                <a:sym typeface="Wingdings" pitchFamily="2" charset="2"/>
              </a:rPr>
              <a:t>high f</a:t>
            </a:r>
            <a:r>
              <a:rPr lang="en-US" altLang="ja-JP" sz="2000" b="1" kern="0" dirty="0" smtClean="0">
                <a:solidFill>
                  <a:srgbClr val="000000"/>
                </a:solidFill>
              </a:rPr>
              <a:t>requency utilization may be achieved by </a:t>
            </a:r>
            <a:r>
              <a:rPr lang="en-US" altLang="ja-JP" sz="2000" b="1" kern="0" dirty="0" smtClean="0">
                <a:solidFill>
                  <a:srgbClr val="000000"/>
                </a:solidFill>
                <a:sym typeface="Wingdings" pitchFamily="2" charset="2"/>
              </a:rPr>
              <a:t>collaborating with neighboring APs in the OBSS environment</a:t>
            </a:r>
            <a:r>
              <a:rPr lang="en-US" altLang="ja-JP" sz="2000" b="1" kern="0" dirty="0" smtClean="0">
                <a:solidFill>
                  <a:srgbClr val="000000"/>
                </a:solidFill>
              </a:rPr>
              <a:t>.</a:t>
            </a:r>
            <a:endParaRPr lang="ja-JP" altLang="en-US" sz="20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474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802.11_ppt_templete</Template>
  <TotalTime>4073</TotalTime>
  <Words>1390</Words>
  <Application>Microsoft Office PowerPoint</Application>
  <PresentationFormat>画面に合わせる (4:3)</PresentationFormat>
  <Paragraphs>323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802-11-Submission</vt:lpstr>
      <vt:lpstr>Discussions on the better resource utilization for the next generation WLANs</vt:lpstr>
      <vt:lpstr>Abstract</vt:lpstr>
      <vt:lpstr>Previous Works</vt:lpstr>
      <vt:lpstr>Recap of the discussion in Nov. 2011</vt:lpstr>
      <vt:lpstr>Benefit of resource utilization</vt:lpstr>
      <vt:lpstr>Conditions</vt:lpstr>
      <vt:lpstr>Channel Usage (Isolated BSS)</vt:lpstr>
      <vt:lpstr>Improvements in throughput by introducing the DL-OFDMA</vt:lpstr>
      <vt:lpstr>Channel Usage (OBSS)</vt:lpstr>
      <vt:lpstr>Conclusions</vt:lpstr>
      <vt:lpstr>Next Step</vt:lpstr>
      <vt:lpstr>Straw Poll #1</vt:lpstr>
      <vt:lpstr>Straw Poll #2</vt:lpstr>
      <vt:lpstr>References (1)</vt:lpstr>
      <vt:lpstr>References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Yasuhiko Inoue</dc:creator>
  <cp:lastModifiedBy>inoue</cp:lastModifiedBy>
  <cp:revision>100</cp:revision>
  <dcterms:created xsi:type="dcterms:W3CDTF">2011-12-16T04:44:35Z</dcterms:created>
  <dcterms:modified xsi:type="dcterms:W3CDTF">2012-01-13T01:40:52Z</dcterms:modified>
</cp:coreProperties>
</file>