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8"/>
  </p:notesMasterIdLst>
  <p:handoutMasterIdLst>
    <p:handoutMasterId r:id="rId49"/>
  </p:handoutMasterIdLst>
  <p:sldIdLst>
    <p:sldId id="1105" r:id="rId2"/>
    <p:sldId id="1295" r:id="rId3"/>
    <p:sldId id="1468" r:id="rId4"/>
    <p:sldId id="1357" r:id="rId5"/>
    <p:sldId id="1445" r:id="rId6"/>
    <p:sldId id="1481" r:id="rId7"/>
    <p:sldId id="1387" r:id="rId8"/>
    <p:sldId id="1456" r:id="rId9"/>
    <p:sldId id="1458" r:id="rId10"/>
    <p:sldId id="1483" r:id="rId11"/>
    <p:sldId id="1379" r:id="rId12"/>
    <p:sldId id="1386" r:id="rId13"/>
    <p:sldId id="1450" r:id="rId14"/>
    <p:sldId id="1368" r:id="rId15"/>
    <p:sldId id="1512" r:id="rId16"/>
    <p:sldId id="1513" r:id="rId17"/>
    <p:sldId id="1514" r:id="rId18"/>
    <p:sldId id="1515" r:id="rId19"/>
    <p:sldId id="1516" r:id="rId20"/>
    <p:sldId id="1518" r:id="rId21"/>
    <p:sldId id="1519" r:id="rId22"/>
    <p:sldId id="1520" r:id="rId23"/>
    <p:sldId id="1296" r:id="rId24"/>
    <p:sldId id="1530" r:id="rId25"/>
    <p:sldId id="1529" r:id="rId26"/>
    <p:sldId id="1438" r:id="rId27"/>
    <p:sldId id="1437" r:id="rId28"/>
    <p:sldId id="1436" r:id="rId29"/>
    <p:sldId id="1531" r:id="rId30"/>
    <p:sldId id="1533" r:id="rId31"/>
    <p:sldId id="1523" r:id="rId32"/>
    <p:sldId id="1524" r:id="rId33"/>
    <p:sldId id="1525" r:id="rId34"/>
    <p:sldId id="1532" r:id="rId35"/>
    <p:sldId id="1527" r:id="rId36"/>
    <p:sldId id="1526" r:id="rId37"/>
    <p:sldId id="1535" r:id="rId38"/>
    <p:sldId id="1534" r:id="rId39"/>
    <p:sldId id="1297" r:id="rId40"/>
    <p:sldId id="1398" r:id="rId41"/>
    <p:sldId id="1388" r:id="rId42"/>
    <p:sldId id="1478" r:id="rId43"/>
    <p:sldId id="1347" r:id="rId44"/>
    <p:sldId id="1447" r:id="rId45"/>
    <p:sldId id="1511" r:id="rId46"/>
    <p:sldId id="1435" r:id="rId47"/>
  </p:sldIdLst>
  <p:sldSz cx="9144000" cy="6858000" type="screen4x3"/>
  <p:notesSz cx="7010400" cy="9296400"/>
  <p:defaultTextStyle>
    <a:defPPr>
      <a:defRPr lang="en-US"/>
    </a:defPPr>
    <a:lvl1pPr algn="l" rtl="0" fontAlgn="base">
      <a:spcBef>
        <a:spcPct val="0"/>
      </a:spcBef>
      <a:spcAft>
        <a:spcPct val="0"/>
      </a:spcAft>
      <a:defRPr sz="2400" b="1" kern="1200">
        <a:solidFill>
          <a:schemeClr val="tx1"/>
        </a:solidFill>
        <a:latin typeface="Times New Roman" pitchFamily="18" charset="0"/>
        <a:ea typeface="+mn-ea"/>
        <a:cs typeface="+mn-cs"/>
      </a:defRPr>
    </a:lvl1pPr>
    <a:lvl2pPr marL="457200" algn="l" rtl="0" fontAlgn="base">
      <a:spcBef>
        <a:spcPct val="0"/>
      </a:spcBef>
      <a:spcAft>
        <a:spcPct val="0"/>
      </a:spcAft>
      <a:defRPr sz="2400" b="1" kern="1200">
        <a:solidFill>
          <a:schemeClr val="tx1"/>
        </a:solidFill>
        <a:latin typeface="Times New Roman" pitchFamily="18" charset="0"/>
        <a:ea typeface="+mn-ea"/>
        <a:cs typeface="+mn-cs"/>
      </a:defRPr>
    </a:lvl2pPr>
    <a:lvl3pPr marL="914400" algn="l" rtl="0" fontAlgn="base">
      <a:spcBef>
        <a:spcPct val="0"/>
      </a:spcBef>
      <a:spcAft>
        <a:spcPct val="0"/>
      </a:spcAft>
      <a:defRPr sz="2400" b="1" kern="1200">
        <a:solidFill>
          <a:schemeClr val="tx1"/>
        </a:solidFill>
        <a:latin typeface="Times New Roman" pitchFamily="18" charset="0"/>
        <a:ea typeface="+mn-ea"/>
        <a:cs typeface="+mn-cs"/>
      </a:defRPr>
    </a:lvl3pPr>
    <a:lvl4pPr marL="1371600" algn="l" rtl="0" fontAlgn="base">
      <a:spcBef>
        <a:spcPct val="0"/>
      </a:spcBef>
      <a:spcAft>
        <a:spcPct val="0"/>
      </a:spcAft>
      <a:defRPr sz="2400" b="1" kern="1200">
        <a:solidFill>
          <a:schemeClr val="tx1"/>
        </a:solidFill>
        <a:latin typeface="Times New Roman" pitchFamily="18" charset="0"/>
        <a:ea typeface="+mn-ea"/>
        <a:cs typeface="+mn-cs"/>
      </a:defRPr>
    </a:lvl4pPr>
    <a:lvl5pPr marL="1828800" algn="l" rtl="0" fontAlgn="base">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66"/>
    <a:srgbClr val="FF9933"/>
    <a:srgbClr val="FF3300"/>
    <a:srgbClr val="33CC33"/>
    <a:srgbClr val="66FF99"/>
    <a:srgbClr val="C0C0C0"/>
    <a:srgbClr val="B2B2B2"/>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4580" autoAdjust="0"/>
    <p:restoredTop sz="86410" autoAdjust="0"/>
  </p:normalViewPr>
  <p:slideViewPr>
    <p:cSldViewPr snapToGrid="0">
      <p:cViewPr>
        <p:scale>
          <a:sx n="66" d="100"/>
          <a:sy n="66" d="100"/>
        </p:scale>
        <p:origin x="-1380" y="-115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5076"/>
    </p:cViewPr>
  </p:sorterViewPr>
  <p:notesViewPr>
    <p:cSldViewPr snapToGrid="0">
      <p:cViewPr>
        <p:scale>
          <a:sx n="100" d="100"/>
          <a:sy n="100" d="100"/>
        </p:scale>
        <p:origin x="-1932" y="-72"/>
      </p:cViewPr>
      <p:guideLst>
        <p:guide orient="horz" pos="2163"/>
        <p:guide pos="2912"/>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122272" y="185647"/>
            <a:ext cx="2185983" cy="215444"/>
          </a:xfrm>
          <a:prstGeom prst="rect">
            <a:avLst/>
          </a:prstGeom>
          <a:noFill/>
          <a:ln>
            <a:noFill/>
          </a:ln>
          <a:effectLst/>
          <a:extLst/>
        </p:spPr>
        <p:txBody>
          <a:bodyPr vert="horz" wrap="none" lIns="0" tIns="0" rIns="0" bIns="0" numCol="1" anchor="b" anchorCtr="0" compatLnSpc="1">
            <a:prstTxWarp prst="textNoShape">
              <a:avLst/>
            </a:prstTxWarp>
            <a:spAutoFit/>
          </a:bodyPr>
          <a:lstStyle>
            <a:lvl1pPr algn="r" defTabSz="942933" eaLnBrk="0" hangingPunct="0">
              <a:defRPr sz="1400"/>
            </a:lvl1pPr>
          </a:lstStyle>
          <a:p>
            <a:r>
              <a:rPr lang="en-US" smtClean="0"/>
              <a:t>doc.: IEEE 802.11-11/1597r0</a:t>
            </a:r>
            <a:endParaRPr lang="en-US"/>
          </a:p>
        </p:txBody>
      </p:sp>
      <p:sp>
        <p:nvSpPr>
          <p:cNvPr id="3075" name="Rectangle 3"/>
          <p:cNvSpPr>
            <a:spLocks noGrp="1" noChangeArrowheads="1"/>
          </p:cNvSpPr>
          <p:nvPr>
            <p:ph type="dt" sz="quarter" idx="1"/>
          </p:nvPr>
        </p:nvSpPr>
        <p:spPr bwMode="auto">
          <a:xfrm>
            <a:off x="702145" y="176135"/>
            <a:ext cx="1041952" cy="215444"/>
          </a:xfrm>
          <a:prstGeom prst="rect">
            <a:avLst/>
          </a:prstGeom>
          <a:noFill/>
          <a:ln>
            <a:noFill/>
          </a:ln>
          <a:effectLst/>
          <a:extLst/>
        </p:spPr>
        <p:txBody>
          <a:bodyPr vert="horz" wrap="none" lIns="0" tIns="0" rIns="0" bIns="0" numCol="1" anchor="b" anchorCtr="0" compatLnSpc="1">
            <a:prstTxWarp prst="textNoShape">
              <a:avLst/>
            </a:prstTxWarp>
            <a:spAutoFit/>
          </a:bodyPr>
          <a:lstStyle>
            <a:lvl1pPr algn="l" defTabSz="943516" eaLnBrk="0" hangingPunct="0">
              <a:defRPr sz="1400"/>
            </a:lvl1pPr>
          </a:lstStyle>
          <a:p>
            <a:pPr>
              <a:defRPr/>
            </a:pPr>
            <a:r>
              <a:rPr lang="en-US" smtClean="0"/>
              <a:t>January 2012</a:t>
            </a:r>
            <a:endParaRPr lang="en-US"/>
          </a:p>
        </p:txBody>
      </p:sp>
      <p:sp>
        <p:nvSpPr>
          <p:cNvPr id="3076" name="Rectangle 4"/>
          <p:cNvSpPr>
            <a:spLocks noGrp="1" noChangeArrowheads="1"/>
          </p:cNvSpPr>
          <p:nvPr>
            <p:ph type="ftr" sz="quarter" idx="2"/>
          </p:nvPr>
        </p:nvSpPr>
        <p:spPr bwMode="auto">
          <a:xfrm>
            <a:off x="4809793" y="8998358"/>
            <a:ext cx="1577355" cy="184666"/>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defTabSz="942933" eaLnBrk="0" hangingPunct="0">
              <a:defRPr sz="1200" b="0"/>
            </a:lvl1pPr>
          </a:lstStyle>
          <a:p>
            <a:pPr>
              <a:defRPr/>
            </a:pPr>
            <a:r>
              <a:rPr lang="en-US"/>
              <a:t>Bruce Kraemer (Marvell)</a:t>
            </a:r>
          </a:p>
        </p:txBody>
      </p:sp>
      <p:sp>
        <p:nvSpPr>
          <p:cNvPr id="3077" name="Rectangle 5"/>
          <p:cNvSpPr>
            <a:spLocks noGrp="1" noChangeArrowheads="1"/>
          </p:cNvSpPr>
          <p:nvPr>
            <p:ph type="sldNum" sz="quarter" idx="3"/>
          </p:nvPr>
        </p:nvSpPr>
        <p:spPr bwMode="auto">
          <a:xfrm>
            <a:off x="3169000" y="8998358"/>
            <a:ext cx="517770" cy="184666"/>
          </a:xfrm>
          <a:prstGeom prst="rect">
            <a:avLst/>
          </a:prstGeom>
          <a:noFill/>
          <a:ln>
            <a:noFill/>
          </a:ln>
          <a:effectLst/>
          <a:extLst/>
        </p:spPr>
        <p:txBody>
          <a:bodyPr vert="horz" wrap="none" lIns="0" tIns="0" rIns="0" bIns="0" numCol="1" anchor="t" anchorCtr="0" compatLnSpc="1">
            <a:prstTxWarp prst="textNoShape">
              <a:avLst/>
            </a:prstTxWarp>
            <a:spAutoFit/>
          </a:bodyPr>
          <a:lstStyle>
            <a:lvl1pPr algn="ctr" defTabSz="943516" eaLnBrk="0" hangingPunct="0">
              <a:defRPr sz="1200" b="0"/>
            </a:lvl1pPr>
          </a:lstStyle>
          <a:p>
            <a:pPr>
              <a:defRPr/>
            </a:pPr>
            <a:r>
              <a:rPr lang="en-US"/>
              <a:t>Page </a:t>
            </a:r>
            <a:fld id="{51199A6D-3DD6-4B6A-9EA6-E580F683D364}" type="slidenum">
              <a:rPr lang="en-US"/>
              <a:pPr>
                <a:defRPr/>
              </a:pPr>
              <a:t>‹#›</a:t>
            </a:fld>
            <a:endParaRPr lang="en-US"/>
          </a:p>
        </p:txBody>
      </p:sp>
      <p:sp>
        <p:nvSpPr>
          <p:cNvPr id="72710" name="Line 6"/>
          <p:cNvSpPr>
            <a:spLocks noChangeShapeType="1"/>
          </p:cNvSpPr>
          <p:nvPr/>
        </p:nvSpPr>
        <p:spPr bwMode="auto">
          <a:xfrm>
            <a:off x="700567" y="386822"/>
            <a:ext cx="5609267" cy="0"/>
          </a:xfrm>
          <a:prstGeom prst="line">
            <a:avLst/>
          </a:prstGeom>
          <a:noFill/>
          <a:ln w="12700">
            <a:solidFill>
              <a:schemeClr val="tx1"/>
            </a:solidFill>
            <a:round/>
            <a:headEnd type="none" w="sm" len="sm"/>
            <a:tailEnd type="none" w="sm" len="sm"/>
          </a:ln>
          <a:effectLst/>
          <a:extLst/>
        </p:spPr>
        <p:txBody>
          <a:bodyPr wrap="none" lIns="90578" tIns="45289" rIns="90578" bIns="45289" anchor="ctr"/>
          <a:lstStyle/>
          <a:p>
            <a:pPr algn="ctr" eaLnBrk="0" hangingPunct="0">
              <a:defRPr/>
            </a:pPr>
            <a:endParaRPr lang="en-US"/>
          </a:p>
        </p:txBody>
      </p:sp>
      <p:sp>
        <p:nvSpPr>
          <p:cNvPr id="72711" name="Rectangle 7"/>
          <p:cNvSpPr>
            <a:spLocks noChangeArrowheads="1"/>
          </p:cNvSpPr>
          <p:nvPr/>
        </p:nvSpPr>
        <p:spPr bwMode="auto">
          <a:xfrm>
            <a:off x="700567" y="8998357"/>
            <a:ext cx="733702" cy="190240"/>
          </a:xfrm>
          <a:prstGeom prst="rect">
            <a:avLst/>
          </a:prstGeom>
          <a:noFill/>
          <a:ln>
            <a:noFill/>
          </a:ln>
          <a:effectLst/>
          <a:extLst/>
        </p:spPr>
        <p:txBody>
          <a:bodyPr wrap="none" lIns="0" tIns="0" rIns="0" bIns="0">
            <a:spAutoFit/>
          </a:bodyPr>
          <a:lstStyle/>
          <a:p>
            <a:pPr defTabSz="943516" eaLnBrk="0" hangingPunct="0">
              <a:defRPr/>
            </a:pPr>
            <a:r>
              <a:rPr lang="en-US" sz="1200" b="0"/>
              <a:t>Submission</a:t>
            </a:r>
          </a:p>
        </p:txBody>
      </p:sp>
      <p:sp>
        <p:nvSpPr>
          <p:cNvPr id="72712" name="Line 8"/>
          <p:cNvSpPr>
            <a:spLocks noChangeShapeType="1"/>
          </p:cNvSpPr>
          <p:nvPr/>
        </p:nvSpPr>
        <p:spPr bwMode="auto">
          <a:xfrm>
            <a:off x="700567" y="8987260"/>
            <a:ext cx="5767052" cy="0"/>
          </a:xfrm>
          <a:prstGeom prst="line">
            <a:avLst/>
          </a:prstGeom>
          <a:noFill/>
          <a:ln w="12700">
            <a:solidFill>
              <a:schemeClr val="tx1"/>
            </a:solidFill>
            <a:round/>
            <a:headEnd type="none" w="sm" len="sm"/>
            <a:tailEnd type="none" w="sm" len="sm"/>
          </a:ln>
          <a:effectLst/>
          <a:extLst/>
        </p:spPr>
        <p:txBody>
          <a:bodyPr wrap="none" lIns="90578" tIns="45289" rIns="90578" bIns="45289" anchor="ctr"/>
          <a:lstStyle/>
          <a:p>
            <a:pPr algn="ctr" eaLnBrk="0" hangingPunct="0">
              <a:defRPr/>
            </a:pPr>
            <a:endParaRPr lang="en-US"/>
          </a:p>
        </p:txBody>
      </p:sp>
    </p:spTree>
    <p:extLst>
      <p:ext uri="{BB962C8B-B14F-4D97-AF65-F5344CB8AC3E}">
        <p14:creationId xmlns:p14="http://schemas.microsoft.com/office/powerpoint/2010/main" val="192913236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164875" y="95282"/>
            <a:ext cx="2185983" cy="215444"/>
          </a:xfrm>
          <a:prstGeom prst="rect">
            <a:avLst/>
          </a:prstGeom>
          <a:noFill/>
          <a:ln>
            <a:noFill/>
          </a:ln>
          <a:effectLst/>
          <a:extLst/>
        </p:spPr>
        <p:txBody>
          <a:bodyPr vert="horz" wrap="none" lIns="0" tIns="0" rIns="0" bIns="0" numCol="1" anchor="b" anchorCtr="0" compatLnSpc="1">
            <a:prstTxWarp prst="textNoShape">
              <a:avLst/>
            </a:prstTxWarp>
            <a:spAutoFit/>
          </a:bodyPr>
          <a:lstStyle>
            <a:lvl1pPr algn="r" defTabSz="942933" eaLnBrk="0" hangingPunct="0">
              <a:defRPr sz="1400"/>
            </a:lvl1pPr>
          </a:lstStyle>
          <a:p>
            <a:pPr>
              <a:defRPr/>
            </a:pPr>
            <a:r>
              <a:rPr lang="en-US" smtClean="0"/>
              <a:t>doc.: IEEE 802.11-11/1597r0</a:t>
            </a:r>
            <a:endParaRPr lang="en-US"/>
          </a:p>
        </p:txBody>
      </p:sp>
      <p:sp>
        <p:nvSpPr>
          <p:cNvPr id="2051" name="Rectangle 3"/>
          <p:cNvSpPr>
            <a:spLocks noGrp="1" noChangeArrowheads="1"/>
          </p:cNvSpPr>
          <p:nvPr>
            <p:ph type="dt" idx="1"/>
          </p:nvPr>
        </p:nvSpPr>
        <p:spPr bwMode="auto">
          <a:xfrm>
            <a:off x="661121" y="95282"/>
            <a:ext cx="1041952" cy="215444"/>
          </a:xfrm>
          <a:prstGeom prst="rect">
            <a:avLst/>
          </a:prstGeom>
          <a:noFill/>
          <a:ln>
            <a:noFill/>
          </a:ln>
          <a:effectLst/>
          <a:extLst/>
        </p:spPr>
        <p:txBody>
          <a:bodyPr vert="horz" wrap="none" lIns="0" tIns="0" rIns="0" bIns="0" numCol="1" anchor="b" anchorCtr="0" compatLnSpc="1">
            <a:prstTxWarp prst="textNoShape">
              <a:avLst/>
            </a:prstTxWarp>
            <a:spAutoFit/>
          </a:bodyPr>
          <a:lstStyle>
            <a:lvl1pPr defTabSz="942933" eaLnBrk="0" hangingPunct="0">
              <a:defRPr sz="1400"/>
            </a:lvl1pPr>
          </a:lstStyle>
          <a:p>
            <a:pPr>
              <a:defRPr/>
            </a:pPr>
            <a:r>
              <a:rPr lang="en-US" smtClean="0"/>
              <a:t>January 2012</a:t>
            </a:r>
            <a:endParaRPr lang="en-US"/>
          </a:p>
        </p:txBody>
      </p:sp>
      <p:sp>
        <p:nvSpPr>
          <p:cNvPr id="14340" name="Rectangle 4"/>
          <p:cNvSpPr>
            <a:spLocks noGrp="1" noRot="1" noChangeAspect="1" noChangeArrowheads="1" noTextEdit="1"/>
          </p:cNvSpPr>
          <p:nvPr>
            <p:ph type="sldImg" idx="2"/>
          </p:nvPr>
        </p:nvSpPr>
        <p:spPr bwMode="auto">
          <a:xfrm>
            <a:off x="1189038" y="701675"/>
            <a:ext cx="4633912" cy="347662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34089" y="4416741"/>
            <a:ext cx="5142222" cy="4183698"/>
          </a:xfrm>
          <a:prstGeom prst="rect">
            <a:avLst/>
          </a:prstGeom>
          <a:noFill/>
          <a:ln>
            <a:noFill/>
          </a:ln>
          <a:effectLst/>
          <a:extLst/>
        </p:spPr>
        <p:txBody>
          <a:bodyPr vert="horz" wrap="square" lIns="94659" tIns="46528" rIns="94659" bIns="4652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308631" y="9003114"/>
            <a:ext cx="2042226" cy="184666"/>
          </a:xfrm>
          <a:prstGeom prst="rect">
            <a:avLst/>
          </a:prstGeom>
          <a:noFill/>
          <a:ln>
            <a:noFill/>
          </a:ln>
          <a:effectLst/>
          <a:extLst/>
        </p:spPr>
        <p:txBody>
          <a:bodyPr vert="horz" wrap="none" lIns="0" tIns="0" rIns="0" bIns="0" numCol="1" anchor="t" anchorCtr="0" compatLnSpc="1">
            <a:prstTxWarp prst="textNoShape">
              <a:avLst/>
            </a:prstTxWarp>
            <a:spAutoFit/>
          </a:bodyPr>
          <a:lstStyle>
            <a:lvl5pPr marL="460392" lvl="4" algn="r" defTabSz="942933" eaLnBrk="0" hangingPunct="0">
              <a:defRPr sz="1200" b="0"/>
            </a:lvl5pPr>
          </a:lstStyle>
          <a:p>
            <a:pPr lvl="4">
              <a:defRPr/>
            </a:pPr>
            <a:r>
              <a:rPr lang="en-US"/>
              <a:t>Bruce Kraemer (Marvell)</a:t>
            </a:r>
          </a:p>
        </p:txBody>
      </p:sp>
      <p:sp>
        <p:nvSpPr>
          <p:cNvPr id="2055" name="Rectangle 7"/>
          <p:cNvSpPr>
            <a:spLocks noGrp="1" noChangeArrowheads="1"/>
          </p:cNvSpPr>
          <p:nvPr>
            <p:ph type="sldNum" sz="quarter" idx="5"/>
          </p:nvPr>
        </p:nvSpPr>
        <p:spPr bwMode="auto">
          <a:xfrm>
            <a:off x="3258033" y="9003114"/>
            <a:ext cx="517770" cy="184666"/>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defTabSz="943516" eaLnBrk="0" hangingPunct="0">
              <a:defRPr sz="1200" b="0"/>
            </a:lvl1pPr>
          </a:lstStyle>
          <a:p>
            <a:pPr>
              <a:defRPr/>
            </a:pPr>
            <a:r>
              <a:rPr lang="en-US"/>
              <a:t>Page </a:t>
            </a:r>
            <a:fld id="{8D227E00-8802-4E52-9830-24935C1A14A0}" type="slidenum">
              <a:rPr lang="en-US"/>
              <a:pPr>
                <a:defRPr/>
              </a:pPr>
              <a:t>‹#›</a:t>
            </a:fld>
            <a:endParaRPr lang="en-US"/>
          </a:p>
        </p:txBody>
      </p:sp>
      <p:sp>
        <p:nvSpPr>
          <p:cNvPr id="50184" name="Rectangle 8"/>
          <p:cNvSpPr>
            <a:spLocks noChangeArrowheads="1"/>
          </p:cNvSpPr>
          <p:nvPr/>
        </p:nvSpPr>
        <p:spPr bwMode="auto">
          <a:xfrm>
            <a:off x="732124" y="9003114"/>
            <a:ext cx="733702" cy="190240"/>
          </a:xfrm>
          <a:prstGeom prst="rect">
            <a:avLst/>
          </a:prstGeom>
          <a:noFill/>
          <a:ln>
            <a:noFill/>
          </a:ln>
          <a:effectLst/>
          <a:extLst/>
        </p:spPr>
        <p:txBody>
          <a:bodyPr wrap="none" lIns="0" tIns="0" rIns="0" bIns="0">
            <a:spAutoFit/>
          </a:bodyPr>
          <a:lstStyle/>
          <a:p>
            <a:pPr defTabSz="924646" eaLnBrk="0" hangingPunct="0">
              <a:defRPr/>
            </a:pPr>
            <a:r>
              <a:rPr lang="en-US" sz="1200" b="0"/>
              <a:t>Submission</a:t>
            </a:r>
          </a:p>
        </p:txBody>
      </p:sp>
      <p:sp>
        <p:nvSpPr>
          <p:cNvPr id="50185" name="Line 9"/>
          <p:cNvSpPr>
            <a:spLocks noChangeShapeType="1"/>
          </p:cNvSpPr>
          <p:nvPr/>
        </p:nvSpPr>
        <p:spPr bwMode="auto">
          <a:xfrm>
            <a:off x="732124" y="8999943"/>
            <a:ext cx="5546153" cy="0"/>
          </a:xfrm>
          <a:prstGeom prst="line">
            <a:avLst/>
          </a:prstGeom>
          <a:noFill/>
          <a:ln w="12700">
            <a:solidFill>
              <a:schemeClr val="tx1"/>
            </a:solidFill>
            <a:round/>
            <a:headEnd type="none" w="sm" len="sm"/>
            <a:tailEnd type="none" w="sm" len="sm"/>
          </a:ln>
          <a:effectLst/>
          <a:extLst/>
        </p:spPr>
        <p:txBody>
          <a:bodyPr wrap="none" lIns="90578" tIns="45289" rIns="90578" bIns="45289" anchor="ctr"/>
          <a:lstStyle/>
          <a:p>
            <a:pPr algn="ctr" eaLnBrk="0" hangingPunct="0">
              <a:defRPr/>
            </a:pPr>
            <a:endParaRPr lang="en-US"/>
          </a:p>
        </p:txBody>
      </p:sp>
      <p:sp>
        <p:nvSpPr>
          <p:cNvPr id="50186" name="Line 10"/>
          <p:cNvSpPr>
            <a:spLocks noChangeShapeType="1"/>
          </p:cNvSpPr>
          <p:nvPr/>
        </p:nvSpPr>
        <p:spPr bwMode="auto">
          <a:xfrm>
            <a:off x="654810" y="296458"/>
            <a:ext cx="5700781" cy="0"/>
          </a:xfrm>
          <a:prstGeom prst="line">
            <a:avLst/>
          </a:prstGeom>
          <a:noFill/>
          <a:ln w="12700">
            <a:solidFill>
              <a:schemeClr val="tx1"/>
            </a:solidFill>
            <a:round/>
            <a:headEnd type="none" w="sm" len="sm"/>
            <a:tailEnd type="none" w="sm" len="sm"/>
          </a:ln>
          <a:effectLst/>
          <a:extLst/>
        </p:spPr>
        <p:txBody>
          <a:bodyPr wrap="none" lIns="90578" tIns="45289" rIns="90578" bIns="45289" anchor="ctr"/>
          <a:lstStyle/>
          <a:p>
            <a:pPr algn="ctr" eaLnBrk="0" hangingPunct="0">
              <a:defRPr/>
            </a:pPr>
            <a:endParaRPr lang="en-US"/>
          </a:p>
        </p:txBody>
      </p:sp>
    </p:spTree>
    <p:extLst>
      <p:ext uri="{BB962C8B-B14F-4D97-AF65-F5344CB8AC3E}">
        <p14:creationId xmlns:p14="http://schemas.microsoft.com/office/powerpoint/2010/main" val="30868929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3"/>
          <p:cNvSpPr>
            <a:spLocks noGrp="1" noChangeArrowheads="1"/>
          </p:cNvSpPr>
          <p:nvPr>
            <p:ph type="dt" sz="quarter" idx="1"/>
          </p:nvPr>
        </p:nvSpPr>
        <p:spPr>
          <a:noFill/>
          <a:ln>
            <a:miter lim="800000"/>
            <a:headEnd/>
            <a:tailEnd/>
          </a:ln>
        </p:spPr>
        <p:txBody>
          <a:bodyPr/>
          <a:lstStyle/>
          <a:p>
            <a:r>
              <a:rPr lang="en-US" smtClean="0"/>
              <a:t>January 2012</a:t>
            </a:r>
          </a:p>
        </p:txBody>
      </p:sp>
      <p:sp>
        <p:nvSpPr>
          <p:cNvPr id="17410" name="Rectangle 2"/>
          <p:cNvSpPr>
            <a:spLocks noGrp="1" noChangeArrowheads="1"/>
          </p:cNvSpPr>
          <p:nvPr>
            <p:ph type="hdr" sz="quarter"/>
          </p:nvPr>
        </p:nvSpPr>
        <p:spPr>
          <a:xfrm>
            <a:off x="4178154" y="95120"/>
            <a:ext cx="2172704" cy="215605"/>
          </a:xfrm>
          <a:noFill/>
          <a:ln>
            <a:miter lim="800000"/>
            <a:headEnd/>
            <a:tailEnd/>
          </a:ln>
        </p:spPr>
        <p:txBody>
          <a:bodyPr/>
          <a:lstStyle/>
          <a:p>
            <a:r>
              <a:rPr lang="en-US" smtClean="0"/>
              <a:t>doc.: IEEE 802.11-11/1597r0</a:t>
            </a:r>
          </a:p>
        </p:txBody>
      </p:sp>
      <p:sp>
        <p:nvSpPr>
          <p:cNvPr id="17411" name="Rectangle 3"/>
          <p:cNvSpPr txBox="1">
            <a:spLocks noGrp="1" noChangeArrowheads="1"/>
          </p:cNvSpPr>
          <p:nvPr/>
        </p:nvSpPr>
        <p:spPr bwMode="auto">
          <a:xfrm>
            <a:off x="661121" y="88779"/>
            <a:ext cx="1214947" cy="221947"/>
          </a:xfrm>
          <a:prstGeom prst="rect">
            <a:avLst/>
          </a:prstGeom>
          <a:noFill/>
          <a:ln w="9525">
            <a:noFill/>
            <a:miter lim="800000"/>
            <a:headEnd/>
            <a:tailEnd/>
          </a:ln>
        </p:spPr>
        <p:txBody>
          <a:bodyPr wrap="none" lIns="0" tIns="0" rIns="0" bIns="0" anchor="b">
            <a:spAutoFit/>
          </a:bodyPr>
          <a:lstStyle/>
          <a:p>
            <a:pPr defTabSz="942933" eaLnBrk="0" hangingPunct="0"/>
            <a:r>
              <a:rPr lang="en-US" sz="1400"/>
              <a:t>November 2011</a:t>
            </a:r>
          </a:p>
        </p:txBody>
      </p:sp>
      <p:sp>
        <p:nvSpPr>
          <p:cNvPr id="17412" name="Rectangle 6"/>
          <p:cNvSpPr>
            <a:spLocks noGrp="1" noChangeArrowheads="1"/>
          </p:cNvSpPr>
          <p:nvPr>
            <p:ph type="ftr" sz="quarter" idx="4"/>
          </p:nvPr>
        </p:nvSpPr>
        <p:spPr>
          <a:xfrm>
            <a:off x="4274404" y="9003114"/>
            <a:ext cx="2076454" cy="190240"/>
          </a:xfrm>
          <a:noFill/>
          <a:ln>
            <a:miter lim="800000"/>
            <a:headEnd/>
            <a:tailEnd/>
          </a:ln>
        </p:spPr>
        <p:txBody>
          <a:bodyPr/>
          <a:lstStyle/>
          <a:p>
            <a:pPr lvl="4"/>
            <a:r>
              <a:rPr lang="en-US" smtClean="0"/>
              <a:t>Bruce Kraemer (Marvell)</a:t>
            </a:r>
          </a:p>
        </p:txBody>
      </p:sp>
      <p:sp>
        <p:nvSpPr>
          <p:cNvPr id="17413" name="Rectangle 7"/>
          <p:cNvSpPr>
            <a:spLocks noGrp="1" noChangeArrowheads="1"/>
          </p:cNvSpPr>
          <p:nvPr>
            <p:ph type="sldNum" sz="quarter" idx="5"/>
          </p:nvPr>
        </p:nvSpPr>
        <p:spPr>
          <a:xfrm>
            <a:off x="3351359" y="9003114"/>
            <a:ext cx="424443" cy="190240"/>
          </a:xfrm>
          <a:noFill/>
          <a:ln>
            <a:miter lim="800000"/>
            <a:headEnd/>
            <a:tailEnd/>
          </a:ln>
        </p:spPr>
        <p:txBody>
          <a:bodyPr/>
          <a:lstStyle/>
          <a:p>
            <a:pPr defTabSz="942933"/>
            <a:r>
              <a:rPr lang="en-US" smtClean="0"/>
              <a:t>Page </a:t>
            </a:r>
            <a:fld id="{C5964BF7-1C77-4D3E-8268-56452D6E6F3D}" type="slidenum">
              <a:rPr lang="en-US" smtClean="0"/>
              <a:pPr defTabSz="942933"/>
              <a:t>1</a:t>
            </a:fld>
            <a:endParaRPr lang="en-US" smtClean="0"/>
          </a:p>
        </p:txBody>
      </p:sp>
      <p:sp>
        <p:nvSpPr>
          <p:cNvPr id="17414" name="Rectangle 2"/>
          <p:cNvSpPr>
            <a:spLocks noGrp="1" noRot="1" noChangeAspect="1" noChangeArrowheads="1" noTextEdit="1"/>
          </p:cNvSpPr>
          <p:nvPr>
            <p:ph type="sldImg"/>
          </p:nvPr>
        </p:nvSpPr>
        <p:spPr>
          <a:ln/>
        </p:spPr>
      </p:sp>
      <p:sp>
        <p:nvSpPr>
          <p:cNvPr id="17415" name="Rectangle 3"/>
          <p:cNvSpPr>
            <a:spLocks noGrp="1" noChangeArrowheads="1"/>
          </p:cNvSpPr>
          <p:nvPr>
            <p:ph type="body" idx="1"/>
          </p:nvPr>
        </p:nvSpPr>
        <p:spPr>
          <a:noFill/>
        </p:spPr>
        <p:txBody>
          <a:bodyPr/>
          <a:lstStyle/>
          <a:p>
            <a:endParaRPr lang="en-GB"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Rectangle 3"/>
          <p:cNvSpPr>
            <a:spLocks noGrp="1" noChangeArrowheads="1"/>
          </p:cNvSpPr>
          <p:nvPr>
            <p:ph type="dt" sz="quarter" idx="1"/>
          </p:nvPr>
        </p:nvSpPr>
        <p:spPr>
          <a:noFill/>
          <a:ln>
            <a:miter lim="800000"/>
            <a:headEnd/>
            <a:tailEnd/>
          </a:ln>
        </p:spPr>
        <p:txBody>
          <a:bodyPr/>
          <a:lstStyle/>
          <a:p>
            <a:r>
              <a:rPr lang="en-US" smtClean="0"/>
              <a:t>January 2012</a:t>
            </a:r>
          </a:p>
        </p:txBody>
      </p:sp>
      <p:sp>
        <p:nvSpPr>
          <p:cNvPr id="80898" name="Slide Image Placeholder 1"/>
          <p:cNvSpPr>
            <a:spLocks noGrp="1" noRot="1" noChangeAspect="1" noTextEdit="1"/>
          </p:cNvSpPr>
          <p:nvPr>
            <p:ph type="sldImg"/>
          </p:nvPr>
        </p:nvSpPr>
        <p:spPr>
          <a:xfrm>
            <a:off x="1189038" y="701675"/>
            <a:ext cx="4632325" cy="3475038"/>
          </a:xfrm>
          <a:ln/>
        </p:spPr>
      </p:sp>
      <p:sp>
        <p:nvSpPr>
          <p:cNvPr id="80899" name="Notes Placeholder 2"/>
          <p:cNvSpPr>
            <a:spLocks noGrp="1"/>
          </p:cNvSpPr>
          <p:nvPr>
            <p:ph type="body" idx="1"/>
          </p:nvPr>
        </p:nvSpPr>
        <p:spPr>
          <a:noFill/>
        </p:spPr>
        <p:txBody>
          <a:bodyPr/>
          <a:lstStyle/>
          <a:p>
            <a:endParaRPr lang="en-US" smtClean="0"/>
          </a:p>
        </p:txBody>
      </p:sp>
      <p:sp>
        <p:nvSpPr>
          <p:cNvPr id="80900" name="Header Placeholder 3"/>
          <p:cNvSpPr>
            <a:spLocks noGrp="1"/>
          </p:cNvSpPr>
          <p:nvPr>
            <p:ph type="hdr" sz="quarter"/>
          </p:nvPr>
        </p:nvSpPr>
        <p:spPr>
          <a:xfrm>
            <a:off x="4178154" y="95120"/>
            <a:ext cx="2172704" cy="215605"/>
          </a:xfrm>
          <a:noFill/>
          <a:ln>
            <a:miter lim="800000"/>
            <a:headEnd/>
            <a:tailEnd/>
          </a:ln>
        </p:spPr>
        <p:txBody>
          <a:bodyPr/>
          <a:lstStyle/>
          <a:p>
            <a:r>
              <a:rPr lang="en-US" smtClean="0"/>
              <a:t>doc.: IEEE 802.11-11/1597r0</a:t>
            </a:r>
          </a:p>
        </p:txBody>
      </p:sp>
      <p:sp>
        <p:nvSpPr>
          <p:cNvPr id="80901" name="Date Placeholder 4"/>
          <p:cNvSpPr txBox="1">
            <a:spLocks noGrp="1"/>
          </p:cNvSpPr>
          <p:nvPr/>
        </p:nvSpPr>
        <p:spPr bwMode="auto">
          <a:xfrm>
            <a:off x="661121" y="88779"/>
            <a:ext cx="1214947" cy="221947"/>
          </a:xfrm>
          <a:prstGeom prst="rect">
            <a:avLst/>
          </a:prstGeom>
          <a:noFill/>
          <a:ln w="9525">
            <a:noFill/>
            <a:miter lim="800000"/>
            <a:headEnd/>
            <a:tailEnd/>
          </a:ln>
        </p:spPr>
        <p:txBody>
          <a:bodyPr wrap="none" lIns="0" tIns="0" rIns="0" bIns="0" anchor="b">
            <a:spAutoFit/>
          </a:bodyPr>
          <a:lstStyle/>
          <a:p>
            <a:pPr defTabSz="942933" eaLnBrk="0" hangingPunct="0"/>
            <a:r>
              <a:rPr lang="en-US" sz="1400"/>
              <a:t>November 2011</a:t>
            </a:r>
          </a:p>
        </p:txBody>
      </p:sp>
      <p:sp>
        <p:nvSpPr>
          <p:cNvPr id="80902" name="Footer Placeholder 5"/>
          <p:cNvSpPr>
            <a:spLocks noGrp="1"/>
          </p:cNvSpPr>
          <p:nvPr>
            <p:ph type="ftr" sz="quarter" idx="4"/>
          </p:nvPr>
        </p:nvSpPr>
        <p:spPr>
          <a:xfrm>
            <a:off x="4509503" y="9003114"/>
            <a:ext cx="1841355" cy="190240"/>
          </a:xfrm>
          <a:noFill/>
          <a:ln>
            <a:miter lim="800000"/>
            <a:headEnd/>
            <a:tailEnd/>
          </a:ln>
        </p:spPr>
        <p:txBody>
          <a:bodyPr/>
          <a:lstStyle/>
          <a:p>
            <a:pPr lvl="4"/>
            <a:r>
              <a:rPr lang="en-US" smtClean="0"/>
              <a:t>Andrew Myles, Cisco</a:t>
            </a:r>
          </a:p>
        </p:txBody>
      </p:sp>
      <p:sp>
        <p:nvSpPr>
          <p:cNvPr id="80903" name="Slide Number Placeholder 6"/>
          <p:cNvSpPr>
            <a:spLocks noGrp="1"/>
          </p:cNvSpPr>
          <p:nvPr>
            <p:ph type="sldNum" sz="quarter" idx="5"/>
          </p:nvPr>
        </p:nvSpPr>
        <p:spPr>
          <a:xfrm>
            <a:off x="3272467" y="9003114"/>
            <a:ext cx="503336" cy="190240"/>
          </a:xfrm>
          <a:noFill/>
          <a:ln>
            <a:miter lim="800000"/>
            <a:headEnd/>
            <a:tailEnd/>
          </a:ln>
        </p:spPr>
        <p:txBody>
          <a:bodyPr/>
          <a:lstStyle/>
          <a:p>
            <a:pPr defTabSz="942933"/>
            <a:r>
              <a:rPr lang="en-US" smtClean="0"/>
              <a:t>Page </a:t>
            </a:r>
            <a:fld id="{2297A596-A2DE-40C5-9A57-544EAF86002D}" type="slidenum">
              <a:rPr lang="en-US" smtClean="0"/>
              <a:pPr defTabSz="942933"/>
              <a:t>42</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Rectangle 3"/>
          <p:cNvSpPr>
            <a:spLocks noGrp="1" noChangeArrowheads="1"/>
          </p:cNvSpPr>
          <p:nvPr>
            <p:ph type="dt" sz="quarter" idx="1"/>
          </p:nvPr>
        </p:nvSpPr>
        <p:spPr>
          <a:noFill/>
          <a:ln>
            <a:miter lim="800000"/>
            <a:headEnd/>
            <a:tailEnd/>
          </a:ln>
        </p:spPr>
        <p:txBody>
          <a:bodyPr/>
          <a:lstStyle/>
          <a:p>
            <a:r>
              <a:rPr lang="en-US" smtClean="0"/>
              <a:t>January 2012</a:t>
            </a:r>
          </a:p>
        </p:txBody>
      </p:sp>
      <p:sp>
        <p:nvSpPr>
          <p:cNvPr id="86018" name="Rectangle 2"/>
          <p:cNvSpPr>
            <a:spLocks noGrp="1" noChangeArrowheads="1"/>
          </p:cNvSpPr>
          <p:nvPr>
            <p:ph type="hdr" sz="quarter"/>
          </p:nvPr>
        </p:nvSpPr>
        <p:spPr>
          <a:xfrm>
            <a:off x="4178154" y="95120"/>
            <a:ext cx="2172704" cy="215605"/>
          </a:xfrm>
          <a:noFill/>
          <a:ln>
            <a:miter lim="800000"/>
            <a:headEnd/>
            <a:tailEnd/>
          </a:ln>
        </p:spPr>
        <p:txBody>
          <a:bodyPr/>
          <a:lstStyle/>
          <a:p>
            <a:r>
              <a:rPr lang="en-US" smtClean="0"/>
              <a:t>doc.: IEEE 802.11-11/1597r0</a:t>
            </a:r>
          </a:p>
        </p:txBody>
      </p:sp>
      <p:sp>
        <p:nvSpPr>
          <p:cNvPr id="86019" name="Rectangle 3"/>
          <p:cNvSpPr txBox="1">
            <a:spLocks noGrp="1" noChangeArrowheads="1"/>
          </p:cNvSpPr>
          <p:nvPr/>
        </p:nvSpPr>
        <p:spPr bwMode="auto">
          <a:xfrm>
            <a:off x="661121" y="88779"/>
            <a:ext cx="1214947" cy="221947"/>
          </a:xfrm>
          <a:prstGeom prst="rect">
            <a:avLst/>
          </a:prstGeom>
          <a:noFill/>
          <a:ln w="9525">
            <a:noFill/>
            <a:miter lim="800000"/>
            <a:headEnd/>
            <a:tailEnd/>
          </a:ln>
        </p:spPr>
        <p:txBody>
          <a:bodyPr wrap="none" lIns="0" tIns="0" rIns="0" bIns="0" anchor="b">
            <a:spAutoFit/>
          </a:bodyPr>
          <a:lstStyle/>
          <a:p>
            <a:pPr defTabSz="942933" eaLnBrk="0" hangingPunct="0"/>
            <a:r>
              <a:rPr lang="en-US" sz="1400"/>
              <a:t>November 2011</a:t>
            </a:r>
          </a:p>
        </p:txBody>
      </p:sp>
      <p:sp>
        <p:nvSpPr>
          <p:cNvPr id="86020" name="Rectangle 6"/>
          <p:cNvSpPr>
            <a:spLocks noGrp="1" noChangeArrowheads="1"/>
          </p:cNvSpPr>
          <p:nvPr>
            <p:ph type="ftr" sz="quarter" idx="4"/>
          </p:nvPr>
        </p:nvSpPr>
        <p:spPr>
          <a:xfrm>
            <a:off x="4274404" y="9003114"/>
            <a:ext cx="2076454" cy="190240"/>
          </a:xfrm>
          <a:noFill/>
          <a:ln>
            <a:miter lim="800000"/>
            <a:headEnd/>
            <a:tailEnd/>
          </a:ln>
        </p:spPr>
        <p:txBody>
          <a:bodyPr/>
          <a:lstStyle/>
          <a:p>
            <a:pPr lvl="4"/>
            <a:r>
              <a:rPr lang="en-US" smtClean="0"/>
              <a:t>Bruce Kraemer (Marvell)</a:t>
            </a:r>
          </a:p>
        </p:txBody>
      </p:sp>
      <p:sp>
        <p:nvSpPr>
          <p:cNvPr id="86021" name="Rectangle 7"/>
          <p:cNvSpPr>
            <a:spLocks noGrp="1" noChangeArrowheads="1"/>
          </p:cNvSpPr>
          <p:nvPr>
            <p:ph type="sldNum" sz="quarter" idx="5"/>
          </p:nvPr>
        </p:nvSpPr>
        <p:spPr>
          <a:xfrm>
            <a:off x="3272467" y="9003114"/>
            <a:ext cx="503336" cy="190240"/>
          </a:xfrm>
          <a:noFill/>
          <a:ln>
            <a:miter lim="800000"/>
            <a:headEnd/>
            <a:tailEnd/>
          </a:ln>
        </p:spPr>
        <p:txBody>
          <a:bodyPr/>
          <a:lstStyle/>
          <a:p>
            <a:pPr defTabSz="942933"/>
            <a:r>
              <a:rPr lang="en-US" smtClean="0"/>
              <a:t>Page </a:t>
            </a:r>
            <a:fld id="{D84A3CFC-82E6-4932-B3B5-696B2B563518}" type="slidenum">
              <a:rPr lang="en-US" smtClean="0"/>
              <a:pPr defTabSz="942933"/>
              <a:t>43</a:t>
            </a:fld>
            <a:endParaRPr lang="en-US" smtClean="0"/>
          </a:p>
        </p:txBody>
      </p:sp>
      <p:sp>
        <p:nvSpPr>
          <p:cNvPr id="86022" name="Rectangle 2"/>
          <p:cNvSpPr>
            <a:spLocks noGrp="1" noRot="1" noChangeAspect="1" noChangeArrowheads="1" noTextEdit="1"/>
          </p:cNvSpPr>
          <p:nvPr>
            <p:ph type="sldImg"/>
          </p:nvPr>
        </p:nvSpPr>
        <p:spPr>
          <a:ln/>
        </p:spPr>
      </p:sp>
      <p:sp>
        <p:nvSpPr>
          <p:cNvPr id="86023"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Rectangle 3"/>
          <p:cNvSpPr>
            <a:spLocks noGrp="1" noChangeArrowheads="1"/>
          </p:cNvSpPr>
          <p:nvPr>
            <p:ph type="dt" sz="quarter" idx="1"/>
          </p:nvPr>
        </p:nvSpPr>
        <p:spPr>
          <a:noFill/>
          <a:ln>
            <a:miter lim="800000"/>
            <a:headEnd/>
            <a:tailEnd/>
          </a:ln>
        </p:spPr>
        <p:txBody>
          <a:bodyPr/>
          <a:lstStyle/>
          <a:p>
            <a:r>
              <a:rPr lang="en-US" smtClean="0"/>
              <a:t>January 2012</a:t>
            </a:r>
          </a:p>
        </p:txBody>
      </p:sp>
      <p:sp>
        <p:nvSpPr>
          <p:cNvPr id="88066" name="Rectangle 2"/>
          <p:cNvSpPr>
            <a:spLocks noGrp="1" noChangeArrowheads="1"/>
          </p:cNvSpPr>
          <p:nvPr>
            <p:ph type="hdr" sz="quarter"/>
          </p:nvPr>
        </p:nvSpPr>
        <p:spPr>
          <a:xfrm>
            <a:off x="4178154" y="95120"/>
            <a:ext cx="2172704" cy="215605"/>
          </a:xfrm>
          <a:noFill/>
          <a:ln>
            <a:miter lim="800000"/>
            <a:headEnd/>
            <a:tailEnd/>
          </a:ln>
        </p:spPr>
        <p:txBody>
          <a:bodyPr/>
          <a:lstStyle/>
          <a:p>
            <a:r>
              <a:rPr lang="en-US" smtClean="0"/>
              <a:t>doc.: IEEE 802.11-11/1597r0</a:t>
            </a:r>
          </a:p>
        </p:txBody>
      </p:sp>
      <p:sp>
        <p:nvSpPr>
          <p:cNvPr id="88067" name="Rectangle 3"/>
          <p:cNvSpPr txBox="1">
            <a:spLocks noGrp="1" noChangeArrowheads="1"/>
          </p:cNvSpPr>
          <p:nvPr/>
        </p:nvSpPr>
        <p:spPr bwMode="auto">
          <a:xfrm>
            <a:off x="661121" y="88779"/>
            <a:ext cx="1214947" cy="221947"/>
          </a:xfrm>
          <a:prstGeom prst="rect">
            <a:avLst/>
          </a:prstGeom>
          <a:noFill/>
          <a:ln w="9525">
            <a:noFill/>
            <a:miter lim="800000"/>
            <a:headEnd/>
            <a:tailEnd/>
          </a:ln>
        </p:spPr>
        <p:txBody>
          <a:bodyPr wrap="none" lIns="0" tIns="0" rIns="0" bIns="0" anchor="b">
            <a:spAutoFit/>
          </a:bodyPr>
          <a:lstStyle/>
          <a:p>
            <a:pPr defTabSz="942933" eaLnBrk="0" hangingPunct="0"/>
            <a:r>
              <a:rPr lang="en-US" sz="1400"/>
              <a:t>November 2011</a:t>
            </a:r>
          </a:p>
        </p:txBody>
      </p:sp>
      <p:sp>
        <p:nvSpPr>
          <p:cNvPr id="88068" name="Rectangle 6"/>
          <p:cNvSpPr>
            <a:spLocks noGrp="1" noChangeArrowheads="1"/>
          </p:cNvSpPr>
          <p:nvPr>
            <p:ph type="ftr" sz="quarter" idx="4"/>
          </p:nvPr>
        </p:nvSpPr>
        <p:spPr>
          <a:xfrm>
            <a:off x="4274404" y="9003114"/>
            <a:ext cx="2076454" cy="190240"/>
          </a:xfrm>
          <a:noFill/>
          <a:ln>
            <a:miter lim="800000"/>
            <a:headEnd/>
            <a:tailEnd/>
          </a:ln>
        </p:spPr>
        <p:txBody>
          <a:bodyPr/>
          <a:lstStyle/>
          <a:p>
            <a:pPr lvl="4"/>
            <a:r>
              <a:rPr lang="en-US" smtClean="0"/>
              <a:t>Bruce Kraemer (Marvell)</a:t>
            </a:r>
          </a:p>
        </p:txBody>
      </p:sp>
      <p:sp>
        <p:nvSpPr>
          <p:cNvPr id="88069" name="Rectangle 7"/>
          <p:cNvSpPr>
            <a:spLocks noGrp="1" noChangeArrowheads="1"/>
          </p:cNvSpPr>
          <p:nvPr>
            <p:ph type="sldNum" sz="quarter" idx="5"/>
          </p:nvPr>
        </p:nvSpPr>
        <p:spPr>
          <a:xfrm>
            <a:off x="3272467" y="9003114"/>
            <a:ext cx="503336" cy="190240"/>
          </a:xfrm>
          <a:noFill/>
          <a:ln>
            <a:miter lim="800000"/>
            <a:headEnd/>
            <a:tailEnd/>
          </a:ln>
        </p:spPr>
        <p:txBody>
          <a:bodyPr/>
          <a:lstStyle/>
          <a:p>
            <a:pPr defTabSz="942933"/>
            <a:r>
              <a:rPr lang="en-US" smtClean="0"/>
              <a:t>Page </a:t>
            </a:r>
            <a:fld id="{1CC32F29-7B21-4777-916A-343CFBA51076}" type="slidenum">
              <a:rPr lang="en-US" smtClean="0"/>
              <a:pPr defTabSz="942933"/>
              <a:t>44</a:t>
            </a:fld>
            <a:endParaRPr lang="en-US" smtClean="0"/>
          </a:p>
        </p:txBody>
      </p:sp>
      <p:sp>
        <p:nvSpPr>
          <p:cNvPr id="88070" name="Rectangle 2"/>
          <p:cNvSpPr>
            <a:spLocks noGrp="1" noRot="1" noChangeAspect="1" noChangeArrowheads="1" noTextEdit="1"/>
          </p:cNvSpPr>
          <p:nvPr>
            <p:ph type="sldImg"/>
          </p:nvPr>
        </p:nvSpPr>
        <p:spPr>
          <a:ln/>
        </p:spPr>
      </p:sp>
      <p:sp>
        <p:nvSpPr>
          <p:cNvPr id="8807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Rectangle 3"/>
          <p:cNvSpPr>
            <a:spLocks noGrp="1" noChangeArrowheads="1"/>
          </p:cNvSpPr>
          <p:nvPr>
            <p:ph type="dt" sz="quarter" idx="1"/>
          </p:nvPr>
        </p:nvSpPr>
        <p:spPr>
          <a:noFill/>
          <a:ln>
            <a:miter lim="800000"/>
            <a:headEnd/>
            <a:tailEnd/>
          </a:ln>
        </p:spPr>
        <p:txBody>
          <a:bodyPr/>
          <a:lstStyle/>
          <a:p>
            <a:r>
              <a:rPr lang="en-US" smtClean="0"/>
              <a:t>January 2012</a:t>
            </a:r>
          </a:p>
        </p:txBody>
      </p:sp>
      <p:sp>
        <p:nvSpPr>
          <p:cNvPr id="88066" name="Rectangle 2"/>
          <p:cNvSpPr>
            <a:spLocks noGrp="1" noChangeArrowheads="1"/>
          </p:cNvSpPr>
          <p:nvPr>
            <p:ph type="hdr" sz="quarter"/>
          </p:nvPr>
        </p:nvSpPr>
        <p:spPr>
          <a:xfrm>
            <a:off x="4178154" y="95120"/>
            <a:ext cx="2172704" cy="215605"/>
          </a:xfrm>
          <a:noFill/>
          <a:ln>
            <a:miter lim="800000"/>
            <a:headEnd/>
            <a:tailEnd/>
          </a:ln>
        </p:spPr>
        <p:txBody>
          <a:bodyPr/>
          <a:lstStyle/>
          <a:p>
            <a:r>
              <a:rPr lang="en-US" smtClean="0"/>
              <a:t>doc.: IEEE 802.11-11/1597r0</a:t>
            </a:r>
          </a:p>
        </p:txBody>
      </p:sp>
      <p:sp>
        <p:nvSpPr>
          <p:cNvPr id="88067" name="Rectangle 3"/>
          <p:cNvSpPr txBox="1">
            <a:spLocks noGrp="1" noChangeArrowheads="1"/>
          </p:cNvSpPr>
          <p:nvPr/>
        </p:nvSpPr>
        <p:spPr bwMode="auto">
          <a:xfrm>
            <a:off x="661121" y="88779"/>
            <a:ext cx="1214947" cy="221947"/>
          </a:xfrm>
          <a:prstGeom prst="rect">
            <a:avLst/>
          </a:prstGeom>
          <a:noFill/>
          <a:ln w="9525">
            <a:noFill/>
            <a:miter lim="800000"/>
            <a:headEnd/>
            <a:tailEnd/>
          </a:ln>
        </p:spPr>
        <p:txBody>
          <a:bodyPr wrap="none" lIns="0" tIns="0" rIns="0" bIns="0" anchor="b">
            <a:spAutoFit/>
          </a:bodyPr>
          <a:lstStyle/>
          <a:p>
            <a:pPr defTabSz="942933" eaLnBrk="0" hangingPunct="0"/>
            <a:r>
              <a:rPr lang="en-US" sz="1400"/>
              <a:t>November 2011</a:t>
            </a:r>
          </a:p>
        </p:txBody>
      </p:sp>
      <p:sp>
        <p:nvSpPr>
          <p:cNvPr id="88068" name="Rectangle 6"/>
          <p:cNvSpPr>
            <a:spLocks noGrp="1" noChangeArrowheads="1"/>
          </p:cNvSpPr>
          <p:nvPr>
            <p:ph type="ftr" sz="quarter" idx="4"/>
          </p:nvPr>
        </p:nvSpPr>
        <p:spPr>
          <a:xfrm>
            <a:off x="4274404" y="9003114"/>
            <a:ext cx="2076454" cy="190240"/>
          </a:xfrm>
          <a:noFill/>
          <a:ln>
            <a:miter lim="800000"/>
            <a:headEnd/>
            <a:tailEnd/>
          </a:ln>
        </p:spPr>
        <p:txBody>
          <a:bodyPr/>
          <a:lstStyle/>
          <a:p>
            <a:pPr lvl="4"/>
            <a:r>
              <a:rPr lang="en-US" smtClean="0"/>
              <a:t>Bruce Kraemer (Marvell)</a:t>
            </a:r>
          </a:p>
        </p:txBody>
      </p:sp>
      <p:sp>
        <p:nvSpPr>
          <p:cNvPr id="88069" name="Rectangle 7"/>
          <p:cNvSpPr>
            <a:spLocks noGrp="1" noChangeArrowheads="1"/>
          </p:cNvSpPr>
          <p:nvPr>
            <p:ph type="sldNum" sz="quarter" idx="5"/>
          </p:nvPr>
        </p:nvSpPr>
        <p:spPr>
          <a:xfrm>
            <a:off x="3272467" y="9003114"/>
            <a:ext cx="503336" cy="190240"/>
          </a:xfrm>
          <a:noFill/>
          <a:ln>
            <a:miter lim="800000"/>
            <a:headEnd/>
            <a:tailEnd/>
          </a:ln>
        </p:spPr>
        <p:txBody>
          <a:bodyPr/>
          <a:lstStyle/>
          <a:p>
            <a:pPr defTabSz="942933"/>
            <a:r>
              <a:rPr lang="en-US" smtClean="0"/>
              <a:t>Page </a:t>
            </a:r>
            <a:fld id="{1CC32F29-7B21-4777-916A-343CFBA51076}" type="slidenum">
              <a:rPr lang="en-US" smtClean="0"/>
              <a:pPr defTabSz="942933"/>
              <a:t>45</a:t>
            </a:fld>
            <a:endParaRPr lang="en-US" smtClean="0"/>
          </a:p>
        </p:txBody>
      </p:sp>
      <p:sp>
        <p:nvSpPr>
          <p:cNvPr id="88070" name="Rectangle 2"/>
          <p:cNvSpPr>
            <a:spLocks noGrp="1" noRot="1" noChangeAspect="1" noChangeArrowheads="1" noTextEdit="1"/>
          </p:cNvSpPr>
          <p:nvPr>
            <p:ph type="sldImg"/>
          </p:nvPr>
        </p:nvSpPr>
        <p:spPr>
          <a:ln/>
        </p:spPr>
      </p:sp>
      <p:sp>
        <p:nvSpPr>
          <p:cNvPr id="8807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3"/>
          <p:cNvSpPr>
            <a:spLocks noGrp="1" noChangeArrowheads="1"/>
          </p:cNvSpPr>
          <p:nvPr>
            <p:ph type="dt" sz="quarter" idx="1"/>
          </p:nvPr>
        </p:nvSpPr>
        <p:spPr>
          <a:noFill/>
          <a:ln>
            <a:miter lim="800000"/>
            <a:headEnd/>
            <a:tailEnd/>
          </a:ln>
        </p:spPr>
        <p:txBody>
          <a:bodyPr/>
          <a:lstStyle/>
          <a:p>
            <a:r>
              <a:rPr lang="en-US" smtClean="0"/>
              <a:t>January 2012</a:t>
            </a:r>
          </a:p>
        </p:txBody>
      </p:sp>
      <p:sp>
        <p:nvSpPr>
          <p:cNvPr id="19458" name="Rectangle 2"/>
          <p:cNvSpPr>
            <a:spLocks noGrp="1" noChangeArrowheads="1"/>
          </p:cNvSpPr>
          <p:nvPr>
            <p:ph type="hdr" sz="quarter"/>
          </p:nvPr>
        </p:nvSpPr>
        <p:spPr>
          <a:xfrm>
            <a:off x="4178154" y="95120"/>
            <a:ext cx="2172704" cy="215605"/>
          </a:xfrm>
          <a:noFill/>
          <a:ln>
            <a:miter lim="800000"/>
            <a:headEnd/>
            <a:tailEnd/>
          </a:ln>
        </p:spPr>
        <p:txBody>
          <a:bodyPr/>
          <a:lstStyle/>
          <a:p>
            <a:r>
              <a:rPr lang="en-US" smtClean="0"/>
              <a:t>doc.: IEEE 802.11-11/1597r0</a:t>
            </a:r>
          </a:p>
        </p:txBody>
      </p:sp>
      <p:sp>
        <p:nvSpPr>
          <p:cNvPr id="19459" name="Rectangle 3"/>
          <p:cNvSpPr txBox="1">
            <a:spLocks noGrp="1" noChangeArrowheads="1"/>
          </p:cNvSpPr>
          <p:nvPr/>
        </p:nvSpPr>
        <p:spPr bwMode="auto">
          <a:xfrm>
            <a:off x="661121" y="88779"/>
            <a:ext cx="1214947" cy="221947"/>
          </a:xfrm>
          <a:prstGeom prst="rect">
            <a:avLst/>
          </a:prstGeom>
          <a:noFill/>
          <a:ln w="9525">
            <a:noFill/>
            <a:miter lim="800000"/>
            <a:headEnd/>
            <a:tailEnd/>
          </a:ln>
        </p:spPr>
        <p:txBody>
          <a:bodyPr wrap="none" lIns="0" tIns="0" rIns="0" bIns="0" anchor="b">
            <a:spAutoFit/>
          </a:bodyPr>
          <a:lstStyle/>
          <a:p>
            <a:pPr defTabSz="942933" eaLnBrk="0" hangingPunct="0"/>
            <a:r>
              <a:rPr lang="en-US" sz="1400"/>
              <a:t>November 2011</a:t>
            </a:r>
          </a:p>
        </p:txBody>
      </p:sp>
      <p:sp>
        <p:nvSpPr>
          <p:cNvPr id="19460" name="Rectangle 6"/>
          <p:cNvSpPr>
            <a:spLocks noGrp="1" noChangeArrowheads="1"/>
          </p:cNvSpPr>
          <p:nvPr>
            <p:ph type="ftr" sz="quarter" idx="4"/>
          </p:nvPr>
        </p:nvSpPr>
        <p:spPr>
          <a:xfrm>
            <a:off x="4274404" y="9003114"/>
            <a:ext cx="2076454" cy="190240"/>
          </a:xfrm>
          <a:noFill/>
          <a:ln>
            <a:miter lim="800000"/>
            <a:headEnd/>
            <a:tailEnd/>
          </a:ln>
        </p:spPr>
        <p:txBody>
          <a:bodyPr/>
          <a:lstStyle/>
          <a:p>
            <a:pPr lvl="4"/>
            <a:r>
              <a:rPr lang="en-US" smtClean="0"/>
              <a:t>Bruce Kraemer (Marvell)</a:t>
            </a:r>
          </a:p>
        </p:txBody>
      </p:sp>
      <p:sp>
        <p:nvSpPr>
          <p:cNvPr id="19461" name="Rectangle 7"/>
          <p:cNvSpPr>
            <a:spLocks noGrp="1" noChangeArrowheads="1"/>
          </p:cNvSpPr>
          <p:nvPr>
            <p:ph type="sldNum" sz="quarter" idx="5"/>
          </p:nvPr>
        </p:nvSpPr>
        <p:spPr>
          <a:xfrm>
            <a:off x="3351359" y="9003114"/>
            <a:ext cx="424443" cy="190240"/>
          </a:xfrm>
          <a:noFill/>
          <a:ln>
            <a:miter lim="800000"/>
            <a:headEnd/>
            <a:tailEnd/>
          </a:ln>
        </p:spPr>
        <p:txBody>
          <a:bodyPr/>
          <a:lstStyle/>
          <a:p>
            <a:pPr defTabSz="942933"/>
            <a:r>
              <a:rPr lang="en-US" smtClean="0"/>
              <a:t>Page </a:t>
            </a:r>
            <a:fld id="{10D129A3-C7C8-4DD5-99C7-0A1DFF114698}" type="slidenum">
              <a:rPr lang="en-US" smtClean="0"/>
              <a:pPr defTabSz="942933"/>
              <a:t>2</a:t>
            </a:fld>
            <a:endParaRPr lang="en-US" smtClean="0"/>
          </a:p>
        </p:txBody>
      </p:sp>
      <p:sp>
        <p:nvSpPr>
          <p:cNvPr id="19462" name="Rectangle 2"/>
          <p:cNvSpPr>
            <a:spLocks noGrp="1" noRot="1" noChangeAspect="1" noChangeArrowheads="1" noTextEdit="1"/>
          </p:cNvSpPr>
          <p:nvPr>
            <p:ph type="sldImg"/>
          </p:nvPr>
        </p:nvSpPr>
        <p:spPr>
          <a:ln/>
        </p:spPr>
      </p:sp>
      <p:sp>
        <p:nvSpPr>
          <p:cNvPr id="19463"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3"/>
          <p:cNvSpPr>
            <a:spLocks noGrp="1" noChangeArrowheads="1"/>
          </p:cNvSpPr>
          <p:nvPr>
            <p:ph type="dt" sz="quarter" idx="1"/>
          </p:nvPr>
        </p:nvSpPr>
        <p:spPr>
          <a:noFill/>
          <a:ln>
            <a:miter lim="800000"/>
            <a:headEnd/>
            <a:tailEnd/>
          </a:ln>
        </p:spPr>
        <p:txBody>
          <a:bodyPr/>
          <a:lstStyle/>
          <a:p>
            <a:r>
              <a:rPr lang="en-US" smtClean="0"/>
              <a:t>January 2012</a:t>
            </a:r>
          </a:p>
        </p:txBody>
      </p:sp>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a:noFill/>
        </p:spPr>
        <p:txBody>
          <a:bodyPr/>
          <a:lstStyle/>
          <a:p>
            <a:endParaRPr lang="en-US" smtClean="0"/>
          </a:p>
        </p:txBody>
      </p:sp>
      <p:sp>
        <p:nvSpPr>
          <p:cNvPr id="27652" name="Header Placeholder 3"/>
          <p:cNvSpPr>
            <a:spLocks noGrp="1"/>
          </p:cNvSpPr>
          <p:nvPr>
            <p:ph type="hdr" sz="quarter"/>
          </p:nvPr>
        </p:nvSpPr>
        <p:spPr>
          <a:xfrm>
            <a:off x="4178154" y="95120"/>
            <a:ext cx="2172704" cy="215605"/>
          </a:xfrm>
          <a:noFill/>
          <a:ln>
            <a:miter lim="800000"/>
            <a:headEnd/>
            <a:tailEnd/>
          </a:ln>
        </p:spPr>
        <p:txBody>
          <a:bodyPr/>
          <a:lstStyle/>
          <a:p>
            <a:r>
              <a:rPr lang="en-US" smtClean="0"/>
              <a:t>doc.: IEEE 802.11-11/1597r0</a:t>
            </a:r>
          </a:p>
        </p:txBody>
      </p:sp>
      <p:sp>
        <p:nvSpPr>
          <p:cNvPr id="27653" name="Date Placeholder 4"/>
          <p:cNvSpPr txBox="1">
            <a:spLocks noGrp="1"/>
          </p:cNvSpPr>
          <p:nvPr/>
        </p:nvSpPr>
        <p:spPr bwMode="auto">
          <a:xfrm>
            <a:off x="661121" y="88779"/>
            <a:ext cx="1214947" cy="221947"/>
          </a:xfrm>
          <a:prstGeom prst="rect">
            <a:avLst/>
          </a:prstGeom>
          <a:noFill/>
          <a:ln w="9525">
            <a:noFill/>
            <a:miter lim="800000"/>
            <a:headEnd/>
            <a:tailEnd/>
          </a:ln>
        </p:spPr>
        <p:txBody>
          <a:bodyPr wrap="none" lIns="0" tIns="0" rIns="0" bIns="0" anchor="b">
            <a:spAutoFit/>
          </a:bodyPr>
          <a:lstStyle/>
          <a:p>
            <a:pPr defTabSz="942933" eaLnBrk="0" hangingPunct="0"/>
            <a:r>
              <a:rPr lang="en-US" sz="1400"/>
              <a:t>November 2011</a:t>
            </a:r>
          </a:p>
        </p:txBody>
      </p:sp>
      <p:sp>
        <p:nvSpPr>
          <p:cNvPr id="27654" name="Footer Placeholder 5"/>
          <p:cNvSpPr>
            <a:spLocks noGrp="1"/>
          </p:cNvSpPr>
          <p:nvPr>
            <p:ph type="ftr" sz="quarter" idx="4"/>
          </p:nvPr>
        </p:nvSpPr>
        <p:spPr>
          <a:xfrm>
            <a:off x="4274404" y="9003114"/>
            <a:ext cx="2076454" cy="190240"/>
          </a:xfrm>
          <a:noFill/>
          <a:ln>
            <a:miter lim="800000"/>
            <a:headEnd/>
            <a:tailEnd/>
          </a:ln>
        </p:spPr>
        <p:txBody>
          <a:bodyPr/>
          <a:lstStyle/>
          <a:p>
            <a:pPr lvl="4"/>
            <a:r>
              <a:rPr lang="en-US" smtClean="0"/>
              <a:t>Bruce Kraemer (Marvell)</a:t>
            </a:r>
          </a:p>
        </p:txBody>
      </p:sp>
      <p:sp>
        <p:nvSpPr>
          <p:cNvPr id="27655" name="Slide Number Placeholder 6"/>
          <p:cNvSpPr>
            <a:spLocks noGrp="1"/>
          </p:cNvSpPr>
          <p:nvPr>
            <p:ph type="sldNum" sz="quarter" idx="5"/>
          </p:nvPr>
        </p:nvSpPr>
        <p:spPr>
          <a:xfrm>
            <a:off x="3351359" y="9003114"/>
            <a:ext cx="424443" cy="190240"/>
          </a:xfrm>
          <a:noFill/>
          <a:ln>
            <a:miter lim="800000"/>
            <a:headEnd/>
            <a:tailEnd/>
          </a:ln>
        </p:spPr>
        <p:txBody>
          <a:bodyPr/>
          <a:lstStyle/>
          <a:p>
            <a:pPr defTabSz="942933"/>
            <a:r>
              <a:rPr lang="en-US" smtClean="0"/>
              <a:t>Page </a:t>
            </a:r>
            <a:fld id="{C203DFCC-51D3-4708-9D5D-0538E7E52D07}" type="slidenum">
              <a:rPr lang="en-US" smtClean="0"/>
              <a:pPr defTabSz="942933"/>
              <a:t>7</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3"/>
          <p:cNvSpPr>
            <a:spLocks noGrp="1" noChangeArrowheads="1"/>
          </p:cNvSpPr>
          <p:nvPr>
            <p:ph type="dt" sz="quarter" idx="1"/>
          </p:nvPr>
        </p:nvSpPr>
        <p:spPr>
          <a:noFill/>
          <a:ln>
            <a:miter lim="800000"/>
            <a:headEnd/>
            <a:tailEnd/>
          </a:ln>
        </p:spPr>
        <p:txBody>
          <a:bodyPr/>
          <a:lstStyle/>
          <a:p>
            <a:r>
              <a:rPr lang="en-US" smtClean="0"/>
              <a:t>January 2012</a:t>
            </a:r>
          </a:p>
        </p:txBody>
      </p:sp>
      <p:sp>
        <p:nvSpPr>
          <p:cNvPr id="40962" name="Rectangle 2"/>
          <p:cNvSpPr>
            <a:spLocks noGrp="1" noChangeArrowheads="1"/>
          </p:cNvSpPr>
          <p:nvPr>
            <p:ph type="hdr" sz="quarter"/>
          </p:nvPr>
        </p:nvSpPr>
        <p:spPr>
          <a:xfrm>
            <a:off x="4178154" y="95120"/>
            <a:ext cx="2172704" cy="215605"/>
          </a:xfrm>
          <a:noFill/>
          <a:ln>
            <a:miter lim="800000"/>
            <a:headEnd/>
            <a:tailEnd/>
          </a:ln>
        </p:spPr>
        <p:txBody>
          <a:bodyPr/>
          <a:lstStyle/>
          <a:p>
            <a:r>
              <a:rPr lang="en-US" smtClean="0"/>
              <a:t>doc.: IEEE 802.11-11/1597r0</a:t>
            </a:r>
          </a:p>
        </p:txBody>
      </p:sp>
      <p:sp>
        <p:nvSpPr>
          <p:cNvPr id="40963" name="Rectangle 3"/>
          <p:cNvSpPr txBox="1">
            <a:spLocks noGrp="1" noChangeArrowheads="1"/>
          </p:cNvSpPr>
          <p:nvPr/>
        </p:nvSpPr>
        <p:spPr bwMode="auto">
          <a:xfrm>
            <a:off x="661121" y="88779"/>
            <a:ext cx="1214947" cy="221947"/>
          </a:xfrm>
          <a:prstGeom prst="rect">
            <a:avLst/>
          </a:prstGeom>
          <a:noFill/>
          <a:ln w="9525">
            <a:noFill/>
            <a:miter lim="800000"/>
            <a:headEnd/>
            <a:tailEnd/>
          </a:ln>
        </p:spPr>
        <p:txBody>
          <a:bodyPr wrap="none" lIns="0" tIns="0" rIns="0" bIns="0" anchor="b">
            <a:spAutoFit/>
          </a:bodyPr>
          <a:lstStyle/>
          <a:p>
            <a:pPr defTabSz="942933" eaLnBrk="0" hangingPunct="0"/>
            <a:r>
              <a:rPr lang="en-US" sz="1400"/>
              <a:t>November 2011</a:t>
            </a:r>
          </a:p>
        </p:txBody>
      </p:sp>
      <p:sp>
        <p:nvSpPr>
          <p:cNvPr id="40964" name="Rectangle 6"/>
          <p:cNvSpPr>
            <a:spLocks noGrp="1" noChangeArrowheads="1"/>
          </p:cNvSpPr>
          <p:nvPr>
            <p:ph type="ftr" sz="quarter" idx="4"/>
          </p:nvPr>
        </p:nvSpPr>
        <p:spPr>
          <a:xfrm>
            <a:off x="4274404" y="9003114"/>
            <a:ext cx="2076454" cy="190240"/>
          </a:xfrm>
          <a:noFill/>
          <a:ln>
            <a:miter lim="800000"/>
            <a:headEnd/>
            <a:tailEnd/>
          </a:ln>
        </p:spPr>
        <p:txBody>
          <a:bodyPr/>
          <a:lstStyle/>
          <a:p>
            <a:pPr lvl="4"/>
            <a:r>
              <a:rPr lang="en-US" smtClean="0"/>
              <a:t>Bruce Kraemer (Marvell)</a:t>
            </a:r>
          </a:p>
        </p:txBody>
      </p:sp>
      <p:sp>
        <p:nvSpPr>
          <p:cNvPr id="40965" name="Rectangle 7"/>
          <p:cNvSpPr>
            <a:spLocks noGrp="1" noChangeArrowheads="1"/>
          </p:cNvSpPr>
          <p:nvPr>
            <p:ph type="sldNum" sz="quarter" idx="5"/>
          </p:nvPr>
        </p:nvSpPr>
        <p:spPr>
          <a:xfrm>
            <a:off x="3272467" y="9003114"/>
            <a:ext cx="503336" cy="190240"/>
          </a:xfrm>
          <a:noFill/>
          <a:ln>
            <a:miter lim="800000"/>
            <a:headEnd/>
            <a:tailEnd/>
          </a:ln>
        </p:spPr>
        <p:txBody>
          <a:bodyPr/>
          <a:lstStyle/>
          <a:p>
            <a:pPr defTabSz="942933"/>
            <a:r>
              <a:rPr lang="en-US" smtClean="0"/>
              <a:t>Page </a:t>
            </a:r>
            <a:fld id="{06DF4960-73C5-4494-9A06-265C5D4526C4}" type="slidenum">
              <a:rPr lang="en-US" smtClean="0"/>
              <a:pPr defTabSz="942933"/>
              <a:t>11</a:t>
            </a:fld>
            <a:endParaRPr lang="en-US" smtClean="0"/>
          </a:p>
        </p:txBody>
      </p:sp>
      <p:sp>
        <p:nvSpPr>
          <p:cNvPr id="40966" name="Rectangle 2"/>
          <p:cNvSpPr>
            <a:spLocks noGrp="1" noRot="1" noChangeAspect="1" noChangeArrowheads="1" noTextEdit="1"/>
          </p:cNvSpPr>
          <p:nvPr>
            <p:ph type="sldImg"/>
          </p:nvPr>
        </p:nvSpPr>
        <p:spPr>
          <a:ln/>
        </p:spPr>
      </p:sp>
      <p:sp>
        <p:nvSpPr>
          <p:cNvPr id="40967"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3"/>
          <p:cNvSpPr>
            <a:spLocks noGrp="1" noChangeArrowheads="1"/>
          </p:cNvSpPr>
          <p:nvPr>
            <p:ph type="dt" sz="quarter" idx="1"/>
          </p:nvPr>
        </p:nvSpPr>
        <p:spPr>
          <a:noFill/>
          <a:ln>
            <a:miter lim="800000"/>
            <a:headEnd/>
            <a:tailEnd/>
          </a:ln>
        </p:spPr>
        <p:txBody>
          <a:bodyPr/>
          <a:lstStyle/>
          <a:p>
            <a:r>
              <a:rPr lang="en-US" smtClean="0"/>
              <a:t>January 2012</a:t>
            </a:r>
          </a:p>
        </p:txBody>
      </p:sp>
      <p:sp>
        <p:nvSpPr>
          <p:cNvPr id="45058" name="Rectangle 2"/>
          <p:cNvSpPr>
            <a:spLocks noGrp="1" noChangeArrowheads="1"/>
          </p:cNvSpPr>
          <p:nvPr>
            <p:ph type="hdr" sz="quarter"/>
          </p:nvPr>
        </p:nvSpPr>
        <p:spPr>
          <a:xfrm>
            <a:off x="4178154" y="95120"/>
            <a:ext cx="2172704" cy="215605"/>
          </a:xfrm>
          <a:noFill/>
          <a:ln>
            <a:miter lim="800000"/>
            <a:headEnd/>
            <a:tailEnd/>
          </a:ln>
        </p:spPr>
        <p:txBody>
          <a:bodyPr/>
          <a:lstStyle/>
          <a:p>
            <a:r>
              <a:rPr lang="en-US" smtClean="0"/>
              <a:t>doc.: IEEE 802.11-11/1597r0</a:t>
            </a:r>
          </a:p>
        </p:txBody>
      </p:sp>
      <p:sp>
        <p:nvSpPr>
          <p:cNvPr id="45059" name="Rectangle 3"/>
          <p:cNvSpPr txBox="1">
            <a:spLocks noGrp="1" noChangeArrowheads="1"/>
          </p:cNvSpPr>
          <p:nvPr/>
        </p:nvSpPr>
        <p:spPr bwMode="auto">
          <a:xfrm>
            <a:off x="661121" y="88779"/>
            <a:ext cx="1214947" cy="221947"/>
          </a:xfrm>
          <a:prstGeom prst="rect">
            <a:avLst/>
          </a:prstGeom>
          <a:noFill/>
          <a:ln w="9525">
            <a:noFill/>
            <a:miter lim="800000"/>
            <a:headEnd/>
            <a:tailEnd/>
          </a:ln>
        </p:spPr>
        <p:txBody>
          <a:bodyPr wrap="none" lIns="0" tIns="0" rIns="0" bIns="0" anchor="b">
            <a:spAutoFit/>
          </a:bodyPr>
          <a:lstStyle/>
          <a:p>
            <a:pPr defTabSz="942933" eaLnBrk="0" hangingPunct="0"/>
            <a:r>
              <a:rPr lang="en-US" sz="1400"/>
              <a:t>November 2011</a:t>
            </a:r>
          </a:p>
        </p:txBody>
      </p:sp>
      <p:sp>
        <p:nvSpPr>
          <p:cNvPr id="45060" name="Rectangle 6"/>
          <p:cNvSpPr>
            <a:spLocks noGrp="1" noChangeArrowheads="1"/>
          </p:cNvSpPr>
          <p:nvPr>
            <p:ph type="ftr" sz="quarter" idx="4"/>
          </p:nvPr>
        </p:nvSpPr>
        <p:spPr>
          <a:xfrm>
            <a:off x="4274404" y="9003114"/>
            <a:ext cx="2076454" cy="190240"/>
          </a:xfrm>
          <a:noFill/>
          <a:ln>
            <a:miter lim="800000"/>
            <a:headEnd/>
            <a:tailEnd/>
          </a:ln>
        </p:spPr>
        <p:txBody>
          <a:bodyPr/>
          <a:lstStyle/>
          <a:p>
            <a:pPr lvl="4"/>
            <a:r>
              <a:rPr lang="en-US" smtClean="0"/>
              <a:t>Bruce Kraemer (Marvell)</a:t>
            </a:r>
          </a:p>
        </p:txBody>
      </p:sp>
      <p:sp>
        <p:nvSpPr>
          <p:cNvPr id="45061" name="Rectangle 7"/>
          <p:cNvSpPr>
            <a:spLocks noGrp="1" noChangeArrowheads="1"/>
          </p:cNvSpPr>
          <p:nvPr>
            <p:ph type="sldNum" sz="quarter" idx="5"/>
          </p:nvPr>
        </p:nvSpPr>
        <p:spPr>
          <a:xfrm>
            <a:off x="3272467" y="9003114"/>
            <a:ext cx="503336" cy="190240"/>
          </a:xfrm>
          <a:noFill/>
          <a:ln>
            <a:miter lim="800000"/>
            <a:headEnd/>
            <a:tailEnd/>
          </a:ln>
        </p:spPr>
        <p:txBody>
          <a:bodyPr/>
          <a:lstStyle/>
          <a:p>
            <a:pPr defTabSz="942933"/>
            <a:r>
              <a:rPr lang="en-US" smtClean="0"/>
              <a:t>Page </a:t>
            </a:r>
            <a:fld id="{529911D7-C9FE-44AD-A779-0B7DCC3DA4AF}" type="slidenum">
              <a:rPr lang="en-US" smtClean="0"/>
              <a:pPr defTabSz="942933"/>
              <a:t>14</a:t>
            </a:fld>
            <a:endParaRPr lang="en-US" smtClean="0"/>
          </a:p>
        </p:txBody>
      </p:sp>
      <p:sp>
        <p:nvSpPr>
          <p:cNvPr id="45062" name="Rectangle 2"/>
          <p:cNvSpPr>
            <a:spLocks noGrp="1" noRot="1" noChangeAspect="1" noChangeArrowheads="1" noTextEdit="1"/>
          </p:cNvSpPr>
          <p:nvPr>
            <p:ph type="sldImg"/>
          </p:nvPr>
        </p:nvSpPr>
        <p:spPr>
          <a:ln/>
        </p:spPr>
      </p:sp>
      <p:sp>
        <p:nvSpPr>
          <p:cNvPr id="45063"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Rectangle 3"/>
          <p:cNvSpPr>
            <a:spLocks noGrp="1" noChangeArrowheads="1"/>
          </p:cNvSpPr>
          <p:nvPr>
            <p:ph type="dt" sz="quarter" idx="1"/>
          </p:nvPr>
        </p:nvSpPr>
        <p:spPr>
          <a:noFill/>
          <a:ln>
            <a:miter lim="800000"/>
            <a:headEnd/>
            <a:tailEnd/>
          </a:ln>
        </p:spPr>
        <p:txBody>
          <a:bodyPr/>
          <a:lstStyle/>
          <a:p>
            <a:r>
              <a:rPr lang="en-US" smtClean="0"/>
              <a:t>January 2012</a:t>
            </a:r>
          </a:p>
        </p:txBody>
      </p:sp>
      <p:sp>
        <p:nvSpPr>
          <p:cNvPr id="83970" name="Slide Image Placeholder 1"/>
          <p:cNvSpPr>
            <a:spLocks noGrp="1" noRot="1" noChangeAspect="1" noTextEdit="1"/>
          </p:cNvSpPr>
          <p:nvPr>
            <p:ph type="sldImg"/>
          </p:nvPr>
        </p:nvSpPr>
        <p:spPr>
          <a:ln/>
        </p:spPr>
      </p:sp>
      <p:sp>
        <p:nvSpPr>
          <p:cNvPr id="83971" name="Notes Placeholder 2"/>
          <p:cNvSpPr>
            <a:spLocks noGrp="1"/>
          </p:cNvSpPr>
          <p:nvPr>
            <p:ph type="body" idx="1"/>
          </p:nvPr>
        </p:nvSpPr>
        <p:spPr>
          <a:noFill/>
        </p:spPr>
        <p:txBody>
          <a:bodyPr/>
          <a:lstStyle/>
          <a:p>
            <a:endParaRPr lang="en-US" smtClean="0"/>
          </a:p>
        </p:txBody>
      </p:sp>
      <p:sp>
        <p:nvSpPr>
          <p:cNvPr id="83972" name="Header Placeholder 3"/>
          <p:cNvSpPr>
            <a:spLocks noGrp="1"/>
          </p:cNvSpPr>
          <p:nvPr>
            <p:ph type="hdr" sz="quarter"/>
          </p:nvPr>
        </p:nvSpPr>
        <p:spPr>
          <a:xfrm>
            <a:off x="4178154" y="95120"/>
            <a:ext cx="2172704" cy="215605"/>
          </a:xfrm>
          <a:noFill/>
          <a:ln>
            <a:miter lim="800000"/>
            <a:headEnd/>
            <a:tailEnd/>
          </a:ln>
        </p:spPr>
        <p:txBody>
          <a:bodyPr/>
          <a:lstStyle/>
          <a:p>
            <a:r>
              <a:rPr lang="en-US" smtClean="0"/>
              <a:t>doc.: IEEE 802.11-11/1597r0</a:t>
            </a:r>
          </a:p>
        </p:txBody>
      </p:sp>
      <p:sp>
        <p:nvSpPr>
          <p:cNvPr id="83973" name="Date Placeholder 4"/>
          <p:cNvSpPr txBox="1">
            <a:spLocks noGrp="1"/>
          </p:cNvSpPr>
          <p:nvPr/>
        </p:nvSpPr>
        <p:spPr bwMode="auto">
          <a:xfrm>
            <a:off x="661121" y="88779"/>
            <a:ext cx="1214947" cy="221947"/>
          </a:xfrm>
          <a:prstGeom prst="rect">
            <a:avLst/>
          </a:prstGeom>
          <a:noFill/>
          <a:ln w="9525">
            <a:noFill/>
            <a:miter lim="800000"/>
            <a:headEnd/>
            <a:tailEnd/>
          </a:ln>
        </p:spPr>
        <p:txBody>
          <a:bodyPr wrap="none" lIns="0" tIns="0" rIns="0" bIns="0" anchor="b">
            <a:spAutoFit/>
          </a:bodyPr>
          <a:lstStyle/>
          <a:p>
            <a:pPr defTabSz="942933" eaLnBrk="0" hangingPunct="0"/>
            <a:r>
              <a:rPr lang="en-US" sz="1400"/>
              <a:t>November 2011</a:t>
            </a:r>
          </a:p>
        </p:txBody>
      </p:sp>
      <p:sp>
        <p:nvSpPr>
          <p:cNvPr id="83974" name="Footer Placeholder 5"/>
          <p:cNvSpPr>
            <a:spLocks noGrp="1"/>
          </p:cNvSpPr>
          <p:nvPr>
            <p:ph type="ftr" sz="quarter" idx="4"/>
          </p:nvPr>
        </p:nvSpPr>
        <p:spPr>
          <a:xfrm>
            <a:off x="4274404" y="9003114"/>
            <a:ext cx="2076454" cy="190240"/>
          </a:xfrm>
          <a:noFill/>
          <a:ln>
            <a:miter lim="800000"/>
            <a:headEnd/>
            <a:tailEnd/>
          </a:ln>
        </p:spPr>
        <p:txBody>
          <a:bodyPr/>
          <a:lstStyle/>
          <a:p>
            <a:pPr lvl="4"/>
            <a:r>
              <a:rPr lang="en-US" smtClean="0"/>
              <a:t>Bruce Kraemer (Marvell)</a:t>
            </a:r>
          </a:p>
        </p:txBody>
      </p:sp>
      <p:sp>
        <p:nvSpPr>
          <p:cNvPr id="83975" name="Slide Number Placeholder 6"/>
          <p:cNvSpPr>
            <a:spLocks noGrp="1"/>
          </p:cNvSpPr>
          <p:nvPr>
            <p:ph type="sldNum" sz="quarter" idx="5"/>
          </p:nvPr>
        </p:nvSpPr>
        <p:spPr>
          <a:xfrm>
            <a:off x="3272467" y="9003114"/>
            <a:ext cx="503336" cy="190240"/>
          </a:xfrm>
          <a:noFill/>
          <a:ln>
            <a:miter lim="800000"/>
            <a:headEnd/>
            <a:tailEnd/>
          </a:ln>
        </p:spPr>
        <p:txBody>
          <a:bodyPr/>
          <a:lstStyle/>
          <a:p>
            <a:pPr defTabSz="942933"/>
            <a:r>
              <a:rPr lang="en-US" smtClean="0"/>
              <a:t>Page </a:t>
            </a:r>
            <a:fld id="{B851FFE9-A063-48EF-993B-5D63F06D7A0F}" type="slidenum">
              <a:rPr lang="en-US" smtClean="0"/>
              <a:pPr defTabSz="942933"/>
              <a:t>20</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3"/>
          <p:cNvSpPr>
            <a:spLocks noGrp="1" noChangeArrowheads="1"/>
          </p:cNvSpPr>
          <p:nvPr>
            <p:ph type="dt" sz="quarter" idx="1"/>
          </p:nvPr>
        </p:nvSpPr>
        <p:spPr>
          <a:noFill/>
          <a:ln>
            <a:miter lim="800000"/>
            <a:headEnd/>
            <a:tailEnd/>
          </a:ln>
        </p:spPr>
        <p:txBody>
          <a:bodyPr/>
          <a:lstStyle/>
          <a:p>
            <a:r>
              <a:rPr lang="en-US" smtClean="0"/>
              <a:t>January 2012</a:t>
            </a:r>
          </a:p>
        </p:txBody>
      </p:sp>
      <p:sp>
        <p:nvSpPr>
          <p:cNvPr id="49154" name="Rectangle 2"/>
          <p:cNvSpPr>
            <a:spLocks noGrp="1" noChangeArrowheads="1"/>
          </p:cNvSpPr>
          <p:nvPr>
            <p:ph type="hdr" sz="quarter"/>
          </p:nvPr>
        </p:nvSpPr>
        <p:spPr>
          <a:xfrm>
            <a:off x="4178154" y="95120"/>
            <a:ext cx="2172704" cy="215605"/>
          </a:xfrm>
          <a:noFill/>
          <a:ln>
            <a:miter lim="800000"/>
            <a:headEnd/>
            <a:tailEnd/>
          </a:ln>
        </p:spPr>
        <p:txBody>
          <a:bodyPr/>
          <a:lstStyle/>
          <a:p>
            <a:r>
              <a:rPr lang="en-US" smtClean="0"/>
              <a:t>doc.: IEEE 802.11-11/1597r0</a:t>
            </a:r>
          </a:p>
        </p:txBody>
      </p:sp>
      <p:sp>
        <p:nvSpPr>
          <p:cNvPr id="49155" name="Rectangle 3"/>
          <p:cNvSpPr txBox="1">
            <a:spLocks noGrp="1" noChangeArrowheads="1"/>
          </p:cNvSpPr>
          <p:nvPr/>
        </p:nvSpPr>
        <p:spPr bwMode="auto">
          <a:xfrm>
            <a:off x="661121" y="88779"/>
            <a:ext cx="1214947" cy="221947"/>
          </a:xfrm>
          <a:prstGeom prst="rect">
            <a:avLst/>
          </a:prstGeom>
          <a:noFill/>
          <a:ln w="9525">
            <a:noFill/>
            <a:miter lim="800000"/>
            <a:headEnd/>
            <a:tailEnd/>
          </a:ln>
        </p:spPr>
        <p:txBody>
          <a:bodyPr wrap="none" lIns="0" tIns="0" rIns="0" bIns="0" anchor="b">
            <a:spAutoFit/>
          </a:bodyPr>
          <a:lstStyle/>
          <a:p>
            <a:pPr defTabSz="942933" eaLnBrk="0" hangingPunct="0"/>
            <a:r>
              <a:rPr lang="en-US" sz="1400"/>
              <a:t>November 2011</a:t>
            </a:r>
          </a:p>
        </p:txBody>
      </p:sp>
      <p:sp>
        <p:nvSpPr>
          <p:cNvPr id="49156" name="Rectangle 6"/>
          <p:cNvSpPr>
            <a:spLocks noGrp="1" noChangeArrowheads="1"/>
          </p:cNvSpPr>
          <p:nvPr>
            <p:ph type="ftr" sz="quarter" idx="4"/>
          </p:nvPr>
        </p:nvSpPr>
        <p:spPr>
          <a:xfrm>
            <a:off x="4274404" y="9003114"/>
            <a:ext cx="2076454" cy="190240"/>
          </a:xfrm>
          <a:noFill/>
          <a:ln>
            <a:miter lim="800000"/>
            <a:headEnd/>
            <a:tailEnd/>
          </a:ln>
        </p:spPr>
        <p:txBody>
          <a:bodyPr/>
          <a:lstStyle/>
          <a:p>
            <a:pPr lvl="4"/>
            <a:r>
              <a:rPr lang="en-US" smtClean="0"/>
              <a:t>Bruce Kraemer (Marvell)</a:t>
            </a:r>
          </a:p>
        </p:txBody>
      </p:sp>
      <p:sp>
        <p:nvSpPr>
          <p:cNvPr id="49157" name="Rectangle 7"/>
          <p:cNvSpPr>
            <a:spLocks noGrp="1" noChangeArrowheads="1"/>
          </p:cNvSpPr>
          <p:nvPr>
            <p:ph type="sldNum" sz="quarter" idx="5"/>
          </p:nvPr>
        </p:nvSpPr>
        <p:spPr>
          <a:xfrm>
            <a:off x="3272467" y="9003114"/>
            <a:ext cx="503336" cy="190240"/>
          </a:xfrm>
          <a:noFill/>
          <a:ln>
            <a:miter lim="800000"/>
            <a:headEnd/>
            <a:tailEnd/>
          </a:ln>
        </p:spPr>
        <p:txBody>
          <a:bodyPr/>
          <a:lstStyle/>
          <a:p>
            <a:pPr defTabSz="942933"/>
            <a:r>
              <a:rPr lang="en-US" smtClean="0"/>
              <a:t>Page </a:t>
            </a:r>
            <a:fld id="{3FE3F59F-A1EA-49BA-9289-2DAE3D53E691}" type="slidenum">
              <a:rPr lang="en-US" smtClean="0"/>
              <a:pPr defTabSz="942933"/>
              <a:t>23</a:t>
            </a:fld>
            <a:endParaRPr lang="en-US" smtClean="0"/>
          </a:p>
        </p:txBody>
      </p:sp>
      <p:sp>
        <p:nvSpPr>
          <p:cNvPr id="49158" name="Rectangle 2"/>
          <p:cNvSpPr>
            <a:spLocks noGrp="1" noRot="1" noChangeAspect="1" noChangeArrowheads="1" noTextEdit="1"/>
          </p:cNvSpPr>
          <p:nvPr>
            <p:ph type="sldImg"/>
          </p:nvPr>
        </p:nvSpPr>
        <p:spPr>
          <a:ln/>
        </p:spPr>
      </p:sp>
      <p:sp>
        <p:nvSpPr>
          <p:cNvPr id="49159"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Rectangle 3"/>
          <p:cNvSpPr>
            <a:spLocks noGrp="1" noChangeArrowheads="1"/>
          </p:cNvSpPr>
          <p:nvPr>
            <p:ph type="dt" sz="quarter" idx="1"/>
          </p:nvPr>
        </p:nvSpPr>
        <p:spPr>
          <a:noFill/>
          <a:ln>
            <a:miter lim="800000"/>
            <a:headEnd/>
            <a:tailEnd/>
          </a:ln>
        </p:spPr>
        <p:txBody>
          <a:bodyPr/>
          <a:lstStyle/>
          <a:p>
            <a:r>
              <a:rPr lang="en-US" smtClean="0"/>
              <a:t>January 2012</a:t>
            </a:r>
          </a:p>
        </p:txBody>
      </p:sp>
      <p:sp>
        <p:nvSpPr>
          <p:cNvPr id="63490" name="Slide Image Placeholder 1"/>
          <p:cNvSpPr>
            <a:spLocks noGrp="1" noRot="1" noChangeAspect="1"/>
          </p:cNvSpPr>
          <p:nvPr>
            <p:ph type="sldImg"/>
          </p:nvPr>
        </p:nvSpPr>
        <p:spPr>
          <a:ln/>
        </p:spPr>
      </p:sp>
      <p:sp>
        <p:nvSpPr>
          <p:cNvPr id="63491" name="Notes Placeholder 2"/>
          <p:cNvSpPr>
            <a:spLocks noGrp="1"/>
          </p:cNvSpPr>
          <p:nvPr>
            <p:ph type="body" idx="1"/>
          </p:nvPr>
        </p:nvSpPr>
        <p:spPr>
          <a:noFill/>
        </p:spPr>
        <p:txBody>
          <a:bodyPr/>
          <a:lstStyle/>
          <a:p>
            <a:endParaRPr lang="en-US" smtClean="0"/>
          </a:p>
        </p:txBody>
      </p:sp>
      <p:sp>
        <p:nvSpPr>
          <p:cNvPr id="63492" name="Header Placeholder 3"/>
          <p:cNvSpPr>
            <a:spLocks noGrp="1"/>
          </p:cNvSpPr>
          <p:nvPr>
            <p:ph type="hdr" sz="quarter"/>
          </p:nvPr>
        </p:nvSpPr>
        <p:spPr>
          <a:xfrm>
            <a:off x="4178154" y="95120"/>
            <a:ext cx="2172704" cy="215605"/>
          </a:xfrm>
          <a:noFill/>
          <a:ln>
            <a:miter lim="800000"/>
            <a:headEnd/>
            <a:tailEnd/>
          </a:ln>
        </p:spPr>
        <p:txBody>
          <a:bodyPr/>
          <a:lstStyle/>
          <a:p>
            <a:r>
              <a:rPr lang="en-US" smtClean="0"/>
              <a:t>doc.: IEEE 802.11-11/1597r0</a:t>
            </a:r>
          </a:p>
        </p:txBody>
      </p:sp>
      <p:sp>
        <p:nvSpPr>
          <p:cNvPr id="63493" name="Date Placeholder 4"/>
          <p:cNvSpPr txBox="1">
            <a:spLocks noGrp="1"/>
          </p:cNvSpPr>
          <p:nvPr/>
        </p:nvSpPr>
        <p:spPr bwMode="auto">
          <a:xfrm>
            <a:off x="661121" y="88779"/>
            <a:ext cx="1214947" cy="221947"/>
          </a:xfrm>
          <a:prstGeom prst="rect">
            <a:avLst/>
          </a:prstGeom>
          <a:noFill/>
          <a:ln w="9525">
            <a:noFill/>
            <a:miter lim="800000"/>
            <a:headEnd/>
            <a:tailEnd/>
          </a:ln>
        </p:spPr>
        <p:txBody>
          <a:bodyPr wrap="none" lIns="0" tIns="0" rIns="0" bIns="0" anchor="b">
            <a:spAutoFit/>
          </a:bodyPr>
          <a:lstStyle/>
          <a:p>
            <a:pPr defTabSz="942933" eaLnBrk="0" hangingPunct="0"/>
            <a:r>
              <a:rPr lang="en-US" sz="1400"/>
              <a:t>November 2011</a:t>
            </a:r>
          </a:p>
        </p:txBody>
      </p:sp>
      <p:sp>
        <p:nvSpPr>
          <p:cNvPr id="63494" name="Footer Placeholder 5"/>
          <p:cNvSpPr>
            <a:spLocks noGrp="1"/>
          </p:cNvSpPr>
          <p:nvPr>
            <p:ph type="ftr" sz="quarter" idx="4"/>
          </p:nvPr>
        </p:nvSpPr>
        <p:spPr>
          <a:xfrm>
            <a:off x="4274404" y="9003114"/>
            <a:ext cx="2076454" cy="190240"/>
          </a:xfrm>
          <a:noFill/>
          <a:ln>
            <a:miter lim="800000"/>
            <a:headEnd/>
            <a:tailEnd/>
          </a:ln>
        </p:spPr>
        <p:txBody>
          <a:bodyPr/>
          <a:lstStyle/>
          <a:p>
            <a:pPr lvl="4"/>
            <a:r>
              <a:rPr lang="en-US" smtClean="0"/>
              <a:t>Bruce Kraemer (Marvell)</a:t>
            </a:r>
          </a:p>
        </p:txBody>
      </p:sp>
      <p:sp>
        <p:nvSpPr>
          <p:cNvPr id="63495" name="Slide Number Placeholder 6"/>
          <p:cNvSpPr>
            <a:spLocks noGrp="1"/>
          </p:cNvSpPr>
          <p:nvPr>
            <p:ph type="sldNum" sz="quarter" idx="5"/>
          </p:nvPr>
        </p:nvSpPr>
        <p:spPr>
          <a:xfrm>
            <a:off x="3272467" y="9003114"/>
            <a:ext cx="503336" cy="190240"/>
          </a:xfrm>
          <a:noFill/>
          <a:ln>
            <a:miter lim="800000"/>
            <a:headEnd/>
            <a:tailEnd/>
          </a:ln>
        </p:spPr>
        <p:txBody>
          <a:bodyPr/>
          <a:lstStyle/>
          <a:p>
            <a:pPr defTabSz="942933"/>
            <a:r>
              <a:rPr lang="en-US" smtClean="0"/>
              <a:t>Page </a:t>
            </a:r>
            <a:fld id="{9FF4E601-09F5-4B85-A4FD-090E9E00C148}" type="slidenum">
              <a:rPr lang="en-US" smtClean="0"/>
              <a:pPr defTabSz="942933"/>
              <a:t>26</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Rectangle 3"/>
          <p:cNvSpPr>
            <a:spLocks noGrp="1" noChangeArrowheads="1"/>
          </p:cNvSpPr>
          <p:nvPr>
            <p:ph type="dt" sz="quarter" idx="1"/>
          </p:nvPr>
        </p:nvSpPr>
        <p:spPr>
          <a:noFill/>
          <a:ln>
            <a:miter lim="800000"/>
            <a:headEnd/>
            <a:tailEnd/>
          </a:ln>
        </p:spPr>
        <p:txBody>
          <a:bodyPr/>
          <a:lstStyle/>
          <a:p>
            <a:r>
              <a:rPr lang="en-US" smtClean="0"/>
              <a:t>January 2012</a:t>
            </a:r>
          </a:p>
        </p:txBody>
      </p:sp>
      <p:sp>
        <p:nvSpPr>
          <p:cNvPr id="78850" name="Rectangle 2"/>
          <p:cNvSpPr>
            <a:spLocks noGrp="1" noChangeArrowheads="1"/>
          </p:cNvSpPr>
          <p:nvPr>
            <p:ph type="hdr" sz="quarter"/>
          </p:nvPr>
        </p:nvSpPr>
        <p:spPr>
          <a:xfrm>
            <a:off x="4178154" y="95120"/>
            <a:ext cx="2172704" cy="215605"/>
          </a:xfrm>
          <a:noFill/>
          <a:ln>
            <a:miter lim="800000"/>
            <a:headEnd/>
            <a:tailEnd/>
          </a:ln>
        </p:spPr>
        <p:txBody>
          <a:bodyPr/>
          <a:lstStyle/>
          <a:p>
            <a:r>
              <a:rPr lang="en-US" smtClean="0"/>
              <a:t>doc.: IEEE 802.11-11/1597r0</a:t>
            </a:r>
          </a:p>
        </p:txBody>
      </p:sp>
      <p:sp>
        <p:nvSpPr>
          <p:cNvPr id="78851" name="Rectangle 3"/>
          <p:cNvSpPr txBox="1">
            <a:spLocks noGrp="1" noChangeArrowheads="1"/>
          </p:cNvSpPr>
          <p:nvPr/>
        </p:nvSpPr>
        <p:spPr bwMode="auto">
          <a:xfrm>
            <a:off x="661121" y="88779"/>
            <a:ext cx="1214947" cy="221947"/>
          </a:xfrm>
          <a:prstGeom prst="rect">
            <a:avLst/>
          </a:prstGeom>
          <a:noFill/>
          <a:ln w="9525">
            <a:noFill/>
            <a:miter lim="800000"/>
            <a:headEnd/>
            <a:tailEnd/>
          </a:ln>
        </p:spPr>
        <p:txBody>
          <a:bodyPr wrap="none" lIns="0" tIns="0" rIns="0" bIns="0" anchor="b">
            <a:spAutoFit/>
          </a:bodyPr>
          <a:lstStyle/>
          <a:p>
            <a:pPr defTabSz="942933" eaLnBrk="0" hangingPunct="0"/>
            <a:r>
              <a:rPr lang="en-US" sz="1400"/>
              <a:t>November 2011</a:t>
            </a:r>
          </a:p>
        </p:txBody>
      </p:sp>
      <p:sp>
        <p:nvSpPr>
          <p:cNvPr id="78852" name="Rectangle 6"/>
          <p:cNvSpPr>
            <a:spLocks noGrp="1" noChangeArrowheads="1"/>
          </p:cNvSpPr>
          <p:nvPr>
            <p:ph type="ftr" sz="quarter" idx="4"/>
          </p:nvPr>
        </p:nvSpPr>
        <p:spPr>
          <a:xfrm>
            <a:off x="4274404" y="9003114"/>
            <a:ext cx="2076454" cy="190240"/>
          </a:xfrm>
          <a:noFill/>
          <a:ln>
            <a:miter lim="800000"/>
            <a:headEnd/>
            <a:tailEnd/>
          </a:ln>
        </p:spPr>
        <p:txBody>
          <a:bodyPr/>
          <a:lstStyle/>
          <a:p>
            <a:pPr lvl="4"/>
            <a:r>
              <a:rPr lang="en-US" smtClean="0"/>
              <a:t>Bruce Kraemer (Marvell)</a:t>
            </a:r>
          </a:p>
        </p:txBody>
      </p:sp>
      <p:sp>
        <p:nvSpPr>
          <p:cNvPr id="78853" name="Rectangle 7"/>
          <p:cNvSpPr>
            <a:spLocks noGrp="1" noChangeArrowheads="1"/>
          </p:cNvSpPr>
          <p:nvPr>
            <p:ph type="sldNum" sz="quarter" idx="5"/>
          </p:nvPr>
        </p:nvSpPr>
        <p:spPr>
          <a:xfrm>
            <a:off x="3272467" y="9003114"/>
            <a:ext cx="503336" cy="190240"/>
          </a:xfrm>
          <a:noFill/>
          <a:ln>
            <a:miter lim="800000"/>
            <a:headEnd/>
            <a:tailEnd/>
          </a:ln>
        </p:spPr>
        <p:txBody>
          <a:bodyPr/>
          <a:lstStyle/>
          <a:p>
            <a:pPr defTabSz="942933"/>
            <a:r>
              <a:rPr lang="en-US" smtClean="0"/>
              <a:t>Page </a:t>
            </a:r>
            <a:fld id="{7D9C0947-C0A0-479E-BD46-49C6CCB597C1}" type="slidenum">
              <a:rPr lang="en-US" smtClean="0"/>
              <a:pPr defTabSz="942933"/>
              <a:t>41</a:t>
            </a:fld>
            <a:endParaRPr lang="en-US" smtClean="0"/>
          </a:p>
        </p:txBody>
      </p:sp>
      <p:sp>
        <p:nvSpPr>
          <p:cNvPr id="78854" name="Rectangle 2"/>
          <p:cNvSpPr>
            <a:spLocks noGrp="1" noRot="1" noChangeAspect="1" noChangeArrowheads="1" noTextEdit="1"/>
          </p:cNvSpPr>
          <p:nvPr>
            <p:ph type="sldImg"/>
          </p:nvPr>
        </p:nvSpPr>
        <p:spPr>
          <a:ln/>
        </p:spPr>
      </p:sp>
      <p:sp>
        <p:nvSpPr>
          <p:cNvPr id="78855"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57BF1D5-53F5-48EF-99E1-E52E8EDC8C86}"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7349274-CC6B-4799-A0D9-C5166ACC1DF1}"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D4A3B48D-4BC0-49B3-8433-468895CA9004}"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3241849-C0DB-4FB1-89C5-EE74AA3C680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6EA89C9-E549-4926-913B-DF97A274415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8562EEE-646B-463B-9C23-A2A68FA157AE}"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56850D0D-8D5C-4F8E-81EC-74E0F987EA6C}"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January 2012</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E14FF9F2-A1F2-42BE-BC50-C886E5640F2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January 2012</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609E705-EC27-4015-A8A5-4B6B3EB5691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January 2012</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FE121965-E984-471B-8D4A-8062BFCA349D}"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DB1D9FD8-1D87-47F8-BD17-EDA6A25512B9}"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37406AD4-2969-4089-9A7C-1D8F660D7673}"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1340110" cy="276999"/>
          </a:xfrm>
          <a:prstGeom prst="rect">
            <a:avLst/>
          </a:prstGeom>
          <a:noFill/>
          <a:ln>
            <a:noFill/>
          </a:ln>
          <a:effectLst/>
          <a:extLst/>
        </p:spPr>
        <p:txBody>
          <a:bodyPr vert="horz" wrap="none" lIns="0" tIns="0" rIns="0" bIns="0" numCol="1" anchor="b" anchorCtr="0" compatLnSpc="1">
            <a:prstTxWarp prst="textNoShape">
              <a:avLst/>
            </a:prstTxWarp>
            <a:spAutoFit/>
          </a:bodyPr>
          <a:lstStyle>
            <a:lvl1pPr eaLnBrk="0" hangingPunct="0">
              <a:defRPr sz="1800"/>
            </a:lvl1pPr>
          </a:lstStyle>
          <a:p>
            <a:pPr>
              <a:defRPr/>
            </a:pPr>
            <a:r>
              <a:rPr lang="en-US" smtClean="0"/>
              <a:t>January 2012</a:t>
            </a:r>
            <a:endParaRPr lang="en-US" dirty="0"/>
          </a:p>
        </p:txBody>
      </p:sp>
      <p:sp>
        <p:nvSpPr>
          <p:cNvPr id="1029" name="Rectangle 5"/>
          <p:cNvSpPr>
            <a:spLocks noGrp="1" noChangeArrowheads="1"/>
          </p:cNvSpPr>
          <p:nvPr>
            <p:ph type="ftr" sz="quarter" idx="3"/>
          </p:nvPr>
        </p:nvSpPr>
        <p:spPr bwMode="auto">
          <a:xfrm>
            <a:off x="6578600" y="6475413"/>
            <a:ext cx="1965325" cy="182562"/>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eaLnBrk="0" hangingPunct="0">
              <a:defRPr sz="1200" b="0"/>
            </a:lvl1pPr>
          </a:lstStyle>
          <a:p>
            <a:pPr>
              <a:defRPr/>
            </a:pPr>
            <a:r>
              <a:rPr lang="en-US"/>
              <a:t>Bruce Kraemer, Marvell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p:spPr>
        <p:txBody>
          <a:bodyPr vert="horz" wrap="none" lIns="0" tIns="0" rIns="0" bIns="0" numCol="1" anchor="t" anchorCtr="0" compatLnSpc="1">
            <a:prstTxWarp prst="textNoShape">
              <a:avLst/>
            </a:prstTxWarp>
            <a:spAutoFit/>
          </a:bodyPr>
          <a:lstStyle>
            <a:lvl1pPr algn="ctr" eaLnBrk="0" hangingPunct="0">
              <a:defRPr sz="1200" b="0"/>
            </a:lvl1pPr>
          </a:lstStyle>
          <a:p>
            <a:pPr>
              <a:defRPr/>
            </a:pPr>
            <a:r>
              <a:rPr lang="en-US"/>
              <a:t>Slide </a:t>
            </a:r>
            <a:fld id="{676F49A8-0349-46E6-A391-4CA8FB22DAF7}" type="slidenum">
              <a:rPr lang="en-US"/>
              <a:pPr>
                <a:defRPr/>
              </a:pPr>
              <a:t>‹#›</a:t>
            </a:fld>
            <a:endParaRPr lang="en-US"/>
          </a:p>
        </p:txBody>
      </p:sp>
      <p:sp>
        <p:nvSpPr>
          <p:cNvPr id="1031" name="Rectangle 7"/>
          <p:cNvSpPr>
            <a:spLocks noChangeArrowheads="1"/>
          </p:cNvSpPr>
          <p:nvPr/>
        </p:nvSpPr>
        <p:spPr bwMode="auto">
          <a:xfrm>
            <a:off x="5083175" y="314325"/>
            <a:ext cx="3263900" cy="274638"/>
          </a:xfrm>
          <a:prstGeom prst="rect">
            <a:avLst/>
          </a:prstGeom>
          <a:noFill/>
          <a:ln>
            <a:noFill/>
          </a:ln>
          <a:effectLst/>
          <a:extLst/>
        </p:spPr>
        <p:txBody>
          <a:bodyPr wrap="none" lIns="0" tIns="0" rIns="0" bIns="0" anchor="b">
            <a:spAutoFit/>
          </a:bodyPr>
          <a:lstStyle/>
          <a:p>
            <a:pPr marL="457200" lvl="4" algn="r" eaLnBrk="0" hangingPunct="0"/>
            <a:r>
              <a:rPr lang="en-US" sz="1800" dirty="0"/>
              <a:t>doc.: IEEE </a:t>
            </a:r>
            <a:r>
              <a:rPr lang="en-US" sz="1800" dirty="0" smtClean="0"/>
              <a:t>802.11-11/1597r2</a:t>
            </a:r>
            <a:endParaRPr lang="en-US"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p:spPr>
        <p:txBody>
          <a:bodyPr wrap="none" anchor="ctr"/>
          <a:lstStyle/>
          <a:p>
            <a:pPr algn="ctr" eaLnBrk="0" hangingPunct="0">
              <a:defRPr/>
            </a:pPr>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p:spPr>
        <p:txBody>
          <a:bodyPr wrap="none" lIns="0" tIns="0" rIns="0" bIns="0">
            <a:spAutoFit/>
          </a:bodyPr>
          <a:lstStyle/>
          <a:p>
            <a:pPr eaLnBrk="0" hangingPunct="0">
              <a:defRPr/>
            </a:pPr>
            <a:r>
              <a:rPr lang="en-US"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p:spPr>
        <p:txBody>
          <a:bodyPr wrap="none" anchor="ctr"/>
          <a:lstStyle/>
          <a:p>
            <a:pPr algn="ctr" eaLnBrk="0" hangingPunct="0">
              <a:defRPr/>
            </a:pPr>
            <a:endParaRPr lang="en-US"/>
          </a:p>
        </p:txBody>
      </p:sp>
    </p:spTree>
  </p:cSld>
  <p:clrMap bg1="lt1" tx1="dk1" bg2="lt2" tx2="dk2" accent1="accent1" accent2="accent2" accent3="accent3" accent4="accent4" accent5="accent5" accent6="accent6" hlink="hlink" folHlink="folHlink"/>
  <p:sldLayoutIdLst>
    <p:sldLayoutId id="2147483660" r:id="rId1"/>
    <p:sldLayoutId id="2147483659" r:id="rId2"/>
    <p:sldLayoutId id="2147483658" r:id="rId3"/>
    <p:sldLayoutId id="2147483657" r:id="rId4"/>
    <p:sldLayoutId id="2147483656" r:id="rId5"/>
    <p:sldLayoutId id="2147483655" r:id="rId6"/>
    <p:sldLayoutId id="2147483654" r:id="rId7"/>
    <p:sldLayoutId id="2147483653" r:id="rId8"/>
    <p:sldLayoutId id="2147483652" r:id="rId9"/>
    <p:sldLayoutId id="2147483651" r:id="rId10"/>
    <p:sldLayoutId id="2147483650" r:id="rId11"/>
    <p:sldLayoutId id="2147483649"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tandards.ieee.org/about/sasb/patcom/pat802_11.html"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hyperlink" Target="http://standards.ieee.org/db/patents/pat802_11.html"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http://www.ieee.org/web/standards/home/index.html" TargetMode="External"/><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ieee802.org/PARs.shtml"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16386" name="Slide Number Placeholder 5"/>
          <p:cNvSpPr>
            <a:spLocks noGrp="1"/>
          </p:cNvSpPr>
          <p:nvPr>
            <p:ph type="sldNum" sz="quarter" idx="12"/>
          </p:nvPr>
        </p:nvSpPr>
        <p:spPr>
          <a:noFill/>
          <a:ln>
            <a:miter lim="800000"/>
            <a:headEnd/>
            <a:tailEnd/>
          </a:ln>
        </p:spPr>
        <p:txBody>
          <a:bodyPr/>
          <a:lstStyle/>
          <a:p>
            <a:r>
              <a:rPr lang="en-US" smtClean="0"/>
              <a:t>Slide </a:t>
            </a:r>
            <a:fld id="{673D1558-A9CA-473C-9354-A9535BF070AF}" type="slidenum">
              <a:rPr lang="en-US" smtClean="0"/>
              <a:pPr/>
              <a:t>1</a:t>
            </a:fld>
            <a:endParaRPr lang="en-US" smtClean="0"/>
          </a:p>
        </p:txBody>
      </p:sp>
      <p:sp>
        <p:nvSpPr>
          <p:cNvPr id="16387" name="Text Box 326"/>
          <p:cNvSpPr txBox="1">
            <a:spLocks noChangeArrowheads="1"/>
          </p:cNvSpPr>
          <p:nvPr/>
        </p:nvSpPr>
        <p:spPr bwMode="auto">
          <a:xfrm>
            <a:off x="5311775" y="2330450"/>
            <a:ext cx="1176338" cy="522288"/>
          </a:xfrm>
          <a:prstGeom prst="rect">
            <a:avLst/>
          </a:prstGeom>
          <a:solidFill>
            <a:schemeClr val="bg1"/>
          </a:solidFill>
          <a:ln w="9525">
            <a:noFill/>
            <a:miter lim="800000"/>
            <a:headEnd/>
            <a:tailEnd/>
          </a:ln>
        </p:spPr>
        <p:txBody>
          <a:bodyPr>
            <a:spAutoFit/>
          </a:bodyPr>
          <a:lstStyle/>
          <a:p>
            <a:pPr eaLnBrk="0" hangingPunct="0"/>
            <a:r>
              <a:rPr lang="en-US" sz="1400" b="0"/>
              <a:t>+1 (321)</a:t>
            </a:r>
            <a:br>
              <a:rPr lang="en-US" sz="1400" b="0"/>
            </a:br>
            <a:r>
              <a:rPr lang="en-US" sz="1400" b="0"/>
              <a:t>751-3958</a:t>
            </a:r>
          </a:p>
        </p:txBody>
      </p:sp>
      <p:sp>
        <p:nvSpPr>
          <p:cNvPr id="16388" name="Text Box 320"/>
          <p:cNvSpPr txBox="1">
            <a:spLocks noChangeArrowheads="1"/>
          </p:cNvSpPr>
          <p:nvPr/>
        </p:nvSpPr>
        <p:spPr bwMode="auto">
          <a:xfrm>
            <a:off x="3489325" y="2311400"/>
            <a:ext cx="1879600" cy="517525"/>
          </a:xfrm>
          <a:prstGeom prst="rect">
            <a:avLst/>
          </a:prstGeom>
          <a:noFill/>
          <a:ln w="9525">
            <a:noFill/>
            <a:miter lim="800000"/>
            <a:headEnd/>
            <a:tailEnd/>
          </a:ln>
        </p:spPr>
        <p:txBody>
          <a:bodyPr wrap="none">
            <a:spAutoFit/>
          </a:bodyPr>
          <a:lstStyle/>
          <a:p>
            <a:pPr eaLnBrk="0" hangingPunct="0"/>
            <a:r>
              <a:rPr lang="en-US" sz="1400" b="0"/>
              <a:t>5488 Marvell Lane,</a:t>
            </a:r>
          </a:p>
          <a:p>
            <a:pPr eaLnBrk="0" hangingPunct="0"/>
            <a:r>
              <a:rPr lang="en-US" sz="1400" b="0"/>
              <a:t>Santa Clara, CA, 95054</a:t>
            </a:r>
          </a:p>
        </p:txBody>
      </p:sp>
      <p:sp>
        <p:nvSpPr>
          <p:cNvPr id="16389" name="Rectangle 5"/>
          <p:cNvSpPr>
            <a:spLocks noChangeArrowheads="1"/>
          </p:cNvSpPr>
          <p:nvPr/>
        </p:nvSpPr>
        <p:spPr bwMode="auto">
          <a:xfrm>
            <a:off x="688975" y="2068513"/>
            <a:ext cx="603250"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Name</a:t>
            </a:r>
            <a:endParaRPr lang="en-US" b="0"/>
          </a:p>
        </p:txBody>
      </p:sp>
      <p:sp>
        <p:nvSpPr>
          <p:cNvPr id="16390" name="Rectangle 6"/>
          <p:cNvSpPr>
            <a:spLocks noChangeArrowheads="1"/>
          </p:cNvSpPr>
          <p:nvPr/>
        </p:nvSpPr>
        <p:spPr bwMode="auto">
          <a:xfrm>
            <a:off x="1300163" y="2068513"/>
            <a:ext cx="60325"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 </a:t>
            </a:r>
            <a:endParaRPr lang="en-US" b="0"/>
          </a:p>
        </p:txBody>
      </p:sp>
      <p:sp>
        <p:nvSpPr>
          <p:cNvPr id="16391" name="Rectangle 7"/>
          <p:cNvSpPr>
            <a:spLocks noChangeArrowheads="1"/>
          </p:cNvSpPr>
          <p:nvPr/>
        </p:nvSpPr>
        <p:spPr bwMode="auto">
          <a:xfrm>
            <a:off x="2201863" y="2068513"/>
            <a:ext cx="1008062"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Company</a:t>
            </a:r>
            <a:endParaRPr lang="en-US" b="0"/>
          </a:p>
        </p:txBody>
      </p:sp>
      <p:sp>
        <p:nvSpPr>
          <p:cNvPr id="16392" name="Rectangle 8"/>
          <p:cNvSpPr>
            <a:spLocks noChangeArrowheads="1"/>
          </p:cNvSpPr>
          <p:nvPr/>
        </p:nvSpPr>
        <p:spPr bwMode="auto">
          <a:xfrm>
            <a:off x="3219450" y="2068513"/>
            <a:ext cx="60325"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 </a:t>
            </a:r>
            <a:endParaRPr lang="en-US" b="0"/>
          </a:p>
        </p:txBody>
      </p:sp>
      <p:sp>
        <p:nvSpPr>
          <p:cNvPr id="16393" name="Rectangle 9"/>
          <p:cNvSpPr>
            <a:spLocks noChangeArrowheads="1"/>
          </p:cNvSpPr>
          <p:nvPr/>
        </p:nvSpPr>
        <p:spPr bwMode="auto">
          <a:xfrm>
            <a:off x="3625850" y="2068513"/>
            <a:ext cx="844550"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Address</a:t>
            </a:r>
            <a:endParaRPr lang="en-US" b="0"/>
          </a:p>
        </p:txBody>
      </p:sp>
      <p:sp>
        <p:nvSpPr>
          <p:cNvPr id="16394" name="Rectangle 10"/>
          <p:cNvSpPr>
            <a:spLocks noChangeArrowheads="1"/>
          </p:cNvSpPr>
          <p:nvPr/>
        </p:nvSpPr>
        <p:spPr bwMode="auto">
          <a:xfrm>
            <a:off x="4479925" y="2068513"/>
            <a:ext cx="60325"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 </a:t>
            </a:r>
            <a:endParaRPr lang="en-US" b="0"/>
          </a:p>
        </p:txBody>
      </p:sp>
      <p:sp>
        <p:nvSpPr>
          <p:cNvPr id="16395" name="Rectangle 11"/>
          <p:cNvSpPr>
            <a:spLocks noChangeArrowheads="1"/>
          </p:cNvSpPr>
          <p:nvPr/>
        </p:nvSpPr>
        <p:spPr bwMode="auto">
          <a:xfrm>
            <a:off x="5380038" y="2068513"/>
            <a:ext cx="644525"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Phone</a:t>
            </a:r>
            <a:endParaRPr lang="en-US" b="0"/>
          </a:p>
        </p:txBody>
      </p:sp>
      <p:sp>
        <p:nvSpPr>
          <p:cNvPr id="16396" name="Rectangle 12"/>
          <p:cNvSpPr>
            <a:spLocks noChangeArrowheads="1"/>
          </p:cNvSpPr>
          <p:nvPr/>
        </p:nvSpPr>
        <p:spPr bwMode="auto">
          <a:xfrm>
            <a:off x="6030913" y="2068513"/>
            <a:ext cx="60325"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 </a:t>
            </a:r>
            <a:endParaRPr lang="en-US" b="0"/>
          </a:p>
        </p:txBody>
      </p:sp>
      <p:sp>
        <p:nvSpPr>
          <p:cNvPr id="16397" name="Rectangle 13"/>
          <p:cNvSpPr>
            <a:spLocks noChangeArrowheads="1"/>
          </p:cNvSpPr>
          <p:nvPr/>
        </p:nvSpPr>
        <p:spPr bwMode="auto">
          <a:xfrm>
            <a:off x="6640513" y="2068513"/>
            <a:ext cx="561975"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email</a:t>
            </a:r>
            <a:endParaRPr lang="en-US" b="0"/>
          </a:p>
        </p:txBody>
      </p:sp>
      <p:sp>
        <p:nvSpPr>
          <p:cNvPr id="16398" name="Rectangle 14"/>
          <p:cNvSpPr>
            <a:spLocks noChangeArrowheads="1"/>
          </p:cNvSpPr>
          <p:nvPr/>
        </p:nvSpPr>
        <p:spPr bwMode="auto">
          <a:xfrm>
            <a:off x="7208838" y="2068513"/>
            <a:ext cx="60325"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 </a:t>
            </a:r>
            <a:endParaRPr lang="en-US" b="0"/>
          </a:p>
        </p:txBody>
      </p:sp>
      <p:sp>
        <p:nvSpPr>
          <p:cNvPr id="16399" name="Rectangle 15"/>
          <p:cNvSpPr>
            <a:spLocks noChangeArrowheads="1"/>
          </p:cNvSpPr>
          <p:nvPr/>
        </p:nvSpPr>
        <p:spPr bwMode="auto">
          <a:xfrm>
            <a:off x="620713" y="2057400"/>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00" name="Line 16"/>
          <p:cNvSpPr>
            <a:spLocks noChangeShapeType="1"/>
          </p:cNvSpPr>
          <p:nvPr/>
        </p:nvSpPr>
        <p:spPr bwMode="auto">
          <a:xfrm>
            <a:off x="620713" y="2057400"/>
            <a:ext cx="6350" cy="1588"/>
          </a:xfrm>
          <a:prstGeom prst="line">
            <a:avLst/>
          </a:prstGeom>
          <a:noFill/>
          <a:ln w="0">
            <a:solidFill>
              <a:srgbClr val="000000"/>
            </a:solidFill>
            <a:round/>
            <a:headEnd/>
            <a:tailEnd/>
          </a:ln>
        </p:spPr>
        <p:txBody>
          <a:bodyPr/>
          <a:lstStyle/>
          <a:p>
            <a:endParaRPr lang="en-US"/>
          </a:p>
        </p:txBody>
      </p:sp>
      <p:sp>
        <p:nvSpPr>
          <p:cNvPr id="16401" name="Line 17"/>
          <p:cNvSpPr>
            <a:spLocks noChangeShapeType="1"/>
          </p:cNvSpPr>
          <p:nvPr/>
        </p:nvSpPr>
        <p:spPr bwMode="auto">
          <a:xfrm>
            <a:off x="620713" y="2057400"/>
            <a:ext cx="1587" cy="6350"/>
          </a:xfrm>
          <a:prstGeom prst="line">
            <a:avLst/>
          </a:prstGeom>
          <a:noFill/>
          <a:ln w="0">
            <a:solidFill>
              <a:srgbClr val="000000"/>
            </a:solidFill>
            <a:round/>
            <a:headEnd/>
            <a:tailEnd/>
          </a:ln>
        </p:spPr>
        <p:txBody>
          <a:bodyPr/>
          <a:lstStyle/>
          <a:p>
            <a:endParaRPr lang="en-US"/>
          </a:p>
        </p:txBody>
      </p:sp>
      <p:sp>
        <p:nvSpPr>
          <p:cNvPr id="16402" name="Rectangle 18"/>
          <p:cNvSpPr>
            <a:spLocks noChangeArrowheads="1"/>
          </p:cNvSpPr>
          <p:nvPr/>
        </p:nvSpPr>
        <p:spPr bwMode="auto">
          <a:xfrm>
            <a:off x="620713" y="2057400"/>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03" name="Line 19"/>
          <p:cNvSpPr>
            <a:spLocks noChangeShapeType="1"/>
          </p:cNvSpPr>
          <p:nvPr/>
        </p:nvSpPr>
        <p:spPr bwMode="auto">
          <a:xfrm>
            <a:off x="620713" y="2057400"/>
            <a:ext cx="6350" cy="1588"/>
          </a:xfrm>
          <a:prstGeom prst="line">
            <a:avLst/>
          </a:prstGeom>
          <a:noFill/>
          <a:ln w="0">
            <a:solidFill>
              <a:srgbClr val="000000"/>
            </a:solidFill>
            <a:round/>
            <a:headEnd/>
            <a:tailEnd/>
          </a:ln>
        </p:spPr>
        <p:txBody>
          <a:bodyPr/>
          <a:lstStyle/>
          <a:p>
            <a:endParaRPr lang="en-US"/>
          </a:p>
        </p:txBody>
      </p:sp>
      <p:sp>
        <p:nvSpPr>
          <p:cNvPr id="16404" name="Line 20"/>
          <p:cNvSpPr>
            <a:spLocks noChangeShapeType="1"/>
          </p:cNvSpPr>
          <p:nvPr/>
        </p:nvSpPr>
        <p:spPr bwMode="auto">
          <a:xfrm>
            <a:off x="620713" y="2057400"/>
            <a:ext cx="1587" cy="6350"/>
          </a:xfrm>
          <a:prstGeom prst="line">
            <a:avLst/>
          </a:prstGeom>
          <a:noFill/>
          <a:ln w="0">
            <a:solidFill>
              <a:srgbClr val="000000"/>
            </a:solidFill>
            <a:round/>
            <a:headEnd/>
            <a:tailEnd/>
          </a:ln>
        </p:spPr>
        <p:txBody>
          <a:bodyPr/>
          <a:lstStyle/>
          <a:p>
            <a:endParaRPr lang="en-US"/>
          </a:p>
        </p:txBody>
      </p:sp>
      <p:sp>
        <p:nvSpPr>
          <p:cNvPr id="16405" name="Rectangle 21"/>
          <p:cNvSpPr>
            <a:spLocks noChangeArrowheads="1"/>
          </p:cNvSpPr>
          <p:nvPr/>
        </p:nvSpPr>
        <p:spPr bwMode="auto">
          <a:xfrm>
            <a:off x="627063" y="2057400"/>
            <a:ext cx="1506537" cy="6350"/>
          </a:xfrm>
          <a:prstGeom prst="rect">
            <a:avLst/>
          </a:prstGeom>
          <a:solidFill>
            <a:srgbClr val="000000"/>
          </a:solidFill>
          <a:ln w="9525">
            <a:noFill/>
            <a:miter lim="800000"/>
            <a:headEnd/>
            <a:tailEnd/>
          </a:ln>
        </p:spPr>
        <p:txBody>
          <a:bodyPr/>
          <a:lstStyle/>
          <a:p>
            <a:pPr algn="ctr" eaLnBrk="0" hangingPunct="0"/>
            <a:endParaRPr lang="en-US"/>
          </a:p>
        </p:txBody>
      </p:sp>
      <p:sp>
        <p:nvSpPr>
          <p:cNvPr id="16406" name="Line 22"/>
          <p:cNvSpPr>
            <a:spLocks noChangeShapeType="1"/>
          </p:cNvSpPr>
          <p:nvPr/>
        </p:nvSpPr>
        <p:spPr bwMode="auto">
          <a:xfrm>
            <a:off x="627063" y="2057400"/>
            <a:ext cx="1506537" cy="1588"/>
          </a:xfrm>
          <a:prstGeom prst="line">
            <a:avLst/>
          </a:prstGeom>
          <a:noFill/>
          <a:ln w="0">
            <a:solidFill>
              <a:srgbClr val="000000"/>
            </a:solidFill>
            <a:round/>
            <a:headEnd/>
            <a:tailEnd/>
          </a:ln>
        </p:spPr>
        <p:txBody>
          <a:bodyPr/>
          <a:lstStyle/>
          <a:p>
            <a:endParaRPr lang="en-US"/>
          </a:p>
        </p:txBody>
      </p:sp>
      <p:sp>
        <p:nvSpPr>
          <p:cNvPr id="16407" name="Rectangle 23"/>
          <p:cNvSpPr>
            <a:spLocks noChangeArrowheads="1"/>
          </p:cNvSpPr>
          <p:nvPr/>
        </p:nvSpPr>
        <p:spPr bwMode="auto">
          <a:xfrm>
            <a:off x="2133600" y="2057400"/>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08" name="Line 24"/>
          <p:cNvSpPr>
            <a:spLocks noChangeShapeType="1"/>
          </p:cNvSpPr>
          <p:nvPr/>
        </p:nvSpPr>
        <p:spPr bwMode="auto">
          <a:xfrm>
            <a:off x="2133600" y="2057400"/>
            <a:ext cx="6350" cy="1588"/>
          </a:xfrm>
          <a:prstGeom prst="line">
            <a:avLst/>
          </a:prstGeom>
          <a:noFill/>
          <a:ln w="0">
            <a:solidFill>
              <a:srgbClr val="000000"/>
            </a:solidFill>
            <a:round/>
            <a:headEnd/>
            <a:tailEnd/>
          </a:ln>
        </p:spPr>
        <p:txBody>
          <a:bodyPr/>
          <a:lstStyle/>
          <a:p>
            <a:endParaRPr lang="en-US"/>
          </a:p>
        </p:txBody>
      </p:sp>
      <p:sp>
        <p:nvSpPr>
          <p:cNvPr id="16409" name="Line 25"/>
          <p:cNvSpPr>
            <a:spLocks noChangeShapeType="1"/>
          </p:cNvSpPr>
          <p:nvPr/>
        </p:nvSpPr>
        <p:spPr bwMode="auto">
          <a:xfrm>
            <a:off x="2133600" y="2057400"/>
            <a:ext cx="1588" cy="6350"/>
          </a:xfrm>
          <a:prstGeom prst="line">
            <a:avLst/>
          </a:prstGeom>
          <a:noFill/>
          <a:ln w="0">
            <a:solidFill>
              <a:srgbClr val="000000"/>
            </a:solidFill>
            <a:round/>
            <a:headEnd/>
            <a:tailEnd/>
          </a:ln>
        </p:spPr>
        <p:txBody>
          <a:bodyPr/>
          <a:lstStyle/>
          <a:p>
            <a:endParaRPr lang="en-US"/>
          </a:p>
        </p:txBody>
      </p:sp>
      <p:sp>
        <p:nvSpPr>
          <p:cNvPr id="16410" name="Rectangle 26"/>
          <p:cNvSpPr>
            <a:spLocks noChangeArrowheads="1"/>
          </p:cNvSpPr>
          <p:nvPr/>
        </p:nvSpPr>
        <p:spPr bwMode="auto">
          <a:xfrm>
            <a:off x="2139950" y="2057400"/>
            <a:ext cx="1417638" cy="6350"/>
          </a:xfrm>
          <a:prstGeom prst="rect">
            <a:avLst/>
          </a:prstGeom>
          <a:solidFill>
            <a:srgbClr val="000000"/>
          </a:solidFill>
          <a:ln w="9525">
            <a:noFill/>
            <a:miter lim="800000"/>
            <a:headEnd/>
            <a:tailEnd/>
          </a:ln>
        </p:spPr>
        <p:txBody>
          <a:bodyPr/>
          <a:lstStyle/>
          <a:p>
            <a:pPr algn="ctr" eaLnBrk="0" hangingPunct="0"/>
            <a:endParaRPr lang="en-US"/>
          </a:p>
        </p:txBody>
      </p:sp>
      <p:sp>
        <p:nvSpPr>
          <p:cNvPr id="16411" name="Line 27"/>
          <p:cNvSpPr>
            <a:spLocks noChangeShapeType="1"/>
          </p:cNvSpPr>
          <p:nvPr/>
        </p:nvSpPr>
        <p:spPr bwMode="auto">
          <a:xfrm>
            <a:off x="2139950" y="2057400"/>
            <a:ext cx="1417638" cy="1588"/>
          </a:xfrm>
          <a:prstGeom prst="line">
            <a:avLst/>
          </a:prstGeom>
          <a:noFill/>
          <a:ln w="0">
            <a:solidFill>
              <a:srgbClr val="000000"/>
            </a:solidFill>
            <a:round/>
            <a:headEnd/>
            <a:tailEnd/>
          </a:ln>
        </p:spPr>
        <p:txBody>
          <a:bodyPr/>
          <a:lstStyle/>
          <a:p>
            <a:endParaRPr lang="en-US"/>
          </a:p>
        </p:txBody>
      </p:sp>
      <p:sp>
        <p:nvSpPr>
          <p:cNvPr id="16412" name="Rectangle 28"/>
          <p:cNvSpPr>
            <a:spLocks noChangeArrowheads="1"/>
          </p:cNvSpPr>
          <p:nvPr/>
        </p:nvSpPr>
        <p:spPr bwMode="auto">
          <a:xfrm>
            <a:off x="3557588" y="2057400"/>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13" name="Line 29"/>
          <p:cNvSpPr>
            <a:spLocks noChangeShapeType="1"/>
          </p:cNvSpPr>
          <p:nvPr/>
        </p:nvSpPr>
        <p:spPr bwMode="auto">
          <a:xfrm>
            <a:off x="3557588" y="2057400"/>
            <a:ext cx="6350" cy="1588"/>
          </a:xfrm>
          <a:prstGeom prst="line">
            <a:avLst/>
          </a:prstGeom>
          <a:noFill/>
          <a:ln w="0">
            <a:solidFill>
              <a:srgbClr val="000000"/>
            </a:solidFill>
            <a:round/>
            <a:headEnd/>
            <a:tailEnd/>
          </a:ln>
        </p:spPr>
        <p:txBody>
          <a:bodyPr/>
          <a:lstStyle/>
          <a:p>
            <a:endParaRPr lang="en-US"/>
          </a:p>
        </p:txBody>
      </p:sp>
      <p:sp>
        <p:nvSpPr>
          <p:cNvPr id="16414" name="Line 30"/>
          <p:cNvSpPr>
            <a:spLocks noChangeShapeType="1"/>
          </p:cNvSpPr>
          <p:nvPr/>
        </p:nvSpPr>
        <p:spPr bwMode="auto">
          <a:xfrm>
            <a:off x="3557588" y="2057400"/>
            <a:ext cx="1587" cy="6350"/>
          </a:xfrm>
          <a:prstGeom prst="line">
            <a:avLst/>
          </a:prstGeom>
          <a:noFill/>
          <a:ln w="0">
            <a:solidFill>
              <a:srgbClr val="000000"/>
            </a:solidFill>
            <a:round/>
            <a:headEnd/>
            <a:tailEnd/>
          </a:ln>
        </p:spPr>
        <p:txBody>
          <a:bodyPr/>
          <a:lstStyle/>
          <a:p>
            <a:endParaRPr lang="en-US"/>
          </a:p>
        </p:txBody>
      </p:sp>
      <p:sp>
        <p:nvSpPr>
          <p:cNvPr id="16415" name="Rectangle 31"/>
          <p:cNvSpPr>
            <a:spLocks noChangeArrowheads="1"/>
          </p:cNvSpPr>
          <p:nvPr/>
        </p:nvSpPr>
        <p:spPr bwMode="auto">
          <a:xfrm>
            <a:off x="3563938" y="2057400"/>
            <a:ext cx="1747837" cy="6350"/>
          </a:xfrm>
          <a:prstGeom prst="rect">
            <a:avLst/>
          </a:prstGeom>
          <a:solidFill>
            <a:srgbClr val="000000"/>
          </a:solidFill>
          <a:ln w="9525">
            <a:noFill/>
            <a:miter lim="800000"/>
            <a:headEnd/>
            <a:tailEnd/>
          </a:ln>
        </p:spPr>
        <p:txBody>
          <a:bodyPr/>
          <a:lstStyle/>
          <a:p>
            <a:pPr algn="ctr" eaLnBrk="0" hangingPunct="0"/>
            <a:endParaRPr lang="en-US"/>
          </a:p>
        </p:txBody>
      </p:sp>
      <p:sp>
        <p:nvSpPr>
          <p:cNvPr id="16416" name="Line 32"/>
          <p:cNvSpPr>
            <a:spLocks noChangeShapeType="1"/>
          </p:cNvSpPr>
          <p:nvPr/>
        </p:nvSpPr>
        <p:spPr bwMode="auto">
          <a:xfrm>
            <a:off x="3563938" y="2057400"/>
            <a:ext cx="1747837" cy="1588"/>
          </a:xfrm>
          <a:prstGeom prst="line">
            <a:avLst/>
          </a:prstGeom>
          <a:noFill/>
          <a:ln w="0">
            <a:solidFill>
              <a:srgbClr val="000000"/>
            </a:solidFill>
            <a:round/>
            <a:headEnd/>
            <a:tailEnd/>
          </a:ln>
        </p:spPr>
        <p:txBody>
          <a:bodyPr/>
          <a:lstStyle/>
          <a:p>
            <a:endParaRPr lang="en-US"/>
          </a:p>
        </p:txBody>
      </p:sp>
      <p:sp>
        <p:nvSpPr>
          <p:cNvPr id="16417" name="Rectangle 33"/>
          <p:cNvSpPr>
            <a:spLocks noChangeArrowheads="1"/>
          </p:cNvSpPr>
          <p:nvPr/>
        </p:nvSpPr>
        <p:spPr bwMode="auto">
          <a:xfrm>
            <a:off x="5311775" y="2057400"/>
            <a:ext cx="4763" cy="6350"/>
          </a:xfrm>
          <a:prstGeom prst="rect">
            <a:avLst/>
          </a:prstGeom>
          <a:solidFill>
            <a:srgbClr val="000000"/>
          </a:solidFill>
          <a:ln w="9525">
            <a:noFill/>
            <a:miter lim="800000"/>
            <a:headEnd/>
            <a:tailEnd/>
          </a:ln>
        </p:spPr>
        <p:txBody>
          <a:bodyPr/>
          <a:lstStyle/>
          <a:p>
            <a:pPr algn="ctr" eaLnBrk="0" hangingPunct="0"/>
            <a:endParaRPr lang="en-US"/>
          </a:p>
        </p:txBody>
      </p:sp>
      <p:sp>
        <p:nvSpPr>
          <p:cNvPr id="16418" name="Line 34"/>
          <p:cNvSpPr>
            <a:spLocks noChangeShapeType="1"/>
          </p:cNvSpPr>
          <p:nvPr/>
        </p:nvSpPr>
        <p:spPr bwMode="auto">
          <a:xfrm>
            <a:off x="5311775" y="2057400"/>
            <a:ext cx="4763" cy="1588"/>
          </a:xfrm>
          <a:prstGeom prst="line">
            <a:avLst/>
          </a:prstGeom>
          <a:noFill/>
          <a:ln w="0">
            <a:solidFill>
              <a:srgbClr val="000000"/>
            </a:solidFill>
            <a:round/>
            <a:headEnd/>
            <a:tailEnd/>
          </a:ln>
        </p:spPr>
        <p:txBody>
          <a:bodyPr/>
          <a:lstStyle/>
          <a:p>
            <a:endParaRPr lang="en-US"/>
          </a:p>
        </p:txBody>
      </p:sp>
      <p:sp>
        <p:nvSpPr>
          <p:cNvPr id="16419" name="Line 35"/>
          <p:cNvSpPr>
            <a:spLocks noChangeShapeType="1"/>
          </p:cNvSpPr>
          <p:nvPr/>
        </p:nvSpPr>
        <p:spPr bwMode="auto">
          <a:xfrm>
            <a:off x="5311775" y="2057400"/>
            <a:ext cx="1588" cy="6350"/>
          </a:xfrm>
          <a:prstGeom prst="line">
            <a:avLst/>
          </a:prstGeom>
          <a:noFill/>
          <a:ln w="0">
            <a:solidFill>
              <a:srgbClr val="000000"/>
            </a:solidFill>
            <a:round/>
            <a:headEnd/>
            <a:tailEnd/>
          </a:ln>
        </p:spPr>
        <p:txBody>
          <a:bodyPr/>
          <a:lstStyle/>
          <a:p>
            <a:endParaRPr lang="en-US"/>
          </a:p>
        </p:txBody>
      </p:sp>
      <p:sp>
        <p:nvSpPr>
          <p:cNvPr id="16420" name="Rectangle 36"/>
          <p:cNvSpPr>
            <a:spLocks noChangeArrowheads="1"/>
          </p:cNvSpPr>
          <p:nvPr/>
        </p:nvSpPr>
        <p:spPr bwMode="auto">
          <a:xfrm>
            <a:off x="5316538" y="2057400"/>
            <a:ext cx="1255712" cy="6350"/>
          </a:xfrm>
          <a:prstGeom prst="rect">
            <a:avLst/>
          </a:prstGeom>
          <a:solidFill>
            <a:srgbClr val="000000"/>
          </a:solidFill>
          <a:ln w="9525">
            <a:noFill/>
            <a:miter lim="800000"/>
            <a:headEnd/>
            <a:tailEnd/>
          </a:ln>
        </p:spPr>
        <p:txBody>
          <a:bodyPr/>
          <a:lstStyle/>
          <a:p>
            <a:pPr algn="ctr" eaLnBrk="0" hangingPunct="0"/>
            <a:endParaRPr lang="en-US"/>
          </a:p>
        </p:txBody>
      </p:sp>
      <p:sp>
        <p:nvSpPr>
          <p:cNvPr id="16421" name="Line 37"/>
          <p:cNvSpPr>
            <a:spLocks noChangeShapeType="1"/>
          </p:cNvSpPr>
          <p:nvPr/>
        </p:nvSpPr>
        <p:spPr bwMode="auto">
          <a:xfrm>
            <a:off x="5316538" y="2057400"/>
            <a:ext cx="1255712" cy="1588"/>
          </a:xfrm>
          <a:prstGeom prst="line">
            <a:avLst/>
          </a:prstGeom>
          <a:noFill/>
          <a:ln w="0">
            <a:solidFill>
              <a:srgbClr val="000000"/>
            </a:solidFill>
            <a:round/>
            <a:headEnd/>
            <a:tailEnd/>
          </a:ln>
        </p:spPr>
        <p:txBody>
          <a:bodyPr/>
          <a:lstStyle/>
          <a:p>
            <a:endParaRPr lang="en-US"/>
          </a:p>
        </p:txBody>
      </p:sp>
      <p:sp>
        <p:nvSpPr>
          <p:cNvPr id="16422" name="Rectangle 38"/>
          <p:cNvSpPr>
            <a:spLocks noChangeArrowheads="1"/>
          </p:cNvSpPr>
          <p:nvPr/>
        </p:nvSpPr>
        <p:spPr bwMode="auto">
          <a:xfrm>
            <a:off x="6572250" y="2057400"/>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23" name="Line 39"/>
          <p:cNvSpPr>
            <a:spLocks noChangeShapeType="1"/>
          </p:cNvSpPr>
          <p:nvPr/>
        </p:nvSpPr>
        <p:spPr bwMode="auto">
          <a:xfrm>
            <a:off x="6572250" y="2057400"/>
            <a:ext cx="6350" cy="1588"/>
          </a:xfrm>
          <a:prstGeom prst="line">
            <a:avLst/>
          </a:prstGeom>
          <a:noFill/>
          <a:ln w="0">
            <a:solidFill>
              <a:srgbClr val="000000"/>
            </a:solidFill>
            <a:round/>
            <a:headEnd/>
            <a:tailEnd/>
          </a:ln>
        </p:spPr>
        <p:txBody>
          <a:bodyPr/>
          <a:lstStyle/>
          <a:p>
            <a:endParaRPr lang="en-US"/>
          </a:p>
        </p:txBody>
      </p:sp>
      <p:sp>
        <p:nvSpPr>
          <p:cNvPr id="16424" name="Line 40"/>
          <p:cNvSpPr>
            <a:spLocks noChangeShapeType="1"/>
          </p:cNvSpPr>
          <p:nvPr/>
        </p:nvSpPr>
        <p:spPr bwMode="auto">
          <a:xfrm>
            <a:off x="6572250" y="2057400"/>
            <a:ext cx="1588" cy="6350"/>
          </a:xfrm>
          <a:prstGeom prst="line">
            <a:avLst/>
          </a:prstGeom>
          <a:noFill/>
          <a:ln w="0">
            <a:solidFill>
              <a:srgbClr val="000000"/>
            </a:solidFill>
            <a:round/>
            <a:headEnd/>
            <a:tailEnd/>
          </a:ln>
        </p:spPr>
        <p:txBody>
          <a:bodyPr/>
          <a:lstStyle/>
          <a:p>
            <a:endParaRPr lang="en-US"/>
          </a:p>
        </p:txBody>
      </p:sp>
      <p:sp>
        <p:nvSpPr>
          <p:cNvPr id="16425" name="Rectangle 41"/>
          <p:cNvSpPr>
            <a:spLocks noChangeArrowheads="1"/>
          </p:cNvSpPr>
          <p:nvPr/>
        </p:nvSpPr>
        <p:spPr bwMode="auto">
          <a:xfrm>
            <a:off x="6578600" y="2057400"/>
            <a:ext cx="1690688" cy="6350"/>
          </a:xfrm>
          <a:prstGeom prst="rect">
            <a:avLst/>
          </a:prstGeom>
          <a:solidFill>
            <a:srgbClr val="000000"/>
          </a:solidFill>
          <a:ln w="9525">
            <a:noFill/>
            <a:miter lim="800000"/>
            <a:headEnd/>
            <a:tailEnd/>
          </a:ln>
        </p:spPr>
        <p:txBody>
          <a:bodyPr/>
          <a:lstStyle/>
          <a:p>
            <a:pPr algn="ctr" eaLnBrk="0" hangingPunct="0"/>
            <a:endParaRPr lang="en-US"/>
          </a:p>
        </p:txBody>
      </p:sp>
      <p:sp>
        <p:nvSpPr>
          <p:cNvPr id="16426" name="Line 42"/>
          <p:cNvSpPr>
            <a:spLocks noChangeShapeType="1"/>
          </p:cNvSpPr>
          <p:nvPr/>
        </p:nvSpPr>
        <p:spPr bwMode="auto">
          <a:xfrm>
            <a:off x="6578600" y="2057400"/>
            <a:ext cx="1690688" cy="1588"/>
          </a:xfrm>
          <a:prstGeom prst="line">
            <a:avLst/>
          </a:prstGeom>
          <a:noFill/>
          <a:ln w="0">
            <a:solidFill>
              <a:srgbClr val="000000"/>
            </a:solidFill>
            <a:round/>
            <a:headEnd/>
            <a:tailEnd/>
          </a:ln>
        </p:spPr>
        <p:txBody>
          <a:bodyPr/>
          <a:lstStyle/>
          <a:p>
            <a:endParaRPr lang="en-US"/>
          </a:p>
        </p:txBody>
      </p:sp>
      <p:sp>
        <p:nvSpPr>
          <p:cNvPr id="16427" name="Rectangle 43"/>
          <p:cNvSpPr>
            <a:spLocks noChangeArrowheads="1"/>
          </p:cNvSpPr>
          <p:nvPr/>
        </p:nvSpPr>
        <p:spPr bwMode="auto">
          <a:xfrm>
            <a:off x="8269288" y="2057400"/>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28" name="Line 44"/>
          <p:cNvSpPr>
            <a:spLocks noChangeShapeType="1"/>
          </p:cNvSpPr>
          <p:nvPr/>
        </p:nvSpPr>
        <p:spPr bwMode="auto">
          <a:xfrm>
            <a:off x="8269288" y="2057400"/>
            <a:ext cx="6350" cy="1588"/>
          </a:xfrm>
          <a:prstGeom prst="line">
            <a:avLst/>
          </a:prstGeom>
          <a:noFill/>
          <a:ln w="0">
            <a:solidFill>
              <a:srgbClr val="000000"/>
            </a:solidFill>
            <a:round/>
            <a:headEnd/>
            <a:tailEnd/>
          </a:ln>
        </p:spPr>
        <p:txBody>
          <a:bodyPr/>
          <a:lstStyle/>
          <a:p>
            <a:endParaRPr lang="en-US"/>
          </a:p>
        </p:txBody>
      </p:sp>
      <p:sp>
        <p:nvSpPr>
          <p:cNvPr id="16429" name="Line 45"/>
          <p:cNvSpPr>
            <a:spLocks noChangeShapeType="1"/>
          </p:cNvSpPr>
          <p:nvPr/>
        </p:nvSpPr>
        <p:spPr bwMode="auto">
          <a:xfrm>
            <a:off x="8269288" y="2057400"/>
            <a:ext cx="1587" cy="6350"/>
          </a:xfrm>
          <a:prstGeom prst="line">
            <a:avLst/>
          </a:prstGeom>
          <a:noFill/>
          <a:ln w="0">
            <a:solidFill>
              <a:srgbClr val="000000"/>
            </a:solidFill>
            <a:round/>
            <a:headEnd/>
            <a:tailEnd/>
          </a:ln>
        </p:spPr>
        <p:txBody>
          <a:bodyPr/>
          <a:lstStyle/>
          <a:p>
            <a:endParaRPr lang="en-US"/>
          </a:p>
        </p:txBody>
      </p:sp>
      <p:sp>
        <p:nvSpPr>
          <p:cNvPr id="16430" name="Rectangle 46"/>
          <p:cNvSpPr>
            <a:spLocks noChangeArrowheads="1"/>
          </p:cNvSpPr>
          <p:nvPr/>
        </p:nvSpPr>
        <p:spPr bwMode="auto">
          <a:xfrm>
            <a:off x="8269288" y="2057400"/>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31" name="Line 47"/>
          <p:cNvSpPr>
            <a:spLocks noChangeShapeType="1"/>
          </p:cNvSpPr>
          <p:nvPr/>
        </p:nvSpPr>
        <p:spPr bwMode="auto">
          <a:xfrm>
            <a:off x="8269288" y="2057400"/>
            <a:ext cx="6350" cy="1588"/>
          </a:xfrm>
          <a:prstGeom prst="line">
            <a:avLst/>
          </a:prstGeom>
          <a:noFill/>
          <a:ln w="0">
            <a:solidFill>
              <a:srgbClr val="000000"/>
            </a:solidFill>
            <a:round/>
            <a:headEnd/>
            <a:tailEnd/>
          </a:ln>
        </p:spPr>
        <p:txBody>
          <a:bodyPr/>
          <a:lstStyle/>
          <a:p>
            <a:endParaRPr lang="en-US"/>
          </a:p>
        </p:txBody>
      </p:sp>
      <p:sp>
        <p:nvSpPr>
          <p:cNvPr id="16432" name="Line 48"/>
          <p:cNvSpPr>
            <a:spLocks noChangeShapeType="1"/>
          </p:cNvSpPr>
          <p:nvPr/>
        </p:nvSpPr>
        <p:spPr bwMode="auto">
          <a:xfrm>
            <a:off x="8269288" y="2057400"/>
            <a:ext cx="1587" cy="6350"/>
          </a:xfrm>
          <a:prstGeom prst="line">
            <a:avLst/>
          </a:prstGeom>
          <a:noFill/>
          <a:ln w="0">
            <a:solidFill>
              <a:srgbClr val="000000"/>
            </a:solidFill>
            <a:round/>
            <a:headEnd/>
            <a:tailEnd/>
          </a:ln>
        </p:spPr>
        <p:txBody>
          <a:bodyPr/>
          <a:lstStyle/>
          <a:p>
            <a:endParaRPr lang="en-US"/>
          </a:p>
        </p:txBody>
      </p:sp>
      <p:sp>
        <p:nvSpPr>
          <p:cNvPr id="16433" name="Rectangle 49"/>
          <p:cNvSpPr>
            <a:spLocks noChangeArrowheads="1"/>
          </p:cNvSpPr>
          <p:nvPr/>
        </p:nvSpPr>
        <p:spPr bwMode="auto">
          <a:xfrm>
            <a:off x="620713" y="2063750"/>
            <a:ext cx="6350" cy="327025"/>
          </a:xfrm>
          <a:prstGeom prst="rect">
            <a:avLst/>
          </a:prstGeom>
          <a:solidFill>
            <a:srgbClr val="000000"/>
          </a:solidFill>
          <a:ln w="9525">
            <a:noFill/>
            <a:miter lim="800000"/>
            <a:headEnd/>
            <a:tailEnd/>
          </a:ln>
        </p:spPr>
        <p:txBody>
          <a:bodyPr/>
          <a:lstStyle/>
          <a:p>
            <a:pPr algn="ctr" eaLnBrk="0" hangingPunct="0"/>
            <a:endParaRPr lang="en-US"/>
          </a:p>
        </p:txBody>
      </p:sp>
      <p:sp>
        <p:nvSpPr>
          <p:cNvPr id="16434" name="Line 50"/>
          <p:cNvSpPr>
            <a:spLocks noChangeShapeType="1"/>
          </p:cNvSpPr>
          <p:nvPr/>
        </p:nvSpPr>
        <p:spPr bwMode="auto">
          <a:xfrm>
            <a:off x="620713" y="2063750"/>
            <a:ext cx="1587" cy="327025"/>
          </a:xfrm>
          <a:prstGeom prst="line">
            <a:avLst/>
          </a:prstGeom>
          <a:noFill/>
          <a:ln w="0">
            <a:solidFill>
              <a:srgbClr val="000000"/>
            </a:solidFill>
            <a:round/>
            <a:headEnd/>
            <a:tailEnd/>
          </a:ln>
        </p:spPr>
        <p:txBody>
          <a:bodyPr/>
          <a:lstStyle/>
          <a:p>
            <a:endParaRPr lang="en-US"/>
          </a:p>
        </p:txBody>
      </p:sp>
      <p:sp>
        <p:nvSpPr>
          <p:cNvPr id="16435" name="Rectangle 51"/>
          <p:cNvSpPr>
            <a:spLocks noChangeArrowheads="1"/>
          </p:cNvSpPr>
          <p:nvPr/>
        </p:nvSpPr>
        <p:spPr bwMode="auto">
          <a:xfrm>
            <a:off x="2133600" y="2063750"/>
            <a:ext cx="6350" cy="327025"/>
          </a:xfrm>
          <a:prstGeom prst="rect">
            <a:avLst/>
          </a:prstGeom>
          <a:solidFill>
            <a:srgbClr val="000000"/>
          </a:solidFill>
          <a:ln w="9525">
            <a:noFill/>
            <a:miter lim="800000"/>
            <a:headEnd/>
            <a:tailEnd/>
          </a:ln>
        </p:spPr>
        <p:txBody>
          <a:bodyPr/>
          <a:lstStyle/>
          <a:p>
            <a:pPr algn="ctr" eaLnBrk="0" hangingPunct="0"/>
            <a:endParaRPr lang="en-US"/>
          </a:p>
        </p:txBody>
      </p:sp>
      <p:sp>
        <p:nvSpPr>
          <p:cNvPr id="16436" name="Line 52"/>
          <p:cNvSpPr>
            <a:spLocks noChangeShapeType="1"/>
          </p:cNvSpPr>
          <p:nvPr/>
        </p:nvSpPr>
        <p:spPr bwMode="auto">
          <a:xfrm>
            <a:off x="2133600" y="2063750"/>
            <a:ext cx="1588" cy="327025"/>
          </a:xfrm>
          <a:prstGeom prst="line">
            <a:avLst/>
          </a:prstGeom>
          <a:noFill/>
          <a:ln w="0">
            <a:solidFill>
              <a:srgbClr val="000000"/>
            </a:solidFill>
            <a:round/>
            <a:headEnd/>
            <a:tailEnd/>
          </a:ln>
        </p:spPr>
        <p:txBody>
          <a:bodyPr/>
          <a:lstStyle/>
          <a:p>
            <a:endParaRPr lang="en-US"/>
          </a:p>
        </p:txBody>
      </p:sp>
      <p:sp>
        <p:nvSpPr>
          <p:cNvPr id="16437" name="Rectangle 53"/>
          <p:cNvSpPr>
            <a:spLocks noChangeArrowheads="1"/>
          </p:cNvSpPr>
          <p:nvPr/>
        </p:nvSpPr>
        <p:spPr bwMode="auto">
          <a:xfrm>
            <a:off x="3557588" y="2063750"/>
            <a:ext cx="6350" cy="327025"/>
          </a:xfrm>
          <a:prstGeom prst="rect">
            <a:avLst/>
          </a:prstGeom>
          <a:solidFill>
            <a:srgbClr val="000000"/>
          </a:solidFill>
          <a:ln w="9525">
            <a:noFill/>
            <a:miter lim="800000"/>
            <a:headEnd/>
            <a:tailEnd/>
          </a:ln>
        </p:spPr>
        <p:txBody>
          <a:bodyPr/>
          <a:lstStyle/>
          <a:p>
            <a:pPr algn="ctr" eaLnBrk="0" hangingPunct="0"/>
            <a:endParaRPr lang="en-US"/>
          </a:p>
        </p:txBody>
      </p:sp>
      <p:sp>
        <p:nvSpPr>
          <p:cNvPr id="16438" name="Line 54"/>
          <p:cNvSpPr>
            <a:spLocks noChangeShapeType="1"/>
          </p:cNvSpPr>
          <p:nvPr/>
        </p:nvSpPr>
        <p:spPr bwMode="auto">
          <a:xfrm>
            <a:off x="3557588" y="2063750"/>
            <a:ext cx="1587" cy="327025"/>
          </a:xfrm>
          <a:prstGeom prst="line">
            <a:avLst/>
          </a:prstGeom>
          <a:noFill/>
          <a:ln w="0">
            <a:solidFill>
              <a:srgbClr val="000000"/>
            </a:solidFill>
            <a:round/>
            <a:headEnd/>
            <a:tailEnd/>
          </a:ln>
        </p:spPr>
        <p:txBody>
          <a:bodyPr/>
          <a:lstStyle/>
          <a:p>
            <a:endParaRPr lang="en-US"/>
          </a:p>
        </p:txBody>
      </p:sp>
      <p:sp>
        <p:nvSpPr>
          <p:cNvPr id="16439" name="Rectangle 55"/>
          <p:cNvSpPr>
            <a:spLocks noChangeArrowheads="1"/>
          </p:cNvSpPr>
          <p:nvPr/>
        </p:nvSpPr>
        <p:spPr bwMode="auto">
          <a:xfrm>
            <a:off x="5311775" y="2063750"/>
            <a:ext cx="4763" cy="327025"/>
          </a:xfrm>
          <a:prstGeom prst="rect">
            <a:avLst/>
          </a:prstGeom>
          <a:solidFill>
            <a:srgbClr val="000000"/>
          </a:solidFill>
          <a:ln w="9525">
            <a:noFill/>
            <a:miter lim="800000"/>
            <a:headEnd/>
            <a:tailEnd/>
          </a:ln>
        </p:spPr>
        <p:txBody>
          <a:bodyPr/>
          <a:lstStyle/>
          <a:p>
            <a:pPr algn="ctr" eaLnBrk="0" hangingPunct="0"/>
            <a:endParaRPr lang="en-US"/>
          </a:p>
        </p:txBody>
      </p:sp>
      <p:sp>
        <p:nvSpPr>
          <p:cNvPr id="16440" name="Line 56"/>
          <p:cNvSpPr>
            <a:spLocks noChangeShapeType="1"/>
          </p:cNvSpPr>
          <p:nvPr/>
        </p:nvSpPr>
        <p:spPr bwMode="auto">
          <a:xfrm>
            <a:off x="5311775" y="2063750"/>
            <a:ext cx="1588" cy="327025"/>
          </a:xfrm>
          <a:prstGeom prst="line">
            <a:avLst/>
          </a:prstGeom>
          <a:noFill/>
          <a:ln w="0">
            <a:solidFill>
              <a:srgbClr val="000000"/>
            </a:solidFill>
            <a:round/>
            <a:headEnd/>
            <a:tailEnd/>
          </a:ln>
        </p:spPr>
        <p:txBody>
          <a:bodyPr/>
          <a:lstStyle/>
          <a:p>
            <a:endParaRPr lang="en-US"/>
          </a:p>
        </p:txBody>
      </p:sp>
      <p:sp>
        <p:nvSpPr>
          <p:cNvPr id="16441" name="Rectangle 57"/>
          <p:cNvSpPr>
            <a:spLocks noChangeArrowheads="1"/>
          </p:cNvSpPr>
          <p:nvPr/>
        </p:nvSpPr>
        <p:spPr bwMode="auto">
          <a:xfrm>
            <a:off x="6572250" y="2063750"/>
            <a:ext cx="6350" cy="327025"/>
          </a:xfrm>
          <a:prstGeom prst="rect">
            <a:avLst/>
          </a:prstGeom>
          <a:solidFill>
            <a:srgbClr val="000000"/>
          </a:solidFill>
          <a:ln w="9525">
            <a:noFill/>
            <a:miter lim="800000"/>
            <a:headEnd/>
            <a:tailEnd/>
          </a:ln>
        </p:spPr>
        <p:txBody>
          <a:bodyPr/>
          <a:lstStyle/>
          <a:p>
            <a:pPr algn="ctr" eaLnBrk="0" hangingPunct="0"/>
            <a:endParaRPr lang="en-US"/>
          </a:p>
        </p:txBody>
      </p:sp>
      <p:sp>
        <p:nvSpPr>
          <p:cNvPr id="16442" name="Line 58"/>
          <p:cNvSpPr>
            <a:spLocks noChangeShapeType="1"/>
          </p:cNvSpPr>
          <p:nvPr/>
        </p:nvSpPr>
        <p:spPr bwMode="auto">
          <a:xfrm>
            <a:off x="6572250" y="2063750"/>
            <a:ext cx="1588" cy="327025"/>
          </a:xfrm>
          <a:prstGeom prst="line">
            <a:avLst/>
          </a:prstGeom>
          <a:noFill/>
          <a:ln w="0">
            <a:solidFill>
              <a:srgbClr val="000000"/>
            </a:solidFill>
            <a:round/>
            <a:headEnd/>
            <a:tailEnd/>
          </a:ln>
        </p:spPr>
        <p:txBody>
          <a:bodyPr/>
          <a:lstStyle/>
          <a:p>
            <a:endParaRPr lang="en-US"/>
          </a:p>
        </p:txBody>
      </p:sp>
      <p:sp>
        <p:nvSpPr>
          <p:cNvPr id="16443" name="Rectangle 59"/>
          <p:cNvSpPr>
            <a:spLocks noChangeArrowheads="1"/>
          </p:cNvSpPr>
          <p:nvPr/>
        </p:nvSpPr>
        <p:spPr bwMode="auto">
          <a:xfrm>
            <a:off x="8269288" y="2063750"/>
            <a:ext cx="6350" cy="327025"/>
          </a:xfrm>
          <a:prstGeom prst="rect">
            <a:avLst/>
          </a:prstGeom>
          <a:solidFill>
            <a:srgbClr val="000000"/>
          </a:solidFill>
          <a:ln w="9525">
            <a:noFill/>
            <a:miter lim="800000"/>
            <a:headEnd/>
            <a:tailEnd/>
          </a:ln>
        </p:spPr>
        <p:txBody>
          <a:bodyPr/>
          <a:lstStyle/>
          <a:p>
            <a:pPr algn="ctr" eaLnBrk="0" hangingPunct="0"/>
            <a:endParaRPr lang="en-US"/>
          </a:p>
        </p:txBody>
      </p:sp>
      <p:sp>
        <p:nvSpPr>
          <p:cNvPr id="16444" name="Line 60"/>
          <p:cNvSpPr>
            <a:spLocks noChangeShapeType="1"/>
          </p:cNvSpPr>
          <p:nvPr/>
        </p:nvSpPr>
        <p:spPr bwMode="auto">
          <a:xfrm>
            <a:off x="8269288" y="2063750"/>
            <a:ext cx="1587" cy="327025"/>
          </a:xfrm>
          <a:prstGeom prst="line">
            <a:avLst/>
          </a:prstGeom>
          <a:noFill/>
          <a:ln w="0">
            <a:solidFill>
              <a:srgbClr val="000000"/>
            </a:solidFill>
            <a:round/>
            <a:headEnd/>
            <a:tailEnd/>
          </a:ln>
        </p:spPr>
        <p:txBody>
          <a:bodyPr/>
          <a:lstStyle/>
          <a:p>
            <a:endParaRPr lang="en-US"/>
          </a:p>
        </p:txBody>
      </p:sp>
      <p:sp>
        <p:nvSpPr>
          <p:cNvPr id="16445" name="Rectangle 61"/>
          <p:cNvSpPr>
            <a:spLocks noChangeArrowheads="1"/>
          </p:cNvSpPr>
          <p:nvPr/>
        </p:nvSpPr>
        <p:spPr bwMode="auto">
          <a:xfrm>
            <a:off x="688975" y="2400300"/>
            <a:ext cx="1166813" cy="228600"/>
          </a:xfrm>
          <a:prstGeom prst="rect">
            <a:avLst/>
          </a:prstGeom>
          <a:noFill/>
          <a:ln w="9525">
            <a:noFill/>
            <a:miter lim="800000"/>
            <a:headEnd/>
            <a:tailEnd/>
          </a:ln>
        </p:spPr>
        <p:txBody>
          <a:bodyPr wrap="none" lIns="0" tIns="0" rIns="0" bIns="0">
            <a:spAutoFit/>
          </a:bodyPr>
          <a:lstStyle/>
          <a:p>
            <a:pPr eaLnBrk="0" hangingPunct="0"/>
            <a:r>
              <a:rPr lang="en-US" sz="1500" b="0">
                <a:solidFill>
                  <a:srgbClr val="000000"/>
                </a:solidFill>
              </a:rPr>
              <a:t>Bruce Kraemer</a:t>
            </a:r>
            <a:endParaRPr lang="en-US" b="0"/>
          </a:p>
        </p:txBody>
      </p:sp>
      <p:sp>
        <p:nvSpPr>
          <p:cNvPr id="16446" name="Rectangle 62"/>
          <p:cNvSpPr>
            <a:spLocks noChangeArrowheads="1"/>
          </p:cNvSpPr>
          <p:nvPr/>
        </p:nvSpPr>
        <p:spPr bwMode="auto">
          <a:xfrm>
            <a:off x="1882775" y="2400300"/>
            <a:ext cx="47625" cy="228600"/>
          </a:xfrm>
          <a:prstGeom prst="rect">
            <a:avLst/>
          </a:prstGeom>
          <a:noFill/>
          <a:ln w="9525">
            <a:noFill/>
            <a:miter lim="800000"/>
            <a:headEnd/>
            <a:tailEnd/>
          </a:ln>
        </p:spPr>
        <p:txBody>
          <a:bodyPr wrap="none" lIns="0" tIns="0" rIns="0" bIns="0">
            <a:spAutoFit/>
          </a:bodyPr>
          <a:lstStyle/>
          <a:p>
            <a:pPr eaLnBrk="0" hangingPunct="0"/>
            <a:r>
              <a:rPr lang="en-US" sz="1500" b="0">
                <a:solidFill>
                  <a:srgbClr val="000000"/>
                </a:solidFill>
              </a:rPr>
              <a:t> </a:t>
            </a:r>
            <a:endParaRPr lang="en-US" b="0"/>
          </a:p>
        </p:txBody>
      </p:sp>
      <p:sp>
        <p:nvSpPr>
          <p:cNvPr id="16447" name="Rectangle 63"/>
          <p:cNvSpPr>
            <a:spLocks noChangeArrowheads="1"/>
          </p:cNvSpPr>
          <p:nvPr/>
        </p:nvSpPr>
        <p:spPr bwMode="auto">
          <a:xfrm>
            <a:off x="2201863" y="2400300"/>
            <a:ext cx="601662" cy="228600"/>
          </a:xfrm>
          <a:prstGeom prst="rect">
            <a:avLst/>
          </a:prstGeom>
          <a:noFill/>
          <a:ln w="9525">
            <a:noFill/>
            <a:miter lim="800000"/>
            <a:headEnd/>
            <a:tailEnd/>
          </a:ln>
        </p:spPr>
        <p:txBody>
          <a:bodyPr wrap="none" lIns="0" tIns="0" rIns="0" bIns="0">
            <a:spAutoFit/>
          </a:bodyPr>
          <a:lstStyle/>
          <a:p>
            <a:pPr eaLnBrk="0" hangingPunct="0"/>
            <a:r>
              <a:rPr lang="en-US" sz="1500" b="0">
                <a:solidFill>
                  <a:srgbClr val="000000"/>
                </a:solidFill>
              </a:rPr>
              <a:t>Marvell</a:t>
            </a:r>
            <a:endParaRPr lang="en-US" b="0"/>
          </a:p>
        </p:txBody>
      </p:sp>
      <p:sp>
        <p:nvSpPr>
          <p:cNvPr id="16448" name="Rectangle 64"/>
          <p:cNvSpPr>
            <a:spLocks noChangeArrowheads="1"/>
          </p:cNvSpPr>
          <p:nvPr/>
        </p:nvSpPr>
        <p:spPr bwMode="auto">
          <a:xfrm>
            <a:off x="2817813" y="2400300"/>
            <a:ext cx="47625" cy="228600"/>
          </a:xfrm>
          <a:prstGeom prst="rect">
            <a:avLst/>
          </a:prstGeom>
          <a:noFill/>
          <a:ln w="9525">
            <a:noFill/>
            <a:miter lim="800000"/>
            <a:headEnd/>
            <a:tailEnd/>
          </a:ln>
        </p:spPr>
        <p:txBody>
          <a:bodyPr wrap="none" lIns="0" tIns="0" rIns="0" bIns="0">
            <a:spAutoFit/>
          </a:bodyPr>
          <a:lstStyle/>
          <a:p>
            <a:pPr eaLnBrk="0" hangingPunct="0"/>
            <a:r>
              <a:rPr lang="en-US" sz="1500" b="0">
                <a:solidFill>
                  <a:srgbClr val="000000"/>
                </a:solidFill>
              </a:rPr>
              <a:t> </a:t>
            </a:r>
            <a:endParaRPr lang="en-US" b="0"/>
          </a:p>
        </p:txBody>
      </p:sp>
      <p:sp>
        <p:nvSpPr>
          <p:cNvPr id="16449" name="Rectangle 65"/>
          <p:cNvSpPr>
            <a:spLocks noChangeArrowheads="1"/>
          </p:cNvSpPr>
          <p:nvPr/>
        </p:nvSpPr>
        <p:spPr bwMode="auto">
          <a:xfrm>
            <a:off x="3625850" y="2398713"/>
            <a:ext cx="44450" cy="212725"/>
          </a:xfrm>
          <a:prstGeom prst="rect">
            <a:avLst/>
          </a:prstGeom>
          <a:noFill/>
          <a:ln w="9525">
            <a:noFill/>
            <a:miter lim="800000"/>
            <a:headEnd/>
            <a:tailEnd/>
          </a:ln>
        </p:spPr>
        <p:txBody>
          <a:bodyPr wrap="none" lIns="0" tIns="0" rIns="0" bIns="0">
            <a:spAutoFit/>
          </a:bodyPr>
          <a:lstStyle/>
          <a:p>
            <a:pPr eaLnBrk="0" hangingPunct="0"/>
            <a:r>
              <a:rPr lang="en-US" sz="1400" b="0">
                <a:solidFill>
                  <a:srgbClr val="000000"/>
                </a:solidFill>
              </a:rPr>
              <a:t> </a:t>
            </a:r>
            <a:endParaRPr lang="en-US" b="0"/>
          </a:p>
        </p:txBody>
      </p:sp>
      <p:sp>
        <p:nvSpPr>
          <p:cNvPr id="16450" name="Rectangle 75"/>
          <p:cNvSpPr>
            <a:spLocks noChangeArrowheads="1"/>
          </p:cNvSpPr>
          <p:nvPr/>
        </p:nvSpPr>
        <p:spPr bwMode="auto">
          <a:xfrm>
            <a:off x="6640513" y="2398713"/>
            <a:ext cx="717550" cy="182562"/>
          </a:xfrm>
          <a:prstGeom prst="rect">
            <a:avLst/>
          </a:prstGeom>
          <a:noFill/>
          <a:ln w="9525">
            <a:noFill/>
            <a:miter lim="800000"/>
            <a:headEnd/>
            <a:tailEnd/>
          </a:ln>
        </p:spPr>
        <p:txBody>
          <a:bodyPr wrap="none" lIns="0" tIns="0" rIns="0" bIns="0">
            <a:spAutoFit/>
          </a:bodyPr>
          <a:lstStyle/>
          <a:p>
            <a:pPr eaLnBrk="0" hangingPunct="0"/>
            <a:r>
              <a:rPr lang="en-US" sz="1200" b="0">
                <a:solidFill>
                  <a:srgbClr val="000000"/>
                </a:solidFill>
              </a:rPr>
              <a:t>bkraemer@</a:t>
            </a:r>
            <a:endParaRPr lang="en-US" b="0"/>
          </a:p>
        </p:txBody>
      </p:sp>
      <p:sp>
        <p:nvSpPr>
          <p:cNvPr id="16451" name="Rectangle 76"/>
          <p:cNvSpPr>
            <a:spLocks noChangeArrowheads="1"/>
          </p:cNvSpPr>
          <p:nvPr/>
        </p:nvSpPr>
        <p:spPr bwMode="auto">
          <a:xfrm>
            <a:off x="7326313" y="2398713"/>
            <a:ext cx="468312" cy="182562"/>
          </a:xfrm>
          <a:prstGeom prst="rect">
            <a:avLst/>
          </a:prstGeom>
          <a:noFill/>
          <a:ln w="9525">
            <a:noFill/>
            <a:miter lim="800000"/>
            <a:headEnd/>
            <a:tailEnd/>
          </a:ln>
        </p:spPr>
        <p:txBody>
          <a:bodyPr wrap="none" lIns="0" tIns="0" rIns="0" bIns="0">
            <a:spAutoFit/>
          </a:bodyPr>
          <a:lstStyle/>
          <a:p>
            <a:pPr eaLnBrk="0" hangingPunct="0"/>
            <a:r>
              <a:rPr lang="en-US" sz="1200" b="0">
                <a:solidFill>
                  <a:srgbClr val="000000"/>
                </a:solidFill>
              </a:rPr>
              <a:t>marvell</a:t>
            </a:r>
            <a:endParaRPr lang="en-US" b="0"/>
          </a:p>
        </p:txBody>
      </p:sp>
      <p:sp>
        <p:nvSpPr>
          <p:cNvPr id="16452" name="Rectangle 77"/>
          <p:cNvSpPr>
            <a:spLocks noChangeArrowheads="1"/>
          </p:cNvSpPr>
          <p:nvPr/>
        </p:nvSpPr>
        <p:spPr bwMode="auto">
          <a:xfrm>
            <a:off x="7772400" y="2398713"/>
            <a:ext cx="301625" cy="182562"/>
          </a:xfrm>
          <a:prstGeom prst="rect">
            <a:avLst/>
          </a:prstGeom>
          <a:noFill/>
          <a:ln w="9525">
            <a:noFill/>
            <a:miter lim="800000"/>
            <a:headEnd/>
            <a:tailEnd/>
          </a:ln>
        </p:spPr>
        <p:txBody>
          <a:bodyPr wrap="none" lIns="0" tIns="0" rIns="0" bIns="0">
            <a:spAutoFit/>
          </a:bodyPr>
          <a:lstStyle/>
          <a:p>
            <a:pPr eaLnBrk="0" hangingPunct="0"/>
            <a:r>
              <a:rPr lang="en-US" sz="1200" b="0">
                <a:solidFill>
                  <a:srgbClr val="000000"/>
                </a:solidFill>
              </a:rPr>
              <a:t>.com</a:t>
            </a:r>
            <a:endParaRPr lang="en-US" b="0"/>
          </a:p>
        </p:txBody>
      </p:sp>
      <p:sp>
        <p:nvSpPr>
          <p:cNvPr id="16453" name="Rectangle 78"/>
          <p:cNvSpPr>
            <a:spLocks noChangeArrowheads="1"/>
          </p:cNvSpPr>
          <p:nvPr/>
        </p:nvSpPr>
        <p:spPr bwMode="auto">
          <a:xfrm>
            <a:off x="8061325" y="2398713"/>
            <a:ext cx="38100" cy="182562"/>
          </a:xfrm>
          <a:prstGeom prst="rect">
            <a:avLst/>
          </a:prstGeom>
          <a:noFill/>
          <a:ln w="9525">
            <a:noFill/>
            <a:miter lim="800000"/>
            <a:headEnd/>
            <a:tailEnd/>
          </a:ln>
        </p:spPr>
        <p:txBody>
          <a:bodyPr wrap="none" lIns="0" tIns="0" rIns="0" bIns="0">
            <a:spAutoFit/>
          </a:bodyPr>
          <a:lstStyle/>
          <a:p>
            <a:pPr eaLnBrk="0" hangingPunct="0"/>
            <a:r>
              <a:rPr lang="en-US" sz="1200" b="0">
                <a:solidFill>
                  <a:srgbClr val="000000"/>
                </a:solidFill>
              </a:rPr>
              <a:t> </a:t>
            </a:r>
            <a:endParaRPr lang="en-US" b="0"/>
          </a:p>
        </p:txBody>
      </p:sp>
      <p:sp>
        <p:nvSpPr>
          <p:cNvPr id="16454" name="Rectangle 79"/>
          <p:cNvSpPr>
            <a:spLocks noChangeArrowheads="1"/>
          </p:cNvSpPr>
          <p:nvPr/>
        </p:nvSpPr>
        <p:spPr bwMode="auto">
          <a:xfrm>
            <a:off x="620713" y="2390775"/>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55" name="Line 80"/>
          <p:cNvSpPr>
            <a:spLocks noChangeShapeType="1"/>
          </p:cNvSpPr>
          <p:nvPr/>
        </p:nvSpPr>
        <p:spPr bwMode="auto">
          <a:xfrm>
            <a:off x="620713" y="2390775"/>
            <a:ext cx="6350" cy="1588"/>
          </a:xfrm>
          <a:prstGeom prst="line">
            <a:avLst/>
          </a:prstGeom>
          <a:noFill/>
          <a:ln w="0">
            <a:solidFill>
              <a:srgbClr val="000000"/>
            </a:solidFill>
            <a:round/>
            <a:headEnd/>
            <a:tailEnd/>
          </a:ln>
        </p:spPr>
        <p:txBody>
          <a:bodyPr/>
          <a:lstStyle/>
          <a:p>
            <a:endParaRPr lang="en-US"/>
          </a:p>
        </p:txBody>
      </p:sp>
      <p:sp>
        <p:nvSpPr>
          <p:cNvPr id="16456" name="Line 81"/>
          <p:cNvSpPr>
            <a:spLocks noChangeShapeType="1"/>
          </p:cNvSpPr>
          <p:nvPr/>
        </p:nvSpPr>
        <p:spPr bwMode="auto">
          <a:xfrm>
            <a:off x="620713" y="2390775"/>
            <a:ext cx="1587" cy="6350"/>
          </a:xfrm>
          <a:prstGeom prst="line">
            <a:avLst/>
          </a:prstGeom>
          <a:noFill/>
          <a:ln w="0">
            <a:solidFill>
              <a:srgbClr val="000000"/>
            </a:solidFill>
            <a:round/>
            <a:headEnd/>
            <a:tailEnd/>
          </a:ln>
        </p:spPr>
        <p:txBody>
          <a:bodyPr/>
          <a:lstStyle/>
          <a:p>
            <a:endParaRPr lang="en-US"/>
          </a:p>
        </p:txBody>
      </p:sp>
      <p:sp>
        <p:nvSpPr>
          <p:cNvPr id="16457" name="Rectangle 82"/>
          <p:cNvSpPr>
            <a:spLocks noChangeArrowheads="1"/>
          </p:cNvSpPr>
          <p:nvPr/>
        </p:nvSpPr>
        <p:spPr bwMode="auto">
          <a:xfrm>
            <a:off x="627063" y="2390775"/>
            <a:ext cx="1506537" cy="6350"/>
          </a:xfrm>
          <a:prstGeom prst="rect">
            <a:avLst/>
          </a:prstGeom>
          <a:solidFill>
            <a:srgbClr val="000000"/>
          </a:solidFill>
          <a:ln w="9525">
            <a:noFill/>
            <a:miter lim="800000"/>
            <a:headEnd/>
            <a:tailEnd/>
          </a:ln>
        </p:spPr>
        <p:txBody>
          <a:bodyPr/>
          <a:lstStyle/>
          <a:p>
            <a:pPr algn="ctr" eaLnBrk="0" hangingPunct="0"/>
            <a:endParaRPr lang="en-US"/>
          </a:p>
        </p:txBody>
      </p:sp>
      <p:sp>
        <p:nvSpPr>
          <p:cNvPr id="16458" name="Line 83"/>
          <p:cNvSpPr>
            <a:spLocks noChangeShapeType="1"/>
          </p:cNvSpPr>
          <p:nvPr/>
        </p:nvSpPr>
        <p:spPr bwMode="auto">
          <a:xfrm>
            <a:off x="627063" y="2390775"/>
            <a:ext cx="1506537" cy="1588"/>
          </a:xfrm>
          <a:prstGeom prst="line">
            <a:avLst/>
          </a:prstGeom>
          <a:noFill/>
          <a:ln w="0">
            <a:solidFill>
              <a:srgbClr val="000000"/>
            </a:solidFill>
            <a:round/>
            <a:headEnd/>
            <a:tailEnd/>
          </a:ln>
        </p:spPr>
        <p:txBody>
          <a:bodyPr/>
          <a:lstStyle/>
          <a:p>
            <a:endParaRPr lang="en-US"/>
          </a:p>
        </p:txBody>
      </p:sp>
      <p:sp>
        <p:nvSpPr>
          <p:cNvPr id="16459" name="Rectangle 84"/>
          <p:cNvSpPr>
            <a:spLocks noChangeArrowheads="1"/>
          </p:cNvSpPr>
          <p:nvPr/>
        </p:nvSpPr>
        <p:spPr bwMode="auto">
          <a:xfrm>
            <a:off x="2133600" y="2390775"/>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60" name="Line 85"/>
          <p:cNvSpPr>
            <a:spLocks noChangeShapeType="1"/>
          </p:cNvSpPr>
          <p:nvPr/>
        </p:nvSpPr>
        <p:spPr bwMode="auto">
          <a:xfrm>
            <a:off x="2133600" y="2390775"/>
            <a:ext cx="6350" cy="1588"/>
          </a:xfrm>
          <a:prstGeom prst="line">
            <a:avLst/>
          </a:prstGeom>
          <a:noFill/>
          <a:ln w="0">
            <a:solidFill>
              <a:srgbClr val="000000"/>
            </a:solidFill>
            <a:round/>
            <a:headEnd/>
            <a:tailEnd/>
          </a:ln>
        </p:spPr>
        <p:txBody>
          <a:bodyPr/>
          <a:lstStyle/>
          <a:p>
            <a:endParaRPr lang="en-US"/>
          </a:p>
        </p:txBody>
      </p:sp>
      <p:sp>
        <p:nvSpPr>
          <p:cNvPr id="16461" name="Line 86"/>
          <p:cNvSpPr>
            <a:spLocks noChangeShapeType="1"/>
          </p:cNvSpPr>
          <p:nvPr/>
        </p:nvSpPr>
        <p:spPr bwMode="auto">
          <a:xfrm>
            <a:off x="2133600" y="2390775"/>
            <a:ext cx="1588" cy="6350"/>
          </a:xfrm>
          <a:prstGeom prst="line">
            <a:avLst/>
          </a:prstGeom>
          <a:noFill/>
          <a:ln w="0">
            <a:solidFill>
              <a:srgbClr val="000000"/>
            </a:solidFill>
            <a:round/>
            <a:headEnd/>
            <a:tailEnd/>
          </a:ln>
        </p:spPr>
        <p:txBody>
          <a:bodyPr/>
          <a:lstStyle/>
          <a:p>
            <a:endParaRPr lang="en-US"/>
          </a:p>
        </p:txBody>
      </p:sp>
      <p:sp>
        <p:nvSpPr>
          <p:cNvPr id="16462" name="Rectangle 87"/>
          <p:cNvSpPr>
            <a:spLocks noChangeArrowheads="1"/>
          </p:cNvSpPr>
          <p:nvPr/>
        </p:nvSpPr>
        <p:spPr bwMode="auto">
          <a:xfrm>
            <a:off x="2139950" y="2390775"/>
            <a:ext cx="1417638" cy="6350"/>
          </a:xfrm>
          <a:prstGeom prst="rect">
            <a:avLst/>
          </a:prstGeom>
          <a:solidFill>
            <a:srgbClr val="000000"/>
          </a:solidFill>
          <a:ln w="9525">
            <a:noFill/>
            <a:miter lim="800000"/>
            <a:headEnd/>
            <a:tailEnd/>
          </a:ln>
        </p:spPr>
        <p:txBody>
          <a:bodyPr/>
          <a:lstStyle/>
          <a:p>
            <a:pPr algn="ctr" eaLnBrk="0" hangingPunct="0"/>
            <a:endParaRPr lang="en-US"/>
          </a:p>
        </p:txBody>
      </p:sp>
      <p:sp>
        <p:nvSpPr>
          <p:cNvPr id="16463" name="Line 88"/>
          <p:cNvSpPr>
            <a:spLocks noChangeShapeType="1"/>
          </p:cNvSpPr>
          <p:nvPr/>
        </p:nvSpPr>
        <p:spPr bwMode="auto">
          <a:xfrm>
            <a:off x="2139950" y="2390775"/>
            <a:ext cx="1417638" cy="1588"/>
          </a:xfrm>
          <a:prstGeom prst="line">
            <a:avLst/>
          </a:prstGeom>
          <a:noFill/>
          <a:ln w="0">
            <a:solidFill>
              <a:srgbClr val="000000"/>
            </a:solidFill>
            <a:round/>
            <a:headEnd/>
            <a:tailEnd/>
          </a:ln>
        </p:spPr>
        <p:txBody>
          <a:bodyPr/>
          <a:lstStyle/>
          <a:p>
            <a:endParaRPr lang="en-US"/>
          </a:p>
        </p:txBody>
      </p:sp>
      <p:sp>
        <p:nvSpPr>
          <p:cNvPr id="16464" name="Rectangle 89"/>
          <p:cNvSpPr>
            <a:spLocks noChangeArrowheads="1"/>
          </p:cNvSpPr>
          <p:nvPr/>
        </p:nvSpPr>
        <p:spPr bwMode="auto">
          <a:xfrm>
            <a:off x="3557588" y="2390775"/>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65" name="Line 90"/>
          <p:cNvSpPr>
            <a:spLocks noChangeShapeType="1"/>
          </p:cNvSpPr>
          <p:nvPr/>
        </p:nvSpPr>
        <p:spPr bwMode="auto">
          <a:xfrm>
            <a:off x="3557588" y="2390775"/>
            <a:ext cx="6350" cy="1588"/>
          </a:xfrm>
          <a:prstGeom prst="line">
            <a:avLst/>
          </a:prstGeom>
          <a:noFill/>
          <a:ln w="0">
            <a:solidFill>
              <a:srgbClr val="000000"/>
            </a:solidFill>
            <a:round/>
            <a:headEnd/>
            <a:tailEnd/>
          </a:ln>
        </p:spPr>
        <p:txBody>
          <a:bodyPr/>
          <a:lstStyle/>
          <a:p>
            <a:endParaRPr lang="en-US"/>
          </a:p>
        </p:txBody>
      </p:sp>
      <p:sp>
        <p:nvSpPr>
          <p:cNvPr id="16466" name="Line 91"/>
          <p:cNvSpPr>
            <a:spLocks noChangeShapeType="1"/>
          </p:cNvSpPr>
          <p:nvPr/>
        </p:nvSpPr>
        <p:spPr bwMode="auto">
          <a:xfrm>
            <a:off x="3557588" y="2390775"/>
            <a:ext cx="1587" cy="6350"/>
          </a:xfrm>
          <a:prstGeom prst="line">
            <a:avLst/>
          </a:prstGeom>
          <a:noFill/>
          <a:ln w="0">
            <a:solidFill>
              <a:srgbClr val="000000"/>
            </a:solidFill>
            <a:round/>
            <a:headEnd/>
            <a:tailEnd/>
          </a:ln>
        </p:spPr>
        <p:txBody>
          <a:bodyPr/>
          <a:lstStyle/>
          <a:p>
            <a:endParaRPr lang="en-US"/>
          </a:p>
        </p:txBody>
      </p:sp>
      <p:sp>
        <p:nvSpPr>
          <p:cNvPr id="16467" name="Rectangle 92"/>
          <p:cNvSpPr>
            <a:spLocks noChangeArrowheads="1"/>
          </p:cNvSpPr>
          <p:nvPr/>
        </p:nvSpPr>
        <p:spPr bwMode="auto">
          <a:xfrm>
            <a:off x="3563938" y="2390775"/>
            <a:ext cx="1747837" cy="6350"/>
          </a:xfrm>
          <a:prstGeom prst="rect">
            <a:avLst/>
          </a:prstGeom>
          <a:solidFill>
            <a:srgbClr val="000000"/>
          </a:solidFill>
          <a:ln w="9525">
            <a:noFill/>
            <a:miter lim="800000"/>
            <a:headEnd/>
            <a:tailEnd/>
          </a:ln>
        </p:spPr>
        <p:txBody>
          <a:bodyPr/>
          <a:lstStyle/>
          <a:p>
            <a:pPr algn="ctr" eaLnBrk="0" hangingPunct="0"/>
            <a:endParaRPr lang="en-US"/>
          </a:p>
        </p:txBody>
      </p:sp>
      <p:sp>
        <p:nvSpPr>
          <p:cNvPr id="16468" name="Line 93"/>
          <p:cNvSpPr>
            <a:spLocks noChangeShapeType="1"/>
          </p:cNvSpPr>
          <p:nvPr/>
        </p:nvSpPr>
        <p:spPr bwMode="auto">
          <a:xfrm>
            <a:off x="3563938" y="2390775"/>
            <a:ext cx="1747837" cy="1588"/>
          </a:xfrm>
          <a:prstGeom prst="line">
            <a:avLst/>
          </a:prstGeom>
          <a:noFill/>
          <a:ln w="0">
            <a:solidFill>
              <a:srgbClr val="000000"/>
            </a:solidFill>
            <a:round/>
            <a:headEnd/>
            <a:tailEnd/>
          </a:ln>
        </p:spPr>
        <p:txBody>
          <a:bodyPr/>
          <a:lstStyle/>
          <a:p>
            <a:endParaRPr lang="en-US"/>
          </a:p>
        </p:txBody>
      </p:sp>
      <p:sp>
        <p:nvSpPr>
          <p:cNvPr id="16469" name="Rectangle 94"/>
          <p:cNvSpPr>
            <a:spLocks noChangeArrowheads="1"/>
          </p:cNvSpPr>
          <p:nvPr/>
        </p:nvSpPr>
        <p:spPr bwMode="auto">
          <a:xfrm>
            <a:off x="5311775" y="2390775"/>
            <a:ext cx="4763" cy="6350"/>
          </a:xfrm>
          <a:prstGeom prst="rect">
            <a:avLst/>
          </a:prstGeom>
          <a:solidFill>
            <a:srgbClr val="000000"/>
          </a:solidFill>
          <a:ln w="9525">
            <a:noFill/>
            <a:miter lim="800000"/>
            <a:headEnd/>
            <a:tailEnd/>
          </a:ln>
        </p:spPr>
        <p:txBody>
          <a:bodyPr/>
          <a:lstStyle/>
          <a:p>
            <a:pPr algn="ctr" eaLnBrk="0" hangingPunct="0"/>
            <a:endParaRPr lang="en-US"/>
          </a:p>
        </p:txBody>
      </p:sp>
      <p:sp>
        <p:nvSpPr>
          <p:cNvPr id="16470" name="Line 95"/>
          <p:cNvSpPr>
            <a:spLocks noChangeShapeType="1"/>
          </p:cNvSpPr>
          <p:nvPr/>
        </p:nvSpPr>
        <p:spPr bwMode="auto">
          <a:xfrm>
            <a:off x="5311775" y="2390775"/>
            <a:ext cx="4763" cy="1588"/>
          </a:xfrm>
          <a:prstGeom prst="line">
            <a:avLst/>
          </a:prstGeom>
          <a:noFill/>
          <a:ln w="0">
            <a:solidFill>
              <a:srgbClr val="000000"/>
            </a:solidFill>
            <a:round/>
            <a:headEnd/>
            <a:tailEnd/>
          </a:ln>
        </p:spPr>
        <p:txBody>
          <a:bodyPr/>
          <a:lstStyle/>
          <a:p>
            <a:endParaRPr lang="en-US"/>
          </a:p>
        </p:txBody>
      </p:sp>
      <p:sp>
        <p:nvSpPr>
          <p:cNvPr id="16471" name="Line 96"/>
          <p:cNvSpPr>
            <a:spLocks noChangeShapeType="1"/>
          </p:cNvSpPr>
          <p:nvPr/>
        </p:nvSpPr>
        <p:spPr bwMode="auto">
          <a:xfrm>
            <a:off x="5311775" y="2390775"/>
            <a:ext cx="1588" cy="6350"/>
          </a:xfrm>
          <a:prstGeom prst="line">
            <a:avLst/>
          </a:prstGeom>
          <a:noFill/>
          <a:ln w="0">
            <a:solidFill>
              <a:srgbClr val="000000"/>
            </a:solidFill>
            <a:round/>
            <a:headEnd/>
            <a:tailEnd/>
          </a:ln>
        </p:spPr>
        <p:txBody>
          <a:bodyPr/>
          <a:lstStyle/>
          <a:p>
            <a:endParaRPr lang="en-US"/>
          </a:p>
        </p:txBody>
      </p:sp>
      <p:sp>
        <p:nvSpPr>
          <p:cNvPr id="16472" name="Rectangle 97"/>
          <p:cNvSpPr>
            <a:spLocks noChangeArrowheads="1"/>
          </p:cNvSpPr>
          <p:nvPr/>
        </p:nvSpPr>
        <p:spPr bwMode="auto">
          <a:xfrm>
            <a:off x="5316538" y="2390775"/>
            <a:ext cx="1255712" cy="6350"/>
          </a:xfrm>
          <a:prstGeom prst="rect">
            <a:avLst/>
          </a:prstGeom>
          <a:solidFill>
            <a:srgbClr val="000000"/>
          </a:solidFill>
          <a:ln w="9525">
            <a:noFill/>
            <a:miter lim="800000"/>
            <a:headEnd/>
            <a:tailEnd/>
          </a:ln>
        </p:spPr>
        <p:txBody>
          <a:bodyPr/>
          <a:lstStyle/>
          <a:p>
            <a:pPr algn="ctr" eaLnBrk="0" hangingPunct="0"/>
            <a:endParaRPr lang="en-US"/>
          </a:p>
        </p:txBody>
      </p:sp>
      <p:sp>
        <p:nvSpPr>
          <p:cNvPr id="16473" name="Line 98"/>
          <p:cNvSpPr>
            <a:spLocks noChangeShapeType="1"/>
          </p:cNvSpPr>
          <p:nvPr/>
        </p:nvSpPr>
        <p:spPr bwMode="auto">
          <a:xfrm>
            <a:off x="5316538" y="2390775"/>
            <a:ext cx="1255712" cy="1588"/>
          </a:xfrm>
          <a:prstGeom prst="line">
            <a:avLst/>
          </a:prstGeom>
          <a:noFill/>
          <a:ln w="0">
            <a:solidFill>
              <a:srgbClr val="000000"/>
            </a:solidFill>
            <a:round/>
            <a:headEnd/>
            <a:tailEnd/>
          </a:ln>
        </p:spPr>
        <p:txBody>
          <a:bodyPr/>
          <a:lstStyle/>
          <a:p>
            <a:endParaRPr lang="en-US"/>
          </a:p>
        </p:txBody>
      </p:sp>
      <p:sp>
        <p:nvSpPr>
          <p:cNvPr id="16474" name="Rectangle 99"/>
          <p:cNvSpPr>
            <a:spLocks noChangeArrowheads="1"/>
          </p:cNvSpPr>
          <p:nvPr/>
        </p:nvSpPr>
        <p:spPr bwMode="auto">
          <a:xfrm>
            <a:off x="6572250" y="2390775"/>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75" name="Line 100"/>
          <p:cNvSpPr>
            <a:spLocks noChangeShapeType="1"/>
          </p:cNvSpPr>
          <p:nvPr/>
        </p:nvSpPr>
        <p:spPr bwMode="auto">
          <a:xfrm>
            <a:off x="6572250" y="2390775"/>
            <a:ext cx="6350" cy="1588"/>
          </a:xfrm>
          <a:prstGeom prst="line">
            <a:avLst/>
          </a:prstGeom>
          <a:noFill/>
          <a:ln w="0">
            <a:solidFill>
              <a:srgbClr val="000000"/>
            </a:solidFill>
            <a:round/>
            <a:headEnd/>
            <a:tailEnd/>
          </a:ln>
        </p:spPr>
        <p:txBody>
          <a:bodyPr/>
          <a:lstStyle/>
          <a:p>
            <a:endParaRPr lang="en-US"/>
          </a:p>
        </p:txBody>
      </p:sp>
      <p:sp>
        <p:nvSpPr>
          <p:cNvPr id="16476" name="Line 101"/>
          <p:cNvSpPr>
            <a:spLocks noChangeShapeType="1"/>
          </p:cNvSpPr>
          <p:nvPr/>
        </p:nvSpPr>
        <p:spPr bwMode="auto">
          <a:xfrm>
            <a:off x="6572250" y="2390775"/>
            <a:ext cx="1588" cy="6350"/>
          </a:xfrm>
          <a:prstGeom prst="line">
            <a:avLst/>
          </a:prstGeom>
          <a:noFill/>
          <a:ln w="0">
            <a:solidFill>
              <a:srgbClr val="000000"/>
            </a:solidFill>
            <a:round/>
            <a:headEnd/>
            <a:tailEnd/>
          </a:ln>
        </p:spPr>
        <p:txBody>
          <a:bodyPr/>
          <a:lstStyle/>
          <a:p>
            <a:endParaRPr lang="en-US"/>
          </a:p>
        </p:txBody>
      </p:sp>
      <p:sp>
        <p:nvSpPr>
          <p:cNvPr id="16477" name="Rectangle 102"/>
          <p:cNvSpPr>
            <a:spLocks noChangeArrowheads="1"/>
          </p:cNvSpPr>
          <p:nvPr/>
        </p:nvSpPr>
        <p:spPr bwMode="auto">
          <a:xfrm>
            <a:off x="6578600" y="2390775"/>
            <a:ext cx="1690688" cy="6350"/>
          </a:xfrm>
          <a:prstGeom prst="rect">
            <a:avLst/>
          </a:prstGeom>
          <a:solidFill>
            <a:srgbClr val="000000"/>
          </a:solidFill>
          <a:ln w="9525">
            <a:noFill/>
            <a:miter lim="800000"/>
            <a:headEnd/>
            <a:tailEnd/>
          </a:ln>
        </p:spPr>
        <p:txBody>
          <a:bodyPr/>
          <a:lstStyle/>
          <a:p>
            <a:pPr algn="ctr" eaLnBrk="0" hangingPunct="0"/>
            <a:endParaRPr lang="en-US"/>
          </a:p>
        </p:txBody>
      </p:sp>
      <p:sp>
        <p:nvSpPr>
          <p:cNvPr id="16478" name="Line 103"/>
          <p:cNvSpPr>
            <a:spLocks noChangeShapeType="1"/>
          </p:cNvSpPr>
          <p:nvPr/>
        </p:nvSpPr>
        <p:spPr bwMode="auto">
          <a:xfrm>
            <a:off x="6578600" y="2390775"/>
            <a:ext cx="1690688" cy="1588"/>
          </a:xfrm>
          <a:prstGeom prst="line">
            <a:avLst/>
          </a:prstGeom>
          <a:noFill/>
          <a:ln w="0">
            <a:solidFill>
              <a:srgbClr val="000000"/>
            </a:solidFill>
            <a:round/>
            <a:headEnd/>
            <a:tailEnd/>
          </a:ln>
        </p:spPr>
        <p:txBody>
          <a:bodyPr/>
          <a:lstStyle/>
          <a:p>
            <a:endParaRPr lang="en-US"/>
          </a:p>
        </p:txBody>
      </p:sp>
      <p:sp>
        <p:nvSpPr>
          <p:cNvPr id="16479" name="Rectangle 104"/>
          <p:cNvSpPr>
            <a:spLocks noChangeArrowheads="1"/>
          </p:cNvSpPr>
          <p:nvPr/>
        </p:nvSpPr>
        <p:spPr bwMode="auto">
          <a:xfrm>
            <a:off x="8269288" y="2390775"/>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80" name="Line 105"/>
          <p:cNvSpPr>
            <a:spLocks noChangeShapeType="1"/>
          </p:cNvSpPr>
          <p:nvPr/>
        </p:nvSpPr>
        <p:spPr bwMode="auto">
          <a:xfrm>
            <a:off x="8269288" y="2390775"/>
            <a:ext cx="6350" cy="1588"/>
          </a:xfrm>
          <a:prstGeom prst="line">
            <a:avLst/>
          </a:prstGeom>
          <a:noFill/>
          <a:ln w="0">
            <a:solidFill>
              <a:srgbClr val="000000"/>
            </a:solidFill>
            <a:round/>
            <a:headEnd/>
            <a:tailEnd/>
          </a:ln>
        </p:spPr>
        <p:txBody>
          <a:bodyPr/>
          <a:lstStyle/>
          <a:p>
            <a:endParaRPr lang="en-US"/>
          </a:p>
        </p:txBody>
      </p:sp>
      <p:sp>
        <p:nvSpPr>
          <p:cNvPr id="16481" name="Line 106"/>
          <p:cNvSpPr>
            <a:spLocks noChangeShapeType="1"/>
          </p:cNvSpPr>
          <p:nvPr/>
        </p:nvSpPr>
        <p:spPr bwMode="auto">
          <a:xfrm>
            <a:off x="8269288" y="2390775"/>
            <a:ext cx="1587" cy="6350"/>
          </a:xfrm>
          <a:prstGeom prst="line">
            <a:avLst/>
          </a:prstGeom>
          <a:noFill/>
          <a:ln w="0">
            <a:solidFill>
              <a:srgbClr val="000000"/>
            </a:solidFill>
            <a:round/>
            <a:headEnd/>
            <a:tailEnd/>
          </a:ln>
        </p:spPr>
        <p:txBody>
          <a:bodyPr/>
          <a:lstStyle/>
          <a:p>
            <a:endParaRPr lang="en-US"/>
          </a:p>
        </p:txBody>
      </p:sp>
      <p:sp>
        <p:nvSpPr>
          <p:cNvPr id="16482" name="Rectangle 107"/>
          <p:cNvSpPr>
            <a:spLocks noChangeArrowheads="1"/>
          </p:cNvSpPr>
          <p:nvPr/>
        </p:nvSpPr>
        <p:spPr bwMode="auto">
          <a:xfrm>
            <a:off x="620713" y="2397125"/>
            <a:ext cx="6350" cy="392113"/>
          </a:xfrm>
          <a:prstGeom prst="rect">
            <a:avLst/>
          </a:prstGeom>
          <a:solidFill>
            <a:srgbClr val="000000"/>
          </a:solidFill>
          <a:ln w="9525">
            <a:noFill/>
            <a:miter lim="800000"/>
            <a:headEnd/>
            <a:tailEnd/>
          </a:ln>
        </p:spPr>
        <p:txBody>
          <a:bodyPr/>
          <a:lstStyle/>
          <a:p>
            <a:pPr algn="ctr" eaLnBrk="0" hangingPunct="0"/>
            <a:endParaRPr lang="en-US"/>
          </a:p>
        </p:txBody>
      </p:sp>
      <p:sp>
        <p:nvSpPr>
          <p:cNvPr id="16483" name="Line 108"/>
          <p:cNvSpPr>
            <a:spLocks noChangeShapeType="1"/>
          </p:cNvSpPr>
          <p:nvPr/>
        </p:nvSpPr>
        <p:spPr bwMode="auto">
          <a:xfrm>
            <a:off x="620713" y="2397125"/>
            <a:ext cx="1587" cy="392113"/>
          </a:xfrm>
          <a:prstGeom prst="line">
            <a:avLst/>
          </a:prstGeom>
          <a:noFill/>
          <a:ln w="0">
            <a:solidFill>
              <a:srgbClr val="000000"/>
            </a:solidFill>
            <a:round/>
            <a:headEnd/>
            <a:tailEnd/>
          </a:ln>
        </p:spPr>
        <p:txBody>
          <a:bodyPr/>
          <a:lstStyle/>
          <a:p>
            <a:endParaRPr lang="en-US"/>
          </a:p>
        </p:txBody>
      </p:sp>
      <p:sp>
        <p:nvSpPr>
          <p:cNvPr id="16484" name="Rectangle 109"/>
          <p:cNvSpPr>
            <a:spLocks noChangeArrowheads="1"/>
          </p:cNvSpPr>
          <p:nvPr/>
        </p:nvSpPr>
        <p:spPr bwMode="auto">
          <a:xfrm>
            <a:off x="2133600" y="2397125"/>
            <a:ext cx="6350" cy="392113"/>
          </a:xfrm>
          <a:prstGeom prst="rect">
            <a:avLst/>
          </a:prstGeom>
          <a:solidFill>
            <a:srgbClr val="000000"/>
          </a:solidFill>
          <a:ln w="9525">
            <a:noFill/>
            <a:miter lim="800000"/>
            <a:headEnd/>
            <a:tailEnd/>
          </a:ln>
        </p:spPr>
        <p:txBody>
          <a:bodyPr/>
          <a:lstStyle/>
          <a:p>
            <a:pPr algn="ctr" eaLnBrk="0" hangingPunct="0"/>
            <a:endParaRPr lang="en-US"/>
          </a:p>
        </p:txBody>
      </p:sp>
      <p:sp>
        <p:nvSpPr>
          <p:cNvPr id="16485" name="Line 110"/>
          <p:cNvSpPr>
            <a:spLocks noChangeShapeType="1"/>
          </p:cNvSpPr>
          <p:nvPr/>
        </p:nvSpPr>
        <p:spPr bwMode="auto">
          <a:xfrm>
            <a:off x="2133600" y="2397125"/>
            <a:ext cx="1588" cy="392113"/>
          </a:xfrm>
          <a:prstGeom prst="line">
            <a:avLst/>
          </a:prstGeom>
          <a:noFill/>
          <a:ln w="0">
            <a:solidFill>
              <a:srgbClr val="000000"/>
            </a:solidFill>
            <a:round/>
            <a:headEnd/>
            <a:tailEnd/>
          </a:ln>
        </p:spPr>
        <p:txBody>
          <a:bodyPr/>
          <a:lstStyle/>
          <a:p>
            <a:endParaRPr lang="en-US"/>
          </a:p>
        </p:txBody>
      </p:sp>
      <p:sp>
        <p:nvSpPr>
          <p:cNvPr id="16486" name="Rectangle 111"/>
          <p:cNvSpPr>
            <a:spLocks noChangeArrowheads="1"/>
          </p:cNvSpPr>
          <p:nvPr/>
        </p:nvSpPr>
        <p:spPr bwMode="auto">
          <a:xfrm>
            <a:off x="3557588" y="2397125"/>
            <a:ext cx="6350" cy="392113"/>
          </a:xfrm>
          <a:prstGeom prst="rect">
            <a:avLst/>
          </a:prstGeom>
          <a:solidFill>
            <a:srgbClr val="000000"/>
          </a:solidFill>
          <a:ln w="9525">
            <a:noFill/>
            <a:miter lim="800000"/>
            <a:headEnd/>
            <a:tailEnd/>
          </a:ln>
        </p:spPr>
        <p:txBody>
          <a:bodyPr/>
          <a:lstStyle/>
          <a:p>
            <a:pPr algn="ctr" eaLnBrk="0" hangingPunct="0"/>
            <a:endParaRPr lang="en-US"/>
          </a:p>
        </p:txBody>
      </p:sp>
      <p:sp>
        <p:nvSpPr>
          <p:cNvPr id="16487" name="Line 112"/>
          <p:cNvSpPr>
            <a:spLocks noChangeShapeType="1"/>
          </p:cNvSpPr>
          <p:nvPr/>
        </p:nvSpPr>
        <p:spPr bwMode="auto">
          <a:xfrm>
            <a:off x="3557588" y="2397125"/>
            <a:ext cx="1587" cy="392113"/>
          </a:xfrm>
          <a:prstGeom prst="line">
            <a:avLst/>
          </a:prstGeom>
          <a:noFill/>
          <a:ln w="0">
            <a:solidFill>
              <a:srgbClr val="000000"/>
            </a:solidFill>
            <a:round/>
            <a:headEnd/>
            <a:tailEnd/>
          </a:ln>
        </p:spPr>
        <p:txBody>
          <a:bodyPr/>
          <a:lstStyle/>
          <a:p>
            <a:endParaRPr lang="en-US"/>
          </a:p>
        </p:txBody>
      </p:sp>
      <p:sp>
        <p:nvSpPr>
          <p:cNvPr id="16488" name="Rectangle 113"/>
          <p:cNvSpPr>
            <a:spLocks noChangeArrowheads="1"/>
          </p:cNvSpPr>
          <p:nvPr/>
        </p:nvSpPr>
        <p:spPr bwMode="auto">
          <a:xfrm>
            <a:off x="5311775" y="2397125"/>
            <a:ext cx="4763" cy="392113"/>
          </a:xfrm>
          <a:prstGeom prst="rect">
            <a:avLst/>
          </a:prstGeom>
          <a:solidFill>
            <a:srgbClr val="000000"/>
          </a:solidFill>
          <a:ln w="9525">
            <a:noFill/>
            <a:miter lim="800000"/>
            <a:headEnd/>
            <a:tailEnd/>
          </a:ln>
        </p:spPr>
        <p:txBody>
          <a:bodyPr/>
          <a:lstStyle/>
          <a:p>
            <a:pPr algn="ctr" eaLnBrk="0" hangingPunct="0"/>
            <a:endParaRPr lang="en-US"/>
          </a:p>
        </p:txBody>
      </p:sp>
      <p:sp>
        <p:nvSpPr>
          <p:cNvPr id="16489" name="Line 114"/>
          <p:cNvSpPr>
            <a:spLocks noChangeShapeType="1"/>
          </p:cNvSpPr>
          <p:nvPr/>
        </p:nvSpPr>
        <p:spPr bwMode="auto">
          <a:xfrm>
            <a:off x="5311775" y="2397125"/>
            <a:ext cx="1588" cy="392113"/>
          </a:xfrm>
          <a:prstGeom prst="line">
            <a:avLst/>
          </a:prstGeom>
          <a:noFill/>
          <a:ln w="0">
            <a:solidFill>
              <a:srgbClr val="000000"/>
            </a:solidFill>
            <a:round/>
            <a:headEnd/>
            <a:tailEnd/>
          </a:ln>
        </p:spPr>
        <p:txBody>
          <a:bodyPr/>
          <a:lstStyle/>
          <a:p>
            <a:endParaRPr lang="en-US"/>
          </a:p>
        </p:txBody>
      </p:sp>
      <p:sp>
        <p:nvSpPr>
          <p:cNvPr id="16490" name="Rectangle 115"/>
          <p:cNvSpPr>
            <a:spLocks noChangeArrowheads="1"/>
          </p:cNvSpPr>
          <p:nvPr/>
        </p:nvSpPr>
        <p:spPr bwMode="auto">
          <a:xfrm>
            <a:off x="6572250" y="2397125"/>
            <a:ext cx="6350" cy="392113"/>
          </a:xfrm>
          <a:prstGeom prst="rect">
            <a:avLst/>
          </a:prstGeom>
          <a:solidFill>
            <a:srgbClr val="000000"/>
          </a:solidFill>
          <a:ln w="9525">
            <a:noFill/>
            <a:miter lim="800000"/>
            <a:headEnd/>
            <a:tailEnd/>
          </a:ln>
        </p:spPr>
        <p:txBody>
          <a:bodyPr/>
          <a:lstStyle/>
          <a:p>
            <a:pPr algn="ctr" eaLnBrk="0" hangingPunct="0"/>
            <a:endParaRPr lang="en-US"/>
          </a:p>
        </p:txBody>
      </p:sp>
      <p:sp>
        <p:nvSpPr>
          <p:cNvPr id="16491" name="Line 116"/>
          <p:cNvSpPr>
            <a:spLocks noChangeShapeType="1"/>
          </p:cNvSpPr>
          <p:nvPr/>
        </p:nvSpPr>
        <p:spPr bwMode="auto">
          <a:xfrm>
            <a:off x="6572250" y="2397125"/>
            <a:ext cx="1588" cy="392113"/>
          </a:xfrm>
          <a:prstGeom prst="line">
            <a:avLst/>
          </a:prstGeom>
          <a:noFill/>
          <a:ln w="0">
            <a:solidFill>
              <a:srgbClr val="000000"/>
            </a:solidFill>
            <a:round/>
            <a:headEnd/>
            <a:tailEnd/>
          </a:ln>
        </p:spPr>
        <p:txBody>
          <a:bodyPr/>
          <a:lstStyle/>
          <a:p>
            <a:endParaRPr lang="en-US"/>
          </a:p>
        </p:txBody>
      </p:sp>
      <p:sp>
        <p:nvSpPr>
          <p:cNvPr id="16492" name="Rectangle 117"/>
          <p:cNvSpPr>
            <a:spLocks noChangeArrowheads="1"/>
          </p:cNvSpPr>
          <p:nvPr/>
        </p:nvSpPr>
        <p:spPr bwMode="auto">
          <a:xfrm>
            <a:off x="8269288" y="2397125"/>
            <a:ext cx="6350" cy="392113"/>
          </a:xfrm>
          <a:prstGeom prst="rect">
            <a:avLst/>
          </a:prstGeom>
          <a:solidFill>
            <a:srgbClr val="000000"/>
          </a:solidFill>
          <a:ln w="9525">
            <a:noFill/>
            <a:miter lim="800000"/>
            <a:headEnd/>
            <a:tailEnd/>
          </a:ln>
        </p:spPr>
        <p:txBody>
          <a:bodyPr/>
          <a:lstStyle/>
          <a:p>
            <a:pPr algn="ctr" eaLnBrk="0" hangingPunct="0"/>
            <a:endParaRPr lang="en-US"/>
          </a:p>
        </p:txBody>
      </p:sp>
      <p:sp>
        <p:nvSpPr>
          <p:cNvPr id="16493" name="Line 118"/>
          <p:cNvSpPr>
            <a:spLocks noChangeShapeType="1"/>
          </p:cNvSpPr>
          <p:nvPr/>
        </p:nvSpPr>
        <p:spPr bwMode="auto">
          <a:xfrm>
            <a:off x="8269288" y="2397125"/>
            <a:ext cx="1587" cy="392113"/>
          </a:xfrm>
          <a:prstGeom prst="line">
            <a:avLst/>
          </a:prstGeom>
          <a:noFill/>
          <a:ln w="0">
            <a:solidFill>
              <a:srgbClr val="000000"/>
            </a:solidFill>
            <a:round/>
            <a:headEnd/>
            <a:tailEnd/>
          </a:ln>
        </p:spPr>
        <p:txBody>
          <a:bodyPr/>
          <a:lstStyle/>
          <a:p>
            <a:endParaRPr lang="en-US"/>
          </a:p>
        </p:txBody>
      </p:sp>
      <p:sp>
        <p:nvSpPr>
          <p:cNvPr id="16494" name="Rectangle 321"/>
          <p:cNvSpPr>
            <a:spLocks noGrp="1" noChangeArrowheads="1"/>
          </p:cNvSpPr>
          <p:nvPr>
            <p:ph type="title"/>
          </p:nvPr>
        </p:nvSpPr>
        <p:spPr>
          <a:xfrm>
            <a:off x="152400" y="685800"/>
            <a:ext cx="8763000" cy="685800"/>
          </a:xfrm>
        </p:spPr>
        <p:txBody>
          <a:bodyPr/>
          <a:lstStyle/>
          <a:p>
            <a:r>
              <a:rPr lang="en-US" sz="2400" dirty="0" smtClean="0"/>
              <a:t>Supplementary Plenary Information - January 2012</a:t>
            </a:r>
          </a:p>
        </p:txBody>
      </p:sp>
      <p:sp>
        <p:nvSpPr>
          <p:cNvPr id="16495" name="Rectangle 322"/>
          <p:cNvSpPr>
            <a:spLocks noGrp="1" noChangeArrowheads="1"/>
          </p:cNvSpPr>
          <p:nvPr>
            <p:ph type="body" idx="1"/>
          </p:nvPr>
        </p:nvSpPr>
        <p:spPr>
          <a:xfrm>
            <a:off x="685800" y="1524000"/>
            <a:ext cx="7772400" cy="381000"/>
          </a:xfrm>
        </p:spPr>
        <p:txBody>
          <a:bodyPr/>
          <a:lstStyle/>
          <a:p>
            <a:pPr algn="ctr">
              <a:buFontTx/>
              <a:buNone/>
            </a:pPr>
            <a:r>
              <a:rPr lang="en-US" dirty="0" smtClean="0"/>
              <a:t>Date:</a:t>
            </a:r>
            <a:r>
              <a:rPr lang="en-US" b="0" dirty="0" smtClean="0"/>
              <a:t> 2012-January-09</a:t>
            </a:r>
            <a:endParaRPr lang="en-US" dirty="0" smtClean="0"/>
          </a:p>
        </p:txBody>
      </p:sp>
      <p:sp>
        <p:nvSpPr>
          <p:cNvPr id="16496" name="Rectangle 323"/>
          <p:cNvSpPr>
            <a:spLocks noChangeArrowheads="1"/>
          </p:cNvSpPr>
          <p:nvPr/>
        </p:nvSpPr>
        <p:spPr bwMode="auto">
          <a:xfrm>
            <a:off x="533400" y="16764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a:t>Authors:</a:t>
            </a:r>
            <a:endParaRPr lang="en-US" sz="2000" b="0"/>
          </a:p>
        </p:txBody>
      </p:sp>
      <p:sp>
        <p:nvSpPr>
          <p:cNvPr id="16497" name="Text Box 330"/>
          <p:cNvSpPr txBox="1">
            <a:spLocks noChangeArrowheads="1"/>
          </p:cNvSpPr>
          <p:nvPr/>
        </p:nvSpPr>
        <p:spPr bwMode="auto">
          <a:xfrm>
            <a:off x="827088" y="3394075"/>
            <a:ext cx="7747000" cy="338138"/>
          </a:xfrm>
          <a:prstGeom prst="rect">
            <a:avLst/>
          </a:prstGeom>
          <a:noFill/>
          <a:ln w="9525">
            <a:noFill/>
            <a:miter lim="800000"/>
            <a:headEnd/>
            <a:tailEnd/>
          </a:ln>
        </p:spPr>
        <p:txBody>
          <a:bodyPr wrap="none">
            <a:spAutoFit/>
          </a:bodyPr>
          <a:lstStyle/>
          <a:p>
            <a:pPr eaLnBrk="0" hangingPunct="0"/>
            <a:r>
              <a:rPr lang="en-US" sz="1600" dirty="0"/>
              <a:t>Abstract: Additional Information on topics for 802 plenary meeting – November 2011 </a:t>
            </a:r>
          </a:p>
        </p:txBody>
      </p:sp>
      <p:sp>
        <p:nvSpPr>
          <p:cNvPr id="16498" name="Date Placeholder 1"/>
          <p:cNvSpPr>
            <a:spLocks noGrp="1"/>
          </p:cNvSpPr>
          <p:nvPr>
            <p:ph type="dt" sz="quarter" idx="10"/>
          </p:nvPr>
        </p:nvSpPr>
        <p:spPr>
          <a:xfrm>
            <a:off x="688975" y="319314"/>
            <a:ext cx="1528762" cy="276225"/>
          </a:xfrm>
          <a:noFill/>
          <a:ln>
            <a:miter lim="800000"/>
            <a:headEnd/>
            <a:tailEnd/>
          </a:ln>
        </p:spPr>
        <p:txBody>
          <a:bodyPr/>
          <a:lstStyle/>
          <a:p>
            <a:r>
              <a:rPr lang="en-US" smtClean="0"/>
              <a:t>January 2012</a:t>
            </a:r>
            <a:endParaRPr lang="en-US" dirty="0" smtClean="0"/>
          </a:p>
        </p:txBody>
      </p:sp>
      <p:cxnSp>
        <p:nvCxnSpPr>
          <p:cNvPr id="16499" name="Straight Connector 3"/>
          <p:cNvCxnSpPr>
            <a:cxnSpLocks noChangeShapeType="1"/>
            <a:stCxn id="16482" idx="2"/>
            <a:endCxn id="16493" idx="1"/>
          </p:cNvCxnSpPr>
          <p:nvPr/>
        </p:nvCxnSpPr>
        <p:spPr bwMode="auto">
          <a:xfrm>
            <a:off x="623888" y="2789238"/>
            <a:ext cx="7646987" cy="0"/>
          </a:xfrm>
          <a:prstGeom prst="line">
            <a:avLst/>
          </a:prstGeom>
          <a:noFill/>
          <a:ln w="12700" algn="ctr">
            <a:solidFill>
              <a:schemeClr val="tx1"/>
            </a:solidFill>
            <a:round/>
            <a:headEnd type="none" w="sm" len="sm"/>
            <a:tailEnd type="none" w="sm" len="sm"/>
          </a:ln>
        </p:spPr>
      </p:cxn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January 2012</a:t>
            </a:r>
          </a:p>
        </p:txBody>
      </p:sp>
      <p:sp>
        <p:nvSpPr>
          <p:cNvPr id="38914"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38915"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4403A532-138A-45BC-8509-3C1D9BAC9560}" type="slidenum">
              <a:rPr lang="en-US" smtClean="0"/>
              <a:pPr/>
              <a:t>10</a:t>
            </a:fld>
            <a:endParaRPr lang="en-US" smtClean="0"/>
          </a:p>
        </p:txBody>
      </p:sp>
      <p:sp>
        <p:nvSpPr>
          <p:cNvPr id="38916" name="Rectangle 2"/>
          <p:cNvSpPr>
            <a:spLocks noGrp="1" noChangeArrowheads="1"/>
          </p:cNvSpPr>
          <p:nvPr>
            <p:ph type="title"/>
          </p:nvPr>
        </p:nvSpPr>
        <p:spPr>
          <a:xfrm>
            <a:off x="685800" y="1082675"/>
            <a:ext cx="7772400" cy="992188"/>
          </a:xfrm>
        </p:spPr>
        <p:txBody>
          <a:bodyPr/>
          <a:lstStyle/>
          <a:p>
            <a:r>
              <a:rPr lang="en-US" sz="2800" smtClean="0"/>
              <a:t>Other Special Events</a:t>
            </a:r>
          </a:p>
        </p:txBody>
      </p:sp>
      <p:sp>
        <p:nvSpPr>
          <p:cNvPr id="38917" name="Text Box 4"/>
          <p:cNvSpPr txBox="1">
            <a:spLocks noChangeArrowheads="1"/>
          </p:cNvSpPr>
          <p:nvPr/>
        </p:nvSpPr>
        <p:spPr bwMode="auto">
          <a:xfrm>
            <a:off x="22225" y="617538"/>
            <a:ext cx="3868738" cy="457200"/>
          </a:xfrm>
          <a:prstGeom prst="rect">
            <a:avLst/>
          </a:prstGeom>
          <a:noFill/>
          <a:ln w="9525">
            <a:noFill/>
            <a:miter lim="800000"/>
            <a:headEnd/>
            <a:tailEnd/>
          </a:ln>
        </p:spPr>
        <p:txBody>
          <a:bodyPr wrap="none">
            <a:spAutoFit/>
          </a:bodyPr>
          <a:lstStyle/>
          <a:p>
            <a:pPr algn="ctr" eaLnBrk="0" hangingPunct="0"/>
            <a:r>
              <a:rPr lang="en-US">
                <a:solidFill>
                  <a:schemeClr val="tx2"/>
                </a:solidFill>
              </a:rPr>
              <a:t>Monday Agenda Item 4.1.11</a:t>
            </a:r>
          </a:p>
        </p:txBody>
      </p:sp>
      <p:sp>
        <p:nvSpPr>
          <p:cNvPr id="3" name="TextBox 2"/>
          <p:cNvSpPr txBox="1"/>
          <p:nvPr/>
        </p:nvSpPr>
        <p:spPr>
          <a:xfrm>
            <a:off x="665938" y="3962399"/>
            <a:ext cx="5894371" cy="1815882"/>
          </a:xfrm>
          <a:prstGeom prst="rect">
            <a:avLst/>
          </a:prstGeom>
          <a:noFill/>
          <a:ln>
            <a:solidFill>
              <a:srgbClr val="FF0000"/>
            </a:solidFill>
          </a:ln>
        </p:spPr>
        <p:txBody>
          <a:bodyPr wrap="none" rtlCol="0">
            <a:spAutoFit/>
          </a:bodyPr>
          <a:lstStyle/>
          <a:p>
            <a:r>
              <a:rPr lang="en-US" sz="3200" dirty="0" smtClean="0"/>
              <a:t>Wednesday Social  6:30 pm start</a:t>
            </a:r>
          </a:p>
          <a:p>
            <a:r>
              <a:rPr lang="en-US" sz="3200" dirty="0" smtClean="0"/>
              <a:t>Badge needed for admission</a:t>
            </a:r>
          </a:p>
          <a:p>
            <a:r>
              <a:rPr lang="en-US" dirty="0" smtClean="0"/>
              <a:t>River City Brewing Company</a:t>
            </a:r>
          </a:p>
          <a:p>
            <a:r>
              <a:rPr lang="en-US" dirty="0" smtClean="0"/>
              <a:t>835 Museum Circle </a:t>
            </a:r>
            <a:endParaRPr lang="en-US" dirty="0"/>
          </a:p>
        </p:txBody>
      </p:sp>
      <p:sp>
        <p:nvSpPr>
          <p:cNvPr id="10" name="TextBox 9"/>
          <p:cNvSpPr txBox="1"/>
          <p:nvPr/>
        </p:nvSpPr>
        <p:spPr>
          <a:xfrm>
            <a:off x="665937" y="2198913"/>
            <a:ext cx="5004447" cy="1323439"/>
          </a:xfrm>
          <a:prstGeom prst="rect">
            <a:avLst/>
          </a:prstGeom>
          <a:noFill/>
          <a:ln>
            <a:solidFill>
              <a:srgbClr val="FF0000"/>
            </a:solidFill>
          </a:ln>
        </p:spPr>
        <p:txBody>
          <a:bodyPr wrap="none" rtlCol="0">
            <a:spAutoFit/>
          </a:bodyPr>
          <a:lstStyle/>
          <a:p>
            <a:r>
              <a:rPr lang="en-US" sz="3200" dirty="0" smtClean="0"/>
              <a:t>Breakfast – Lunch - Breaks</a:t>
            </a:r>
          </a:p>
          <a:p>
            <a:r>
              <a:rPr lang="en-US" dirty="0" smtClean="0"/>
              <a:t>River Terrace 1</a:t>
            </a:r>
          </a:p>
          <a:p>
            <a:r>
              <a:rPr lang="en-US" dirty="0" smtClean="0"/>
              <a:t>3</a:t>
            </a:r>
            <a:r>
              <a:rPr lang="en-US" baseline="30000" dirty="0" smtClean="0"/>
              <a:t>rd</a:t>
            </a:r>
            <a:r>
              <a:rPr lang="en-US" dirty="0" smtClean="0"/>
              <a:t> Floor</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January 2012</a:t>
            </a:r>
          </a:p>
        </p:txBody>
      </p:sp>
      <p:sp>
        <p:nvSpPr>
          <p:cNvPr id="39938"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39939"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D1FAA41B-A91B-4335-ACD5-4452F7AFC28F}" type="slidenum">
              <a:rPr lang="en-US" smtClean="0"/>
              <a:pPr/>
              <a:t>11</a:t>
            </a:fld>
            <a:endParaRPr lang="en-US" smtClean="0"/>
          </a:p>
        </p:txBody>
      </p:sp>
      <p:sp>
        <p:nvSpPr>
          <p:cNvPr id="39940" name="Rectangle 2"/>
          <p:cNvSpPr>
            <a:spLocks noGrp="1" noChangeArrowheads="1"/>
          </p:cNvSpPr>
          <p:nvPr>
            <p:ph type="title"/>
          </p:nvPr>
        </p:nvSpPr>
        <p:spPr>
          <a:xfrm>
            <a:off x="454025" y="685800"/>
            <a:ext cx="8396288" cy="1066800"/>
          </a:xfrm>
        </p:spPr>
        <p:txBody>
          <a:bodyPr/>
          <a:lstStyle/>
          <a:p>
            <a:r>
              <a:rPr lang="en-US" dirty="0" smtClean="0"/>
              <a:t>Topics since November 2011 EC</a:t>
            </a:r>
          </a:p>
        </p:txBody>
      </p:sp>
      <p:sp>
        <p:nvSpPr>
          <p:cNvPr id="15366" name="Rectangle 3"/>
          <p:cNvSpPr>
            <a:spLocks noGrp="1" noChangeArrowheads="1"/>
          </p:cNvSpPr>
          <p:nvPr>
            <p:ph type="body" idx="1"/>
          </p:nvPr>
        </p:nvSpPr>
        <p:spPr>
          <a:xfrm>
            <a:off x="319088" y="1509713"/>
            <a:ext cx="8651875" cy="4964112"/>
          </a:xfrm>
        </p:spPr>
        <p:txBody>
          <a:bodyPr/>
          <a:lstStyle/>
          <a:p>
            <a:pPr marL="0" indent="0">
              <a:lnSpc>
                <a:spcPct val="90000"/>
              </a:lnSpc>
              <a:buFontTx/>
              <a:buNone/>
              <a:defRPr/>
            </a:pPr>
            <a:endParaRPr lang="en-US" sz="2800" dirty="0" smtClean="0"/>
          </a:p>
          <a:p>
            <a:pPr>
              <a:lnSpc>
                <a:spcPct val="90000"/>
              </a:lnSpc>
              <a:defRPr/>
            </a:pPr>
            <a:r>
              <a:rPr lang="en-US" sz="2800" dirty="0" smtClean="0"/>
              <a:t>802.11 REVISION submitted to RevCom</a:t>
            </a:r>
          </a:p>
          <a:p>
            <a:pPr lvl="1">
              <a:lnSpc>
                <a:spcPct val="90000"/>
              </a:lnSpc>
              <a:defRPr/>
            </a:pPr>
            <a:r>
              <a:rPr lang="en-US" sz="3200" dirty="0" smtClean="0"/>
              <a:t>On Jan 23 agenda</a:t>
            </a:r>
          </a:p>
          <a:p>
            <a:pPr>
              <a:lnSpc>
                <a:spcPct val="90000"/>
              </a:lnSpc>
              <a:defRPr/>
            </a:pPr>
            <a:endParaRPr lang="en-US" sz="2800" dirty="0"/>
          </a:p>
          <a:p>
            <a:pPr lvl="1">
              <a:lnSpc>
                <a:spcPct val="90000"/>
              </a:lnSpc>
              <a:defRPr/>
            </a:pPr>
            <a:endParaRPr lang="en-US" sz="2800" dirty="0" smtClean="0"/>
          </a:p>
          <a:p>
            <a:pPr>
              <a:lnSpc>
                <a:spcPct val="90000"/>
              </a:lnSpc>
              <a:defRPr/>
            </a:pPr>
            <a:r>
              <a:rPr lang="en-US" sz="2800" dirty="0" smtClean="0"/>
              <a:t>EC workshop in November – Sat/Sun following  plenary  Report??</a:t>
            </a:r>
          </a:p>
          <a:p>
            <a:pPr>
              <a:lnSpc>
                <a:spcPct val="90000"/>
              </a:lnSpc>
              <a:defRPr/>
            </a:pPr>
            <a:endParaRPr lang="en-US" sz="2800" dirty="0" smtClean="0"/>
          </a:p>
          <a:p>
            <a:pPr>
              <a:lnSpc>
                <a:spcPct val="90000"/>
              </a:lnSpc>
              <a:defRPr/>
            </a:pPr>
            <a:endParaRPr lang="en-US" sz="2800" dirty="0" smtClean="0"/>
          </a:p>
        </p:txBody>
      </p:sp>
      <p:sp>
        <p:nvSpPr>
          <p:cNvPr id="39942" name="Text Box 4"/>
          <p:cNvSpPr txBox="1">
            <a:spLocks noChangeArrowheads="1"/>
          </p:cNvSpPr>
          <p:nvPr/>
        </p:nvSpPr>
        <p:spPr bwMode="auto">
          <a:xfrm>
            <a:off x="123825" y="544513"/>
            <a:ext cx="3316288" cy="396875"/>
          </a:xfrm>
          <a:prstGeom prst="rect">
            <a:avLst/>
          </a:prstGeom>
          <a:noFill/>
          <a:ln w="9525">
            <a:noFill/>
            <a:miter lim="800000"/>
            <a:headEnd/>
            <a:tailEnd/>
          </a:ln>
        </p:spPr>
        <p:txBody>
          <a:bodyPr wrap="none">
            <a:spAutoFit/>
          </a:bodyPr>
          <a:lstStyle/>
          <a:p>
            <a:pPr algn="ctr" eaLnBrk="0" hangingPunct="0"/>
            <a:r>
              <a:rPr lang="en-US" sz="2000">
                <a:solidFill>
                  <a:schemeClr val="tx2"/>
                </a:solidFill>
              </a:rPr>
              <a:t>Monday Agenda Item 4.1.12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January 2012</a:t>
            </a:r>
          </a:p>
        </p:txBody>
      </p:sp>
      <p:sp>
        <p:nvSpPr>
          <p:cNvPr id="41986"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41987"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8D69A9E3-70D8-4808-B83D-9178110FC6FF}" type="slidenum">
              <a:rPr lang="en-US" smtClean="0"/>
              <a:pPr/>
              <a:t>12</a:t>
            </a:fld>
            <a:endParaRPr lang="en-US" smtClean="0"/>
          </a:p>
        </p:txBody>
      </p:sp>
      <p:sp>
        <p:nvSpPr>
          <p:cNvPr id="41988" name="Rectangle 2"/>
          <p:cNvSpPr>
            <a:spLocks noGrp="1" noChangeArrowheads="1"/>
          </p:cNvSpPr>
          <p:nvPr>
            <p:ph type="title"/>
          </p:nvPr>
        </p:nvSpPr>
        <p:spPr/>
        <p:txBody>
          <a:bodyPr/>
          <a:lstStyle/>
          <a:p>
            <a:r>
              <a:rPr lang="en-US" dirty="0" smtClean="0"/>
              <a:t>802.11 Topics for March 2012 EC</a:t>
            </a:r>
          </a:p>
        </p:txBody>
      </p:sp>
      <p:sp>
        <p:nvSpPr>
          <p:cNvPr id="41989" name="Rectangle 3"/>
          <p:cNvSpPr>
            <a:spLocks noGrp="1" noChangeArrowheads="1"/>
          </p:cNvSpPr>
          <p:nvPr>
            <p:ph type="body" idx="1"/>
          </p:nvPr>
        </p:nvSpPr>
        <p:spPr>
          <a:xfrm>
            <a:off x="376238" y="1524000"/>
            <a:ext cx="8523287" cy="4905375"/>
          </a:xfrm>
        </p:spPr>
        <p:txBody>
          <a:bodyPr/>
          <a:lstStyle/>
          <a:p>
            <a:r>
              <a:rPr lang="en-US" sz="2800" dirty="0" smtClean="0"/>
              <a:t>Begin Sponsor Ballot</a:t>
            </a:r>
          </a:p>
          <a:p>
            <a:pPr lvl="1"/>
            <a:r>
              <a:rPr lang="en-US" sz="2400" dirty="0" smtClean="0"/>
              <a:t>Nothing anticipated</a:t>
            </a:r>
          </a:p>
          <a:p>
            <a:r>
              <a:rPr lang="en-US" sz="2800" dirty="0" smtClean="0"/>
              <a:t>Requests to submit to RevCom?</a:t>
            </a:r>
          </a:p>
          <a:p>
            <a:pPr lvl="1"/>
            <a:r>
              <a:rPr lang="en-US" sz="2400" dirty="0" smtClean="0"/>
              <a:t>AE</a:t>
            </a:r>
          </a:p>
          <a:p>
            <a:pPr lvl="1"/>
            <a:r>
              <a:rPr lang="en-US" sz="2400" dirty="0" smtClean="0"/>
              <a:t>AA</a:t>
            </a:r>
          </a:p>
          <a:p>
            <a:r>
              <a:rPr lang="en-US" sz="2800" dirty="0" smtClean="0"/>
              <a:t>New project PAR to NesCom ?</a:t>
            </a:r>
          </a:p>
          <a:p>
            <a:pPr lvl="1"/>
            <a:r>
              <a:rPr lang="en-US" sz="2400" dirty="0" smtClean="0"/>
              <a:t>CMMW possibly</a:t>
            </a:r>
          </a:p>
          <a:p>
            <a:r>
              <a:rPr lang="en-US" sz="2800" dirty="0" smtClean="0"/>
              <a:t>PAR Extension ?</a:t>
            </a:r>
          </a:p>
          <a:p>
            <a:pPr lvl="1"/>
            <a:r>
              <a:rPr lang="en-US" sz="2400" dirty="0" smtClean="0"/>
              <a:t>Nothing anticipated for March but two for July</a:t>
            </a:r>
          </a:p>
          <a:p>
            <a:r>
              <a:rPr lang="en-US" sz="2800" dirty="0" smtClean="0"/>
              <a:t>Study Group start up?</a:t>
            </a:r>
          </a:p>
          <a:p>
            <a:pPr lvl="1"/>
            <a:endParaRPr lang="en-US" sz="2400" dirty="0" smtClean="0"/>
          </a:p>
        </p:txBody>
      </p:sp>
      <p:sp>
        <p:nvSpPr>
          <p:cNvPr id="41990" name="Text Box 4"/>
          <p:cNvSpPr txBox="1">
            <a:spLocks noChangeArrowheads="1"/>
          </p:cNvSpPr>
          <p:nvPr/>
        </p:nvSpPr>
        <p:spPr bwMode="auto">
          <a:xfrm>
            <a:off x="123825" y="544513"/>
            <a:ext cx="3316288" cy="396875"/>
          </a:xfrm>
          <a:prstGeom prst="rect">
            <a:avLst/>
          </a:prstGeom>
          <a:noFill/>
          <a:ln w="9525">
            <a:noFill/>
            <a:miter lim="800000"/>
            <a:headEnd/>
            <a:tailEnd/>
          </a:ln>
        </p:spPr>
        <p:txBody>
          <a:bodyPr wrap="none">
            <a:spAutoFit/>
          </a:bodyPr>
          <a:lstStyle/>
          <a:p>
            <a:pPr algn="ctr" eaLnBrk="0" hangingPunct="0"/>
            <a:r>
              <a:rPr lang="en-US" sz="2000">
                <a:solidFill>
                  <a:schemeClr val="tx2"/>
                </a:solidFill>
              </a:rPr>
              <a:t>Monday Agenda Item 4.1.12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January 2012</a:t>
            </a:r>
          </a:p>
        </p:txBody>
      </p:sp>
      <p:sp>
        <p:nvSpPr>
          <p:cNvPr id="43010"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43011"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6CC4C703-19DA-4660-A83A-FE2C78AD3CAE}" type="slidenum">
              <a:rPr lang="en-US" smtClean="0"/>
              <a:pPr/>
              <a:t>13</a:t>
            </a:fld>
            <a:endParaRPr lang="en-US" smtClean="0"/>
          </a:p>
        </p:txBody>
      </p:sp>
      <p:sp>
        <p:nvSpPr>
          <p:cNvPr id="43012" name="Rectangle 2"/>
          <p:cNvSpPr>
            <a:spLocks noGrp="1" noChangeArrowheads="1"/>
          </p:cNvSpPr>
          <p:nvPr>
            <p:ph type="title"/>
          </p:nvPr>
        </p:nvSpPr>
        <p:spPr/>
        <p:txBody>
          <a:bodyPr/>
          <a:lstStyle/>
          <a:p>
            <a:r>
              <a:rPr lang="en-US" smtClean="0"/>
              <a:t>802.1 Architecture Document</a:t>
            </a:r>
          </a:p>
        </p:txBody>
      </p:sp>
      <p:pic>
        <p:nvPicPr>
          <p:cNvPr id="43013" name="Picture 5"/>
          <p:cNvPicPr>
            <a:picLocks noChangeAspect="1" noChangeArrowheads="1"/>
          </p:cNvPicPr>
          <p:nvPr/>
        </p:nvPicPr>
        <p:blipFill>
          <a:blip r:embed="rId2"/>
          <a:srcRect/>
          <a:stretch>
            <a:fillRect/>
          </a:stretch>
        </p:blipFill>
        <p:spPr bwMode="auto">
          <a:xfrm>
            <a:off x="960438" y="1617663"/>
            <a:ext cx="7164387" cy="4745037"/>
          </a:xfrm>
          <a:prstGeom prst="rect">
            <a:avLst/>
          </a:prstGeom>
          <a:noFill/>
          <a:ln w="9525">
            <a:noFill/>
            <a:miter lim="800000"/>
            <a:headEnd/>
            <a:tailEnd/>
          </a:ln>
        </p:spPr>
      </p:pic>
      <p:sp>
        <p:nvSpPr>
          <p:cNvPr id="43014" name="Text Box 4"/>
          <p:cNvSpPr txBox="1">
            <a:spLocks noChangeArrowheads="1"/>
          </p:cNvSpPr>
          <p:nvPr/>
        </p:nvSpPr>
        <p:spPr bwMode="auto">
          <a:xfrm>
            <a:off x="22225" y="617538"/>
            <a:ext cx="3868738" cy="457200"/>
          </a:xfrm>
          <a:prstGeom prst="rect">
            <a:avLst/>
          </a:prstGeom>
          <a:noFill/>
          <a:ln w="9525">
            <a:noFill/>
            <a:miter lim="800000"/>
            <a:headEnd/>
            <a:tailEnd/>
          </a:ln>
        </p:spPr>
        <p:txBody>
          <a:bodyPr wrap="none">
            <a:spAutoFit/>
          </a:bodyPr>
          <a:lstStyle/>
          <a:p>
            <a:pPr algn="ctr" eaLnBrk="0" hangingPunct="0"/>
            <a:r>
              <a:rPr lang="en-US">
                <a:solidFill>
                  <a:schemeClr val="tx2"/>
                </a:solidFill>
              </a:rPr>
              <a:t>Monday Agenda Item 4.1.13</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January 2012</a:t>
            </a:r>
          </a:p>
        </p:txBody>
      </p:sp>
      <p:sp>
        <p:nvSpPr>
          <p:cNvPr id="44034"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44035"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6401E88D-7F7D-4457-8F7E-C0FC8817E120}" type="slidenum">
              <a:rPr lang="en-US" smtClean="0"/>
              <a:pPr/>
              <a:t>14</a:t>
            </a:fld>
            <a:endParaRPr lang="en-US" smtClean="0"/>
          </a:p>
        </p:txBody>
      </p:sp>
      <p:sp>
        <p:nvSpPr>
          <p:cNvPr id="44036" name="Rectangle 2"/>
          <p:cNvSpPr>
            <a:spLocks noGrp="1" noChangeArrowheads="1"/>
          </p:cNvSpPr>
          <p:nvPr>
            <p:ph type="title"/>
          </p:nvPr>
        </p:nvSpPr>
        <p:spPr/>
        <p:txBody>
          <a:bodyPr/>
          <a:lstStyle/>
          <a:p>
            <a:r>
              <a:rPr lang="en-US" smtClean="0"/>
              <a:t>Smart Grid Meetings</a:t>
            </a:r>
          </a:p>
        </p:txBody>
      </p:sp>
      <p:sp>
        <p:nvSpPr>
          <p:cNvPr id="44037" name="Text Box 7"/>
          <p:cNvSpPr txBox="1">
            <a:spLocks noChangeArrowheads="1"/>
          </p:cNvSpPr>
          <p:nvPr/>
        </p:nvSpPr>
        <p:spPr bwMode="auto">
          <a:xfrm>
            <a:off x="66675" y="617538"/>
            <a:ext cx="3868738" cy="457200"/>
          </a:xfrm>
          <a:prstGeom prst="rect">
            <a:avLst/>
          </a:prstGeom>
          <a:noFill/>
          <a:ln w="9525">
            <a:noFill/>
            <a:miter lim="800000"/>
            <a:headEnd/>
            <a:tailEnd/>
          </a:ln>
        </p:spPr>
        <p:txBody>
          <a:bodyPr wrap="none">
            <a:spAutoFit/>
          </a:bodyPr>
          <a:lstStyle/>
          <a:p>
            <a:pPr algn="ctr" eaLnBrk="0" hangingPunct="0"/>
            <a:r>
              <a:rPr lang="en-US" dirty="0">
                <a:solidFill>
                  <a:schemeClr val="tx2"/>
                </a:solidFill>
              </a:rPr>
              <a:t>Monday Agenda Item 4.1.14</a:t>
            </a:r>
          </a:p>
        </p:txBody>
      </p:sp>
      <p:sp>
        <p:nvSpPr>
          <p:cNvPr id="44038" name="Text Box 13"/>
          <p:cNvSpPr txBox="1">
            <a:spLocks noChangeArrowheads="1"/>
          </p:cNvSpPr>
          <p:nvPr/>
        </p:nvSpPr>
        <p:spPr bwMode="auto">
          <a:xfrm>
            <a:off x="412750" y="3810000"/>
            <a:ext cx="8420100" cy="1077913"/>
          </a:xfrm>
          <a:prstGeom prst="rect">
            <a:avLst/>
          </a:prstGeom>
          <a:noFill/>
          <a:ln w="9525">
            <a:noFill/>
            <a:miter lim="800000"/>
            <a:headEnd/>
            <a:tailEnd/>
          </a:ln>
        </p:spPr>
        <p:txBody>
          <a:bodyPr wrap="none">
            <a:spAutoFit/>
          </a:bodyPr>
          <a:lstStyle/>
          <a:p>
            <a:pPr eaLnBrk="0" hangingPunct="0"/>
            <a:r>
              <a:rPr lang="en-US" sz="3200"/>
              <a:t>Revision of NIST Smart Grid PAP#2 Guideline</a:t>
            </a:r>
          </a:p>
          <a:p>
            <a:pPr eaLnBrk="0" hangingPunct="0"/>
            <a:r>
              <a:rPr lang="en-US" sz="3200"/>
              <a:t>Review NIST Framework document</a:t>
            </a:r>
          </a:p>
        </p:txBody>
      </p:sp>
      <p:sp>
        <p:nvSpPr>
          <p:cNvPr id="44039" name="Text Box 13"/>
          <p:cNvSpPr txBox="1">
            <a:spLocks noChangeArrowheads="1"/>
          </p:cNvSpPr>
          <p:nvPr/>
        </p:nvSpPr>
        <p:spPr bwMode="auto">
          <a:xfrm>
            <a:off x="508000" y="1916113"/>
            <a:ext cx="5340350" cy="1570037"/>
          </a:xfrm>
          <a:prstGeom prst="rect">
            <a:avLst/>
          </a:prstGeom>
          <a:noFill/>
          <a:ln w="9525">
            <a:noFill/>
            <a:miter lim="800000"/>
            <a:headEnd/>
            <a:tailEnd/>
          </a:ln>
        </p:spPr>
        <p:txBody>
          <a:bodyPr wrap="none">
            <a:spAutoFit/>
          </a:bodyPr>
          <a:lstStyle/>
          <a:p>
            <a:pPr eaLnBrk="0" hangingPunct="0"/>
            <a:r>
              <a:rPr lang="en-US" sz="3200"/>
              <a:t>Two sessions</a:t>
            </a:r>
          </a:p>
          <a:p>
            <a:pPr eaLnBrk="0" hangingPunct="0"/>
            <a:r>
              <a:rPr lang="en-US" sz="3200"/>
              <a:t>Tuesday pm2 - Hanover E</a:t>
            </a:r>
          </a:p>
          <a:p>
            <a:pPr eaLnBrk="0" hangingPunct="0"/>
            <a:r>
              <a:rPr lang="en-US" sz="3200"/>
              <a:t>Thursday pm2   -  Hanover C</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Wednesday Topics</a:t>
            </a:r>
            <a:endParaRPr lang="en-US" dirty="0"/>
          </a:p>
        </p:txBody>
      </p:sp>
      <p:sp>
        <p:nvSpPr>
          <p:cNvPr id="3" name="Content Placeholder 2"/>
          <p:cNvSpPr>
            <a:spLocks noGrp="1"/>
          </p:cNvSpPr>
          <p:nvPr>
            <p:ph idx="1"/>
          </p:nvPr>
        </p:nvSpPr>
        <p:spPr>
          <a:xfrm>
            <a:off x="362857" y="1567543"/>
            <a:ext cx="8519886" cy="4267200"/>
          </a:xfrm>
        </p:spPr>
        <p:txBody>
          <a:bodyPr/>
          <a:lstStyle/>
          <a:p>
            <a:r>
              <a:rPr lang="en-US" sz="2800" dirty="0" smtClean="0"/>
              <a:t>Future Meeting Venues /Independent Treasury</a:t>
            </a:r>
            <a:endParaRPr lang="en-US" sz="2800" dirty="0"/>
          </a:p>
          <a:p>
            <a:r>
              <a:rPr lang="en-US" sz="2800" dirty="0" smtClean="0"/>
              <a:t>New from SA: Bylaws, Ops Manual, Patent Slides</a:t>
            </a:r>
          </a:p>
          <a:p>
            <a:r>
              <a:rPr lang="en-US" sz="2800" dirty="0" smtClean="0"/>
              <a:t>Architecture Ballot Status</a:t>
            </a:r>
          </a:p>
          <a:p>
            <a:r>
              <a:rPr lang="en-US" sz="2800" dirty="0" err="1" smtClean="0"/>
              <a:t>ePOLL</a:t>
            </a:r>
            <a:r>
              <a:rPr lang="en-US" sz="2800" dirty="0" smtClean="0"/>
              <a:t> status</a:t>
            </a:r>
          </a:p>
          <a:p>
            <a:r>
              <a:rPr lang="en-US" sz="2800" dirty="0" smtClean="0"/>
              <a:t>November EC Workshop Summary</a:t>
            </a:r>
          </a:p>
          <a:p>
            <a:r>
              <a:rPr lang="en-US" sz="2800" dirty="0" smtClean="0"/>
              <a:t>Comment Resolution Guidelines</a:t>
            </a:r>
          </a:p>
          <a:p>
            <a:r>
              <a:rPr lang="en-US" sz="2800" dirty="0" smtClean="0"/>
              <a:t>Election Process</a:t>
            </a:r>
          </a:p>
          <a:p>
            <a:r>
              <a:rPr lang="en-US" sz="2800" dirty="0" smtClean="0">
                <a:solidFill>
                  <a:srgbClr val="C00000"/>
                </a:solidFill>
              </a:rPr>
              <a:t>Time is allocated on Wednesday for each of these. Extended discussions will continue on Friday as needed.</a:t>
            </a:r>
            <a:endParaRPr lang="en-US" sz="2800" dirty="0">
              <a:solidFill>
                <a:srgbClr val="C00000"/>
              </a:solidFill>
            </a:endParaRPr>
          </a:p>
        </p:txBody>
      </p:sp>
      <p:sp>
        <p:nvSpPr>
          <p:cNvPr id="4" name="Date Placeholder 3"/>
          <p:cNvSpPr>
            <a:spLocks noGrp="1"/>
          </p:cNvSpPr>
          <p:nvPr>
            <p:ph type="dt" sz="half" idx="10"/>
          </p:nvPr>
        </p:nvSpPr>
        <p:spPr/>
        <p:txBody>
          <a:bodyPr/>
          <a:lstStyle/>
          <a:p>
            <a:pPr>
              <a:defRPr/>
            </a:pPr>
            <a:r>
              <a:rPr lang="en-US" smtClean="0"/>
              <a:t>January 2012</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15</a:t>
            </a:fld>
            <a:endParaRPr lang="en-US"/>
          </a:p>
        </p:txBody>
      </p:sp>
      <p:sp>
        <p:nvSpPr>
          <p:cNvPr id="7" name="Text Box 7"/>
          <p:cNvSpPr txBox="1">
            <a:spLocks noChangeArrowheads="1"/>
          </p:cNvSpPr>
          <p:nvPr/>
        </p:nvSpPr>
        <p:spPr bwMode="auto">
          <a:xfrm>
            <a:off x="66675" y="617538"/>
            <a:ext cx="3868738" cy="457200"/>
          </a:xfrm>
          <a:prstGeom prst="rect">
            <a:avLst/>
          </a:prstGeom>
          <a:noFill/>
          <a:ln w="9525">
            <a:noFill/>
            <a:miter lim="800000"/>
            <a:headEnd/>
            <a:tailEnd/>
          </a:ln>
        </p:spPr>
        <p:txBody>
          <a:bodyPr wrap="none">
            <a:spAutoFit/>
          </a:bodyPr>
          <a:lstStyle/>
          <a:p>
            <a:pPr algn="ctr" eaLnBrk="0" hangingPunct="0"/>
            <a:r>
              <a:rPr lang="en-US" dirty="0">
                <a:solidFill>
                  <a:schemeClr val="tx2"/>
                </a:solidFill>
              </a:rPr>
              <a:t>Monday Agenda Item </a:t>
            </a:r>
            <a:r>
              <a:rPr lang="en-US" dirty="0" smtClean="0">
                <a:solidFill>
                  <a:schemeClr val="tx2"/>
                </a:solidFill>
              </a:rPr>
              <a:t>4.1.15</a:t>
            </a:r>
            <a:endParaRPr lang="en-US" dirty="0">
              <a:solidFill>
                <a:schemeClr val="tx2"/>
              </a:solidFill>
            </a:endParaRPr>
          </a:p>
        </p:txBody>
      </p:sp>
    </p:spTree>
    <p:extLst>
      <p:ext uri="{BB962C8B-B14F-4D97-AF65-F5344CB8AC3E}">
        <p14:creationId xmlns:p14="http://schemas.microsoft.com/office/powerpoint/2010/main" val="87211609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9657" y="685800"/>
            <a:ext cx="8882743" cy="1066800"/>
          </a:xfrm>
        </p:spPr>
        <p:txBody>
          <a:bodyPr/>
          <a:lstStyle/>
          <a:p>
            <a:r>
              <a:rPr lang="en-US" dirty="0" smtClean="0"/>
              <a:t>Future Interim Meetings + Independent Treasury</a:t>
            </a:r>
            <a:endParaRPr lang="en-US" dirty="0"/>
          </a:p>
        </p:txBody>
      </p:sp>
      <p:sp>
        <p:nvSpPr>
          <p:cNvPr id="3" name="Content Placeholder 2"/>
          <p:cNvSpPr>
            <a:spLocks noGrp="1"/>
          </p:cNvSpPr>
          <p:nvPr>
            <p:ph idx="1"/>
          </p:nvPr>
        </p:nvSpPr>
        <p:spPr>
          <a:xfrm>
            <a:off x="304801" y="1567543"/>
            <a:ext cx="8505370" cy="4528457"/>
          </a:xfrm>
        </p:spPr>
        <p:txBody>
          <a:bodyPr/>
          <a:lstStyle/>
          <a:p>
            <a:r>
              <a:rPr lang="en-US" sz="2800" dirty="0" smtClean="0"/>
              <a:t>What is the committed venue plan for the next few years? How well do they match our goals?</a:t>
            </a:r>
          </a:p>
          <a:p>
            <a:r>
              <a:rPr lang="en-US" sz="2800" dirty="0" smtClean="0"/>
              <a:t>Which event dates are open for site selection?</a:t>
            </a:r>
          </a:p>
          <a:p>
            <a:r>
              <a:rPr lang="en-US" sz="2800" dirty="0" smtClean="0"/>
              <a:t>If 802.11 wants independent site selection it requires a separate treasury and meeting planner. What are the details involved in accomplishing this?</a:t>
            </a:r>
          </a:p>
          <a:p>
            <a:r>
              <a:rPr lang="en-US" sz="2800" dirty="0" smtClean="0"/>
              <a:t>Should we forego any multi-event contracts?</a:t>
            </a:r>
          </a:p>
          <a:p>
            <a:r>
              <a:rPr lang="en-US" sz="2800" dirty="0" smtClean="0"/>
              <a:t>Does the group want to pursue the independence route?</a:t>
            </a:r>
          </a:p>
          <a:p>
            <a:endParaRPr lang="en-US" sz="2800" dirty="0"/>
          </a:p>
        </p:txBody>
      </p:sp>
      <p:sp>
        <p:nvSpPr>
          <p:cNvPr id="4" name="Date Placeholder 3"/>
          <p:cNvSpPr>
            <a:spLocks noGrp="1"/>
          </p:cNvSpPr>
          <p:nvPr>
            <p:ph type="dt" sz="half" idx="10"/>
          </p:nvPr>
        </p:nvSpPr>
        <p:spPr/>
        <p:txBody>
          <a:bodyPr/>
          <a:lstStyle/>
          <a:p>
            <a:pPr>
              <a:defRPr/>
            </a:pPr>
            <a:r>
              <a:rPr lang="en-US" smtClean="0"/>
              <a:t>January 2012</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16</a:t>
            </a:fld>
            <a:endParaRPr lang="en-US"/>
          </a:p>
        </p:txBody>
      </p:sp>
    </p:spTree>
    <p:extLst>
      <p:ext uri="{BB962C8B-B14F-4D97-AF65-F5344CB8AC3E}">
        <p14:creationId xmlns:p14="http://schemas.microsoft.com/office/powerpoint/2010/main" val="18832785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from SA</a:t>
            </a:r>
            <a:endParaRPr lang="en-US" dirty="0"/>
          </a:p>
        </p:txBody>
      </p:sp>
      <p:sp>
        <p:nvSpPr>
          <p:cNvPr id="3" name="Content Placeholder 2"/>
          <p:cNvSpPr>
            <a:spLocks noGrp="1"/>
          </p:cNvSpPr>
          <p:nvPr>
            <p:ph idx="1"/>
          </p:nvPr>
        </p:nvSpPr>
        <p:spPr>
          <a:xfrm>
            <a:off x="304799" y="1981200"/>
            <a:ext cx="8592457" cy="4114800"/>
          </a:xfrm>
        </p:spPr>
        <p:txBody>
          <a:bodyPr/>
          <a:lstStyle/>
          <a:p>
            <a:r>
              <a:rPr lang="en-US" dirty="0" smtClean="0"/>
              <a:t>During the December 2011 SA series there was approved…</a:t>
            </a:r>
          </a:p>
          <a:p>
            <a:r>
              <a:rPr lang="en-US" dirty="0" smtClean="0"/>
              <a:t>Revised  SA Bylaws</a:t>
            </a:r>
          </a:p>
          <a:p>
            <a:r>
              <a:rPr lang="en-US" dirty="0" smtClean="0"/>
              <a:t>Revised Operations Manual</a:t>
            </a:r>
          </a:p>
          <a:p>
            <a:endParaRPr lang="en-US" dirty="0"/>
          </a:p>
          <a:p>
            <a:r>
              <a:rPr lang="en-US" dirty="0" smtClean="0"/>
              <a:t>Partially revised </a:t>
            </a:r>
            <a:r>
              <a:rPr lang="en-US" dirty="0" err="1" smtClean="0"/>
              <a:t>PatCom</a:t>
            </a:r>
            <a:r>
              <a:rPr lang="en-US" dirty="0" smtClean="0"/>
              <a:t> material – with more in process</a:t>
            </a:r>
            <a:endParaRPr lang="en-US" dirty="0"/>
          </a:p>
        </p:txBody>
      </p:sp>
      <p:sp>
        <p:nvSpPr>
          <p:cNvPr id="4" name="Date Placeholder 3"/>
          <p:cNvSpPr>
            <a:spLocks noGrp="1"/>
          </p:cNvSpPr>
          <p:nvPr>
            <p:ph type="dt" sz="half" idx="10"/>
          </p:nvPr>
        </p:nvSpPr>
        <p:spPr/>
        <p:txBody>
          <a:bodyPr/>
          <a:lstStyle/>
          <a:p>
            <a:pPr>
              <a:defRPr/>
            </a:pPr>
            <a:r>
              <a:rPr lang="en-US" smtClean="0"/>
              <a:t>January 2012</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17</a:t>
            </a:fld>
            <a:endParaRPr lang="en-US"/>
          </a:p>
        </p:txBody>
      </p:sp>
    </p:spTree>
    <p:extLst>
      <p:ext uri="{BB962C8B-B14F-4D97-AF65-F5344CB8AC3E}">
        <p14:creationId xmlns:p14="http://schemas.microsoft.com/office/powerpoint/2010/main" val="5715126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Architecture</a:t>
            </a:r>
            <a:endParaRPr lang="en-US" dirty="0"/>
          </a:p>
        </p:txBody>
      </p:sp>
      <p:sp>
        <p:nvSpPr>
          <p:cNvPr id="3" name="Content Placeholder 2"/>
          <p:cNvSpPr>
            <a:spLocks noGrp="1"/>
          </p:cNvSpPr>
          <p:nvPr>
            <p:ph idx="1"/>
          </p:nvPr>
        </p:nvSpPr>
        <p:spPr>
          <a:xfrm>
            <a:off x="391887" y="1981200"/>
            <a:ext cx="8389256" cy="4114800"/>
          </a:xfrm>
        </p:spPr>
        <p:txBody>
          <a:bodyPr/>
          <a:lstStyle/>
          <a:p>
            <a:r>
              <a:rPr lang="en-US" dirty="0" smtClean="0"/>
              <a:t>802.1 owns a project to Update the Overview and Architecture standard for 802</a:t>
            </a:r>
          </a:p>
          <a:p>
            <a:r>
              <a:rPr lang="en-US" dirty="0" smtClean="0"/>
              <a:t>A ballot on D1.3 is underway</a:t>
            </a:r>
          </a:p>
          <a:p>
            <a:r>
              <a:rPr lang="en-US" dirty="0" smtClean="0"/>
              <a:t>802.11 completed a mirror ballot on Friday Jan 13</a:t>
            </a:r>
          </a:p>
          <a:p>
            <a:endParaRPr lang="en-US" dirty="0"/>
          </a:p>
          <a:p>
            <a:r>
              <a:rPr lang="en-US" dirty="0" smtClean="0"/>
              <a:t>ARC  (Wednesday AM1) is rolling up the comments for submission to 802.1 by their Feb 4 deadline</a:t>
            </a:r>
            <a:endParaRPr lang="en-US" dirty="0"/>
          </a:p>
        </p:txBody>
      </p:sp>
      <p:sp>
        <p:nvSpPr>
          <p:cNvPr id="4" name="Date Placeholder 3"/>
          <p:cNvSpPr>
            <a:spLocks noGrp="1"/>
          </p:cNvSpPr>
          <p:nvPr>
            <p:ph type="dt" sz="half" idx="10"/>
          </p:nvPr>
        </p:nvSpPr>
        <p:spPr/>
        <p:txBody>
          <a:bodyPr/>
          <a:lstStyle/>
          <a:p>
            <a:pPr>
              <a:defRPr/>
            </a:pPr>
            <a:r>
              <a:rPr lang="en-US" smtClean="0"/>
              <a:t>January 2012</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18</a:t>
            </a:fld>
            <a:endParaRPr lang="en-US"/>
          </a:p>
        </p:txBody>
      </p:sp>
    </p:spTree>
    <p:extLst>
      <p:ext uri="{BB962C8B-B14F-4D97-AF65-F5344CB8AC3E}">
        <p14:creationId xmlns:p14="http://schemas.microsoft.com/office/powerpoint/2010/main" val="12652219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ePOLL</a:t>
            </a:r>
            <a:endParaRPr lang="en-US" dirty="0"/>
          </a:p>
        </p:txBody>
      </p:sp>
      <p:sp>
        <p:nvSpPr>
          <p:cNvPr id="3" name="Content Placeholder 2"/>
          <p:cNvSpPr>
            <a:spLocks noGrp="1"/>
          </p:cNvSpPr>
          <p:nvPr>
            <p:ph idx="1"/>
          </p:nvPr>
        </p:nvSpPr>
        <p:spPr>
          <a:xfrm>
            <a:off x="362857" y="1698171"/>
            <a:ext cx="8490857" cy="4397829"/>
          </a:xfrm>
        </p:spPr>
        <p:txBody>
          <a:bodyPr/>
          <a:lstStyle/>
          <a:p>
            <a:r>
              <a:rPr lang="en-US" dirty="0" smtClean="0"/>
              <a:t>A new balloting  and comment submission system for WG ballots has been on trial for the past few months</a:t>
            </a:r>
          </a:p>
          <a:p>
            <a:endParaRPr lang="en-US" dirty="0"/>
          </a:p>
          <a:p>
            <a:r>
              <a:rPr lang="en-US" dirty="0" smtClean="0"/>
              <a:t>How is the experimentation with the new tool progressing?</a:t>
            </a:r>
          </a:p>
          <a:p>
            <a:r>
              <a:rPr lang="en-US" dirty="0" smtClean="0"/>
              <a:t>What’s different?</a:t>
            </a:r>
          </a:p>
          <a:p>
            <a:r>
              <a:rPr lang="en-US" dirty="0" smtClean="0"/>
              <a:t>Why introduce a new tool?</a:t>
            </a:r>
          </a:p>
          <a:p>
            <a:endParaRPr lang="en-US" dirty="0"/>
          </a:p>
          <a:p>
            <a:r>
              <a:rPr lang="en-US" dirty="0" smtClean="0"/>
              <a:t>What do balloters need to know to effectively use the tool in the next major WG ballot?</a:t>
            </a:r>
            <a:endParaRPr lang="en-US" dirty="0"/>
          </a:p>
        </p:txBody>
      </p:sp>
      <p:sp>
        <p:nvSpPr>
          <p:cNvPr id="4" name="Date Placeholder 3"/>
          <p:cNvSpPr>
            <a:spLocks noGrp="1"/>
          </p:cNvSpPr>
          <p:nvPr>
            <p:ph type="dt" sz="half" idx="10"/>
          </p:nvPr>
        </p:nvSpPr>
        <p:spPr/>
        <p:txBody>
          <a:bodyPr/>
          <a:lstStyle/>
          <a:p>
            <a:pPr>
              <a:defRPr/>
            </a:pPr>
            <a:r>
              <a:rPr lang="en-US" smtClean="0"/>
              <a:t>January 2012</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19</a:t>
            </a:fld>
            <a:endParaRPr lang="en-US"/>
          </a:p>
        </p:txBody>
      </p:sp>
    </p:spTree>
    <p:extLst>
      <p:ext uri="{BB962C8B-B14F-4D97-AF65-F5344CB8AC3E}">
        <p14:creationId xmlns:p14="http://schemas.microsoft.com/office/powerpoint/2010/main" val="41693921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Date Placeholder 1"/>
          <p:cNvSpPr>
            <a:spLocks noGrp="1"/>
          </p:cNvSpPr>
          <p:nvPr>
            <p:ph type="dt" sz="quarter" idx="10"/>
          </p:nvPr>
        </p:nvSpPr>
        <p:spPr>
          <a:xfrm>
            <a:off x="696913" y="333375"/>
            <a:ext cx="1528762" cy="276225"/>
          </a:xfrm>
          <a:noFill/>
          <a:ln>
            <a:miter lim="800000"/>
            <a:headEnd/>
            <a:tailEnd/>
          </a:ln>
        </p:spPr>
        <p:txBody>
          <a:bodyPr/>
          <a:lstStyle/>
          <a:p>
            <a:r>
              <a:rPr lang="en-US" smtClean="0"/>
              <a:t>January 2012</a:t>
            </a:r>
          </a:p>
        </p:txBody>
      </p:sp>
      <p:sp>
        <p:nvSpPr>
          <p:cNvPr id="18434" name="Footer Placeholder 2"/>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18435" name="Slide Number Placeholder 3"/>
          <p:cNvSpPr>
            <a:spLocks noGrp="1"/>
          </p:cNvSpPr>
          <p:nvPr>
            <p:ph type="sldNum" sz="quarter" idx="12"/>
          </p:nvPr>
        </p:nvSpPr>
        <p:spPr>
          <a:noFill/>
          <a:ln>
            <a:miter lim="800000"/>
            <a:headEnd/>
            <a:tailEnd/>
          </a:ln>
        </p:spPr>
        <p:txBody>
          <a:bodyPr/>
          <a:lstStyle/>
          <a:p>
            <a:r>
              <a:rPr lang="en-US" smtClean="0"/>
              <a:t>Slide </a:t>
            </a:r>
            <a:fld id="{8170DFA5-48E1-46B0-9BBE-7B40812F2B69}" type="slidenum">
              <a:rPr lang="en-US" smtClean="0"/>
              <a:pPr/>
              <a:t>2</a:t>
            </a:fld>
            <a:endParaRPr lang="en-US" smtClean="0"/>
          </a:p>
        </p:txBody>
      </p:sp>
      <p:sp>
        <p:nvSpPr>
          <p:cNvPr id="18436" name="WordArt 4"/>
          <p:cNvSpPr>
            <a:spLocks noChangeArrowheads="1" noChangeShapeType="1" noTextEdit="1"/>
          </p:cNvSpPr>
          <p:nvPr/>
        </p:nvSpPr>
        <p:spPr bwMode="auto">
          <a:xfrm>
            <a:off x="3252788" y="2944813"/>
            <a:ext cx="3295650" cy="1257300"/>
          </a:xfrm>
          <a:prstGeom prst="rect">
            <a:avLst/>
          </a:prstGeom>
        </p:spPr>
        <p:txBody>
          <a:bodyPr wrap="none" fromWordArt="1">
            <a:prstTxWarp prst="textPlain">
              <a:avLst>
                <a:gd name="adj" fmla="val 50000"/>
              </a:avLst>
            </a:prstTxWarp>
          </a:bodyPr>
          <a:lstStyle/>
          <a:p>
            <a:pPr algn="ctr"/>
            <a:r>
              <a:rPr lang="en-US" sz="8000" kern="10">
                <a:ln w="19050">
                  <a:solidFill>
                    <a:srgbClr val="99CCFF"/>
                  </a:solidFill>
                  <a:round/>
                  <a:headEnd type="none" w="sm" len="sm"/>
                  <a:tailEnd type="none" w="sm" len="sm"/>
                </a:ln>
                <a:solidFill>
                  <a:srgbClr val="0066CC"/>
                </a:solidFill>
                <a:effectLst>
                  <a:outerShdw dist="35921" dir="2700000" algn="ctr" rotWithShape="0">
                    <a:srgbClr val="990000"/>
                  </a:outerShdw>
                </a:effectLst>
                <a:latin typeface="Impact"/>
              </a:rPr>
              <a:t>Monday</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January 2012</a:t>
            </a:r>
          </a:p>
        </p:txBody>
      </p:sp>
      <p:sp>
        <p:nvSpPr>
          <p:cNvPr id="82946"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82947"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227B47DE-79D3-4B03-8365-954936525DEC}" type="slidenum">
              <a:rPr lang="en-US" smtClean="0"/>
              <a:pPr/>
              <a:t>20</a:t>
            </a:fld>
            <a:endParaRPr lang="en-US" smtClean="0"/>
          </a:p>
        </p:txBody>
      </p:sp>
      <p:sp>
        <p:nvSpPr>
          <p:cNvPr id="82948" name="Rectangle 2"/>
          <p:cNvSpPr>
            <a:spLocks noGrp="1" noChangeArrowheads="1"/>
          </p:cNvSpPr>
          <p:nvPr>
            <p:ph type="title"/>
          </p:nvPr>
        </p:nvSpPr>
        <p:spPr>
          <a:xfrm>
            <a:off x="685800" y="927100"/>
            <a:ext cx="7772400" cy="352425"/>
          </a:xfrm>
        </p:spPr>
        <p:txBody>
          <a:bodyPr/>
          <a:lstStyle/>
          <a:p>
            <a:r>
              <a:rPr lang="en-US" sz="2800" dirty="0"/>
              <a:t>November EC Workshop</a:t>
            </a:r>
            <a:endParaRPr lang="en-US" sz="2800" dirty="0" smtClean="0"/>
          </a:p>
        </p:txBody>
      </p:sp>
      <p:sp>
        <p:nvSpPr>
          <p:cNvPr id="62469" name="Rectangle 3"/>
          <p:cNvSpPr>
            <a:spLocks noGrp="1" noChangeArrowheads="1"/>
          </p:cNvSpPr>
          <p:nvPr>
            <p:ph type="body" idx="1"/>
          </p:nvPr>
        </p:nvSpPr>
        <p:spPr>
          <a:xfrm>
            <a:off x="295275" y="1379538"/>
            <a:ext cx="8707438" cy="4876800"/>
          </a:xfrm>
        </p:spPr>
        <p:txBody>
          <a:bodyPr/>
          <a:lstStyle/>
          <a:p>
            <a:pPr marL="514350" indent="-514350">
              <a:buFontTx/>
              <a:buAutoNum type="arabicPeriod"/>
              <a:defRPr/>
            </a:pPr>
            <a:r>
              <a:rPr lang="en-US" sz="2000" dirty="0" smtClean="0"/>
              <a:t>International engagements of 802</a:t>
            </a:r>
          </a:p>
          <a:p>
            <a:pPr marL="914400" lvl="1" indent="-514350">
              <a:defRPr/>
            </a:pPr>
            <a:r>
              <a:rPr lang="en-US" dirty="0" smtClean="0"/>
              <a:t>ISO, ITU, CCSA, ETSI, …</a:t>
            </a:r>
          </a:p>
          <a:p>
            <a:pPr marL="514350" indent="-514350">
              <a:buFontTx/>
              <a:buAutoNum type="arabicPeriod"/>
              <a:defRPr/>
            </a:pPr>
            <a:r>
              <a:rPr lang="en-US" sz="2000" dirty="0" smtClean="0"/>
              <a:t>802 operating procedures, tools, efficiency and changes in SA</a:t>
            </a:r>
          </a:p>
          <a:p>
            <a:pPr lvl="1">
              <a:defRPr/>
            </a:pPr>
            <a:r>
              <a:rPr lang="en-US" dirty="0" smtClean="0"/>
              <a:t>myBallot, RevCom, NesCom, meeting fees, Get802, </a:t>
            </a:r>
            <a:r>
              <a:rPr lang="en-US" dirty="0" err="1" smtClean="0"/>
              <a:t>etc</a:t>
            </a:r>
            <a:endParaRPr lang="en-US" dirty="0" smtClean="0"/>
          </a:p>
          <a:p>
            <a:pPr lvl="1">
              <a:defRPr/>
            </a:pPr>
            <a:r>
              <a:rPr lang="en-US" dirty="0" smtClean="0"/>
              <a:t>Meeting tools</a:t>
            </a:r>
          </a:p>
          <a:p>
            <a:pPr marL="514350" indent="-514350">
              <a:buFontTx/>
              <a:buAutoNum type="arabicPeriod"/>
              <a:defRPr/>
            </a:pPr>
            <a:r>
              <a:rPr lang="en-US" sz="2000" dirty="0" smtClean="0"/>
              <a:t>Strategic Discussions</a:t>
            </a:r>
          </a:p>
          <a:p>
            <a:pPr>
              <a:defRPr/>
            </a:pPr>
            <a:r>
              <a:rPr lang="en-US" sz="2000" dirty="0" smtClean="0"/>
              <a:t>Issues and opportunities in partnering with other SDOs</a:t>
            </a:r>
          </a:p>
          <a:p>
            <a:pPr>
              <a:defRPr/>
            </a:pPr>
            <a:r>
              <a:rPr lang="en-US" sz="2000" dirty="0" smtClean="0"/>
              <a:t>802 architecture</a:t>
            </a:r>
          </a:p>
          <a:p>
            <a:pPr>
              <a:defRPr/>
            </a:pPr>
            <a:r>
              <a:rPr lang="en-US" sz="2000" dirty="0" smtClean="0"/>
              <a:t>Organization of 802</a:t>
            </a:r>
          </a:p>
          <a:p>
            <a:pPr>
              <a:defRPr/>
            </a:pPr>
            <a:r>
              <a:rPr lang="en-US" sz="2000" dirty="0" smtClean="0"/>
              <a:t>IEEE as Standards  service provider</a:t>
            </a:r>
          </a:p>
          <a:p>
            <a:pPr>
              <a:defRPr/>
            </a:pPr>
            <a:r>
              <a:rPr lang="en-US" sz="3600" dirty="0" smtClean="0"/>
              <a:t>What is the report out on these topics?</a:t>
            </a:r>
          </a:p>
          <a:p>
            <a:pPr marL="514350" indent="-514350">
              <a:buFontTx/>
              <a:buAutoNum type="arabicPeriod"/>
              <a:defRPr/>
            </a:pPr>
            <a:endParaRPr lang="en-US" dirty="0"/>
          </a:p>
        </p:txBody>
      </p:sp>
      <p:sp>
        <p:nvSpPr>
          <p:cNvPr id="82950" name="Text Box 4"/>
          <p:cNvSpPr txBox="1">
            <a:spLocks noChangeArrowheads="1"/>
          </p:cNvSpPr>
          <p:nvPr/>
        </p:nvSpPr>
        <p:spPr bwMode="auto">
          <a:xfrm>
            <a:off x="434975" y="611188"/>
            <a:ext cx="2828925" cy="396875"/>
          </a:xfrm>
          <a:prstGeom prst="rect">
            <a:avLst/>
          </a:prstGeom>
          <a:noFill/>
          <a:ln w="9525">
            <a:noFill/>
            <a:miter lim="800000"/>
            <a:headEnd/>
            <a:tailEnd/>
          </a:ln>
        </p:spPr>
        <p:txBody>
          <a:bodyPr wrap="none">
            <a:spAutoFit/>
          </a:bodyPr>
          <a:lstStyle/>
          <a:p>
            <a:pPr algn="ctr" eaLnBrk="0" hangingPunct="0"/>
            <a:r>
              <a:rPr lang="en-US" sz="2000">
                <a:solidFill>
                  <a:schemeClr val="tx2"/>
                </a:solidFill>
              </a:rPr>
              <a:t>Friday Agenda Item 6.1 </a:t>
            </a:r>
          </a:p>
        </p:txBody>
      </p:sp>
    </p:spTree>
    <p:extLst>
      <p:ext uri="{BB962C8B-B14F-4D97-AF65-F5344CB8AC3E}">
        <p14:creationId xmlns:p14="http://schemas.microsoft.com/office/powerpoint/2010/main" val="13593480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07571"/>
          </a:xfrm>
        </p:spPr>
        <p:txBody>
          <a:bodyPr/>
          <a:lstStyle/>
          <a:p>
            <a:r>
              <a:rPr lang="en-US" dirty="0" smtClean="0"/>
              <a:t>Comment Resolution Guidelines</a:t>
            </a:r>
            <a:endParaRPr lang="en-US" dirty="0"/>
          </a:p>
        </p:txBody>
      </p:sp>
      <p:sp>
        <p:nvSpPr>
          <p:cNvPr id="3" name="Content Placeholder 2"/>
          <p:cNvSpPr>
            <a:spLocks noGrp="1"/>
          </p:cNvSpPr>
          <p:nvPr>
            <p:ph idx="1"/>
          </p:nvPr>
        </p:nvSpPr>
        <p:spPr>
          <a:xfrm>
            <a:off x="304800" y="1407885"/>
            <a:ext cx="8708570" cy="4963885"/>
          </a:xfrm>
        </p:spPr>
        <p:txBody>
          <a:bodyPr/>
          <a:lstStyle/>
          <a:p>
            <a:r>
              <a:rPr lang="en-US" dirty="0" smtClean="0"/>
              <a:t>All 802.11 ballot commenters want to be ensured that their submitted comments are considerately dealt with by the comment resolution committee.</a:t>
            </a:r>
          </a:p>
          <a:p>
            <a:r>
              <a:rPr lang="en-US" dirty="0" smtClean="0"/>
              <a:t>There have been concerns raised about practices used</a:t>
            </a:r>
          </a:p>
          <a:p>
            <a:pPr lvl="1"/>
            <a:r>
              <a:rPr lang="en-US" sz="2400" dirty="0" smtClean="0"/>
              <a:t>Incomplete consideration</a:t>
            </a:r>
          </a:p>
          <a:p>
            <a:pPr lvl="1"/>
            <a:r>
              <a:rPr lang="en-US" sz="2400" dirty="0" smtClean="0"/>
              <a:t>Inconsistent practices across TGs</a:t>
            </a:r>
          </a:p>
          <a:p>
            <a:r>
              <a:rPr lang="en-US" sz="2800" dirty="0" smtClean="0"/>
              <a:t>Guidelines are being developed to highlight best practices to address both concerns</a:t>
            </a:r>
          </a:p>
          <a:p>
            <a:r>
              <a:rPr lang="en-US" sz="2800" dirty="0" smtClean="0"/>
              <a:t>Please review  11-11-1625 r1</a:t>
            </a:r>
          </a:p>
          <a:p>
            <a:r>
              <a:rPr lang="en-US" sz="2800" dirty="0" smtClean="0"/>
              <a:t>Similar guideline activity underway in RevCom for Sponsor ballots</a:t>
            </a:r>
            <a:endParaRPr lang="en-US" sz="2800" dirty="0"/>
          </a:p>
        </p:txBody>
      </p:sp>
      <p:sp>
        <p:nvSpPr>
          <p:cNvPr id="4" name="Date Placeholder 3"/>
          <p:cNvSpPr>
            <a:spLocks noGrp="1"/>
          </p:cNvSpPr>
          <p:nvPr>
            <p:ph type="dt" sz="half" idx="10"/>
          </p:nvPr>
        </p:nvSpPr>
        <p:spPr/>
        <p:txBody>
          <a:bodyPr/>
          <a:lstStyle/>
          <a:p>
            <a:pPr>
              <a:defRPr/>
            </a:pPr>
            <a:r>
              <a:rPr lang="en-US" smtClean="0"/>
              <a:t>January 2012</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21</a:t>
            </a:fld>
            <a:endParaRPr lang="en-US"/>
          </a:p>
        </p:txBody>
      </p:sp>
    </p:spTree>
    <p:extLst>
      <p:ext uri="{BB962C8B-B14F-4D97-AF65-F5344CB8AC3E}">
        <p14:creationId xmlns:p14="http://schemas.microsoft.com/office/powerpoint/2010/main" val="34805118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Election Process</a:t>
            </a:r>
            <a:endParaRPr lang="en-US" dirty="0"/>
          </a:p>
        </p:txBody>
      </p:sp>
      <p:sp>
        <p:nvSpPr>
          <p:cNvPr id="3" name="Content Placeholder 2"/>
          <p:cNvSpPr>
            <a:spLocks noGrp="1"/>
          </p:cNvSpPr>
          <p:nvPr>
            <p:ph idx="1"/>
          </p:nvPr>
        </p:nvSpPr>
        <p:spPr>
          <a:xfrm>
            <a:off x="319314" y="1625600"/>
            <a:ext cx="8418286" cy="4470400"/>
          </a:xfrm>
        </p:spPr>
        <p:txBody>
          <a:bodyPr/>
          <a:lstStyle/>
          <a:p>
            <a:r>
              <a:rPr lang="en-US" dirty="0" smtClean="0"/>
              <a:t>Working Group Officer elections take place March 2012</a:t>
            </a:r>
          </a:p>
          <a:p>
            <a:r>
              <a:rPr lang="en-US" dirty="0" smtClean="0"/>
              <a:t>Nomination procedure</a:t>
            </a:r>
          </a:p>
          <a:p>
            <a:r>
              <a:rPr lang="en-US" dirty="0" smtClean="0"/>
              <a:t>Election Procedure</a:t>
            </a:r>
          </a:p>
          <a:p>
            <a:endParaRPr lang="en-US" dirty="0"/>
          </a:p>
          <a:p>
            <a:r>
              <a:rPr lang="en-US" dirty="0" smtClean="0"/>
              <a:t>Task Group Officer elections take place May 2012</a:t>
            </a:r>
          </a:p>
          <a:p>
            <a:r>
              <a:rPr lang="en-US" dirty="0"/>
              <a:t>Nomination procedure</a:t>
            </a:r>
          </a:p>
          <a:p>
            <a:r>
              <a:rPr lang="en-US" dirty="0"/>
              <a:t>Election Procedure</a:t>
            </a:r>
          </a:p>
          <a:p>
            <a:endParaRPr lang="en-US" dirty="0"/>
          </a:p>
        </p:txBody>
      </p:sp>
      <p:sp>
        <p:nvSpPr>
          <p:cNvPr id="4" name="Date Placeholder 3"/>
          <p:cNvSpPr>
            <a:spLocks noGrp="1"/>
          </p:cNvSpPr>
          <p:nvPr>
            <p:ph type="dt" sz="half" idx="10"/>
          </p:nvPr>
        </p:nvSpPr>
        <p:spPr/>
        <p:txBody>
          <a:bodyPr/>
          <a:lstStyle/>
          <a:p>
            <a:pPr>
              <a:defRPr/>
            </a:pPr>
            <a:r>
              <a:rPr lang="en-US" smtClean="0"/>
              <a:t>January 2012</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22</a:t>
            </a:fld>
            <a:endParaRPr lang="en-US"/>
          </a:p>
        </p:txBody>
      </p:sp>
    </p:spTree>
    <p:extLst>
      <p:ext uri="{BB962C8B-B14F-4D97-AF65-F5344CB8AC3E}">
        <p14:creationId xmlns:p14="http://schemas.microsoft.com/office/powerpoint/2010/main" val="34539980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Date Placeholder 1"/>
          <p:cNvSpPr>
            <a:spLocks noGrp="1"/>
          </p:cNvSpPr>
          <p:nvPr>
            <p:ph type="dt" sz="quarter" idx="10"/>
          </p:nvPr>
        </p:nvSpPr>
        <p:spPr>
          <a:xfrm>
            <a:off x="696913" y="333375"/>
            <a:ext cx="1528762" cy="276225"/>
          </a:xfrm>
          <a:noFill/>
          <a:ln>
            <a:miter lim="800000"/>
            <a:headEnd/>
            <a:tailEnd/>
          </a:ln>
        </p:spPr>
        <p:txBody>
          <a:bodyPr/>
          <a:lstStyle/>
          <a:p>
            <a:r>
              <a:rPr lang="en-US" smtClean="0"/>
              <a:t>January 2012</a:t>
            </a:r>
          </a:p>
        </p:txBody>
      </p:sp>
      <p:sp>
        <p:nvSpPr>
          <p:cNvPr id="48130" name="Footer Placeholder 2"/>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48131" name="Slide Number Placeholder 3"/>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81A55325-F3CE-49A8-9750-A37FD83BACDC}" type="slidenum">
              <a:rPr lang="en-US" smtClean="0"/>
              <a:pPr/>
              <a:t>23</a:t>
            </a:fld>
            <a:endParaRPr lang="en-US" smtClean="0"/>
          </a:p>
        </p:txBody>
      </p:sp>
      <p:sp>
        <p:nvSpPr>
          <p:cNvPr id="48132" name="WordArt 2"/>
          <p:cNvSpPr>
            <a:spLocks noChangeArrowheads="1" noChangeShapeType="1" noTextEdit="1"/>
          </p:cNvSpPr>
          <p:nvPr/>
        </p:nvSpPr>
        <p:spPr bwMode="auto">
          <a:xfrm>
            <a:off x="2806700" y="2944813"/>
            <a:ext cx="3741738" cy="1474787"/>
          </a:xfrm>
          <a:prstGeom prst="rect">
            <a:avLst/>
          </a:prstGeom>
        </p:spPr>
        <p:txBody>
          <a:bodyPr wrap="none" fromWordArt="1">
            <a:prstTxWarp prst="textPlain">
              <a:avLst>
                <a:gd name="adj" fmla="val 50000"/>
              </a:avLst>
            </a:prstTxWarp>
          </a:bodyPr>
          <a:lstStyle/>
          <a:p>
            <a:pPr algn="ctr"/>
            <a:r>
              <a:rPr lang="en-US" sz="8000" kern="10">
                <a:ln w="19050">
                  <a:solidFill>
                    <a:srgbClr val="99CCFF"/>
                  </a:solidFill>
                  <a:round/>
                  <a:headEnd type="none" w="sm" len="sm"/>
                  <a:tailEnd type="none" w="sm" len="sm"/>
                </a:ln>
                <a:solidFill>
                  <a:srgbClr val="0066CC"/>
                </a:solidFill>
                <a:effectLst>
                  <a:outerShdw dist="35921" dir="2700000" algn="ctr" rotWithShape="0">
                    <a:srgbClr val="990000"/>
                  </a:outerShdw>
                </a:effectLst>
                <a:latin typeface="Impact"/>
              </a:rPr>
              <a:t>Wednesday</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80143"/>
          </a:xfrm>
        </p:spPr>
        <p:txBody>
          <a:bodyPr/>
          <a:lstStyle/>
          <a:p>
            <a:r>
              <a:rPr lang="en-US" dirty="0" smtClean="0"/>
              <a:t>Wednesday – Summary</a:t>
            </a:r>
            <a:endParaRPr lang="en-US" dirty="0"/>
          </a:p>
        </p:txBody>
      </p:sp>
      <p:sp>
        <p:nvSpPr>
          <p:cNvPr id="3" name="Content Placeholder 2"/>
          <p:cNvSpPr>
            <a:spLocks noGrp="1"/>
          </p:cNvSpPr>
          <p:nvPr>
            <p:ph idx="1"/>
          </p:nvPr>
        </p:nvSpPr>
        <p:spPr>
          <a:xfrm>
            <a:off x="203200" y="1567543"/>
            <a:ext cx="8679543" cy="4267200"/>
          </a:xfrm>
        </p:spPr>
        <p:txBody>
          <a:bodyPr/>
          <a:lstStyle/>
          <a:p>
            <a:r>
              <a:rPr lang="en-US" sz="4000" dirty="0" smtClean="0"/>
              <a:t>4 Liaison Reports</a:t>
            </a:r>
            <a:endParaRPr lang="en-US" sz="4000" dirty="0"/>
          </a:p>
          <a:p>
            <a:r>
              <a:rPr lang="en-US" sz="4000" dirty="0" smtClean="0"/>
              <a:t>4 Status Reports</a:t>
            </a:r>
          </a:p>
          <a:p>
            <a:r>
              <a:rPr lang="en-US" sz="4000" dirty="0" smtClean="0"/>
              <a:t>Room Changes</a:t>
            </a:r>
          </a:p>
          <a:p>
            <a:r>
              <a:rPr lang="en-US" sz="4000" dirty="0" smtClean="0"/>
              <a:t>ballot request from </a:t>
            </a:r>
            <a:r>
              <a:rPr lang="en-US" sz="4000" dirty="0"/>
              <a:t>11AC </a:t>
            </a:r>
            <a:endParaRPr lang="en-US" sz="4000" dirty="0" smtClean="0"/>
          </a:p>
          <a:p>
            <a:r>
              <a:rPr lang="en-US" sz="4000" dirty="0" smtClean="0"/>
              <a:t>4 Status Reports</a:t>
            </a:r>
            <a:endParaRPr lang="en-US" sz="4000" dirty="0"/>
          </a:p>
          <a:p>
            <a:endParaRPr lang="en-US" sz="4000" dirty="0" smtClean="0">
              <a:solidFill>
                <a:srgbClr val="C00000"/>
              </a:solidFill>
            </a:endParaRPr>
          </a:p>
        </p:txBody>
      </p:sp>
      <p:sp>
        <p:nvSpPr>
          <p:cNvPr id="4" name="Date Placeholder 3"/>
          <p:cNvSpPr>
            <a:spLocks noGrp="1"/>
          </p:cNvSpPr>
          <p:nvPr>
            <p:ph type="dt" sz="half" idx="10"/>
          </p:nvPr>
        </p:nvSpPr>
        <p:spPr/>
        <p:txBody>
          <a:bodyPr/>
          <a:lstStyle/>
          <a:p>
            <a:pPr>
              <a:defRPr/>
            </a:pPr>
            <a:r>
              <a:rPr lang="en-US" smtClean="0"/>
              <a:t>January 2012</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24</a:t>
            </a:fld>
            <a:endParaRPr lang="en-US"/>
          </a:p>
        </p:txBody>
      </p:sp>
    </p:spTree>
    <p:extLst>
      <p:ext uri="{BB962C8B-B14F-4D97-AF65-F5344CB8AC3E}">
        <p14:creationId xmlns:p14="http://schemas.microsoft.com/office/powerpoint/2010/main" val="254512150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Wednesday – Discussion  Topics</a:t>
            </a:r>
            <a:endParaRPr lang="en-US" dirty="0"/>
          </a:p>
        </p:txBody>
      </p:sp>
      <p:sp>
        <p:nvSpPr>
          <p:cNvPr id="3" name="Content Placeholder 2"/>
          <p:cNvSpPr>
            <a:spLocks noGrp="1"/>
          </p:cNvSpPr>
          <p:nvPr>
            <p:ph idx="1"/>
          </p:nvPr>
        </p:nvSpPr>
        <p:spPr>
          <a:xfrm>
            <a:off x="203200" y="1567543"/>
            <a:ext cx="8679543" cy="4267200"/>
          </a:xfrm>
        </p:spPr>
        <p:txBody>
          <a:bodyPr/>
          <a:lstStyle/>
          <a:p>
            <a:r>
              <a:rPr lang="en-US" sz="2200" dirty="0" err="1"/>
              <a:t>ePOLL</a:t>
            </a:r>
            <a:r>
              <a:rPr lang="en-US" sz="2200" dirty="0"/>
              <a:t> status (Adrian)</a:t>
            </a:r>
          </a:p>
          <a:p>
            <a:r>
              <a:rPr lang="en-US" sz="2200" dirty="0"/>
              <a:t>Architecture Ballot Status (Adrian)</a:t>
            </a:r>
          </a:p>
          <a:p>
            <a:r>
              <a:rPr lang="en-US" sz="2200" dirty="0" smtClean="0"/>
              <a:t>New from SA: Bylaws, Ops Manual, Patent Slides (Jon) 11-11-0045</a:t>
            </a:r>
          </a:p>
          <a:p>
            <a:r>
              <a:rPr lang="en-US" sz="2200" dirty="0" smtClean="0"/>
              <a:t>November EC Workshop Summary (Jon/Bruce)</a:t>
            </a:r>
          </a:p>
          <a:p>
            <a:endParaRPr lang="en-US" sz="2200" dirty="0" smtClean="0"/>
          </a:p>
          <a:p>
            <a:r>
              <a:rPr lang="en-US" sz="2200" dirty="0" smtClean="0"/>
              <a:t>Election </a:t>
            </a:r>
            <a:r>
              <a:rPr lang="en-US" sz="2200" dirty="0"/>
              <a:t>Process (Bruce</a:t>
            </a:r>
            <a:r>
              <a:rPr lang="en-US" sz="2200" dirty="0" smtClean="0"/>
              <a:t>) 11-11-1597</a:t>
            </a:r>
          </a:p>
          <a:p>
            <a:r>
              <a:rPr lang="en-US" sz="2200" dirty="0" smtClean="0"/>
              <a:t>Comment Resolution Guidelines (</a:t>
            </a:r>
            <a:r>
              <a:rPr lang="en-US" sz="2200" dirty="0"/>
              <a:t>Adrian) </a:t>
            </a:r>
            <a:r>
              <a:rPr lang="en-US" sz="2200" dirty="0" smtClean="0"/>
              <a:t>11-11-1625</a:t>
            </a:r>
          </a:p>
          <a:p>
            <a:r>
              <a:rPr lang="en-US" sz="2200" dirty="0" smtClean="0"/>
              <a:t>Future </a:t>
            </a:r>
            <a:r>
              <a:rPr lang="en-US" sz="2200" dirty="0"/>
              <a:t>Meeting Venues /Independent Treasury (Jon</a:t>
            </a:r>
            <a:r>
              <a:rPr lang="en-US" sz="2200" dirty="0" smtClean="0"/>
              <a:t>) 11-12-0083</a:t>
            </a:r>
            <a:endParaRPr lang="en-US" sz="2200" dirty="0"/>
          </a:p>
          <a:p>
            <a:endParaRPr lang="en-US" sz="2200" dirty="0" smtClean="0">
              <a:solidFill>
                <a:srgbClr val="C00000"/>
              </a:solidFill>
            </a:endParaRPr>
          </a:p>
        </p:txBody>
      </p:sp>
      <p:sp>
        <p:nvSpPr>
          <p:cNvPr id="4" name="Date Placeholder 3"/>
          <p:cNvSpPr>
            <a:spLocks noGrp="1"/>
          </p:cNvSpPr>
          <p:nvPr>
            <p:ph type="dt" sz="half" idx="10"/>
          </p:nvPr>
        </p:nvSpPr>
        <p:spPr/>
        <p:txBody>
          <a:bodyPr/>
          <a:lstStyle/>
          <a:p>
            <a:pPr>
              <a:defRPr/>
            </a:pPr>
            <a:r>
              <a:rPr lang="en-US" smtClean="0"/>
              <a:t>January 2012</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25</a:t>
            </a:fld>
            <a:endParaRPr lang="en-US"/>
          </a:p>
        </p:txBody>
      </p:sp>
      <p:sp>
        <p:nvSpPr>
          <p:cNvPr id="7" name="Text Box 7"/>
          <p:cNvSpPr txBox="1">
            <a:spLocks noChangeArrowheads="1"/>
          </p:cNvSpPr>
          <p:nvPr/>
        </p:nvSpPr>
        <p:spPr bwMode="auto">
          <a:xfrm>
            <a:off x="22457" y="617538"/>
            <a:ext cx="3957174" cy="461665"/>
          </a:xfrm>
          <a:prstGeom prst="rect">
            <a:avLst/>
          </a:prstGeom>
          <a:noFill/>
          <a:ln w="9525">
            <a:noFill/>
            <a:miter lim="800000"/>
            <a:headEnd/>
            <a:tailEnd/>
          </a:ln>
        </p:spPr>
        <p:txBody>
          <a:bodyPr wrap="none">
            <a:spAutoFit/>
          </a:bodyPr>
          <a:lstStyle/>
          <a:p>
            <a:pPr algn="ctr" eaLnBrk="0" hangingPunct="0"/>
            <a:r>
              <a:rPr lang="en-US" dirty="0">
                <a:solidFill>
                  <a:schemeClr val="tx2"/>
                </a:solidFill>
              </a:rPr>
              <a:t>Monday Agenda </a:t>
            </a:r>
            <a:r>
              <a:rPr lang="en-US" dirty="0" smtClean="0">
                <a:solidFill>
                  <a:schemeClr val="tx2"/>
                </a:solidFill>
              </a:rPr>
              <a:t>Items 4 &amp; 5</a:t>
            </a:r>
            <a:endParaRPr lang="en-US" dirty="0">
              <a:solidFill>
                <a:schemeClr val="tx2"/>
              </a:solidFill>
            </a:endParaRPr>
          </a:p>
        </p:txBody>
      </p:sp>
      <p:sp>
        <p:nvSpPr>
          <p:cNvPr id="8" name="TextBox 7"/>
          <p:cNvSpPr txBox="1"/>
          <p:nvPr/>
        </p:nvSpPr>
        <p:spPr>
          <a:xfrm>
            <a:off x="413952" y="5558967"/>
            <a:ext cx="8309134" cy="830997"/>
          </a:xfrm>
          <a:prstGeom prst="rect">
            <a:avLst/>
          </a:prstGeom>
          <a:noFill/>
          <a:ln>
            <a:solidFill>
              <a:srgbClr val="FF0000"/>
            </a:solidFill>
          </a:ln>
        </p:spPr>
        <p:txBody>
          <a:bodyPr wrap="square" rtlCol="0">
            <a:spAutoFit/>
          </a:bodyPr>
          <a:lstStyle/>
          <a:p>
            <a:r>
              <a:rPr lang="en-US" dirty="0">
                <a:solidFill>
                  <a:srgbClr val="C00000"/>
                </a:solidFill>
              </a:rPr>
              <a:t>Time is allocated on Wednesday for each of these. Extended discussions will continue on Friday as needed.</a:t>
            </a:r>
          </a:p>
        </p:txBody>
      </p:sp>
    </p:spTree>
    <p:extLst>
      <p:ext uri="{BB962C8B-B14F-4D97-AF65-F5344CB8AC3E}">
        <p14:creationId xmlns:p14="http://schemas.microsoft.com/office/powerpoint/2010/main" val="80524405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Date Placeholder 1"/>
          <p:cNvSpPr>
            <a:spLocks noGrp="1"/>
          </p:cNvSpPr>
          <p:nvPr>
            <p:ph type="dt" sz="quarter" idx="10"/>
          </p:nvPr>
        </p:nvSpPr>
        <p:spPr>
          <a:xfrm>
            <a:off x="696913" y="333375"/>
            <a:ext cx="1528762" cy="276225"/>
          </a:xfrm>
          <a:noFill/>
          <a:ln>
            <a:miter lim="800000"/>
            <a:headEnd/>
            <a:tailEnd/>
          </a:ln>
        </p:spPr>
        <p:txBody>
          <a:bodyPr/>
          <a:lstStyle/>
          <a:p>
            <a:r>
              <a:rPr lang="en-US" smtClean="0"/>
              <a:t>January 2012</a:t>
            </a:r>
          </a:p>
        </p:txBody>
      </p:sp>
      <p:sp>
        <p:nvSpPr>
          <p:cNvPr id="62466" name="Footer Placeholder 2"/>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62467" name="Slide Number Placeholder 3"/>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31EF170D-A8FC-460B-85AD-158A576EE958}" type="slidenum">
              <a:rPr lang="en-US" smtClean="0"/>
              <a:pPr/>
              <a:t>26</a:t>
            </a:fld>
            <a:endParaRPr lang="en-US" smtClean="0"/>
          </a:p>
        </p:txBody>
      </p:sp>
      <p:sp>
        <p:nvSpPr>
          <p:cNvPr id="62468" name="TextBox 5"/>
          <p:cNvSpPr txBox="1">
            <a:spLocks noChangeArrowheads="1"/>
          </p:cNvSpPr>
          <p:nvPr/>
        </p:nvSpPr>
        <p:spPr bwMode="auto">
          <a:xfrm>
            <a:off x="2868613" y="1049338"/>
            <a:ext cx="2840037" cy="585787"/>
          </a:xfrm>
          <a:prstGeom prst="rect">
            <a:avLst/>
          </a:prstGeom>
          <a:noFill/>
          <a:ln w="9525">
            <a:noFill/>
            <a:miter lim="800000"/>
            <a:headEnd/>
            <a:tailEnd/>
          </a:ln>
        </p:spPr>
        <p:txBody>
          <a:bodyPr wrap="none">
            <a:spAutoFit/>
          </a:bodyPr>
          <a:lstStyle/>
          <a:p>
            <a:pPr algn="ctr" eaLnBrk="0" hangingPunct="0"/>
            <a:r>
              <a:rPr lang="en-US" sz="3200"/>
              <a:t>Room Changes</a:t>
            </a:r>
          </a:p>
        </p:txBody>
      </p:sp>
      <p:sp>
        <p:nvSpPr>
          <p:cNvPr id="62469" name="Text Box 4"/>
          <p:cNvSpPr txBox="1">
            <a:spLocks noChangeArrowheads="1"/>
          </p:cNvSpPr>
          <p:nvPr/>
        </p:nvSpPr>
        <p:spPr bwMode="auto">
          <a:xfrm>
            <a:off x="38100" y="617538"/>
            <a:ext cx="4068763" cy="461962"/>
          </a:xfrm>
          <a:prstGeom prst="rect">
            <a:avLst/>
          </a:prstGeom>
          <a:noFill/>
          <a:ln w="9525">
            <a:noFill/>
            <a:miter lim="800000"/>
            <a:headEnd/>
            <a:tailEnd/>
          </a:ln>
        </p:spPr>
        <p:txBody>
          <a:bodyPr wrap="none">
            <a:spAutoFit/>
          </a:bodyPr>
          <a:lstStyle/>
          <a:p>
            <a:pPr algn="ctr" eaLnBrk="0" hangingPunct="0"/>
            <a:r>
              <a:rPr lang="en-US">
                <a:solidFill>
                  <a:schemeClr val="tx2"/>
                </a:solidFill>
              </a:rPr>
              <a:t>Wednesday Agenda Item 5.2</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Date Placeholder 1"/>
          <p:cNvSpPr>
            <a:spLocks noGrp="1"/>
          </p:cNvSpPr>
          <p:nvPr>
            <p:ph type="dt" sz="quarter" idx="10"/>
          </p:nvPr>
        </p:nvSpPr>
        <p:spPr>
          <a:xfrm>
            <a:off x="696913" y="333375"/>
            <a:ext cx="1528762" cy="276225"/>
          </a:xfrm>
          <a:noFill/>
          <a:ln>
            <a:miter lim="800000"/>
            <a:headEnd/>
            <a:tailEnd/>
          </a:ln>
        </p:spPr>
        <p:txBody>
          <a:bodyPr/>
          <a:lstStyle/>
          <a:p>
            <a:r>
              <a:rPr lang="en-US" smtClean="0"/>
              <a:t>January 2012</a:t>
            </a:r>
          </a:p>
        </p:txBody>
      </p:sp>
      <p:sp>
        <p:nvSpPr>
          <p:cNvPr id="64514" name="Footer Placeholder 2"/>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64515" name="Slide Number Placeholder 3"/>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C6525EB8-2563-4641-992A-468F4C3051C8}" type="slidenum">
              <a:rPr lang="en-US" smtClean="0"/>
              <a:pPr/>
              <a:t>27</a:t>
            </a:fld>
            <a:endParaRPr lang="en-US" smtClean="0"/>
          </a:p>
        </p:txBody>
      </p:sp>
      <p:sp>
        <p:nvSpPr>
          <p:cNvPr id="64516" name="TextBox 5"/>
          <p:cNvSpPr txBox="1">
            <a:spLocks noChangeArrowheads="1"/>
          </p:cNvSpPr>
          <p:nvPr/>
        </p:nvSpPr>
        <p:spPr bwMode="auto">
          <a:xfrm>
            <a:off x="2019300" y="1031875"/>
            <a:ext cx="4538663" cy="584200"/>
          </a:xfrm>
          <a:prstGeom prst="rect">
            <a:avLst/>
          </a:prstGeom>
          <a:noFill/>
          <a:ln w="9525">
            <a:noFill/>
            <a:miter lim="800000"/>
            <a:headEnd/>
            <a:tailEnd/>
          </a:ln>
        </p:spPr>
        <p:txBody>
          <a:bodyPr wrap="none">
            <a:spAutoFit/>
          </a:bodyPr>
          <a:lstStyle/>
          <a:p>
            <a:pPr algn="ctr" eaLnBrk="0" hangingPunct="0"/>
            <a:r>
              <a:rPr lang="en-US" sz="3200"/>
              <a:t>Revised Agenda Graphic</a:t>
            </a:r>
          </a:p>
        </p:txBody>
      </p:sp>
      <p:sp>
        <p:nvSpPr>
          <p:cNvPr id="64517" name="Text Box 4"/>
          <p:cNvSpPr txBox="1">
            <a:spLocks noChangeArrowheads="1"/>
          </p:cNvSpPr>
          <p:nvPr/>
        </p:nvSpPr>
        <p:spPr bwMode="auto">
          <a:xfrm>
            <a:off x="38100" y="617538"/>
            <a:ext cx="4068763" cy="461962"/>
          </a:xfrm>
          <a:prstGeom prst="rect">
            <a:avLst/>
          </a:prstGeom>
          <a:noFill/>
          <a:ln w="9525">
            <a:noFill/>
            <a:miter lim="800000"/>
            <a:headEnd/>
            <a:tailEnd/>
          </a:ln>
        </p:spPr>
        <p:txBody>
          <a:bodyPr wrap="none">
            <a:spAutoFit/>
          </a:bodyPr>
          <a:lstStyle/>
          <a:p>
            <a:pPr algn="ctr" eaLnBrk="0" hangingPunct="0"/>
            <a:r>
              <a:rPr lang="en-US">
                <a:solidFill>
                  <a:schemeClr val="tx2"/>
                </a:solidFill>
              </a:rPr>
              <a:t>Wednesday Agenda Item 5.2</a:t>
            </a:r>
          </a:p>
        </p:txBody>
      </p:sp>
      <p:sp>
        <p:nvSpPr>
          <p:cNvPr id="64518" name="TextBox 6"/>
          <p:cNvSpPr txBox="1">
            <a:spLocks noChangeArrowheads="1"/>
          </p:cNvSpPr>
          <p:nvPr/>
        </p:nvSpPr>
        <p:spPr bwMode="auto">
          <a:xfrm>
            <a:off x="766763" y="1989138"/>
            <a:ext cx="1408112" cy="460375"/>
          </a:xfrm>
          <a:prstGeom prst="rect">
            <a:avLst/>
          </a:prstGeom>
          <a:noFill/>
          <a:ln w="9525">
            <a:noFill/>
            <a:miter lim="800000"/>
            <a:headEnd/>
            <a:tailEnd/>
          </a:ln>
        </p:spPr>
        <p:txBody>
          <a:bodyPr wrap="none">
            <a:spAutoFit/>
          </a:bodyPr>
          <a:lstStyle/>
          <a:p>
            <a:pPr algn="ctr" eaLnBrk="0" hangingPunct="0"/>
            <a:r>
              <a:rPr lang="en-US"/>
              <a:t>If needed</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Date Placeholder 1"/>
          <p:cNvSpPr>
            <a:spLocks noGrp="1"/>
          </p:cNvSpPr>
          <p:nvPr>
            <p:ph type="dt" sz="quarter" idx="10"/>
          </p:nvPr>
        </p:nvSpPr>
        <p:spPr>
          <a:xfrm>
            <a:off x="696913" y="333375"/>
            <a:ext cx="1528762" cy="276225"/>
          </a:xfrm>
          <a:noFill/>
          <a:ln>
            <a:miter lim="800000"/>
            <a:headEnd/>
            <a:tailEnd/>
          </a:ln>
        </p:spPr>
        <p:txBody>
          <a:bodyPr/>
          <a:lstStyle/>
          <a:p>
            <a:r>
              <a:rPr lang="en-US" smtClean="0"/>
              <a:t>January 2012</a:t>
            </a:r>
          </a:p>
        </p:txBody>
      </p:sp>
      <p:sp>
        <p:nvSpPr>
          <p:cNvPr id="65538" name="Footer Placeholder 2"/>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65539" name="Slide Number Placeholder 3"/>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660EDF0A-47FD-4DF1-B2E5-A575B147167B}" type="slidenum">
              <a:rPr lang="en-US" smtClean="0"/>
              <a:pPr/>
              <a:t>28</a:t>
            </a:fld>
            <a:endParaRPr lang="en-US" smtClean="0"/>
          </a:p>
        </p:txBody>
      </p:sp>
      <p:sp>
        <p:nvSpPr>
          <p:cNvPr id="65540" name="TextBox 5"/>
          <p:cNvSpPr txBox="1">
            <a:spLocks noChangeArrowheads="1"/>
          </p:cNvSpPr>
          <p:nvPr/>
        </p:nvSpPr>
        <p:spPr bwMode="auto">
          <a:xfrm>
            <a:off x="2768600" y="1025525"/>
            <a:ext cx="3040063" cy="585788"/>
          </a:xfrm>
          <a:prstGeom prst="rect">
            <a:avLst/>
          </a:prstGeom>
          <a:noFill/>
          <a:ln w="9525">
            <a:noFill/>
            <a:miter lim="800000"/>
            <a:headEnd/>
            <a:tailEnd/>
          </a:ln>
        </p:spPr>
        <p:txBody>
          <a:bodyPr wrap="none">
            <a:spAutoFit/>
          </a:bodyPr>
          <a:lstStyle/>
          <a:p>
            <a:pPr algn="ctr" eaLnBrk="0" hangingPunct="0"/>
            <a:r>
              <a:rPr lang="en-US" sz="3200"/>
              <a:t>Officer Changes</a:t>
            </a:r>
          </a:p>
        </p:txBody>
      </p:sp>
      <p:sp>
        <p:nvSpPr>
          <p:cNvPr id="65541" name="Text Box 4"/>
          <p:cNvSpPr txBox="1">
            <a:spLocks noChangeArrowheads="1"/>
          </p:cNvSpPr>
          <p:nvPr/>
        </p:nvSpPr>
        <p:spPr bwMode="auto">
          <a:xfrm>
            <a:off x="23813" y="617538"/>
            <a:ext cx="4068762" cy="461962"/>
          </a:xfrm>
          <a:prstGeom prst="rect">
            <a:avLst/>
          </a:prstGeom>
          <a:noFill/>
          <a:ln w="9525">
            <a:noFill/>
            <a:miter lim="800000"/>
            <a:headEnd/>
            <a:tailEnd/>
          </a:ln>
        </p:spPr>
        <p:txBody>
          <a:bodyPr wrap="none">
            <a:spAutoFit/>
          </a:bodyPr>
          <a:lstStyle/>
          <a:p>
            <a:pPr algn="ctr" eaLnBrk="0" hangingPunct="0"/>
            <a:r>
              <a:rPr lang="en-US" dirty="0">
                <a:solidFill>
                  <a:schemeClr val="tx2"/>
                </a:solidFill>
              </a:rPr>
              <a:t>Wednesday Agenda Item 5.3</a:t>
            </a:r>
          </a:p>
        </p:txBody>
      </p:sp>
      <p:sp>
        <p:nvSpPr>
          <p:cNvPr id="65542" name="TextBox 2"/>
          <p:cNvSpPr txBox="1">
            <a:spLocks noChangeArrowheads="1"/>
          </p:cNvSpPr>
          <p:nvPr/>
        </p:nvSpPr>
        <p:spPr bwMode="auto">
          <a:xfrm>
            <a:off x="766763" y="1989138"/>
            <a:ext cx="1408112" cy="460375"/>
          </a:xfrm>
          <a:prstGeom prst="rect">
            <a:avLst/>
          </a:prstGeom>
          <a:noFill/>
          <a:ln w="9525">
            <a:noFill/>
            <a:miter lim="800000"/>
            <a:headEnd/>
            <a:tailEnd/>
          </a:ln>
        </p:spPr>
        <p:txBody>
          <a:bodyPr wrap="none">
            <a:spAutoFit/>
          </a:bodyPr>
          <a:lstStyle/>
          <a:p>
            <a:pPr algn="ctr" eaLnBrk="0" hangingPunct="0"/>
            <a:r>
              <a:rPr lang="en-US"/>
              <a:t>If needed</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Wednesday – Discussion  Topics</a:t>
            </a:r>
            <a:endParaRPr lang="en-US" dirty="0"/>
          </a:p>
        </p:txBody>
      </p:sp>
      <p:sp>
        <p:nvSpPr>
          <p:cNvPr id="3" name="Content Placeholder 2"/>
          <p:cNvSpPr>
            <a:spLocks noGrp="1"/>
          </p:cNvSpPr>
          <p:nvPr>
            <p:ph idx="1"/>
          </p:nvPr>
        </p:nvSpPr>
        <p:spPr>
          <a:xfrm>
            <a:off x="203200" y="1567543"/>
            <a:ext cx="8679543" cy="4267200"/>
          </a:xfrm>
        </p:spPr>
        <p:txBody>
          <a:bodyPr/>
          <a:lstStyle/>
          <a:p>
            <a:r>
              <a:rPr lang="en-US" dirty="0" err="1"/>
              <a:t>ePOLL</a:t>
            </a:r>
            <a:r>
              <a:rPr lang="en-US" dirty="0"/>
              <a:t> status (Adrian)</a:t>
            </a:r>
          </a:p>
          <a:p>
            <a:r>
              <a:rPr lang="en-US" dirty="0"/>
              <a:t>Architecture Ballot Status (Adrian)</a:t>
            </a:r>
          </a:p>
          <a:p>
            <a:r>
              <a:rPr lang="en-US" dirty="0" smtClean="0"/>
              <a:t>New from SA: Bylaws, Ops Manual, Patent Slides (Jon)</a:t>
            </a:r>
          </a:p>
          <a:p>
            <a:r>
              <a:rPr lang="en-US" dirty="0" smtClean="0"/>
              <a:t>November EC Workshop Summary (Jon/Bruce)</a:t>
            </a:r>
          </a:p>
          <a:p>
            <a:endParaRPr lang="en-US" dirty="0" smtClean="0"/>
          </a:p>
          <a:p>
            <a:r>
              <a:rPr lang="en-US" dirty="0" smtClean="0"/>
              <a:t>Election </a:t>
            </a:r>
            <a:r>
              <a:rPr lang="en-US" dirty="0"/>
              <a:t>Process (Bruce)</a:t>
            </a:r>
          </a:p>
          <a:p>
            <a:r>
              <a:rPr lang="en-US" dirty="0" smtClean="0"/>
              <a:t>Comment Resolution Guidelines (Adrian)</a:t>
            </a:r>
          </a:p>
          <a:p>
            <a:r>
              <a:rPr lang="en-US" dirty="0" smtClean="0"/>
              <a:t>Future </a:t>
            </a:r>
            <a:r>
              <a:rPr lang="en-US" dirty="0"/>
              <a:t>Meeting Venues /Independent Treasury (Jon)</a:t>
            </a:r>
          </a:p>
          <a:p>
            <a:endParaRPr lang="en-US" dirty="0" smtClean="0">
              <a:solidFill>
                <a:srgbClr val="C00000"/>
              </a:solidFill>
            </a:endParaRPr>
          </a:p>
        </p:txBody>
      </p:sp>
      <p:sp>
        <p:nvSpPr>
          <p:cNvPr id="4" name="Date Placeholder 3"/>
          <p:cNvSpPr>
            <a:spLocks noGrp="1"/>
          </p:cNvSpPr>
          <p:nvPr>
            <p:ph type="dt" sz="half" idx="10"/>
          </p:nvPr>
        </p:nvSpPr>
        <p:spPr/>
        <p:txBody>
          <a:bodyPr/>
          <a:lstStyle/>
          <a:p>
            <a:pPr>
              <a:defRPr/>
            </a:pPr>
            <a:r>
              <a:rPr lang="en-US" smtClean="0"/>
              <a:t>January 2012</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29</a:t>
            </a:fld>
            <a:endParaRPr lang="en-US"/>
          </a:p>
        </p:txBody>
      </p:sp>
      <p:sp>
        <p:nvSpPr>
          <p:cNvPr id="7" name="Text Box 7"/>
          <p:cNvSpPr txBox="1">
            <a:spLocks noChangeArrowheads="1"/>
          </p:cNvSpPr>
          <p:nvPr/>
        </p:nvSpPr>
        <p:spPr bwMode="auto">
          <a:xfrm>
            <a:off x="22457" y="617538"/>
            <a:ext cx="3957174" cy="461665"/>
          </a:xfrm>
          <a:prstGeom prst="rect">
            <a:avLst/>
          </a:prstGeom>
          <a:noFill/>
          <a:ln w="9525">
            <a:noFill/>
            <a:miter lim="800000"/>
            <a:headEnd/>
            <a:tailEnd/>
          </a:ln>
        </p:spPr>
        <p:txBody>
          <a:bodyPr wrap="none">
            <a:spAutoFit/>
          </a:bodyPr>
          <a:lstStyle/>
          <a:p>
            <a:pPr algn="ctr" eaLnBrk="0" hangingPunct="0"/>
            <a:r>
              <a:rPr lang="en-US" dirty="0">
                <a:solidFill>
                  <a:schemeClr val="tx2"/>
                </a:solidFill>
              </a:rPr>
              <a:t>Monday Agenda </a:t>
            </a:r>
            <a:r>
              <a:rPr lang="en-US" dirty="0" smtClean="0">
                <a:solidFill>
                  <a:schemeClr val="tx2"/>
                </a:solidFill>
              </a:rPr>
              <a:t>Items 4 &amp; 5</a:t>
            </a:r>
            <a:endParaRPr lang="en-US" dirty="0">
              <a:solidFill>
                <a:schemeClr val="tx2"/>
              </a:solidFill>
            </a:endParaRPr>
          </a:p>
        </p:txBody>
      </p:sp>
      <p:sp>
        <p:nvSpPr>
          <p:cNvPr id="8" name="TextBox 7"/>
          <p:cNvSpPr txBox="1"/>
          <p:nvPr/>
        </p:nvSpPr>
        <p:spPr>
          <a:xfrm>
            <a:off x="413952" y="5558967"/>
            <a:ext cx="8309134" cy="830997"/>
          </a:xfrm>
          <a:prstGeom prst="rect">
            <a:avLst/>
          </a:prstGeom>
          <a:noFill/>
          <a:ln>
            <a:solidFill>
              <a:srgbClr val="FF0000"/>
            </a:solidFill>
          </a:ln>
        </p:spPr>
        <p:txBody>
          <a:bodyPr wrap="square" rtlCol="0">
            <a:spAutoFit/>
          </a:bodyPr>
          <a:lstStyle/>
          <a:p>
            <a:r>
              <a:rPr lang="en-US" dirty="0">
                <a:solidFill>
                  <a:srgbClr val="C00000"/>
                </a:solidFill>
              </a:rPr>
              <a:t>Time is allocated on Wednesday for each of these. Extended discussions will continue on Friday as needed.</a:t>
            </a:r>
          </a:p>
        </p:txBody>
      </p:sp>
    </p:spTree>
    <p:extLst>
      <p:ext uri="{BB962C8B-B14F-4D97-AF65-F5344CB8AC3E}">
        <p14:creationId xmlns:p14="http://schemas.microsoft.com/office/powerpoint/2010/main" val="36127825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20482" name="Slide Number Placeholder 5"/>
          <p:cNvSpPr>
            <a:spLocks noGrp="1"/>
          </p:cNvSpPr>
          <p:nvPr>
            <p:ph type="sldNum" sz="quarter" idx="12"/>
          </p:nvPr>
        </p:nvSpPr>
        <p:spPr>
          <a:xfrm>
            <a:off x="4395788" y="6475413"/>
            <a:ext cx="428625" cy="182562"/>
          </a:xfrm>
          <a:noFill/>
          <a:ln>
            <a:miter lim="800000"/>
            <a:headEnd/>
            <a:tailEnd/>
          </a:ln>
        </p:spPr>
        <p:txBody>
          <a:bodyPr/>
          <a:lstStyle/>
          <a:p>
            <a:r>
              <a:rPr lang="en-US" smtClean="0"/>
              <a:t>Slide </a:t>
            </a:r>
            <a:fld id="{62926342-E6EB-48AF-A21F-7D8349DA6140}" type="slidenum">
              <a:rPr lang="en-US" smtClean="0"/>
              <a:pPr/>
              <a:t>3</a:t>
            </a:fld>
            <a:endParaRPr lang="en-US" smtClean="0"/>
          </a:p>
        </p:txBody>
      </p:sp>
      <p:sp>
        <p:nvSpPr>
          <p:cNvPr id="20483" name="Rectangle 2"/>
          <p:cNvSpPr>
            <a:spLocks noGrp="1" noChangeArrowheads="1"/>
          </p:cNvSpPr>
          <p:nvPr>
            <p:ph type="title"/>
          </p:nvPr>
        </p:nvSpPr>
        <p:spPr/>
        <p:txBody>
          <a:bodyPr/>
          <a:lstStyle/>
          <a:p>
            <a:r>
              <a:rPr lang="en-US" smtClean="0"/>
              <a:t>IEEE LOA Database</a:t>
            </a:r>
          </a:p>
        </p:txBody>
      </p:sp>
      <p:sp>
        <p:nvSpPr>
          <p:cNvPr id="20484" name="Rectangle 3"/>
          <p:cNvSpPr>
            <a:spLocks noGrp="1" noChangeArrowheads="1"/>
          </p:cNvSpPr>
          <p:nvPr>
            <p:ph type="body" idx="1"/>
          </p:nvPr>
        </p:nvSpPr>
        <p:spPr>
          <a:xfrm>
            <a:off x="439738" y="1981200"/>
            <a:ext cx="8439150" cy="4114800"/>
          </a:xfrm>
        </p:spPr>
        <p:txBody>
          <a:bodyPr/>
          <a:lstStyle/>
          <a:p>
            <a:r>
              <a:rPr lang="en-US" dirty="0" smtClean="0">
                <a:hlinkClick r:id="rId2"/>
              </a:rPr>
              <a:t>http://standards.ieee.org/about/sasb/patcom/pat802_11.html</a:t>
            </a:r>
            <a:endParaRPr lang="en-US" dirty="0" smtClean="0"/>
          </a:p>
          <a:p>
            <a:endParaRPr lang="en-US" sz="2800" dirty="0" smtClean="0"/>
          </a:p>
          <a:p>
            <a:endParaRPr lang="en-US" sz="2800" dirty="0" smtClean="0"/>
          </a:p>
          <a:p>
            <a:r>
              <a:rPr lang="en-US" sz="2800" dirty="0" smtClean="0"/>
              <a:t>18 entries with 2010 submission dates</a:t>
            </a:r>
          </a:p>
          <a:p>
            <a:r>
              <a:rPr lang="en-US" sz="2800" dirty="0" smtClean="0"/>
              <a:t>30 entries with 2011 submission dates</a:t>
            </a:r>
          </a:p>
          <a:p>
            <a:r>
              <a:rPr lang="en-US" sz="2800" dirty="0" smtClean="0"/>
              <a:t> 0 </a:t>
            </a:r>
            <a:r>
              <a:rPr lang="en-US" sz="2800" dirty="0"/>
              <a:t>entries with </a:t>
            </a:r>
            <a:r>
              <a:rPr lang="en-US" sz="2800" dirty="0" smtClean="0"/>
              <a:t>2012 </a:t>
            </a:r>
            <a:r>
              <a:rPr lang="en-US" sz="2800" dirty="0"/>
              <a:t>submission dates</a:t>
            </a:r>
          </a:p>
          <a:p>
            <a:endParaRPr lang="en-US" sz="2800" dirty="0" smtClean="0"/>
          </a:p>
        </p:txBody>
      </p:sp>
      <p:sp>
        <p:nvSpPr>
          <p:cNvPr id="20485" name="Text Box 4"/>
          <p:cNvSpPr txBox="1">
            <a:spLocks noChangeArrowheads="1"/>
          </p:cNvSpPr>
          <p:nvPr/>
        </p:nvSpPr>
        <p:spPr bwMode="auto">
          <a:xfrm>
            <a:off x="52388" y="561975"/>
            <a:ext cx="3792537" cy="457200"/>
          </a:xfrm>
          <a:prstGeom prst="rect">
            <a:avLst/>
          </a:prstGeom>
          <a:noFill/>
          <a:ln w="9525">
            <a:noFill/>
            <a:miter lim="800000"/>
            <a:headEnd/>
            <a:tailEnd/>
          </a:ln>
        </p:spPr>
        <p:txBody>
          <a:bodyPr wrap="none">
            <a:spAutoFit/>
          </a:bodyPr>
          <a:lstStyle/>
          <a:p>
            <a:pPr algn="ctr" eaLnBrk="0" hangingPunct="0"/>
            <a:r>
              <a:rPr lang="en-US">
                <a:solidFill>
                  <a:schemeClr val="tx2"/>
                </a:solidFill>
              </a:rPr>
              <a:t>Monday Agenda Item 3.2.1 </a:t>
            </a:r>
          </a:p>
        </p:txBody>
      </p:sp>
      <p:sp>
        <p:nvSpPr>
          <p:cNvPr id="20486" name="Date Placeholder 1"/>
          <p:cNvSpPr>
            <a:spLocks noGrp="1"/>
          </p:cNvSpPr>
          <p:nvPr>
            <p:ph type="dt" sz="quarter" idx="10"/>
          </p:nvPr>
        </p:nvSpPr>
        <p:spPr>
          <a:xfrm>
            <a:off x="696913" y="333375"/>
            <a:ext cx="1528762" cy="276225"/>
          </a:xfrm>
          <a:noFill/>
          <a:ln>
            <a:miter lim="800000"/>
            <a:headEnd/>
            <a:tailEnd/>
          </a:ln>
        </p:spPr>
        <p:txBody>
          <a:bodyPr/>
          <a:lstStyle/>
          <a:p>
            <a:r>
              <a:rPr lang="en-US" smtClean="0"/>
              <a:t>January 2012</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a:t>March 2010</a:t>
            </a:r>
          </a:p>
        </p:txBody>
      </p:sp>
      <p:sp>
        <p:nvSpPr>
          <p:cNvPr id="6" name="Footer Placeholder 4"/>
          <p:cNvSpPr>
            <a:spLocks noGrp="1"/>
          </p:cNvSpPr>
          <p:nvPr>
            <p:ph type="ftr" sz="quarter" idx="11"/>
          </p:nvPr>
        </p:nvSpPr>
        <p:spPr/>
        <p:txBody>
          <a:bodyPr/>
          <a:lstStyle/>
          <a:p>
            <a:r>
              <a:rPr lang="en-US"/>
              <a:t>Bruce Kraemer, Marvell</a:t>
            </a:r>
          </a:p>
        </p:txBody>
      </p:sp>
      <p:sp>
        <p:nvSpPr>
          <p:cNvPr id="7" name="Slide Number Placeholder 5"/>
          <p:cNvSpPr>
            <a:spLocks noGrp="1"/>
          </p:cNvSpPr>
          <p:nvPr>
            <p:ph type="sldNum" sz="quarter" idx="12"/>
          </p:nvPr>
        </p:nvSpPr>
        <p:spPr/>
        <p:txBody>
          <a:bodyPr/>
          <a:lstStyle/>
          <a:p>
            <a:r>
              <a:rPr lang="en-US"/>
              <a:t>Slide </a:t>
            </a:r>
            <a:fld id="{4908A6B9-6771-4B0E-9A28-C845C1D0F4EE}" type="slidenum">
              <a:rPr lang="en-US"/>
              <a:pPr/>
              <a:t>30</a:t>
            </a:fld>
            <a:endParaRPr lang="en-US"/>
          </a:p>
        </p:txBody>
      </p:sp>
      <p:sp>
        <p:nvSpPr>
          <p:cNvPr id="2155522" name="Rectangle 2"/>
          <p:cNvSpPr>
            <a:spLocks noGrp="1" noChangeArrowheads="1"/>
          </p:cNvSpPr>
          <p:nvPr>
            <p:ph type="title"/>
          </p:nvPr>
        </p:nvSpPr>
        <p:spPr>
          <a:xfrm>
            <a:off x="685800" y="918024"/>
            <a:ext cx="7772400" cy="904875"/>
          </a:xfrm>
        </p:spPr>
        <p:txBody>
          <a:bodyPr/>
          <a:lstStyle/>
          <a:p>
            <a:r>
              <a:rPr lang="en-US" dirty="0" smtClean="0"/>
              <a:t>WG Officer Election Process</a:t>
            </a:r>
            <a:br>
              <a:rPr lang="en-US" dirty="0" smtClean="0"/>
            </a:br>
            <a:r>
              <a:rPr lang="en-US" dirty="0" smtClean="0"/>
              <a:t>Week of March 11-16, 2012</a:t>
            </a:r>
            <a:endParaRPr lang="en-US" dirty="0"/>
          </a:p>
        </p:txBody>
      </p:sp>
      <p:sp>
        <p:nvSpPr>
          <p:cNvPr id="2155523" name="Rectangle 3"/>
          <p:cNvSpPr>
            <a:spLocks noGrp="1" noChangeArrowheads="1"/>
          </p:cNvSpPr>
          <p:nvPr>
            <p:ph type="body" idx="1"/>
          </p:nvPr>
        </p:nvSpPr>
        <p:spPr>
          <a:xfrm>
            <a:off x="282575" y="1981200"/>
            <a:ext cx="8601075" cy="4114800"/>
          </a:xfrm>
        </p:spPr>
        <p:txBody>
          <a:bodyPr/>
          <a:lstStyle/>
          <a:p>
            <a:r>
              <a:rPr lang="en-US" dirty="0"/>
              <a:t>Nominations close on </a:t>
            </a:r>
            <a:r>
              <a:rPr lang="en-US" dirty="0" smtClean="0"/>
              <a:t>Monday March 12</a:t>
            </a:r>
            <a:endParaRPr lang="en-US" dirty="0"/>
          </a:p>
          <a:p>
            <a:r>
              <a:rPr lang="en-US" dirty="0" smtClean="0"/>
              <a:t>Announcement of Candidate  slate  </a:t>
            </a:r>
            <a:r>
              <a:rPr lang="en-US" dirty="0"/>
              <a:t>Monday March </a:t>
            </a:r>
            <a:r>
              <a:rPr lang="en-US" dirty="0" smtClean="0"/>
              <a:t>12</a:t>
            </a:r>
          </a:p>
          <a:p>
            <a:r>
              <a:rPr lang="en-US" dirty="0" smtClean="0"/>
              <a:t>Elections on Wednesday</a:t>
            </a:r>
          </a:p>
          <a:p>
            <a:r>
              <a:rPr lang="en-US" dirty="0" smtClean="0"/>
              <a:t>Process will be scheduled to occupy ~ 1 hour</a:t>
            </a:r>
          </a:p>
          <a:p>
            <a:r>
              <a:rPr lang="en-US" dirty="0" smtClean="0"/>
              <a:t>Candidate speeches Wednesday</a:t>
            </a:r>
            <a:endParaRPr lang="en-US" dirty="0"/>
          </a:p>
          <a:p>
            <a:r>
              <a:rPr lang="en-US" dirty="0"/>
              <a:t>Elections on </a:t>
            </a:r>
            <a:r>
              <a:rPr lang="en-US" dirty="0" smtClean="0"/>
              <a:t>Wednesday</a:t>
            </a:r>
          </a:p>
          <a:p>
            <a:pPr lvl="1"/>
            <a:r>
              <a:rPr lang="en-US" sz="2400" dirty="0" smtClean="0"/>
              <a:t>Down selection votes as needed</a:t>
            </a:r>
            <a:endParaRPr lang="en-US" sz="2400" dirty="0"/>
          </a:p>
          <a:p>
            <a:r>
              <a:rPr lang="en-US" dirty="0"/>
              <a:t>Confirmation by EC on </a:t>
            </a:r>
            <a:r>
              <a:rPr lang="en-US" dirty="0" smtClean="0"/>
              <a:t>Friday March 16</a:t>
            </a:r>
            <a:endParaRPr lang="en-US" dirty="0"/>
          </a:p>
          <a:p>
            <a:r>
              <a:rPr lang="en-US" dirty="0" smtClean="0"/>
              <a:t>Officially instated </a:t>
            </a:r>
            <a:r>
              <a:rPr lang="en-US" dirty="0"/>
              <a:t>to office after close of EC business Friday</a:t>
            </a:r>
          </a:p>
        </p:txBody>
      </p:sp>
      <p:sp>
        <p:nvSpPr>
          <p:cNvPr id="2155524" name="Text Box 4"/>
          <p:cNvSpPr txBox="1">
            <a:spLocks noChangeArrowheads="1"/>
          </p:cNvSpPr>
          <p:nvPr/>
        </p:nvSpPr>
        <p:spPr bwMode="auto">
          <a:xfrm>
            <a:off x="22225" y="559482"/>
            <a:ext cx="391453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dirty="0" smtClean="0">
                <a:solidFill>
                  <a:schemeClr val="tx2"/>
                </a:solidFill>
              </a:rPr>
              <a:t>Wednesday </a:t>
            </a:r>
            <a:r>
              <a:rPr lang="en-US" dirty="0">
                <a:solidFill>
                  <a:schemeClr val="tx2"/>
                </a:solidFill>
              </a:rPr>
              <a:t>Agenda Item </a:t>
            </a:r>
            <a:r>
              <a:rPr lang="en-US" dirty="0" smtClean="0">
                <a:solidFill>
                  <a:schemeClr val="tx2"/>
                </a:solidFill>
              </a:rPr>
              <a:t>5.5</a:t>
            </a:r>
            <a:endParaRPr lang="en-US" dirty="0">
              <a:solidFill>
                <a:schemeClr val="tx2"/>
              </a:solidFill>
            </a:endParaRPr>
          </a:p>
        </p:txBody>
      </p:sp>
    </p:spTree>
    <p:extLst>
      <p:ext uri="{BB962C8B-B14F-4D97-AF65-F5344CB8AC3E}">
        <p14:creationId xmlns:p14="http://schemas.microsoft.com/office/powerpoint/2010/main" val="130062270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079500"/>
            <a:ext cx="7772400" cy="763814"/>
          </a:xfrm>
        </p:spPr>
        <p:txBody>
          <a:bodyPr/>
          <a:lstStyle/>
          <a:p>
            <a:r>
              <a:rPr lang="en-US" dirty="0" smtClean="0"/>
              <a:t>Current 802 Rules</a:t>
            </a:r>
            <a:endParaRPr lang="en-US" dirty="0"/>
          </a:p>
        </p:txBody>
      </p:sp>
      <p:sp>
        <p:nvSpPr>
          <p:cNvPr id="3" name="Content Placeholder 2"/>
          <p:cNvSpPr>
            <a:spLocks noGrp="1"/>
          </p:cNvSpPr>
          <p:nvPr>
            <p:ph idx="1"/>
          </p:nvPr>
        </p:nvSpPr>
        <p:spPr>
          <a:ln>
            <a:solidFill>
              <a:schemeClr val="accent1">
                <a:lumMod val="60000"/>
                <a:lumOff val="40000"/>
              </a:schemeClr>
            </a:solidFill>
          </a:ln>
        </p:spPr>
        <p:txBody>
          <a:bodyPr/>
          <a:lstStyle/>
          <a:p>
            <a:pPr marL="0" indent="0" algn="ctr">
              <a:buNone/>
            </a:pPr>
            <a:endParaRPr lang="en-US" b="0" dirty="0"/>
          </a:p>
          <a:p>
            <a:pPr marL="0" indent="0" algn="ctr">
              <a:buNone/>
            </a:pPr>
            <a:r>
              <a:rPr lang="en-US" b="0" dirty="0"/>
              <a:t> </a:t>
            </a:r>
            <a:r>
              <a:rPr lang="en-US" dirty="0"/>
              <a:t>IEEE PROJECT 802 </a:t>
            </a:r>
            <a:endParaRPr lang="en-US" b="0" dirty="0"/>
          </a:p>
          <a:p>
            <a:pPr marL="0" indent="0" algn="ctr">
              <a:buNone/>
            </a:pPr>
            <a:r>
              <a:rPr lang="en-US" dirty="0"/>
              <a:t>LAN / MAN STANDARDS COMMITTEE (LMSC) </a:t>
            </a:r>
            <a:endParaRPr lang="en-US" b="0" dirty="0"/>
          </a:p>
          <a:p>
            <a:pPr marL="0" indent="0" algn="ctr">
              <a:buNone/>
            </a:pPr>
            <a:r>
              <a:rPr lang="en-US" dirty="0"/>
              <a:t>WORKING GROUP (WG) </a:t>
            </a:r>
            <a:endParaRPr lang="en-US" b="0" dirty="0"/>
          </a:p>
          <a:p>
            <a:pPr marL="0" indent="0" algn="ctr">
              <a:buNone/>
            </a:pPr>
            <a:r>
              <a:rPr lang="en-US" dirty="0"/>
              <a:t>POLICIES AND PROCEDURES (P&amp;P) </a:t>
            </a:r>
            <a:endParaRPr lang="en-US" b="0" dirty="0"/>
          </a:p>
          <a:p>
            <a:pPr marL="0" indent="0" algn="ctr">
              <a:buNone/>
            </a:pPr>
            <a:r>
              <a:rPr lang="en-US" b="0" dirty="0"/>
              <a:t>As approved 7/22/2011 </a:t>
            </a:r>
          </a:p>
          <a:p>
            <a:pPr marL="0" indent="0" algn="ctr">
              <a:buNone/>
            </a:pPr>
            <a:r>
              <a:rPr lang="en-US" b="0" dirty="0"/>
              <a:t>Last edited 9/25/2011 </a:t>
            </a:r>
            <a:endParaRPr lang="en-US" dirty="0"/>
          </a:p>
        </p:txBody>
      </p:sp>
      <p:sp>
        <p:nvSpPr>
          <p:cNvPr id="4" name="Date Placeholder 3"/>
          <p:cNvSpPr>
            <a:spLocks noGrp="1"/>
          </p:cNvSpPr>
          <p:nvPr>
            <p:ph type="dt" sz="half" idx="10"/>
          </p:nvPr>
        </p:nvSpPr>
        <p:spPr/>
        <p:txBody>
          <a:bodyPr/>
          <a:lstStyle/>
          <a:p>
            <a:pPr>
              <a:defRPr/>
            </a:pPr>
            <a:r>
              <a:rPr lang="en-US" smtClean="0"/>
              <a:t>January 2012</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31</a:t>
            </a:fld>
            <a:endParaRPr lang="en-US"/>
          </a:p>
        </p:txBody>
      </p:sp>
      <p:sp>
        <p:nvSpPr>
          <p:cNvPr id="7" name="Text Box 4"/>
          <p:cNvSpPr txBox="1">
            <a:spLocks noChangeArrowheads="1"/>
          </p:cNvSpPr>
          <p:nvPr/>
        </p:nvSpPr>
        <p:spPr bwMode="auto">
          <a:xfrm>
            <a:off x="23813" y="617538"/>
            <a:ext cx="4068762" cy="461962"/>
          </a:xfrm>
          <a:prstGeom prst="rect">
            <a:avLst/>
          </a:prstGeom>
          <a:noFill/>
          <a:ln w="9525">
            <a:noFill/>
            <a:miter lim="800000"/>
            <a:headEnd/>
            <a:tailEnd/>
          </a:ln>
        </p:spPr>
        <p:txBody>
          <a:bodyPr wrap="none">
            <a:spAutoFit/>
          </a:bodyPr>
          <a:lstStyle/>
          <a:p>
            <a:pPr algn="ctr" eaLnBrk="0" hangingPunct="0"/>
            <a:r>
              <a:rPr lang="en-US" dirty="0">
                <a:solidFill>
                  <a:schemeClr val="tx2"/>
                </a:solidFill>
              </a:rPr>
              <a:t>Wednesday Agenda Item </a:t>
            </a:r>
            <a:r>
              <a:rPr lang="en-US" dirty="0" smtClean="0">
                <a:solidFill>
                  <a:schemeClr val="tx2"/>
                </a:solidFill>
              </a:rPr>
              <a:t>5.5</a:t>
            </a:r>
            <a:endParaRPr lang="en-US" dirty="0">
              <a:solidFill>
                <a:schemeClr val="tx2"/>
              </a:solidFill>
            </a:endParaRPr>
          </a:p>
        </p:txBody>
      </p:sp>
    </p:spTree>
    <p:extLst>
      <p:ext uri="{BB962C8B-B14F-4D97-AF65-F5344CB8AC3E}">
        <p14:creationId xmlns:p14="http://schemas.microsoft.com/office/powerpoint/2010/main" val="315876228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179276"/>
            <a:ext cx="7772400" cy="751114"/>
          </a:xfrm>
        </p:spPr>
        <p:txBody>
          <a:bodyPr/>
          <a:lstStyle/>
          <a:p>
            <a:pPr algn="l"/>
            <a:r>
              <a:rPr lang="en-US" dirty="0" smtClean="0"/>
              <a:t>6.2 Election of Officers</a:t>
            </a:r>
            <a:endParaRPr lang="en-US" dirty="0"/>
          </a:p>
        </p:txBody>
      </p:sp>
      <p:sp>
        <p:nvSpPr>
          <p:cNvPr id="3" name="Content Placeholder 2"/>
          <p:cNvSpPr>
            <a:spLocks noGrp="1"/>
          </p:cNvSpPr>
          <p:nvPr>
            <p:ph idx="1"/>
          </p:nvPr>
        </p:nvSpPr>
        <p:spPr>
          <a:xfrm>
            <a:off x="464457" y="1799765"/>
            <a:ext cx="7993743" cy="4601029"/>
          </a:xfrm>
        </p:spPr>
        <p:txBody>
          <a:bodyPr/>
          <a:lstStyle/>
          <a:p>
            <a:r>
              <a:rPr lang="en-US" b="0" dirty="0"/>
              <a:t>A WG may elect a new Chair or Vice Chair at any plenary session, subject to confirmation by the IEEE802 LMSC Sponsor </a:t>
            </a:r>
          </a:p>
          <a:p>
            <a:r>
              <a:rPr lang="en-US" b="0" dirty="0"/>
              <a:t>All WG elections become effective at the end of the plenary session where the election occurs. A plenary session is as defined in the LMSC OM, 4.1[refs4]. Prior to the end of that plenary session, persons that have been elected during the session are considered „Acting‟. Persons who are succeeding someone that currently holds the position do not acquire any rights for that position until the close of the plenary session. </a:t>
            </a:r>
            <a:endParaRPr lang="en-US" dirty="0"/>
          </a:p>
        </p:txBody>
      </p:sp>
      <p:sp>
        <p:nvSpPr>
          <p:cNvPr id="4" name="Date Placeholder 3"/>
          <p:cNvSpPr>
            <a:spLocks noGrp="1"/>
          </p:cNvSpPr>
          <p:nvPr>
            <p:ph type="dt" sz="half" idx="10"/>
          </p:nvPr>
        </p:nvSpPr>
        <p:spPr/>
        <p:txBody>
          <a:bodyPr/>
          <a:lstStyle/>
          <a:p>
            <a:pPr>
              <a:defRPr/>
            </a:pPr>
            <a:r>
              <a:rPr lang="en-US" smtClean="0"/>
              <a:t>January 2012</a:t>
            </a:r>
            <a:endParaRPr lang="en-US"/>
          </a:p>
        </p:txBody>
      </p:sp>
      <p:sp>
        <p:nvSpPr>
          <p:cNvPr id="5" name="Footer Placeholder 4"/>
          <p:cNvSpPr>
            <a:spLocks noGrp="1"/>
          </p:cNvSpPr>
          <p:nvPr>
            <p:ph type="ftr" sz="quarter" idx="11"/>
          </p:nvPr>
        </p:nvSpPr>
        <p:spPr>
          <a:xfrm>
            <a:off x="6578600" y="6518955"/>
            <a:ext cx="1965325" cy="182562"/>
          </a:xfrm>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a:xfrm>
            <a:off x="4344988" y="6518955"/>
            <a:ext cx="530225" cy="182562"/>
          </a:xfrm>
        </p:spPr>
        <p:txBody>
          <a:bodyPr/>
          <a:lstStyle/>
          <a:p>
            <a:pPr>
              <a:defRPr/>
            </a:pPr>
            <a:r>
              <a:rPr lang="en-US" smtClean="0"/>
              <a:t>Slide </a:t>
            </a:r>
            <a:fld id="{66EA89C9-E549-4926-913B-DF97A2744154}" type="slidenum">
              <a:rPr lang="en-US" smtClean="0"/>
              <a:pPr>
                <a:defRPr/>
              </a:pPr>
              <a:t>32</a:t>
            </a:fld>
            <a:endParaRPr lang="en-US"/>
          </a:p>
        </p:txBody>
      </p:sp>
      <p:sp>
        <p:nvSpPr>
          <p:cNvPr id="7" name="Title 1"/>
          <p:cNvSpPr txBox="1">
            <a:spLocks/>
          </p:cNvSpPr>
          <p:nvPr/>
        </p:nvSpPr>
        <p:spPr bwMode="auto">
          <a:xfrm>
            <a:off x="526142" y="703036"/>
            <a:ext cx="7772400" cy="763814"/>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Current 802  P&amp;P</a:t>
            </a:r>
            <a:endParaRPr lang="en-US" dirty="0"/>
          </a:p>
        </p:txBody>
      </p:sp>
    </p:spTree>
    <p:extLst>
      <p:ext uri="{BB962C8B-B14F-4D97-AF65-F5344CB8AC3E}">
        <p14:creationId xmlns:p14="http://schemas.microsoft.com/office/powerpoint/2010/main" val="418744205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04371"/>
          </a:xfrm>
        </p:spPr>
        <p:txBody>
          <a:bodyPr/>
          <a:lstStyle/>
          <a:p>
            <a:r>
              <a:rPr lang="en-US" dirty="0" smtClean="0"/>
              <a:t>Chair  Responsibilities – Part 1</a:t>
            </a:r>
            <a:endParaRPr lang="en-US" dirty="0"/>
          </a:p>
        </p:txBody>
      </p:sp>
      <p:sp>
        <p:nvSpPr>
          <p:cNvPr id="3" name="Content Placeholder 2"/>
          <p:cNvSpPr>
            <a:spLocks noGrp="1"/>
          </p:cNvSpPr>
          <p:nvPr>
            <p:ph idx="1"/>
          </p:nvPr>
        </p:nvSpPr>
        <p:spPr>
          <a:xfrm>
            <a:off x="101600" y="1262743"/>
            <a:ext cx="8911771" cy="5225143"/>
          </a:xfrm>
        </p:spPr>
        <p:txBody>
          <a:bodyPr/>
          <a:lstStyle/>
          <a:p>
            <a:pPr marL="0" indent="0">
              <a:buNone/>
            </a:pPr>
            <a:r>
              <a:rPr lang="en-US" sz="1400" dirty="0"/>
              <a:t>6.5.1. Chair </a:t>
            </a:r>
            <a:endParaRPr lang="en-US" sz="1400" b="0" dirty="0"/>
          </a:p>
          <a:p>
            <a:pPr marL="0" indent="0">
              <a:buNone/>
            </a:pPr>
            <a:r>
              <a:rPr lang="en-US" sz="1400" b="0" dirty="0"/>
              <a:t>The main responsibility of the WG Chair is to enable the WG to operate in an orderly fashion, produce a draft standard, recommended practice, or guide, or to revise an existing document. </a:t>
            </a:r>
          </a:p>
          <a:p>
            <a:pPr marL="0" indent="0">
              <a:buNone/>
            </a:pPr>
            <a:r>
              <a:rPr lang="en-US" sz="1400" b="0" dirty="0"/>
              <a:t>The Chair or Chair’s designee shall have the following responsibilities. </a:t>
            </a:r>
          </a:p>
          <a:p>
            <a:pPr marL="0" indent="0">
              <a:buNone/>
            </a:pPr>
            <a:r>
              <a:rPr lang="en-US" sz="1400" b="0" dirty="0"/>
              <a:t>a) To lead the activity according to all of the relevant policies and procedures </a:t>
            </a:r>
          </a:p>
          <a:p>
            <a:pPr marL="0" indent="0">
              <a:buNone/>
            </a:pPr>
            <a:r>
              <a:rPr lang="en-US" sz="1400" b="0" dirty="0"/>
              <a:t>b) To be objective </a:t>
            </a:r>
          </a:p>
          <a:p>
            <a:pPr marL="0" indent="0">
              <a:buNone/>
            </a:pPr>
            <a:r>
              <a:rPr lang="en-US" sz="1400" b="0" dirty="0"/>
              <a:t>c) To entertain motions, but not make motions </a:t>
            </a:r>
          </a:p>
          <a:p>
            <a:pPr marL="0" indent="0">
              <a:buNone/>
            </a:pPr>
            <a:r>
              <a:rPr lang="en-US" sz="1400" b="0" dirty="0"/>
              <a:t>d) To not bias discussions </a:t>
            </a:r>
          </a:p>
          <a:p>
            <a:pPr marL="0" indent="0">
              <a:buNone/>
            </a:pPr>
            <a:r>
              <a:rPr lang="en-US" sz="1400" b="0" dirty="0"/>
              <a:t>e) To delegate necessary functions as needed </a:t>
            </a:r>
          </a:p>
          <a:p>
            <a:pPr marL="0" indent="0">
              <a:buNone/>
            </a:pPr>
            <a:r>
              <a:rPr lang="en-US" sz="1400" b="0" dirty="0"/>
              <a:t>f) To ensure that all parties have the opportunity to express their views </a:t>
            </a:r>
          </a:p>
          <a:p>
            <a:pPr marL="0" indent="0">
              <a:buNone/>
            </a:pPr>
            <a:r>
              <a:rPr lang="en-US" sz="1400" b="0" dirty="0"/>
              <a:t>g) To set goals and deadlines and endeavor to adhere to them </a:t>
            </a:r>
          </a:p>
          <a:p>
            <a:pPr marL="0" indent="0">
              <a:buNone/>
            </a:pPr>
            <a:r>
              <a:rPr lang="en-US" sz="1400" b="0" dirty="0"/>
              <a:t>h) To be knowledgeable in IEEE standards processes and parliamentary procedures and ensure that the processes and procedures are followed </a:t>
            </a:r>
          </a:p>
          <a:p>
            <a:pPr marL="0" indent="0">
              <a:buNone/>
            </a:pPr>
            <a:r>
              <a:rPr lang="en-US" sz="1400" b="0" dirty="0" err="1"/>
              <a:t>i</a:t>
            </a:r>
            <a:r>
              <a:rPr lang="en-US" sz="1400" b="0" dirty="0"/>
              <a:t>) To seek consensus as a means of resolving issues </a:t>
            </a:r>
          </a:p>
          <a:p>
            <a:pPr marL="0" indent="0">
              <a:buNone/>
            </a:pPr>
            <a:r>
              <a:rPr lang="en-US" sz="1400" b="0" dirty="0"/>
              <a:t>j) To prioritize work to best serve the group and the goals </a:t>
            </a:r>
          </a:p>
          <a:p>
            <a:pPr marL="0" indent="0">
              <a:buNone/>
            </a:pPr>
            <a:r>
              <a:rPr lang="en-US" sz="1400" b="0" dirty="0"/>
              <a:t>k) To ensure compliance with the IEEE-SA Intellectual Property Policies, including but not limited to the IEEE-SA Patent Policy and Copyright Policy. </a:t>
            </a:r>
          </a:p>
          <a:p>
            <a:pPr marL="0" indent="0">
              <a:buNone/>
            </a:pPr>
            <a:r>
              <a:rPr lang="en-US" sz="1400" b="0" dirty="0"/>
              <a:t>l) To fulfill any financial reporting requirements of the IEEE, in the absence of a Treasurer. </a:t>
            </a:r>
            <a:endParaRPr lang="en-US" sz="1400" b="0" dirty="0" smtClean="0"/>
          </a:p>
          <a:p>
            <a:pPr marL="0" indent="0">
              <a:buNone/>
            </a:pPr>
            <a:r>
              <a:rPr lang="en-US" sz="1400" b="0" dirty="0" smtClean="0"/>
              <a:t>m)To </a:t>
            </a:r>
            <a:r>
              <a:rPr lang="en-US" sz="1400" b="0" dirty="0"/>
              <a:t>participate as needed in meetings of the Sponsor to represent the WG and, in the case of a “Directed Position”, vote the will of the WG in accordance with the Directed Position Procedure (See 6.2 of the LMSC OM [refs4]) </a:t>
            </a:r>
          </a:p>
          <a:p>
            <a:pPr marL="0" indent="0">
              <a:buNone/>
            </a:pPr>
            <a:endParaRPr lang="en-US" sz="1400" b="0" dirty="0"/>
          </a:p>
        </p:txBody>
      </p:sp>
      <p:sp>
        <p:nvSpPr>
          <p:cNvPr id="4" name="Date Placeholder 3"/>
          <p:cNvSpPr>
            <a:spLocks noGrp="1"/>
          </p:cNvSpPr>
          <p:nvPr>
            <p:ph type="dt" sz="half" idx="10"/>
          </p:nvPr>
        </p:nvSpPr>
        <p:spPr/>
        <p:txBody>
          <a:bodyPr/>
          <a:lstStyle/>
          <a:p>
            <a:pPr>
              <a:defRPr/>
            </a:pPr>
            <a:r>
              <a:rPr lang="en-US" smtClean="0"/>
              <a:t>January 2012</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33</a:t>
            </a:fld>
            <a:endParaRPr lang="en-US"/>
          </a:p>
        </p:txBody>
      </p:sp>
    </p:spTree>
    <p:extLst>
      <p:ext uri="{BB962C8B-B14F-4D97-AF65-F5344CB8AC3E}">
        <p14:creationId xmlns:p14="http://schemas.microsoft.com/office/powerpoint/2010/main" val="298552950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8714" y="609599"/>
            <a:ext cx="7772400" cy="493487"/>
          </a:xfrm>
        </p:spPr>
        <p:txBody>
          <a:bodyPr/>
          <a:lstStyle/>
          <a:p>
            <a:r>
              <a:rPr lang="en-US" dirty="0" smtClean="0"/>
              <a:t>Chair  Responsibilities – Part 2</a:t>
            </a:r>
            <a:endParaRPr lang="en-US" dirty="0"/>
          </a:p>
        </p:txBody>
      </p:sp>
      <p:sp>
        <p:nvSpPr>
          <p:cNvPr id="3" name="Content Placeholder 2"/>
          <p:cNvSpPr>
            <a:spLocks noGrp="1"/>
          </p:cNvSpPr>
          <p:nvPr>
            <p:ph idx="1"/>
          </p:nvPr>
        </p:nvSpPr>
        <p:spPr>
          <a:xfrm>
            <a:off x="101600" y="769267"/>
            <a:ext cx="8911771" cy="5653313"/>
          </a:xfrm>
        </p:spPr>
        <p:txBody>
          <a:bodyPr/>
          <a:lstStyle/>
          <a:p>
            <a:pPr marL="0" indent="0">
              <a:buNone/>
            </a:pPr>
            <a:r>
              <a:rPr lang="en-US" sz="1400" dirty="0"/>
              <a:t>6.5.1. Chair </a:t>
            </a:r>
            <a:endParaRPr lang="en-US" sz="1400" b="0" dirty="0"/>
          </a:p>
          <a:p>
            <a:pPr marL="0" indent="0">
              <a:buNone/>
            </a:pPr>
            <a:r>
              <a:rPr lang="en-US" sz="1400" b="0" dirty="0" smtClean="0"/>
              <a:t>n</a:t>
            </a:r>
            <a:r>
              <a:rPr lang="en-US" sz="1400" b="0" dirty="0"/>
              <a:t>) To call meetings and issue a notice for each meeting at least 30 calendar days prior to the meeting </a:t>
            </a:r>
          </a:p>
          <a:p>
            <a:pPr marL="0" indent="0">
              <a:buNone/>
            </a:pPr>
            <a:r>
              <a:rPr lang="en-US" sz="1400" b="0" dirty="0"/>
              <a:t>o) To ensure agendas are published at least 14 calendar days before a meeting </a:t>
            </a:r>
          </a:p>
          <a:p>
            <a:pPr marL="0" indent="0">
              <a:buNone/>
            </a:pPr>
            <a:r>
              <a:rPr lang="en-US" sz="1400" b="0" dirty="0"/>
              <a:t>p) To ensure important requested documents are issued to members of the WG, the Sponsor, and liaison groups. </a:t>
            </a:r>
          </a:p>
          <a:p>
            <a:pPr marL="0" indent="0">
              <a:buNone/>
            </a:pPr>
            <a:r>
              <a:rPr lang="en-US" sz="1400" b="0" dirty="0"/>
              <a:t>q) To ensure a membership roster is created and maintained </a:t>
            </a:r>
          </a:p>
          <a:p>
            <a:pPr marL="0" indent="0">
              <a:buNone/>
            </a:pPr>
            <a:r>
              <a:rPr lang="en-US" sz="1400" b="0" dirty="0"/>
              <a:t>r) To ensure participant attendance is recorded at each meeting </a:t>
            </a:r>
          </a:p>
          <a:p>
            <a:pPr marL="0" indent="0">
              <a:buNone/>
            </a:pPr>
            <a:r>
              <a:rPr lang="en-US" sz="1400" b="0" dirty="0"/>
              <a:t>s) To be responsible for the management and distribution of working group documentation in compliance with IEEE-SA guidelines, including but not limited to guidelines with regard to posting and distribution of drafts and approved IEEE standards. </a:t>
            </a:r>
          </a:p>
          <a:p>
            <a:pPr marL="0" indent="0">
              <a:buNone/>
            </a:pPr>
            <a:r>
              <a:rPr lang="en-US" sz="1400" b="0" dirty="0"/>
              <a:t>t) To ensure lists of unresolved issues, action items, and assignments are maintained </a:t>
            </a:r>
          </a:p>
          <a:p>
            <a:pPr marL="0" indent="0">
              <a:buNone/>
            </a:pPr>
            <a:r>
              <a:rPr lang="en-US" sz="1400" b="0" dirty="0"/>
              <a:t>u) To maintain liaison with other organizations at the direction of the Sponsor or at the discretion of the WG Chair with the approval of the Sponsor </a:t>
            </a:r>
          </a:p>
          <a:p>
            <a:pPr marL="0" indent="0">
              <a:buNone/>
            </a:pPr>
            <a:r>
              <a:rPr lang="en-US" sz="1400" b="0" dirty="0"/>
              <a:t>v) To ensure that any financial operations of the WG comply with the requirements of clause 14 of these P&amp;P </a:t>
            </a:r>
          </a:p>
          <a:p>
            <a:pPr marL="0" indent="0">
              <a:buNone/>
            </a:pPr>
            <a:r>
              <a:rPr lang="en-US" sz="1400" b="0" dirty="0"/>
              <a:t>w) To establish WG rules beyond the WG rules set down by the Sponsor. These rules must be written and all WG members must be aware of them </a:t>
            </a:r>
          </a:p>
          <a:p>
            <a:pPr marL="0" indent="0">
              <a:buNone/>
            </a:pPr>
            <a:r>
              <a:rPr lang="en-US" sz="1400" b="0" dirty="0"/>
              <a:t>x) To assign / </a:t>
            </a:r>
            <a:r>
              <a:rPr lang="en-US" sz="1400" b="0" dirty="0" err="1"/>
              <a:t>unassign</a:t>
            </a:r>
            <a:r>
              <a:rPr lang="en-US" sz="1400" b="0" dirty="0"/>
              <a:t> subtasks and task leaders (e.g., secretary, subgroup chair, etc.) </a:t>
            </a:r>
          </a:p>
          <a:p>
            <a:pPr marL="0" indent="0">
              <a:buNone/>
            </a:pPr>
            <a:r>
              <a:rPr lang="en-US" sz="1400" b="0" dirty="0"/>
              <a:t>y) To determine if the WG is dominated by an organization and, if so, treat that organizations‟ vote as one (with the approval of the Sponsor) </a:t>
            </a:r>
          </a:p>
          <a:p>
            <a:pPr marL="0" indent="0">
              <a:buNone/>
            </a:pPr>
            <a:r>
              <a:rPr lang="en-US" sz="1400" b="0" dirty="0"/>
              <a:t>z) To manage balloting of projects </a:t>
            </a:r>
          </a:p>
          <a:p>
            <a:pPr marL="0" indent="0">
              <a:buNone/>
            </a:pPr>
            <a:r>
              <a:rPr lang="en-US" sz="1400" b="0" dirty="0" err="1"/>
              <a:t>aa</a:t>
            </a:r>
            <a:r>
              <a:rPr lang="en-US" sz="1400" b="0" dirty="0"/>
              <a:t>) To decide which matters are procedural and which matters are technical </a:t>
            </a:r>
          </a:p>
          <a:p>
            <a:pPr marL="0" indent="0">
              <a:buNone/>
            </a:pPr>
            <a:r>
              <a:rPr lang="en-US" sz="1400" b="0" dirty="0"/>
              <a:t>bb) To decide procedural matters or defer them to a vote by the WG </a:t>
            </a:r>
          </a:p>
          <a:p>
            <a:pPr marL="0" indent="0">
              <a:buNone/>
            </a:pPr>
            <a:r>
              <a:rPr lang="en-US" sz="1400" b="0" dirty="0"/>
              <a:t>cc) To place issues to a vote by WG members </a:t>
            </a:r>
          </a:p>
          <a:p>
            <a:pPr marL="0" indent="0">
              <a:buNone/>
            </a:pPr>
            <a:r>
              <a:rPr lang="en-US" sz="1400" b="0" dirty="0" err="1"/>
              <a:t>dd</a:t>
            </a:r>
            <a:r>
              <a:rPr lang="en-US" sz="1400" b="0" dirty="0"/>
              <a:t>) To preside over WG meetings and activities of the WG according to all of the relevant policies and procedures </a:t>
            </a:r>
            <a:endParaRPr lang="en-US" sz="1400" dirty="0"/>
          </a:p>
        </p:txBody>
      </p:sp>
      <p:sp>
        <p:nvSpPr>
          <p:cNvPr id="4" name="Date Placeholder 3"/>
          <p:cNvSpPr>
            <a:spLocks noGrp="1"/>
          </p:cNvSpPr>
          <p:nvPr>
            <p:ph type="dt" sz="half" idx="10"/>
          </p:nvPr>
        </p:nvSpPr>
        <p:spPr/>
        <p:txBody>
          <a:bodyPr/>
          <a:lstStyle/>
          <a:p>
            <a:pPr>
              <a:defRPr/>
            </a:pPr>
            <a:r>
              <a:rPr lang="en-US" smtClean="0"/>
              <a:t>January 2012</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34</a:t>
            </a:fld>
            <a:endParaRPr lang="en-US"/>
          </a:p>
        </p:txBody>
      </p:sp>
    </p:spTree>
    <p:extLst>
      <p:ext uri="{BB962C8B-B14F-4D97-AF65-F5344CB8AC3E}">
        <p14:creationId xmlns:p14="http://schemas.microsoft.com/office/powerpoint/2010/main" val="334481903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 Operations Manual</a:t>
            </a:r>
            <a:endParaRPr lang="en-US" dirty="0"/>
          </a:p>
        </p:txBody>
      </p:sp>
      <p:sp>
        <p:nvSpPr>
          <p:cNvPr id="3" name="Content Placeholder 2"/>
          <p:cNvSpPr>
            <a:spLocks noGrp="1"/>
          </p:cNvSpPr>
          <p:nvPr>
            <p:ph idx="1"/>
          </p:nvPr>
        </p:nvSpPr>
        <p:spPr>
          <a:ln>
            <a:solidFill>
              <a:schemeClr val="accent1">
                <a:lumMod val="60000"/>
                <a:lumOff val="40000"/>
              </a:schemeClr>
            </a:solidFill>
          </a:ln>
        </p:spPr>
        <p:txBody>
          <a:bodyPr/>
          <a:lstStyle/>
          <a:p>
            <a:pPr marL="0" indent="0" algn="ctr">
              <a:buNone/>
            </a:pPr>
            <a:r>
              <a:rPr lang="en-US" dirty="0"/>
              <a:t>IEEE 802.11™</a:t>
            </a:r>
            <a:br>
              <a:rPr lang="en-US" dirty="0"/>
            </a:br>
            <a:r>
              <a:rPr lang="en-US" dirty="0"/>
              <a:t>Wireless Local Area Networks (WLANs)</a:t>
            </a:r>
          </a:p>
          <a:p>
            <a:pPr marL="0" indent="0" algn="ctr">
              <a:buNone/>
            </a:pPr>
            <a:r>
              <a:rPr lang="en-US" dirty="0"/>
              <a:t>Operations Manual </a:t>
            </a:r>
          </a:p>
          <a:p>
            <a:pPr marL="0" indent="0" algn="ctr">
              <a:buNone/>
            </a:pPr>
            <a:r>
              <a:rPr lang="en-US" dirty="0"/>
              <a:t>www.ieee802.org/11</a:t>
            </a:r>
          </a:p>
          <a:p>
            <a:pPr marL="0" indent="0" algn="ctr">
              <a:buNone/>
            </a:pPr>
            <a:r>
              <a:rPr lang="en-US" dirty="0"/>
              <a:t>Date:</a:t>
            </a:r>
          </a:p>
          <a:p>
            <a:pPr marL="0" indent="0" algn="ctr">
              <a:buNone/>
            </a:pPr>
            <a:r>
              <a:rPr lang="en-US" dirty="0"/>
              <a:t>September 21, 2011</a:t>
            </a:r>
          </a:p>
          <a:p>
            <a:pPr marL="0" indent="0" algn="ctr">
              <a:buNone/>
            </a:pPr>
            <a:endParaRPr lang="en-US" dirty="0"/>
          </a:p>
        </p:txBody>
      </p:sp>
      <p:sp>
        <p:nvSpPr>
          <p:cNvPr id="4" name="Date Placeholder 3"/>
          <p:cNvSpPr>
            <a:spLocks noGrp="1"/>
          </p:cNvSpPr>
          <p:nvPr>
            <p:ph type="dt" sz="half" idx="10"/>
          </p:nvPr>
        </p:nvSpPr>
        <p:spPr/>
        <p:txBody>
          <a:bodyPr/>
          <a:lstStyle/>
          <a:p>
            <a:pPr>
              <a:defRPr/>
            </a:pPr>
            <a:r>
              <a:rPr lang="en-US" smtClean="0"/>
              <a:t>January 2012</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35</a:t>
            </a:fld>
            <a:endParaRPr lang="en-US"/>
          </a:p>
        </p:txBody>
      </p:sp>
    </p:spTree>
    <p:extLst>
      <p:ext uri="{BB962C8B-B14F-4D97-AF65-F5344CB8AC3E}">
        <p14:creationId xmlns:p14="http://schemas.microsoft.com/office/powerpoint/2010/main" val="342017652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76943"/>
          </a:xfrm>
        </p:spPr>
        <p:txBody>
          <a:bodyPr/>
          <a:lstStyle/>
          <a:p>
            <a:r>
              <a:rPr lang="en-US" dirty="0" smtClean="0"/>
              <a:t>WG Officer Election Process  - Part 1</a:t>
            </a:r>
            <a:endParaRPr lang="en-US" dirty="0"/>
          </a:p>
        </p:txBody>
      </p:sp>
      <p:sp>
        <p:nvSpPr>
          <p:cNvPr id="4" name="Date Placeholder 3"/>
          <p:cNvSpPr>
            <a:spLocks noGrp="1"/>
          </p:cNvSpPr>
          <p:nvPr>
            <p:ph type="dt" sz="half" idx="10"/>
          </p:nvPr>
        </p:nvSpPr>
        <p:spPr/>
        <p:txBody>
          <a:bodyPr/>
          <a:lstStyle/>
          <a:p>
            <a:pPr>
              <a:defRPr/>
            </a:pPr>
            <a:r>
              <a:rPr lang="en-US" smtClean="0"/>
              <a:t>January 2012</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36</a:t>
            </a:fld>
            <a:endParaRPr lang="en-US"/>
          </a:p>
        </p:txBody>
      </p:sp>
      <p:sp>
        <p:nvSpPr>
          <p:cNvPr id="7" name="TextBox 6"/>
          <p:cNvSpPr txBox="1"/>
          <p:nvPr/>
        </p:nvSpPr>
        <p:spPr>
          <a:xfrm>
            <a:off x="246742" y="1185129"/>
            <a:ext cx="8592458" cy="4801314"/>
          </a:xfrm>
          <a:prstGeom prst="rect">
            <a:avLst/>
          </a:prstGeom>
          <a:noFill/>
        </p:spPr>
        <p:txBody>
          <a:bodyPr wrap="square" rtlCol="0">
            <a:spAutoFit/>
          </a:bodyPr>
          <a:lstStyle/>
          <a:p>
            <a:pPr lvl="1"/>
            <a:r>
              <a:rPr lang="en-US" sz="1800" i="1" dirty="0" smtClean="0"/>
              <a:t>3.4 Working </a:t>
            </a:r>
            <a:r>
              <a:rPr lang="en-US" sz="1800" i="1" dirty="0"/>
              <a:t>Group Officer Election Process</a:t>
            </a:r>
          </a:p>
          <a:p>
            <a:r>
              <a:rPr lang="en-US" sz="1800" dirty="0"/>
              <a:t>The election of the IEEE 802.11 WG Officers (Chair and Vice-Chairs) is held in March of each even-numbered year. The nominations for the election shall be made at the WG Opening Plenary meeting. The WG Chair shall designate one of the WG Vice-Chairs as an Acting Chair Pro Tem if the WG Chair is running for re-election. If not running for re-election, the WG Chair shall conduct the election process. This election process shall be used for each WG officer election.</a:t>
            </a:r>
          </a:p>
          <a:p>
            <a:r>
              <a:rPr lang="en-US" sz="1800" dirty="0"/>
              <a:t> </a:t>
            </a:r>
          </a:p>
          <a:p>
            <a:pPr lvl="0"/>
            <a:r>
              <a:rPr lang="en-US" sz="1800" dirty="0"/>
              <a:t>The Acting Chair shall open the floor for nominations.</a:t>
            </a:r>
          </a:p>
          <a:p>
            <a:pPr lvl="0"/>
            <a:r>
              <a:rPr lang="en-US" sz="1800" dirty="0"/>
              <a:t>The Acting Chair shall close nominations after the nominations have been made.</a:t>
            </a:r>
          </a:p>
          <a:p>
            <a:pPr lvl="0"/>
            <a:r>
              <a:rPr lang="en-US" sz="1800" dirty="0"/>
              <a:t>Each candidate shall be given a short time (nominally, two minutes) for an introductory statement of acceptance that should nominally contain the candidate’s:</a:t>
            </a:r>
          </a:p>
          <a:p>
            <a:pPr lvl="1"/>
            <a:r>
              <a:rPr lang="en-US" sz="1800" dirty="0"/>
              <a:t>Summary of qualifications</a:t>
            </a:r>
          </a:p>
          <a:p>
            <a:pPr lvl="1"/>
            <a:r>
              <a:rPr lang="en-US" sz="1800" dirty="0"/>
              <a:t>Commitment to participate and accept duties and responsibilities</a:t>
            </a:r>
          </a:p>
          <a:p>
            <a:pPr lvl="1"/>
            <a:r>
              <a:rPr lang="en-US" sz="1800" dirty="0"/>
              <a:t>Vision for the WG.</a:t>
            </a:r>
          </a:p>
          <a:p>
            <a:r>
              <a:rPr lang="en-US" sz="1800" dirty="0"/>
              <a:t> </a:t>
            </a:r>
          </a:p>
          <a:p>
            <a:endParaRPr lang="en-US" sz="1800" dirty="0"/>
          </a:p>
        </p:txBody>
      </p:sp>
    </p:spTree>
    <p:extLst>
      <p:ext uri="{BB962C8B-B14F-4D97-AF65-F5344CB8AC3E}">
        <p14:creationId xmlns:p14="http://schemas.microsoft.com/office/powerpoint/2010/main" val="84593158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76943"/>
          </a:xfrm>
        </p:spPr>
        <p:txBody>
          <a:bodyPr/>
          <a:lstStyle/>
          <a:p>
            <a:r>
              <a:rPr lang="en-US" dirty="0" smtClean="0"/>
              <a:t>WG Officer Election Process – Part 2</a:t>
            </a:r>
            <a:endParaRPr lang="en-US" dirty="0"/>
          </a:p>
        </p:txBody>
      </p:sp>
      <p:sp>
        <p:nvSpPr>
          <p:cNvPr id="4" name="Date Placeholder 3"/>
          <p:cNvSpPr>
            <a:spLocks noGrp="1"/>
          </p:cNvSpPr>
          <p:nvPr>
            <p:ph type="dt" sz="half" idx="10"/>
          </p:nvPr>
        </p:nvSpPr>
        <p:spPr/>
        <p:txBody>
          <a:bodyPr/>
          <a:lstStyle/>
          <a:p>
            <a:pPr>
              <a:defRPr/>
            </a:pPr>
            <a:r>
              <a:rPr lang="en-US" smtClean="0"/>
              <a:t>January 2012</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37</a:t>
            </a:fld>
            <a:endParaRPr lang="en-US"/>
          </a:p>
        </p:txBody>
      </p:sp>
      <p:sp>
        <p:nvSpPr>
          <p:cNvPr id="7" name="TextBox 6"/>
          <p:cNvSpPr txBox="1"/>
          <p:nvPr/>
        </p:nvSpPr>
        <p:spPr>
          <a:xfrm>
            <a:off x="246742" y="1185129"/>
            <a:ext cx="8795658" cy="5262979"/>
          </a:xfrm>
          <a:prstGeom prst="rect">
            <a:avLst/>
          </a:prstGeom>
          <a:noFill/>
        </p:spPr>
        <p:txBody>
          <a:bodyPr wrap="square" rtlCol="0">
            <a:spAutoFit/>
          </a:bodyPr>
          <a:lstStyle/>
          <a:p>
            <a:pPr lvl="0"/>
            <a:r>
              <a:rPr lang="en-US" sz="1600" dirty="0" smtClean="0"/>
              <a:t>The </a:t>
            </a:r>
            <a:r>
              <a:rPr lang="en-US" sz="1600" dirty="0"/>
              <a:t>floor shall be opened for discussion (nominally for five-ten minutes total).</a:t>
            </a:r>
          </a:p>
          <a:p>
            <a:r>
              <a:rPr lang="en-US" sz="1600" dirty="0"/>
              <a:t> </a:t>
            </a:r>
          </a:p>
          <a:p>
            <a:pPr lvl="1"/>
            <a:r>
              <a:rPr lang="en-US" sz="1600" dirty="0"/>
              <a:t>The Acting Chair should limit the duration of comments and promote open participation, both pros and cons. If only one candidate is nominated, the Acting Chair may choose to sharply limit the debate.</a:t>
            </a:r>
          </a:p>
          <a:p>
            <a:r>
              <a:rPr lang="en-US" sz="1600" dirty="0"/>
              <a:t> </a:t>
            </a:r>
          </a:p>
          <a:p>
            <a:pPr lvl="0"/>
            <a:r>
              <a:rPr lang="en-US" sz="1600" dirty="0"/>
              <a:t>The discussion shall be repeated, with the WG Chair leading the process for the nomination(s) of the WG Vice-Chair(s).</a:t>
            </a:r>
          </a:p>
          <a:p>
            <a:pPr lvl="0"/>
            <a:r>
              <a:rPr lang="en-US" sz="1600" dirty="0"/>
              <a:t>At the Mid-Plenary meeting, the WG Officers shall conduct the election, count the votes, and notify the WG of the results.</a:t>
            </a:r>
          </a:p>
          <a:p>
            <a:r>
              <a:rPr lang="en-US" sz="1600" dirty="0"/>
              <a:t> </a:t>
            </a:r>
          </a:p>
          <a:p>
            <a:pPr lvl="1"/>
            <a:r>
              <a:rPr lang="en-US" sz="1600" dirty="0"/>
              <a:t>Voting tokens shall be used to cast valid votes during the session.</a:t>
            </a:r>
          </a:p>
          <a:p>
            <a:pPr lvl="1"/>
            <a:r>
              <a:rPr lang="en-US" sz="1600" dirty="0"/>
              <a:t>In order to be elected, any candidate must receive a simple majority (over 50%) of the votes cast in the election for the respective position.</a:t>
            </a:r>
          </a:p>
          <a:p>
            <a:pPr lvl="1"/>
            <a:r>
              <a:rPr lang="en-US" sz="1600" dirty="0"/>
              <a:t>Should no candidate receive a majority in the election, a runoff election shall be held at the WG Closing Plenary meeting. The process shall be similar to the initial election, except that:</a:t>
            </a:r>
          </a:p>
          <a:p>
            <a:r>
              <a:rPr lang="en-US" sz="1600" dirty="0"/>
              <a:t> </a:t>
            </a:r>
          </a:p>
          <a:p>
            <a:pPr lvl="2"/>
            <a:r>
              <a:rPr lang="en-US" sz="1600" dirty="0"/>
              <a:t>New nominations shall not be permitted.</a:t>
            </a:r>
          </a:p>
          <a:p>
            <a:pPr lvl="2"/>
            <a:r>
              <a:rPr lang="en-US" sz="1600" dirty="0"/>
              <a:t>In the runoff election, the nominated candidate having received the fewest votes in the previous election round shall not be an eligible candidate (in case a tie prevents this possibility, all the nominated candidates shall remain eligible</a:t>
            </a:r>
            <a:r>
              <a:rPr lang="en-US" sz="1600" dirty="0" smtClean="0"/>
              <a:t>).</a:t>
            </a:r>
            <a:endParaRPr lang="en-US" sz="1600" dirty="0"/>
          </a:p>
        </p:txBody>
      </p:sp>
    </p:spTree>
    <p:extLst>
      <p:ext uri="{BB962C8B-B14F-4D97-AF65-F5344CB8AC3E}">
        <p14:creationId xmlns:p14="http://schemas.microsoft.com/office/powerpoint/2010/main" val="283924836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a:t>March 2010</a:t>
            </a:r>
          </a:p>
        </p:txBody>
      </p:sp>
      <p:sp>
        <p:nvSpPr>
          <p:cNvPr id="6" name="Footer Placeholder 4"/>
          <p:cNvSpPr>
            <a:spLocks noGrp="1"/>
          </p:cNvSpPr>
          <p:nvPr>
            <p:ph type="ftr" sz="quarter" idx="11"/>
          </p:nvPr>
        </p:nvSpPr>
        <p:spPr/>
        <p:txBody>
          <a:bodyPr/>
          <a:lstStyle/>
          <a:p>
            <a:r>
              <a:rPr lang="en-US"/>
              <a:t>Bruce Kraemer, Marvell</a:t>
            </a:r>
          </a:p>
        </p:txBody>
      </p:sp>
      <p:sp>
        <p:nvSpPr>
          <p:cNvPr id="7" name="Slide Number Placeholder 5"/>
          <p:cNvSpPr>
            <a:spLocks noGrp="1"/>
          </p:cNvSpPr>
          <p:nvPr>
            <p:ph type="sldNum" sz="quarter" idx="12"/>
          </p:nvPr>
        </p:nvSpPr>
        <p:spPr/>
        <p:txBody>
          <a:bodyPr/>
          <a:lstStyle/>
          <a:p>
            <a:r>
              <a:rPr lang="en-US"/>
              <a:t>Slide </a:t>
            </a:r>
            <a:fld id="{4908A6B9-6771-4B0E-9A28-C845C1D0F4EE}" type="slidenum">
              <a:rPr lang="en-US"/>
              <a:pPr/>
              <a:t>38</a:t>
            </a:fld>
            <a:endParaRPr lang="en-US"/>
          </a:p>
        </p:txBody>
      </p:sp>
      <p:sp>
        <p:nvSpPr>
          <p:cNvPr id="2155522" name="Rectangle 2"/>
          <p:cNvSpPr>
            <a:spLocks noGrp="1" noChangeArrowheads="1"/>
          </p:cNvSpPr>
          <p:nvPr>
            <p:ph type="title"/>
          </p:nvPr>
        </p:nvSpPr>
        <p:spPr>
          <a:xfrm>
            <a:off x="685800" y="918024"/>
            <a:ext cx="7772400" cy="904875"/>
          </a:xfrm>
        </p:spPr>
        <p:txBody>
          <a:bodyPr/>
          <a:lstStyle/>
          <a:p>
            <a:r>
              <a:rPr lang="en-US" dirty="0" smtClean="0"/>
              <a:t>TG/SG/SC Officer Election Process</a:t>
            </a:r>
            <a:br>
              <a:rPr lang="en-US" dirty="0" smtClean="0"/>
            </a:br>
            <a:r>
              <a:rPr lang="en-US" dirty="0" smtClean="0"/>
              <a:t>Week of May 13-18, 2012</a:t>
            </a:r>
            <a:endParaRPr lang="en-US" dirty="0"/>
          </a:p>
        </p:txBody>
      </p:sp>
      <p:sp>
        <p:nvSpPr>
          <p:cNvPr id="2155523" name="Rectangle 3"/>
          <p:cNvSpPr>
            <a:spLocks noGrp="1" noChangeArrowheads="1"/>
          </p:cNvSpPr>
          <p:nvPr>
            <p:ph type="body" idx="1"/>
          </p:nvPr>
        </p:nvSpPr>
        <p:spPr>
          <a:xfrm>
            <a:off x="22225" y="2249714"/>
            <a:ext cx="9121775" cy="3846286"/>
          </a:xfrm>
        </p:spPr>
        <p:txBody>
          <a:bodyPr/>
          <a:lstStyle/>
          <a:p>
            <a:r>
              <a:rPr lang="en-US" dirty="0" smtClean="0"/>
              <a:t>Nominations </a:t>
            </a:r>
            <a:r>
              <a:rPr lang="en-US" dirty="0"/>
              <a:t>close on </a:t>
            </a:r>
            <a:r>
              <a:rPr lang="en-US" dirty="0" smtClean="0"/>
              <a:t>Monday May 14</a:t>
            </a:r>
            <a:endParaRPr lang="en-US" dirty="0"/>
          </a:p>
          <a:p>
            <a:r>
              <a:rPr lang="en-US" dirty="0" smtClean="0"/>
              <a:t>Announcement of Candidate  slate  </a:t>
            </a:r>
            <a:r>
              <a:rPr lang="en-US" dirty="0"/>
              <a:t>Monday </a:t>
            </a:r>
            <a:r>
              <a:rPr lang="en-US" dirty="0" smtClean="0"/>
              <a:t>May 14</a:t>
            </a:r>
          </a:p>
          <a:p>
            <a:r>
              <a:rPr lang="en-US" dirty="0" smtClean="0"/>
              <a:t>Elections </a:t>
            </a:r>
            <a:r>
              <a:rPr lang="en-US" dirty="0" err="1" smtClean="0"/>
              <a:t>Monday,Tuesday</a:t>
            </a:r>
            <a:r>
              <a:rPr lang="en-US" dirty="0" smtClean="0"/>
              <a:t>, Wednesday before mid-week plenary</a:t>
            </a:r>
          </a:p>
          <a:p>
            <a:r>
              <a:rPr lang="en-US" dirty="0" smtClean="0"/>
              <a:t>Process will be scheduled to occupy ~ 1 hour</a:t>
            </a:r>
          </a:p>
          <a:p>
            <a:r>
              <a:rPr lang="en-US" dirty="0" smtClean="0"/>
              <a:t>Candidate speeches Wednesday</a:t>
            </a:r>
            <a:endParaRPr lang="en-US" dirty="0"/>
          </a:p>
          <a:p>
            <a:r>
              <a:rPr lang="en-US" dirty="0" smtClean="0"/>
              <a:t>Confirmation </a:t>
            </a:r>
            <a:r>
              <a:rPr lang="en-US" dirty="0"/>
              <a:t>on </a:t>
            </a:r>
            <a:r>
              <a:rPr lang="en-US" dirty="0" smtClean="0"/>
              <a:t>Wednesday</a:t>
            </a:r>
          </a:p>
          <a:p>
            <a:pPr lvl="1"/>
            <a:r>
              <a:rPr lang="en-US" sz="2400" dirty="0"/>
              <a:t>Candidate </a:t>
            </a:r>
            <a:r>
              <a:rPr lang="en-US" sz="2400" dirty="0" smtClean="0"/>
              <a:t>speeches, introductions </a:t>
            </a:r>
          </a:p>
          <a:p>
            <a:pPr lvl="1"/>
            <a:r>
              <a:rPr lang="en-US" sz="2400" dirty="0" smtClean="0"/>
              <a:t>Officially instated </a:t>
            </a:r>
            <a:r>
              <a:rPr lang="en-US" sz="2400" dirty="0"/>
              <a:t>to office </a:t>
            </a:r>
          </a:p>
        </p:txBody>
      </p:sp>
      <p:sp>
        <p:nvSpPr>
          <p:cNvPr id="2155524" name="Text Box 4"/>
          <p:cNvSpPr txBox="1">
            <a:spLocks noChangeArrowheads="1"/>
          </p:cNvSpPr>
          <p:nvPr/>
        </p:nvSpPr>
        <p:spPr bwMode="auto">
          <a:xfrm>
            <a:off x="22225" y="559482"/>
            <a:ext cx="391453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dirty="0" smtClean="0">
                <a:solidFill>
                  <a:schemeClr val="tx2"/>
                </a:solidFill>
              </a:rPr>
              <a:t>Wednesday </a:t>
            </a:r>
            <a:r>
              <a:rPr lang="en-US" dirty="0">
                <a:solidFill>
                  <a:schemeClr val="tx2"/>
                </a:solidFill>
              </a:rPr>
              <a:t>Agenda Item </a:t>
            </a:r>
            <a:r>
              <a:rPr lang="en-US" dirty="0" smtClean="0">
                <a:solidFill>
                  <a:schemeClr val="tx2"/>
                </a:solidFill>
              </a:rPr>
              <a:t>5.5</a:t>
            </a:r>
            <a:endParaRPr lang="en-US" dirty="0">
              <a:solidFill>
                <a:schemeClr val="tx2"/>
              </a:solidFill>
            </a:endParaRPr>
          </a:p>
        </p:txBody>
      </p:sp>
    </p:spTree>
    <p:extLst>
      <p:ext uri="{BB962C8B-B14F-4D97-AF65-F5344CB8AC3E}">
        <p14:creationId xmlns:p14="http://schemas.microsoft.com/office/powerpoint/2010/main" val="107577088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Date Placeholder 1"/>
          <p:cNvSpPr>
            <a:spLocks noGrp="1"/>
          </p:cNvSpPr>
          <p:nvPr>
            <p:ph type="dt" sz="quarter" idx="10"/>
          </p:nvPr>
        </p:nvSpPr>
        <p:spPr>
          <a:xfrm>
            <a:off x="696913" y="333375"/>
            <a:ext cx="1528762" cy="276225"/>
          </a:xfrm>
          <a:noFill/>
          <a:ln>
            <a:miter lim="800000"/>
            <a:headEnd/>
            <a:tailEnd/>
          </a:ln>
        </p:spPr>
        <p:txBody>
          <a:bodyPr/>
          <a:lstStyle/>
          <a:p>
            <a:r>
              <a:rPr lang="en-US" smtClean="0"/>
              <a:t>January 2012</a:t>
            </a:r>
          </a:p>
        </p:txBody>
      </p:sp>
      <p:sp>
        <p:nvSpPr>
          <p:cNvPr id="75778" name="Footer Placeholder 2"/>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75779" name="Slide Number Placeholder 3"/>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1958E92D-C641-4B4D-BD6F-990AE3D1DD76}" type="slidenum">
              <a:rPr lang="en-US" smtClean="0"/>
              <a:pPr/>
              <a:t>39</a:t>
            </a:fld>
            <a:endParaRPr lang="en-US" smtClean="0"/>
          </a:p>
        </p:txBody>
      </p:sp>
      <p:sp>
        <p:nvSpPr>
          <p:cNvPr id="75780" name="WordArt 2"/>
          <p:cNvSpPr>
            <a:spLocks noChangeArrowheads="1" noChangeShapeType="1" noTextEdit="1"/>
          </p:cNvSpPr>
          <p:nvPr/>
        </p:nvSpPr>
        <p:spPr bwMode="auto">
          <a:xfrm>
            <a:off x="3252788" y="2944813"/>
            <a:ext cx="3295650" cy="1257300"/>
          </a:xfrm>
          <a:prstGeom prst="rect">
            <a:avLst/>
          </a:prstGeom>
        </p:spPr>
        <p:txBody>
          <a:bodyPr wrap="none" fromWordArt="1">
            <a:prstTxWarp prst="textPlain">
              <a:avLst>
                <a:gd name="adj" fmla="val 50000"/>
              </a:avLst>
            </a:prstTxWarp>
          </a:bodyPr>
          <a:lstStyle/>
          <a:p>
            <a:pPr algn="ctr"/>
            <a:r>
              <a:rPr lang="en-US" sz="8000" kern="10">
                <a:ln w="19050">
                  <a:solidFill>
                    <a:srgbClr val="99CCFF"/>
                  </a:solidFill>
                  <a:round/>
                  <a:headEnd type="none" w="sm" len="sm"/>
                  <a:tailEnd type="none" w="sm" len="sm"/>
                </a:ln>
                <a:solidFill>
                  <a:srgbClr val="0066CC"/>
                </a:solidFill>
                <a:effectLst>
                  <a:outerShdw dist="35921" dir="2700000" algn="ctr" rotWithShape="0">
                    <a:srgbClr val="990000"/>
                  </a:outerShdw>
                </a:effectLst>
                <a:latin typeface="Impact"/>
              </a:rPr>
              <a:t>Friday</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21506" name="Slide Number Placeholder 5"/>
          <p:cNvSpPr>
            <a:spLocks noGrp="1"/>
          </p:cNvSpPr>
          <p:nvPr>
            <p:ph type="sldNum" sz="quarter" idx="12"/>
          </p:nvPr>
        </p:nvSpPr>
        <p:spPr>
          <a:xfrm>
            <a:off x="4395788" y="6475413"/>
            <a:ext cx="428625" cy="182562"/>
          </a:xfrm>
          <a:noFill/>
          <a:ln>
            <a:miter lim="800000"/>
            <a:headEnd/>
            <a:tailEnd/>
          </a:ln>
        </p:spPr>
        <p:txBody>
          <a:bodyPr/>
          <a:lstStyle/>
          <a:p>
            <a:r>
              <a:rPr lang="en-US" smtClean="0"/>
              <a:t>Slide </a:t>
            </a:r>
            <a:fld id="{F31FA13E-FA22-4E60-8549-CCD971CC7A6E}" type="slidenum">
              <a:rPr lang="en-US" smtClean="0"/>
              <a:pPr/>
              <a:t>4</a:t>
            </a:fld>
            <a:endParaRPr lang="en-US" smtClean="0"/>
          </a:p>
        </p:txBody>
      </p:sp>
      <p:sp>
        <p:nvSpPr>
          <p:cNvPr id="21507" name="Rectangle 2"/>
          <p:cNvSpPr>
            <a:spLocks noGrp="1" noChangeArrowheads="1"/>
          </p:cNvSpPr>
          <p:nvPr>
            <p:ph type="title"/>
          </p:nvPr>
        </p:nvSpPr>
        <p:spPr>
          <a:xfrm>
            <a:off x="685800" y="685800"/>
            <a:ext cx="7772400" cy="533400"/>
          </a:xfrm>
        </p:spPr>
        <p:txBody>
          <a:bodyPr/>
          <a:lstStyle/>
          <a:p>
            <a:r>
              <a:rPr lang="en-US" smtClean="0"/>
              <a:t/>
            </a:r>
            <a:br>
              <a:rPr lang="en-US" smtClean="0"/>
            </a:br>
            <a:r>
              <a:rPr lang="en-US" smtClean="0"/>
              <a:t>Joint Meetings</a:t>
            </a:r>
          </a:p>
        </p:txBody>
      </p:sp>
      <p:sp>
        <p:nvSpPr>
          <p:cNvPr id="21508" name="Rectangle 4"/>
          <p:cNvSpPr>
            <a:spLocks noChangeArrowheads="1"/>
          </p:cNvSpPr>
          <p:nvPr/>
        </p:nvSpPr>
        <p:spPr bwMode="auto">
          <a:xfrm>
            <a:off x="174625" y="2090738"/>
            <a:ext cx="8882063" cy="3557587"/>
          </a:xfrm>
          <a:prstGeom prst="rect">
            <a:avLst/>
          </a:prstGeom>
          <a:noFill/>
          <a:ln w="9525">
            <a:solidFill>
              <a:srgbClr val="33CC33"/>
            </a:solidFill>
            <a:miter lim="800000"/>
            <a:headEnd/>
            <a:tailEnd/>
          </a:ln>
        </p:spPr>
        <p:txBody>
          <a:bodyPr lIns="92075" tIns="46038" rIns="92075" bIns="46038"/>
          <a:lstStyle/>
          <a:p>
            <a:pPr marL="342900" indent="-342900" eaLnBrk="0" hangingPunct="0">
              <a:spcBef>
                <a:spcPct val="20000"/>
              </a:spcBef>
            </a:pPr>
            <a:r>
              <a:rPr lang="en-US" sz="3200" u="sng" dirty="0"/>
              <a:t>External</a:t>
            </a:r>
            <a:r>
              <a:rPr lang="en-US" sz="3200" dirty="0"/>
              <a:t>:  </a:t>
            </a:r>
            <a:r>
              <a:rPr lang="en-US" sz="3200" dirty="0" smtClean="0"/>
              <a:t>None planned</a:t>
            </a:r>
            <a:endParaRPr lang="en-US" sz="3200" dirty="0"/>
          </a:p>
          <a:p>
            <a:pPr marL="342900" indent="-342900" eaLnBrk="0" hangingPunct="0">
              <a:spcBef>
                <a:spcPct val="20000"/>
              </a:spcBef>
            </a:pPr>
            <a:endParaRPr lang="en-US" sz="3200" u="sng" dirty="0"/>
          </a:p>
          <a:p>
            <a:pPr marL="342900" indent="-342900" eaLnBrk="0" hangingPunct="0">
              <a:spcBef>
                <a:spcPct val="20000"/>
              </a:spcBef>
            </a:pPr>
            <a:r>
              <a:rPr lang="en-US" sz="3200" u="sng" dirty="0"/>
              <a:t>Internal:</a:t>
            </a:r>
            <a:r>
              <a:rPr lang="en-US" sz="3200" dirty="0"/>
              <a:t>  </a:t>
            </a:r>
            <a:r>
              <a:rPr lang="en-US" sz="3200" dirty="0" smtClean="0"/>
              <a:t>11AF and AC1  - PHY  - Tues PM1</a:t>
            </a:r>
            <a:endParaRPr lang="en-US" sz="3200" dirty="0"/>
          </a:p>
        </p:txBody>
      </p:sp>
      <p:sp>
        <p:nvSpPr>
          <p:cNvPr id="21509" name="Date Placeholder 1"/>
          <p:cNvSpPr>
            <a:spLocks noGrp="1"/>
          </p:cNvSpPr>
          <p:nvPr>
            <p:ph type="dt" sz="quarter" idx="10"/>
          </p:nvPr>
        </p:nvSpPr>
        <p:spPr>
          <a:xfrm>
            <a:off x="696913" y="333375"/>
            <a:ext cx="1528762" cy="276225"/>
          </a:xfrm>
          <a:noFill/>
          <a:ln>
            <a:miter lim="800000"/>
            <a:headEnd/>
            <a:tailEnd/>
          </a:ln>
        </p:spPr>
        <p:txBody>
          <a:bodyPr/>
          <a:lstStyle/>
          <a:p>
            <a:r>
              <a:rPr lang="en-US" smtClean="0"/>
              <a:t>January 2012</a:t>
            </a:r>
          </a:p>
        </p:txBody>
      </p:sp>
      <p:sp>
        <p:nvSpPr>
          <p:cNvPr id="21510" name="Text Box 4"/>
          <p:cNvSpPr txBox="1">
            <a:spLocks noChangeArrowheads="1"/>
          </p:cNvSpPr>
          <p:nvPr/>
        </p:nvSpPr>
        <p:spPr bwMode="auto">
          <a:xfrm>
            <a:off x="52388" y="561975"/>
            <a:ext cx="3792537" cy="457200"/>
          </a:xfrm>
          <a:prstGeom prst="rect">
            <a:avLst/>
          </a:prstGeom>
          <a:noFill/>
          <a:ln w="9525">
            <a:noFill/>
            <a:miter lim="800000"/>
            <a:headEnd/>
            <a:tailEnd/>
          </a:ln>
        </p:spPr>
        <p:txBody>
          <a:bodyPr wrap="none">
            <a:spAutoFit/>
          </a:bodyPr>
          <a:lstStyle/>
          <a:p>
            <a:pPr algn="ctr" eaLnBrk="0" hangingPunct="0"/>
            <a:r>
              <a:rPr lang="en-US">
                <a:solidFill>
                  <a:schemeClr val="tx2"/>
                </a:solidFill>
              </a:rPr>
              <a:t>Monday Agenda Item 4.1.3 </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January 2012</a:t>
            </a:r>
          </a:p>
        </p:txBody>
      </p:sp>
      <p:sp>
        <p:nvSpPr>
          <p:cNvPr id="76802"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76803"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28A5E317-5AF0-4079-AFF5-B8F9B9FAFE04}" type="slidenum">
              <a:rPr lang="en-US" smtClean="0"/>
              <a:pPr/>
              <a:t>40</a:t>
            </a:fld>
            <a:endParaRPr lang="en-US" smtClean="0"/>
          </a:p>
        </p:txBody>
      </p:sp>
      <p:sp>
        <p:nvSpPr>
          <p:cNvPr id="76804" name="Rectangle 2"/>
          <p:cNvSpPr>
            <a:spLocks noGrp="1" noChangeArrowheads="1"/>
          </p:cNvSpPr>
          <p:nvPr>
            <p:ph type="title"/>
          </p:nvPr>
        </p:nvSpPr>
        <p:spPr/>
        <p:txBody>
          <a:bodyPr/>
          <a:lstStyle/>
          <a:p>
            <a:r>
              <a:rPr lang="en-US" smtClean="0"/>
              <a:t>IEEE LOA Database</a:t>
            </a:r>
          </a:p>
        </p:txBody>
      </p:sp>
      <p:sp>
        <p:nvSpPr>
          <p:cNvPr id="76805" name="Rectangle 3"/>
          <p:cNvSpPr>
            <a:spLocks noGrp="1" noChangeArrowheads="1"/>
          </p:cNvSpPr>
          <p:nvPr>
            <p:ph type="body" idx="1"/>
          </p:nvPr>
        </p:nvSpPr>
        <p:spPr>
          <a:xfrm>
            <a:off x="439738" y="1981200"/>
            <a:ext cx="8439150" cy="4114800"/>
          </a:xfrm>
        </p:spPr>
        <p:txBody>
          <a:bodyPr/>
          <a:lstStyle/>
          <a:p>
            <a:r>
              <a:rPr lang="en-US" sz="2800" dirty="0" smtClean="0">
                <a:hlinkClick r:id="rId2"/>
              </a:rPr>
              <a:t>http://standards.ieee.org/db/patents/pat802_11.html</a:t>
            </a:r>
            <a:endParaRPr lang="en-US" sz="2800" dirty="0" smtClean="0"/>
          </a:p>
          <a:p>
            <a:endParaRPr lang="en-US" sz="2800" dirty="0" smtClean="0"/>
          </a:p>
          <a:p>
            <a:r>
              <a:rPr lang="en-US" sz="2800" dirty="0" smtClean="0"/>
              <a:t>18 entries with 2010 submission dates</a:t>
            </a:r>
          </a:p>
          <a:p>
            <a:r>
              <a:rPr lang="en-US" sz="2800" dirty="0" smtClean="0"/>
              <a:t>30 entries with 2011 submission dates</a:t>
            </a:r>
          </a:p>
          <a:p>
            <a:r>
              <a:rPr lang="en-US" sz="2800" dirty="0" smtClean="0"/>
              <a:t>  0  </a:t>
            </a:r>
            <a:r>
              <a:rPr lang="en-US" sz="2800" dirty="0"/>
              <a:t>entries with </a:t>
            </a:r>
            <a:r>
              <a:rPr lang="en-US" sz="2800" dirty="0" smtClean="0"/>
              <a:t>2012 </a:t>
            </a:r>
            <a:r>
              <a:rPr lang="en-US" sz="2800" dirty="0"/>
              <a:t>submission dates</a:t>
            </a:r>
          </a:p>
          <a:p>
            <a:pPr marL="0" indent="0">
              <a:buNone/>
            </a:pPr>
            <a:endParaRPr lang="en-US" sz="2800" dirty="0" smtClean="0"/>
          </a:p>
        </p:txBody>
      </p:sp>
      <p:sp>
        <p:nvSpPr>
          <p:cNvPr id="76806" name="Text Box 5"/>
          <p:cNvSpPr txBox="1">
            <a:spLocks noChangeArrowheads="1"/>
          </p:cNvSpPr>
          <p:nvPr/>
        </p:nvSpPr>
        <p:spPr bwMode="auto">
          <a:xfrm>
            <a:off x="228600" y="601663"/>
            <a:ext cx="3527425" cy="461962"/>
          </a:xfrm>
          <a:prstGeom prst="rect">
            <a:avLst/>
          </a:prstGeom>
          <a:noFill/>
          <a:ln w="9525">
            <a:noFill/>
            <a:miter lim="800000"/>
            <a:headEnd/>
            <a:tailEnd/>
          </a:ln>
        </p:spPr>
        <p:txBody>
          <a:bodyPr wrap="none">
            <a:spAutoFit/>
          </a:bodyPr>
          <a:lstStyle/>
          <a:p>
            <a:pPr algn="ctr" eaLnBrk="0" hangingPunct="0"/>
            <a:r>
              <a:rPr lang="en-US">
                <a:solidFill>
                  <a:schemeClr val="tx2"/>
                </a:solidFill>
              </a:rPr>
              <a:t>Friday Agenda Item 2.08 </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Date Placeholder 3"/>
          <p:cNvSpPr>
            <a:spLocks noGrp="1"/>
          </p:cNvSpPr>
          <p:nvPr>
            <p:ph type="dt" sz="quarter" idx="10"/>
          </p:nvPr>
        </p:nvSpPr>
        <p:spPr>
          <a:xfrm>
            <a:off x="696913" y="347663"/>
            <a:ext cx="1528762" cy="276225"/>
          </a:xfrm>
          <a:noFill/>
          <a:ln>
            <a:miter lim="800000"/>
            <a:headEnd/>
            <a:tailEnd/>
          </a:ln>
        </p:spPr>
        <p:txBody>
          <a:bodyPr/>
          <a:lstStyle/>
          <a:p>
            <a:r>
              <a:rPr lang="en-US" smtClean="0"/>
              <a:t>January 2012</a:t>
            </a:r>
          </a:p>
        </p:txBody>
      </p:sp>
      <p:sp>
        <p:nvSpPr>
          <p:cNvPr id="77826"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77827"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66D82107-75CA-48C2-8E98-AA100F7913AA}" type="slidenum">
              <a:rPr lang="en-US" smtClean="0"/>
              <a:pPr/>
              <a:t>41</a:t>
            </a:fld>
            <a:endParaRPr lang="en-US" smtClean="0"/>
          </a:p>
        </p:txBody>
      </p:sp>
      <p:sp>
        <p:nvSpPr>
          <p:cNvPr id="77828" name="Rectangle 2"/>
          <p:cNvSpPr>
            <a:spLocks noGrp="1" noChangeArrowheads="1"/>
          </p:cNvSpPr>
          <p:nvPr>
            <p:ph type="title"/>
          </p:nvPr>
        </p:nvSpPr>
        <p:spPr/>
        <p:txBody>
          <a:bodyPr/>
          <a:lstStyle/>
          <a:p>
            <a:r>
              <a:rPr lang="en-US" dirty="0" smtClean="0"/>
              <a:t>IEEE </a:t>
            </a:r>
            <a:r>
              <a:rPr lang="en-US" dirty="0" smtClean="0"/>
              <a:t>Store </a:t>
            </a:r>
            <a:r>
              <a:rPr lang="en-US" dirty="0" smtClean="0"/>
              <a:t>Contents  - January  2012</a:t>
            </a:r>
          </a:p>
        </p:txBody>
      </p:sp>
      <p:graphicFrame>
        <p:nvGraphicFramePr>
          <p:cNvPr id="77901" name="Group 77"/>
          <p:cNvGraphicFramePr>
            <a:graphicFrameLocks noGrp="1"/>
          </p:cNvGraphicFramePr>
          <p:nvPr>
            <p:ph idx="1"/>
            <p:extLst>
              <p:ext uri="{D42A27DB-BD31-4B8C-83A1-F6EECF244321}">
                <p14:modId xmlns:p14="http://schemas.microsoft.com/office/powerpoint/2010/main" val="1740478425"/>
              </p:ext>
            </p:extLst>
          </p:nvPr>
        </p:nvGraphicFramePr>
        <p:xfrm>
          <a:off x="239713" y="1598613"/>
          <a:ext cx="8632825" cy="4516767"/>
        </p:xfrm>
        <a:graphic>
          <a:graphicData uri="http://schemas.openxmlformats.org/drawingml/2006/table">
            <a:tbl>
              <a:tblPr/>
              <a:tblGrid>
                <a:gridCol w="2430462"/>
                <a:gridCol w="1335088"/>
                <a:gridCol w="1384300"/>
                <a:gridCol w="1741487"/>
                <a:gridCol w="1741488"/>
              </a:tblGrid>
              <a:tr h="94456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Amendment</a:t>
                      </a: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Draft in  </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Shop</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Jan 19</a:t>
                      </a:r>
                      <a:endParaRPr kumimoji="0" lang="en-US" sz="1800" b="1" i="0" u="none" strike="noStrike" cap="none" normalizeH="0" baseline="0" dirty="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Draft in Members Area</a:t>
                      </a: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Publication in  </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Shop</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Jan 19</a:t>
                      </a:r>
                      <a:endParaRPr kumimoji="0" lang="en-US" sz="1800" b="1" i="0" u="none" strike="noStrike" cap="none" normalizeH="0" baseline="0" dirty="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Publication in</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Get 802</a:t>
                      </a:r>
                    </a:p>
                    <a:p>
                      <a:pPr marL="0" marR="0" lvl="0" indent="0" algn="ctr" defTabSz="914400" rtl="0" eaLnBrk="0" fontAlgn="base" latinLnBrk="0" hangingPunct="0">
                        <a:lnSpc>
                          <a:spcPct val="8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Jan 19</a:t>
                      </a:r>
                      <a:endParaRPr kumimoji="0" lang="en-US" sz="1800" b="1" i="0" u="none" strike="noStrike" cap="none" normalizeH="0" baseline="0" dirty="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9687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11.2</a:t>
                      </a: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1.01</a:t>
                      </a: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9687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S</a:t>
                      </a: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rgbClr val="FF0000"/>
                          </a:solidFill>
                          <a:effectLst/>
                          <a:latin typeface="Times New Roman" pitchFamily="18" charset="0"/>
                        </a:rPr>
                        <a:t>12.0</a:t>
                      </a: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rgbClr val="FF0000"/>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Yes</a:t>
                      </a: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7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802.11 Revision</a:t>
                      </a: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rgbClr val="FF0000"/>
                          </a:solidFill>
                          <a:effectLst/>
                          <a:latin typeface="Times New Roman" pitchFamily="18" charset="0"/>
                        </a:rPr>
                        <a:t>12.0</a:t>
                      </a: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rgbClr val="FF0000"/>
                          </a:solidFill>
                          <a:effectLst/>
                          <a:latin typeface="Times New Roman" pitchFamily="18" charset="0"/>
                        </a:rPr>
                        <a:t>12.0</a:t>
                      </a: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7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AA</a:t>
                      </a: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rgbClr val="FF0000"/>
                          </a:solidFill>
                          <a:effectLst/>
                          <a:latin typeface="Times New Roman" pitchFamily="18" charset="0"/>
                        </a:rPr>
                        <a:t>8.0</a:t>
                      </a:r>
                      <a:endParaRPr kumimoji="0" lang="en-US" sz="2000" b="1" i="0" u="none" strike="noStrike" cap="none" normalizeH="0" baseline="0" dirty="0" smtClean="0">
                        <a:ln>
                          <a:noFill/>
                        </a:ln>
                        <a:solidFill>
                          <a:srgbClr val="FF0000"/>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rgbClr val="FF0000"/>
                          </a:solidFill>
                          <a:effectLst/>
                          <a:latin typeface="Times New Roman" pitchFamily="18" charset="0"/>
                        </a:rPr>
                        <a:t>9.0</a:t>
                      </a:r>
                      <a:endParaRPr kumimoji="0" lang="en-US" sz="2000" b="1" i="0" u="none" strike="noStrike" cap="none" normalizeH="0" baseline="0" dirty="0" smtClean="0">
                        <a:ln>
                          <a:noFill/>
                        </a:ln>
                        <a:solidFill>
                          <a:srgbClr val="FF0000"/>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7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AE</a:t>
                      </a: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rgbClr val="FF0000"/>
                          </a:solidFill>
                          <a:effectLst/>
                          <a:latin typeface="Times New Roman" pitchFamily="18" charset="0"/>
                        </a:rPr>
                        <a:t>8.0</a:t>
                      </a:r>
                      <a:endParaRPr kumimoji="0" lang="en-US" sz="2000" b="1" i="0" u="none" strike="noStrike" cap="none" normalizeH="0" baseline="0" dirty="0" smtClean="0">
                        <a:ln>
                          <a:noFill/>
                        </a:ln>
                        <a:solidFill>
                          <a:srgbClr val="FF0000"/>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rgbClr val="FF0000"/>
                          </a:solidFill>
                          <a:effectLst/>
                          <a:latin typeface="Times New Roman" pitchFamily="18" charset="0"/>
                        </a:rPr>
                        <a:t>8.0</a:t>
                      </a:r>
                      <a:endParaRPr kumimoji="0" lang="en-US" sz="2000" b="1" i="0" u="none" strike="noStrike" cap="none" normalizeH="0" baseline="0" dirty="0" smtClean="0">
                        <a:ln>
                          <a:noFill/>
                        </a:ln>
                        <a:solidFill>
                          <a:srgbClr val="FF0000"/>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7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AC</a:t>
                      </a: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a:t>
                      </a: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rgbClr val="FF0000"/>
                          </a:solidFill>
                          <a:effectLst/>
                          <a:latin typeface="Times New Roman" pitchFamily="18" charset="0"/>
                        </a:rPr>
                        <a:t>2.0</a:t>
                      </a:r>
                      <a:endParaRPr kumimoji="0" lang="en-US" sz="2000" b="1" i="0" u="none" strike="noStrike" cap="none" normalizeH="0" baseline="0" dirty="0" smtClean="0">
                        <a:ln>
                          <a:noFill/>
                        </a:ln>
                        <a:solidFill>
                          <a:srgbClr val="FF0000"/>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7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AD</a:t>
                      </a: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a:t>
                      </a: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rgbClr val="FF0000"/>
                          </a:solidFill>
                          <a:effectLst/>
                          <a:latin typeface="Times New Roman" pitchFamily="18" charset="0"/>
                        </a:rPr>
                        <a:t>5.0</a:t>
                      </a: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 </a:t>
                      </a: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7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k, n, p, y, r, w, u, v, z</a:t>
                      </a: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Yes</a:t>
                      </a: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7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802.11-2007</a:t>
                      </a: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Yes</a:t>
                      </a: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1"/>
                    </a:solidFill>
                  </a:tcPr>
                </a:tc>
              </a:tr>
            </a:tbl>
          </a:graphicData>
        </a:graphic>
      </p:graphicFrame>
      <p:sp>
        <p:nvSpPr>
          <p:cNvPr id="77897" name="Text Box 71"/>
          <p:cNvSpPr txBox="1">
            <a:spLocks noChangeArrowheads="1"/>
          </p:cNvSpPr>
          <p:nvPr/>
        </p:nvSpPr>
        <p:spPr bwMode="auto">
          <a:xfrm>
            <a:off x="239713" y="617538"/>
            <a:ext cx="3435350" cy="457200"/>
          </a:xfrm>
          <a:prstGeom prst="rect">
            <a:avLst/>
          </a:prstGeom>
          <a:noFill/>
          <a:ln w="9525">
            <a:noFill/>
            <a:miter lim="800000"/>
            <a:headEnd/>
            <a:tailEnd/>
          </a:ln>
        </p:spPr>
        <p:txBody>
          <a:bodyPr wrap="none">
            <a:spAutoFit/>
          </a:bodyPr>
          <a:lstStyle/>
          <a:p>
            <a:pPr algn="ctr" eaLnBrk="0" hangingPunct="0"/>
            <a:r>
              <a:rPr lang="en-US">
                <a:solidFill>
                  <a:schemeClr val="tx2"/>
                </a:solidFill>
              </a:rPr>
              <a:t>Friday Agenda Item 2.09</a:t>
            </a:r>
          </a:p>
        </p:txBody>
      </p:sp>
      <p:sp>
        <p:nvSpPr>
          <p:cNvPr id="77898" name="Text Box 73"/>
          <p:cNvSpPr txBox="1">
            <a:spLocks noChangeArrowheads="1"/>
          </p:cNvSpPr>
          <p:nvPr/>
        </p:nvSpPr>
        <p:spPr bwMode="auto">
          <a:xfrm>
            <a:off x="741363" y="6145213"/>
            <a:ext cx="4156075" cy="304800"/>
          </a:xfrm>
          <a:prstGeom prst="rect">
            <a:avLst/>
          </a:prstGeom>
          <a:noFill/>
          <a:ln w="9525">
            <a:noFill/>
            <a:miter lim="800000"/>
            <a:headEnd/>
            <a:tailEnd/>
          </a:ln>
        </p:spPr>
        <p:txBody>
          <a:bodyPr wrap="none">
            <a:spAutoFit/>
          </a:bodyPr>
          <a:lstStyle/>
          <a:p>
            <a:pPr algn="ctr" eaLnBrk="0" hangingPunct="0"/>
            <a:r>
              <a:rPr lang="en-US" sz="1400">
                <a:hlinkClick r:id="rId3"/>
              </a:rPr>
              <a:t>http://www.ieee.org/web/standards/home/index.html</a:t>
            </a:r>
            <a:endParaRPr lang="en-US" sz="140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Rectangle 2"/>
          <p:cNvSpPr>
            <a:spLocks noGrp="1" noChangeArrowheads="1"/>
          </p:cNvSpPr>
          <p:nvPr>
            <p:ph type="title"/>
          </p:nvPr>
        </p:nvSpPr>
        <p:spPr>
          <a:xfrm>
            <a:off x="685800" y="847725"/>
            <a:ext cx="7772400" cy="635000"/>
          </a:xfrm>
        </p:spPr>
        <p:txBody>
          <a:bodyPr/>
          <a:lstStyle/>
          <a:p>
            <a:r>
              <a:rPr lang="en-AU" smtClean="0"/>
              <a:t>802.11 drafts to ISO/IEC JTC1/SC6</a:t>
            </a:r>
          </a:p>
        </p:txBody>
      </p:sp>
      <p:sp>
        <p:nvSpPr>
          <p:cNvPr id="79874" name="Content Placeholder 6"/>
          <p:cNvSpPr>
            <a:spLocks noGrp="1"/>
          </p:cNvSpPr>
          <p:nvPr>
            <p:ph idx="1"/>
          </p:nvPr>
        </p:nvSpPr>
        <p:spPr>
          <a:xfrm>
            <a:off x="174625" y="5661025"/>
            <a:ext cx="8839200" cy="739775"/>
          </a:xfrm>
        </p:spPr>
        <p:txBody>
          <a:bodyPr/>
          <a:lstStyle/>
          <a:p>
            <a:pPr marL="0" indent="0">
              <a:buFontTx/>
              <a:buNone/>
            </a:pPr>
            <a:r>
              <a:rPr lang="en-AU" sz="2000" smtClean="0"/>
              <a:t>The WG told SC6 it will liaise 802.11ac as soon as it passes a LB</a:t>
            </a:r>
          </a:p>
          <a:p>
            <a:pPr marL="0" indent="0">
              <a:buFontTx/>
              <a:buNone/>
            </a:pPr>
            <a:r>
              <a:rPr lang="en-AU" sz="2000" smtClean="0"/>
              <a:t>802.11-2012  will be submitted to SC6 when approved by the SASB – early 2012</a:t>
            </a:r>
          </a:p>
          <a:p>
            <a:pPr marL="457200" lvl="1" indent="0">
              <a:buFontTx/>
              <a:buNone/>
            </a:pPr>
            <a:endParaRPr lang="en-AU" smtClean="0"/>
          </a:p>
          <a:p>
            <a:pPr marL="457200" lvl="1" indent="0">
              <a:buFontTx/>
              <a:buNone/>
            </a:pPr>
            <a:endParaRPr lang="en-AU" smtClean="0"/>
          </a:p>
        </p:txBody>
      </p:sp>
      <p:sp>
        <p:nvSpPr>
          <p:cNvPr id="79875" name="Slide Number Placeholder 5"/>
          <p:cNvSpPr>
            <a:spLocks noGrp="1"/>
          </p:cNvSpPr>
          <p:nvPr>
            <p:ph type="sldNum" sz="quarter" idx="12"/>
          </p:nvPr>
        </p:nvSpPr>
        <p:spPr>
          <a:xfrm>
            <a:off x="8039100" y="6475413"/>
            <a:ext cx="504825" cy="182562"/>
          </a:xfrm>
          <a:noFill/>
          <a:ln>
            <a:miter lim="800000"/>
            <a:headEnd/>
            <a:tailEnd/>
          </a:ln>
        </p:spPr>
        <p:txBody>
          <a:bodyPr/>
          <a:lstStyle/>
          <a:p>
            <a:pPr algn="r"/>
            <a:r>
              <a:rPr lang="en-US" smtClean="0"/>
              <a:t>Slide </a:t>
            </a:r>
            <a:fld id="{59597BA9-6E40-4FA7-A5E1-E82374E1013A}" type="slidenum">
              <a:rPr lang="en-US" smtClean="0"/>
              <a:pPr algn="r"/>
              <a:t>42</a:t>
            </a:fld>
            <a:endParaRPr lang="en-US" smtClean="0"/>
          </a:p>
        </p:txBody>
      </p:sp>
      <p:graphicFrame>
        <p:nvGraphicFramePr>
          <p:cNvPr id="79924" name="Group 52"/>
          <p:cNvGraphicFramePr>
            <a:graphicFrameLocks noGrp="1"/>
          </p:cNvGraphicFramePr>
          <p:nvPr>
            <p:extLst>
              <p:ext uri="{D42A27DB-BD31-4B8C-83A1-F6EECF244321}">
                <p14:modId xmlns:p14="http://schemas.microsoft.com/office/powerpoint/2010/main" val="2808484909"/>
              </p:ext>
            </p:extLst>
          </p:nvPr>
        </p:nvGraphicFramePr>
        <p:xfrm>
          <a:off x="228598" y="1600200"/>
          <a:ext cx="5736772" cy="3626848"/>
        </p:xfrm>
        <a:graphic>
          <a:graphicData uri="http://schemas.openxmlformats.org/drawingml/2006/table">
            <a:tbl>
              <a:tblPr/>
              <a:tblGrid>
                <a:gridCol w="1783178"/>
                <a:gridCol w="1166853"/>
                <a:gridCol w="1294202"/>
                <a:gridCol w="1492539"/>
              </a:tblGrid>
              <a:tr h="5175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Task Group</a:t>
                      </a: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smtClean="0">
                          <a:ln>
                            <a:noFill/>
                          </a:ln>
                          <a:solidFill>
                            <a:srgbClr val="FFFFFF"/>
                          </a:solidFill>
                          <a:effectLst/>
                          <a:latin typeface="Times New Roman" pitchFamily="18" charset="0"/>
                        </a:rPr>
                        <a:t>After Okinawa</a:t>
                      </a: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After</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Atlanta</a:t>
                      </a: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After</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Jacksonville</a:t>
                      </a:r>
                      <a:endParaRPr kumimoji="0" lang="en-AU" sz="1600" b="1" i="0" u="none" strike="noStrike" cap="none" normalizeH="0" baseline="0" dirty="0" smtClean="0">
                        <a:ln>
                          <a:noFill/>
                        </a:ln>
                        <a:solidFill>
                          <a:srgbClr val="FFFFFF"/>
                        </a:solidFill>
                        <a:effectLst/>
                        <a:latin typeface="Times New Roman" pitchFamily="18" charset="0"/>
                      </a:endParaRP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r>
              <a:tr h="3048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smtClean="0">
                          <a:ln>
                            <a:noFill/>
                          </a:ln>
                          <a:solidFill>
                            <a:srgbClr val="000000"/>
                          </a:solidFill>
                          <a:effectLst/>
                          <a:latin typeface="Times New Roman" pitchFamily="18" charset="0"/>
                        </a:rPr>
                        <a:t>TGae</a:t>
                      </a: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FF0000"/>
                          </a:solidFill>
                          <a:effectLst/>
                          <a:latin typeface="Times New Roman" pitchFamily="18" charset="0"/>
                        </a:rPr>
                        <a:t>D5.0</a:t>
                      </a: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AU" sz="2000" b="1" i="0" u="none" strike="noStrike" cap="none" normalizeH="0" baseline="0" dirty="0" smtClean="0">
                          <a:ln>
                            <a:noFill/>
                          </a:ln>
                          <a:solidFill>
                            <a:srgbClr val="FF0000"/>
                          </a:solidFill>
                          <a:effectLst/>
                          <a:latin typeface="Times New Roman" pitchFamily="18" charset="0"/>
                        </a:rPr>
                        <a:t>D7.0</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FF0000"/>
                          </a:solidFill>
                          <a:effectLst/>
                          <a:latin typeface="Times New Roman" pitchFamily="18" charset="0"/>
                        </a:rPr>
                        <a:t> </a:t>
                      </a:r>
                      <a:endParaRPr kumimoji="0" lang="en-AU" sz="2000" b="1" i="0" u="none" strike="noStrike" cap="none" normalizeH="0" baseline="0" dirty="0" smtClean="0">
                        <a:ln>
                          <a:noFill/>
                        </a:ln>
                        <a:solidFill>
                          <a:srgbClr val="FF0000"/>
                        </a:solidFill>
                        <a:effectLst/>
                        <a:latin typeface="Times New Roman" pitchFamily="18" charset="0"/>
                      </a:endParaRP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r h="3048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smtClean="0">
                          <a:ln>
                            <a:noFill/>
                          </a:ln>
                          <a:solidFill>
                            <a:srgbClr val="000000"/>
                          </a:solidFill>
                          <a:effectLst/>
                          <a:latin typeface="Times New Roman" pitchFamily="18" charset="0"/>
                        </a:rPr>
                        <a:t>TGaa</a:t>
                      </a: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smtClean="0">
                          <a:ln>
                            <a:noFill/>
                          </a:ln>
                          <a:solidFill>
                            <a:srgbClr val="FF0000"/>
                          </a:solidFill>
                          <a:effectLst/>
                          <a:latin typeface="Times New Roman" pitchFamily="18" charset="0"/>
                        </a:rPr>
                        <a:t>D6.0</a:t>
                      </a: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FF0000"/>
                          </a:solidFill>
                          <a:effectLst/>
                          <a:latin typeface="Times New Roman" pitchFamily="18" charset="0"/>
                        </a:rPr>
                        <a:t>D7.0</a:t>
                      </a:r>
                      <a:endParaRPr kumimoji="0" lang="en-AU" sz="2000" b="1" i="0" u="none" strike="noStrike" cap="none" normalizeH="0" baseline="0" dirty="0" smtClean="0">
                        <a:ln>
                          <a:noFill/>
                        </a:ln>
                        <a:solidFill>
                          <a:srgbClr val="FF0000"/>
                        </a:solidFill>
                        <a:effectLst/>
                        <a:latin typeface="Times New Roman" pitchFamily="18" charset="0"/>
                      </a:endParaRP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FF0000"/>
                          </a:solidFill>
                          <a:effectLst/>
                          <a:latin typeface="Times New Roman" pitchFamily="18" charset="0"/>
                        </a:rPr>
                        <a:t> </a:t>
                      </a:r>
                      <a:endParaRPr kumimoji="0" lang="en-AU" sz="2000" b="1" i="0" u="none" strike="noStrike" cap="none" normalizeH="0" baseline="0" dirty="0" smtClean="0">
                        <a:ln>
                          <a:noFill/>
                        </a:ln>
                        <a:solidFill>
                          <a:srgbClr val="FF0000"/>
                        </a:solidFill>
                        <a:effectLst/>
                        <a:latin typeface="Times New Roman" pitchFamily="18" charset="0"/>
                      </a:endParaRP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3048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err="1" smtClean="0">
                          <a:ln>
                            <a:noFill/>
                          </a:ln>
                          <a:solidFill>
                            <a:srgbClr val="000000"/>
                          </a:solidFill>
                          <a:effectLst/>
                          <a:latin typeface="Times New Roman" pitchFamily="18" charset="0"/>
                        </a:rPr>
                        <a:t>TGREVmb</a:t>
                      </a:r>
                      <a:endParaRPr kumimoji="0" lang="en-AU" sz="2000" b="1" i="0" u="none" strike="noStrike" cap="none" normalizeH="0" baseline="0" dirty="0" smtClean="0">
                        <a:ln>
                          <a:noFill/>
                        </a:ln>
                        <a:solidFill>
                          <a:srgbClr val="000000"/>
                        </a:solidFill>
                        <a:effectLst/>
                        <a:latin typeface="Times New Roman" pitchFamily="18" charset="0"/>
                      </a:endParaRP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smtClean="0">
                          <a:ln>
                            <a:noFill/>
                          </a:ln>
                          <a:solidFill>
                            <a:srgbClr val="FF0000"/>
                          </a:solidFill>
                          <a:effectLst/>
                          <a:latin typeface="Times New Roman" pitchFamily="18" charset="0"/>
                        </a:rPr>
                        <a:t>D10.0</a:t>
                      </a: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FF0000"/>
                          </a:solidFill>
                          <a:effectLst/>
                          <a:latin typeface="Times New Roman" pitchFamily="18" charset="0"/>
                        </a:rPr>
                        <a:t>D12.0</a:t>
                      </a:r>
                      <a:endParaRPr kumimoji="0" lang="en-AU" sz="2000" b="1" i="0" u="none" strike="noStrike" cap="none" normalizeH="0" baseline="0" dirty="0" smtClean="0">
                        <a:ln>
                          <a:noFill/>
                        </a:ln>
                        <a:solidFill>
                          <a:srgbClr val="FF0000"/>
                        </a:solidFill>
                        <a:effectLst/>
                        <a:latin typeface="Times New Roman" pitchFamily="18" charset="0"/>
                      </a:endParaRP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304800">
                <a:tc>
                  <a:txBody>
                    <a:bodyPr/>
                    <a:lstStyle/>
                    <a:p>
                      <a:endParaRPr lang="en-US"/>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endParaRPr lang="en-US" b="1"/>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smtClean="0">
                        <a:ln>
                          <a:noFill/>
                        </a:ln>
                        <a:solidFill>
                          <a:schemeClr val="tx1"/>
                        </a:solidFill>
                        <a:effectLst/>
                        <a:latin typeface="Times New Roman" pitchFamily="18" charset="0"/>
                      </a:endParaRP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dirty="0" smtClean="0">
                        <a:ln>
                          <a:noFill/>
                        </a:ln>
                        <a:solidFill>
                          <a:srgbClr val="FF0000"/>
                        </a:solidFill>
                        <a:effectLst/>
                        <a:latin typeface="Times New Roman" pitchFamily="18" charset="0"/>
                      </a:endParaRP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r h="3048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000000"/>
                          </a:solidFill>
                          <a:effectLst/>
                          <a:latin typeface="Times New Roman" pitchFamily="18" charset="0"/>
                        </a:rPr>
                        <a:t>TGad</a:t>
                      </a: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dirty="0" smtClean="0">
                        <a:ln>
                          <a:noFill/>
                        </a:ln>
                        <a:solidFill>
                          <a:schemeClr val="tx1"/>
                        </a:solidFill>
                        <a:effectLst/>
                        <a:latin typeface="Times New Roman" pitchFamily="18" charset="0"/>
                      </a:endParaRP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smtClean="0">
                        <a:ln>
                          <a:noFill/>
                        </a:ln>
                        <a:solidFill>
                          <a:schemeClr val="tx1"/>
                        </a:solidFill>
                        <a:effectLst/>
                        <a:latin typeface="Times New Roman" pitchFamily="18" charset="0"/>
                      </a:endParaRP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FF0000"/>
                          </a:solidFill>
                          <a:effectLst/>
                          <a:latin typeface="Times New Roman" pitchFamily="18" charset="0"/>
                        </a:rPr>
                        <a:t>D5.0</a:t>
                      </a:r>
                      <a:endParaRPr kumimoji="0" lang="en-AU" sz="2000" b="1" i="0" u="none" strike="noStrike" cap="none" normalizeH="0" baseline="0" dirty="0" smtClean="0">
                        <a:ln>
                          <a:noFill/>
                        </a:ln>
                        <a:solidFill>
                          <a:srgbClr val="FF0000"/>
                        </a:solidFill>
                        <a:effectLst/>
                        <a:latin typeface="Times New Roman" pitchFamily="18" charset="0"/>
                      </a:endParaRP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3048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000000"/>
                          </a:solidFill>
                          <a:effectLst/>
                          <a:latin typeface="Times New Roman" pitchFamily="18" charset="0"/>
                        </a:rPr>
                        <a:t>TGac</a:t>
                      </a: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0" i="0" u="none" strike="noStrike" cap="none" normalizeH="0" baseline="0" dirty="0" smtClean="0">
                          <a:ln>
                            <a:noFill/>
                          </a:ln>
                          <a:solidFill>
                            <a:schemeClr val="tx1"/>
                          </a:solidFill>
                          <a:effectLst/>
                          <a:latin typeface="Times New Roman" pitchFamily="18" charset="0"/>
                        </a:rPr>
                        <a:t>-</a:t>
                      </a: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smtClean="0">
                        <a:ln>
                          <a:noFill/>
                        </a:ln>
                        <a:solidFill>
                          <a:schemeClr val="tx1"/>
                        </a:solidFill>
                        <a:effectLst/>
                        <a:latin typeface="Times New Roman" pitchFamily="18" charset="0"/>
                      </a:endParaRP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smtClean="0">
                        <a:ln>
                          <a:noFill/>
                        </a:ln>
                        <a:solidFill>
                          <a:schemeClr val="tx1"/>
                        </a:solidFill>
                        <a:effectLst/>
                        <a:latin typeface="Times New Roman" pitchFamily="18" charset="0"/>
                      </a:endParaRP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r h="30480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smtClean="0">
                        <a:ln>
                          <a:noFill/>
                        </a:ln>
                        <a:solidFill>
                          <a:srgbClr val="000000"/>
                        </a:solidFill>
                        <a:effectLst/>
                        <a:latin typeface="Times New Roman" pitchFamily="18" charset="0"/>
                      </a:endParaRP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smtClean="0">
                        <a:ln>
                          <a:noFill/>
                        </a:ln>
                        <a:solidFill>
                          <a:schemeClr val="tx1"/>
                        </a:solidFill>
                        <a:effectLst/>
                        <a:latin typeface="Times New Roman" pitchFamily="18" charset="0"/>
                      </a:endParaRP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smtClean="0">
                        <a:ln>
                          <a:noFill/>
                        </a:ln>
                        <a:solidFill>
                          <a:schemeClr val="tx1"/>
                        </a:solidFill>
                        <a:effectLst/>
                        <a:latin typeface="Times New Roman" pitchFamily="18" charset="0"/>
                      </a:endParaRP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T="45703" marB="45703"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bl>
          </a:graphicData>
        </a:graphic>
      </p:graphicFrame>
      <p:sp>
        <p:nvSpPr>
          <p:cNvPr id="79918" name="Text Box 71"/>
          <p:cNvSpPr txBox="1">
            <a:spLocks noChangeArrowheads="1"/>
          </p:cNvSpPr>
          <p:nvPr/>
        </p:nvSpPr>
        <p:spPr bwMode="auto">
          <a:xfrm>
            <a:off x="231775" y="617538"/>
            <a:ext cx="3451225" cy="461962"/>
          </a:xfrm>
          <a:prstGeom prst="rect">
            <a:avLst/>
          </a:prstGeom>
          <a:noFill/>
          <a:ln w="9525">
            <a:noFill/>
            <a:miter lim="800000"/>
            <a:headEnd/>
            <a:tailEnd/>
          </a:ln>
        </p:spPr>
        <p:txBody>
          <a:bodyPr wrap="none">
            <a:spAutoFit/>
          </a:bodyPr>
          <a:lstStyle/>
          <a:p>
            <a:pPr algn="ctr" eaLnBrk="0" hangingPunct="0"/>
            <a:r>
              <a:rPr lang="en-US">
                <a:solidFill>
                  <a:schemeClr val="tx2"/>
                </a:solidFill>
              </a:rPr>
              <a:t>Friday Agenda Item 2.10</a:t>
            </a:r>
          </a:p>
        </p:txBody>
      </p:sp>
      <p:sp>
        <p:nvSpPr>
          <p:cNvPr id="79919"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January 2012</a:t>
            </a:r>
          </a:p>
        </p:txBody>
      </p:sp>
      <p:sp>
        <p:nvSpPr>
          <p:cNvPr id="2" name="Footer Placeholder 1"/>
          <p:cNvSpPr>
            <a:spLocks noGrp="1"/>
          </p:cNvSpPr>
          <p:nvPr>
            <p:ph type="ftr" sz="quarter" idx="11"/>
          </p:nvPr>
        </p:nvSpPr>
        <p:spPr/>
        <p:txBody>
          <a:bodyPr/>
          <a:lstStyle/>
          <a:p>
            <a:pPr>
              <a:defRPr/>
            </a:pPr>
            <a:r>
              <a:rPr lang="en-US" smtClean="0"/>
              <a:t>Bruce Kraemer, Marvell</a:t>
            </a:r>
            <a:endParaRPr lang="en-US"/>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January 2012</a:t>
            </a:r>
          </a:p>
        </p:txBody>
      </p:sp>
      <p:sp>
        <p:nvSpPr>
          <p:cNvPr id="84994"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84995"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E9EF2D56-F4C3-4BF5-93E5-621B787C3CA0}" type="slidenum">
              <a:rPr lang="en-US" smtClean="0"/>
              <a:pPr/>
              <a:t>43</a:t>
            </a:fld>
            <a:endParaRPr lang="en-US" smtClean="0"/>
          </a:p>
        </p:txBody>
      </p:sp>
      <p:sp>
        <p:nvSpPr>
          <p:cNvPr id="84996" name="Rectangle 2"/>
          <p:cNvSpPr>
            <a:spLocks noGrp="1" noChangeArrowheads="1"/>
          </p:cNvSpPr>
          <p:nvPr>
            <p:ph type="title"/>
          </p:nvPr>
        </p:nvSpPr>
        <p:spPr>
          <a:xfrm>
            <a:off x="685800" y="685800"/>
            <a:ext cx="7772400" cy="663575"/>
          </a:xfrm>
        </p:spPr>
        <p:txBody>
          <a:bodyPr/>
          <a:lstStyle/>
          <a:p>
            <a:r>
              <a:rPr lang="en-US" smtClean="0"/>
              <a:t>Future Venues</a:t>
            </a:r>
          </a:p>
        </p:txBody>
      </p:sp>
      <p:sp>
        <p:nvSpPr>
          <p:cNvPr id="84997" name="Rectangle 3"/>
          <p:cNvSpPr>
            <a:spLocks noGrp="1" noChangeArrowheads="1"/>
          </p:cNvSpPr>
          <p:nvPr>
            <p:ph type="body" idx="1"/>
          </p:nvPr>
        </p:nvSpPr>
        <p:spPr>
          <a:xfrm>
            <a:off x="28575" y="1304925"/>
            <a:ext cx="9028113" cy="4791075"/>
          </a:xfrm>
        </p:spPr>
        <p:txBody>
          <a:bodyPr/>
          <a:lstStyle/>
          <a:p>
            <a:pPr>
              <a:lnSpc>
                <a:spcPct val="80000"/>
              </a:lnSpc>
              <a:buFontTx/>
              <a:buNone/>
            </a:pPr>
            <a:r>
              <a:rPr lang="en-US" sz="2200" u="sng" dirty="0" smtClean="0"/>
              <a:t>2012</a:t>
            </a:r>
          </a:p>
          <a:p>
            <a:pPr>
              <a:lnSpc>
                <a:spcPct val="80000"/>
              </a:lnSpc>
              <a:buFontTx/>
              <a:buNone/>
            </a:pPr>
            <a:r>
              <a:rPr lang="en-US" sz="2000" baseline="30000" dirty="0" smtClean="0"/>
              <a:t># </a:t>
            </a:r>
            <a:r>
              <a:rPr lang="en-US" sz="2200" dirty="0" smtClean="0"/>
              <a:t>131 </a:t>
            </a:r>
            <a:r>
              <a:rPr lang="en-US" sz="2200" u="sng" dirty="0" smtClean="0"/>
              <a:t>January 15-20, 2012</a:t>
            </a:r>
            <a:r>
              <a:rPr lang="en-US" sz="2200" dirty="0" smtClean="0"/>
              <a:t> ----Hyatt Regency, Jacksonville, FL</a:t>
            </a:r>
          </a:p>
          <a:p>
            <a:pPr>
              <a:lnSpc>
                <a:spcPct val="80000"/>
              </a:lnSpc>
              <a:buFontTx/>
              <a:buNone/>
            </a:pPr>
            <a:r>
              <a:rPr lang="en-US" sz="2200" dirty="0" smtClean="0"/>
              <a:t>Including 802.16 and 802.21</a:t>
            </a:r>
          </a:p>
          <a:p>
            <a:pPr>
              <a:lnSpc>
                <a:spcPct val="80000"/>
              </a:lnSpc>
              <a:buFontTx/>
              <a:buNone/>
            </a:pPr>
            <a:r>
              <a:rPr lang="en-US" sz="2200" dirty="0" smtClean="0"/>
              <a:t> </a:t>
            </a:r>
          </a:p>
          <a:p>
            <a:pPr>
              <a:lnSpc>
                <a:spcPct val="80000"/>
              </a:lnSpc>
              <a:buFontTx/>
              <a:buNone/>
            </a:pPr>
            <a:r>
              <a:rPr lang="en-US" sz="2000" baseline="30000" dirty="0" smtClean="0"/>
              <a:t># </a:t>
            </a:r>
            <a:r>
              <a:rPr lang="en-US" sz="2200" dirty="0" smtClean="0"/>
              <a:t>132 March 11-16, 2012 –Hilton Waikoloa, Big Island, HI</a:t>
            </a:r>
          </a:p>
          <a:p>
            <a:pPr>
              <a:lnSpc>
                <a:spcPct val="80000"/>
              </a:lnSpc>
              <a:buFontTx/>
              <a:buNone/>
            </a:pPr>
            <a:endParaRPr lang="en-US" sz="2200" u="sng" dirty="0" smtClean="0"/>
          </a:p>
          <a:p>
            <a:pPr>
              <a:lnSpc>
                <a:spcPct val="80000"/>
              </a:lnSpc>
              <a:buFontTx/>
              <a:buNone/>
            </a:pPr>
            <a:r>
              <a:rPr lang="en-US" sz="2000" baseline="30000" dirty="0" smtClean="0"/>
              <a:t># </a:t>
            </a:r>
            <a:r>
              <a:rPr lang="en-US" sz="2200" dirty="0" smtClean="0"/>
              <a:t>133 </a:t>
            </a:r>
            <a:r>
              <a:rPr lang="en-US" sz="2200" u="sng" dirty="0" smtClean="0"/>
              <a:t>May 13-18, 2012, </a:t>
            </a:r>
            <a:r>
              <a:rPr lang="en-US" sz="2200" dirty="0" smtClean="0"/>
              <a:t> Hyatt Regency Atlanta, Atlanta, Georgia, USA</a:t>
            </a:r>
          </a:p>
          <a:p>
            <a:pPr>
              <a:lnSpc>
                <a:spcPct val="80000"/>
              </a:lnSpc>
              <a:buFontTx/>
              <a:buNone/>
            </a:pPr>
            <a:r>
              <a:rPr lang="en-US" sz="2200" dirty="0" smtClean="0"/>
              <a:t> </a:t>
            </a:r>
          </a:p>
          <a:p>
            <a:pPr>
              <a:lnSpc>
                <a:spcPct val="80000"/>
              </a:lnSpc>
              <a:buFontTx/>
              <a:buNone/>
            </a:pPr>
            <a:r>
              <a:rPr lang="en-US" sz="2000" baseline="30000" dirty="0" smtClean="0"/>
              <a:t># </a:t>
            </a:r>
            <a:r>
              <a:rPr lang="en-US" sz="2200" dirty="0" smtClean="0"/>
              <a:t>134 July 15-20, 2012    Grand Hyatt Manchester, San Diego, CA, USA</a:t>
            </a:r>
          </a:p>
          <a:p>
            <a:pPr>
              <a:lnSpc>
                <a:spcPct val="80000"/>
              </a:lnSpc>
              <a:buFontTx/>
              <a:buNone/>
            </a:pPr>
            <a:endParaRPr lang="en-US" sz="2200" u="sng" dirty="0" smtClean="0"/>
          </a:p>
          <a:p>
            <a:pPr>
              <a:lnSpc>
                <a:spcPct val="80000"/>
              </a:lnSpc>
              <a:buFontTx/>
              <a:buNone/>
            </a:pPr>
            <a:r>
              <a:rPr lang="en-US" sz="2000" baseline="30000" dirty="0" smtClean="0"/>
              <a:t># </a:t>
            </a:r>
            <a:r>
              <a:rPr lang="en-US" sz="2200" dirty="0" smtClean="0"/>
              <a:t>135 </a:t>
            </a:r>
            <a:r>
              <a:rPr lang="en-US" sz="2200" u="sng" dirty="0" smtClean="0"/>
              <a:t>September 16-21, 2012, </a:t>
            </a:r>
            <a:r>
              <a:rPr lang="en-US" sz="2200" dirty="0" smtClean="0"/>
              <a:t> Hyatt Grand Champion, Indian Wells, CA</a:t>
            </a:r>
          </a:p>
          <a:p>
            <a:pPr>
              <a:lnSpc>
                <a:spcPct val="80000"/>
              </a:lnSpc>
              <a:buFontTx/>
              <a:buNone/>
            </a:pPr>
            <a:r>
              <a:rPr lang="en-US" sz="2200" dirty="0" smtClean="0"/>
              <a:t> </a:t>
            </a:r>
          </a:p>
          <a:p>
            <a:pPr>
              <a:lnSpc>
                <a:spcPct val="80000"/>
              </a:lnSpc>
              <a:buFontTx/>
              <a:buNone/>
            </a:pPr>
            <a:r>
              <a:rPr lang="en-US" sz="2000" baseline="30000" dirty="0" smtClean="0"/>
              <a:t># </a:t>
            </a:r>
            <a:r>
              <a:rPr lang="en-US" sz="2200" dirty="0" smtClean="0"/>
              <a:t>136 Nov 11-16, 2012    Grand Hyatt San Antonio, San Antonio, TX, USA</a:t>
            </a:r>
          </a:p>
        </p:txBody>
      </p:sp>
      <p:sp>
        <p:nvSpPr>
          <p:cNvPr id="84998" name="Text Box 4"/>
          <p:cNvSpPr txBox="1">
            <a:spLocks noChangeArrowheads="1"/>
          </p:cNvSpPr>
          <p:nvPr/>
        </p:nvSpPr>
        <p:spPr bwMode="auto">
          <a:xfrm>
            <a:off x="290513" y="611188"/>
            <a:ext cx="2841625" cy="400050"/>
          </a:xfrm>
          <a:prstGeom prst="rect">
            <a:avLst/>
          </a:prstGeom>
          <a:noFill/>
          <a:ln w="9525">
            <a:noFill/>
            <a:miter lim="800000"/>
            <a:headEnd/>
            <a:tailEnd/>
          </a:ln>
        </p:spPr>
        <p:txBody>
          <a:bodyPr wrap="none">
            <a:spAutoFit/>
          </a:bodyPr>
          <a:lstStyle/>
          <a:p>
            <a:pPr algn="ctr" eaLnBrk="0" hangingPunct="0"/>
            <a:r>
              <a:rPr lang="en-US" sz="2000">
                <a:solidFill>
                  <a:schemeClr val="tx2"/>
                </a:solidFill>
              </a:rPr>
              <a:t>Friday Agenda Item 6.3 </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January 2012</a:t>
            </a:r>
          </a:p>
        </p:txBody>
      </p:sp>
      <p:sp>
        <p:nvSpPr>
          <p:cNvPr id="87042"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87043"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BC20434C-BCA9-4C8D-940D-13C4732F813E}" type="slidenum">
              <a:rPr lang="en-US" smtClean="0"/>
              <a:pPr/>
              <a:t>44</a:t>
            </a:fld>
            <a:endParaRPr lang="en-US" smtClean="0"/>
          </a:p>
        </p:txBody>
      </p:sp>
      <p:sp>
        <p:nvSpPr>
          <p:cNvPr id="87044" name="Rectangle 2"/>
          <p:cNvSpPr>
            <a:spLocks noGrp="1" noChangeArrowheads="1"/>
          </p:cNvSpPr>
          <p:nvPr>
            <p:ph type="title"/>
          </p:nvPr>
        </p:nvSpPr>
        <p:spPr>
          <a:xfrm>
            <a:off x="685800" y="685800"/>
            <a:ext cx="7772400" cy="663575"/>
          </a:xfrm>
        </p:spPr>
        <p:txBody>
          <a:bodyPr/>
          <a:lstStyle/>
          <a:p>
            <a:r>
              <a:rPr lang="en-US" smtClean="0"/>
              <a:t>Future Venues</a:t>
            </a:r>
          </a:p>
        </p:txBody>
      </p:sp>
      <p:sp>
        <p:nvSpPr>
          <p:cNvPr id="87045" name="Rectangle 3"/>
          <p:cNvSpPr>
            <a:spLocks noGrp="1" noChangeArrowheads="1"/>
          </p:cNvSpPr>
          <p:nvPr>
            <p:ph type="body" idx="1"/>
          </p:nvPr>
        </p:nvSpPr>
        <p:spPr>
          <a:xfrm>
            <a:off x="282575" y="1304925"/>
            <a:ext cx="8577263" cy="4791075"/>
          </a:xfrm>
        </p:spPr>
        <p:txBody>
          <a:bodyPr/>
          <a:lstStyle/>
          <a:p>
            <a:pPr>
              <a:lnSpc>
                <a:spcPct val="80000"/>
              </a:lnSpc>
              <a:buFontTx/>
              <a:buNone/>
            </a:pPr>
            <a:r>
              <a:rPr lang="en-US" sz="2200" u="sng" dirty="0" smtClean="0"/>
              <a:t>2013</a:t>
            </a:r>
          </a:p>
          <a:p>
            <a:pPr>
              <a:lnSpc>
                <a:spcPct val="80000"/>
              </a:lnSpc>
              <a:buFontTx/>
              <a:buNone/>
            </a:pPr>
            <a:r>
              <a:rPr lang="en-US" sz="2000" baseline="30000" dirty="0" smtClean="0"/>
              <a:t># </a:t>
            </a:r>
            <a:r>
              <a:rPr lang="en-US" sz="2200" dirty="0" smtClean="0"/>
              <a:t>137 </a:t>
            </a:r>
            <a:r>
              <a:rPr lang="en-US" sz="2200" u="sng" dirty="0" smtClean="0"/>
              <a:t>January 13-18, 2013</a:t>
            </a:r>
            <a:r>
              <a:rPr lang="en-US" sz="2200" dirty="0" smtClean="0"/>
              <a:t> - --Hyatt Regency Vancouver, BC, CA</a:t>
            </a:r>
          </a:p>
          <a:p>
            <a:pPr>
              <a:lnSpc>
                <a:spcPct val="80000"/>
              </a:lnSpc>
              <a:buFontTx/>
              <a:buNone/>
            </a:pPr>
            <a:r>
              <a:rPr lang="en-US" sz="2200" dirty="0" smtClean="0"/>
              <a:t> </a:t>
            </a:r>
            <a:endParaRPr lang="en-US" sz="2200" dirty="0" smtClean="0">
              <a:solidFill>
                <a:srgbClr val="FF0000"/>
              </a:solidFill>
            </a:endParaRPr>
          </a:p>
          <a:p>
            <a:pPr>
              <a:lnSpc>
                <a:spcPct val="80000"/>
              </a:lnSpc>
              <a:buFontTx/>
              <a:buNone/>
            </a:pPr>
            <a:r>
              <a:rPr lang="en-US" sz="2000" baseline="30000" dirty="0" smtClean="0"/>
              <a:t># </a:t>
            </a:r>
            <a:r>
              <a:rPr lang="en-US" sz="2200" dirty="0" smtClean="0"/>
              <a:t>138 March 17-22, 2013 –Caribe Royale, Orlando, FL, USA</a:t>
            </a:r>
          </a:p>
          <a:p>
            <a:pPr>
              <a:lnSpc>
                <a:spcPct val="80000"/>
              </a:lnSpc>
              <a:buFontTx/>
              <a:buNone/>
            </a:pPr>
            <a:endParaRPr lang="en-US" sz="2200" u="sng" dirty="0" smtClean="0"/>
          </a:p>
          <a:p>
            <a:pPr>
              <a:lnSpc>
                <a:spcPct val="80000"/>
              </a:lnSpc>
              <a:buFontTx/>
              <a:buNone/>
            </a:pPr>
            <a:r>
              <a:rPr lang="en-US" sz="2000" baseline="30000" dirty="0" smtClean="0"/>
              <a:t># </a:t>
            </a:r>
            <a:r>
              <a:rPr lang="en-US" sz="2200" dirty="0" smtClean="0"/>
              <a:t>139 </a:t>
            </a:r>
            <a:r>
              <a:rPr lang="en-US" sz="2200" u="sng" dirty="0" smtClean="0"/>
              <a:t>May 12-17, 2013 </a:t>
            </a:r>
            <a:r>
              <a:rPr lang="en-US" sz="2200" dirty="0" smtClean="0"/>
              <a:t>----Hilton Waikoloa, Big Island, HI</a:t>
            </a:r>
          </a:p>
          <a:p>
            <a:pPr>
              <a:lnSpc>
                <a:spcPct val="80000"/>
              </a:lnSpc>
              <a:buFontTx/>
              <a:buNone/>
            </a:pPr>
            <a:r>
              <a:rPr lang="en-US" sz="2200" dirty="0" smtClean="0"/>
              <a:t> </a:t>
            </a:r>
          </a:p>
          <a:p>
            <a:pPr>
              <a:lnSpc>
                <a:spcPct val="80000"/>
              </a:lnSpc>
              <a:buFontTx/>
              <a:buNone/>
            </a:pPr>
            <a:r>
              <a:rPr lang="en-US" sz="2000" baseline="30000" dirty="0" smtClean="0"/>
              <a:t># </a:t>
            </a:r>
            <a:r>
              <a:rPr lang="en-US" sz="2200" dirty="0" smtClean="0"/>
              <a:t>140 July 14-19, 2013    --- Geneva , CH  ITU headquarters</a:t>
            </a:r>
            <a:endParaRPr lang="en-US" sz="2200" dirty="0" smtClean="0">
              <a:solidFill>
                <a:srgbClr val="FF3300"/>
              </a:solidFill>
            </a:endParaRPr>
          </a:p>
          <a:p>
            <a:pPr>
              <a:lnSpc>
                <a:spcPct val="80000"/>
              </a:lnSpc>
              <a:buFontTx/>
              <a:buNone/>
            </a:pPr>
            <a:endParaRPr lang="en-US" sz="2200" u="sng" dirty="0" smtClean="0">
              <a:solidFill>
                <a:srgbClr val="FF0000"/>
              </a:solidFill>
            </a:endParaRPr>
          </a:p>
          <a:p>
            <a:pPr>
              <a:lnSpc>
                <a:spcPct val="80000"/>
              </a:lnSpc>
              <a:buFontTx/>
              <a:buNone/>
            </a:pPr>
            <a:r>
              <a:rPr lang="en-US" sz="2000" baseline="30000" dirty="0" smtClean="0"/>
              <a:t># </a:t>
            </a:r>
            <a:r>
              <a:rPr lang="en-US" sz="2200" dirty="0" smtClean="0"/>
              <a:t>141 </a:t>
            </a:r>
            <a:r>
              <a:rPr lang="en-US" sz="2200" u="sng" dirty="0" smtClean="0"/>
              <a:t>September 15-20, 2013</a:t>
            </a:r>
            <a:r>
              <a:rPr lang="en-US" sz="2200" dirty="0" smtClean="0"/>
              <a:t>----TBD – </a:t>
            </a:r>
            <a:r>
              <a:rPr lang="en-US" sz="2200" dirty="0" smtClean="0">
                <a:solidFill>
                  <a:srgbClr val="FF0000"/>
                </a:solidFill>
              </a:rPr>
              <a:t>Nanjing, </a:t>
            </a:r>
            <a:r>
              <a:rPr lang="en-US" sz="2200" dirty="0" smtClean="0">
                <a:solidFill>
                  <a:srgbClr val="FF3300"/>
                </a:solidFill>
              </a:rPr>
              <a:t>China ??</a:t>
            </a:r>
          </a:p>
          <a:p>
            <a:pPr>
              <a:lnSpc>
                <a:spcPct val="80000"/>
              </a:lnSpc>
              <a:buFontTx/>
              <a:buNone/>
            </a:pPr>
            <a:r>
              <a:rPr lang="en-US" sz="2200" dirty="0" smtClean="0"/>
              <a:t> </a:t>
            </a:r>
          </a:p>
          <a:p>
            <a:pPr>
              <a:lnSpc>
                <a:spcPct val="80000"/>
              </a:lnSpc>
              <a:buFontTx/>
              <a:buNone/>
            </a:pPr>
            <a:r>
              <a:rPr lang="en-US" sz="2000" baseline="30000" dirty="0" smtClean="0"/>
              <a:t># </a:t>
            </a:r>
            <a:r>
              <a:rPr lang="en-US" sz="2200" dirty="0" smtClean="0"/>
              <a:t>142 Nov 10-15, 2013    Hyatt Regency Dallas, TX, USA</a:t>
            </a:r>
          </a:p>
        </p:txBody>
      </p:sp>
      <p:sp>
        <p:nvSpPr>
          <p:cNvPr id="87046" name="Text Box 4"/>
          <p:cNvSpPr txBox="1">
            <a:spLocks noChangeArrowheads="1"/>
          </p:cNvSpPr>
          <p:nvPr/>
        </p:nvSpPr>
        <p:spPr bwMode="auto">
          <a:xfrm>
            <a:off x="290513" y="611188"/>
            <a:ext cx="2841625" cy="400050"/>
          </a:xfrm>
          <a:prstGeom prst="rect">
            <a:avLst/>
          </a:prstGeom>
          <a:noFill/>
          <a:ln w="9525">
            <a:noFill/>
            <a:miter lim="800000"/>
            <a:headEnd/>
            <a:tailEnd/>
          </a:ln>
        </p:spPr>
        <p:txBody>
          <a:bodyPr wrap="none">
            <a:spAutoFit/>
          </a:bodyPr>
          <a:lstStyle/>
          <a:p>
            <a:pPr algn="ctr" eaLnBrk="0" hangingPunct="0"/>
            <a:r>
              <a:rPr lang="en-US" sz="2000">
                <a:solidFill>
                  <a:schemeClr val="tx2"/>
                </a:solidFill>
              </a:rPr>
              <a:t>Friday Agenda Item 6.3 </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January 2012</a:t>
            </a:r>
          </a:p>
        </p:txBody>
      </p:sp>
      <p:sp>
        <p:nvSpPr>
          <p:cNvPr id="87042"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87043"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BC20434C-BCA9-4C8D-940D-13C4732F813E}" type="slidenum">
              <a:rPr lang="en-US" smtClean="0"/>
              <a:pPr/>
              <a:t>45</a:t>
            </a:fld>
            <a:endParaRPr lang="en-US" smtClean="0"/>
          </a:p>
        </p:txBody>
      </p:sp>
      <p:sp>
        <p:nvSpPr>
          <p:cNvPr id="87044" name="Rectangle 2"/>
          <p:cNvSpPr>
            <a:spLocks noGrp="1" noChangeArrowheads="1"/>
          </p:cNvSpPr>
          <p:nvPr>
            <p:ph type="title"/>
          </p:nvPr>
        </p:nvSpPr>
        <p:spPr>
          <a:xfrm>
            <a:off x="685800" y="685800"/>
            <a:ext cx="7772400" cy="663575"/>
          </a:xfrm>
        </p:spPr>
        <p:txBody>
          <a:bodyPr/>
          <a:lstStyle/>
          <a:p>
            <a:r>
              <a:rPr lang="en-US" smtClean="0"/>
              <a:t>Future Venues</a:t>
            </a:r>
          </a:p>
        </p:txBody>
      </p:sp>
      <p:sp>
        <p:nvSpPr>
          <p:cNvPr id="87045" name="Rectangle 3"/>
          <p:cNvSpPr>
            <a:spLocks noGrp="1" noChangeArrowheads="1"/>
          </p:cNvSpPr>
          <p:nvPr>
            <p:ph type="body" idx="1"/>
          </p:nvPr>
        </p:nvSpPr>
        <p:spPr>
          <a:xfrm>
            <a:off x="282575" y="1304925"/>
            <a:ext cx="8577263" cy="4791075"/>
          </a:xfrm>
        </p:spPr>
        <p:txBody>
          <a:bodyPr/>
          <a:lstStyle/>
          <a:p>
            <a:pPr>
              <a:lnSpc>
                <a:spcPct val="80000"/>
              </a:lnSpc>
              <a:buFontTx/>
              <a:buNone/>
            </a:pPr>
            <a:r>
              <a:rPr lang="en-US" sz="2300" u="sng" dirty="0" smtClean="0"/>
              <a:t>2014</a:t>
            </a:r>
          </a:p>
          <a:p>
            <a:pPr>
              <a:lnSpc>
                <a:spcPct val="80000"/>
              </a:lnSpc>
              <a:buFontTx/>
              <a:buNone/>
            </a:pPr>
            <a:r>
              <a:rPr lang="en-US" sz="2300" baseline="30000" dirty="0" smtClean="0"/>
              <a:t># </a:t>
            </a:r>
            <a:r>
              <a:rPr lang="en-US" sz="2300" dirty="0" smtClean="0"/>
              <a:t>143 </a:t>
            </a:r>
            <a:r>
              <a:rPr lang="en-US" sz="2300" u="sng" dirty="0" smtClean="0"/>
              <a:t>January 19-24, 2014</a:t>
            </a:r>
            <a:r>
              <a:rPr lang="en-US" sz="2300" dirty="0" smtClean="0"/>
              <a:t> - --Hyatt Century Plaza, Los Angeles, CA, US</a:t>
            </a:r>
          </a:p>
          <a:p>
            <a:pPr>
              <a:lnSpc>
                <a:spcPct val="80000"/>
              </a:lnSpc>
              <a:buFontTx/>
              <a:buNone/>
            </a:pPr>
            <a:r>
              <a:rPr lang="en-US" sz="2300" dirty="0" smtClean="0"/>
              <a:t> </a:t>
            </a:r>
          </a:p>
          <a:p>
            <a:pPr>
              <a:lnSpc>
                <a:spcPct val="80000"/>
              </a:lnSpc>
              <a:buFontTx/>
              <a:buNone/>
            </a:pPr>
            <a:r>
              <a:rPr lang="en-US" sz="2300" baseline="30000" dirty="0" smtClean="0"/>
              <a:t># </a:t>
            </a:r>
            <a:r>
              <a:rPr lang="en-US" sz="2300" dirty="0" smtClean="0"/>
              <a:t>144 March 16-21, 2014 –Hyatt Regency Atlanta, Atlanta, GA, US</a:t>
            </a:r>
          </a:p>
          <a:p>
            <a:pPr>
              <a:lnSpc>
                <a:spcPct val="80000"/>
              </a:lnSpc>
              <a:buFontTx/>
              <a:buNone/>
            </a:pPr>
            <a:endParaRPr lang="en-US" sz="2300" u="sng" dirty="0" smtClean="0"/>
          </a:p>
          <a:p>
            <a:pPr>
              <a:lnSpc>
                <a:spcPct val="80000"/>
              </a:lnSpc>
              <a:buFontTx/>
              <a:buNone/>
            </a:pPr>
            <a:r>
              <a:rPr lang="en-US" sz="2300" baseline="30000" dirty="0" smtClean="0"/>
              <a:t># </a:t>
            </a:r>
            <a:r>
              <a:rPr lang="en-US" sz="2300" dirty="0" smtClean="0"/>
              <a:t>145 </a:t>
            </a:r>
            <a:r>
              <a:rPr lang="en-US" sz="2300" u="sng" dirty="0" smtClean="0"/>
              <a:t>May 11-16, 2014 </a:t>
            </a:r>
            <a:r>
              <a:rPr lang="en-US" sz="2300" dirty="0" smtClean="0"/>
              <a:t>----Hilton Waikoloa, Big Island, HI</a:t>
            </a:r>
          </a:p>
          <a:p>
            <a:pPr>
              <a:lnSpc>
                <a:spcPct val="80000"/>
              </a:lnSpc>
              <a:buFontTx/>
              <a:buNone/>
            </a:pPr>
            <a:r>
              <a:rPr lang="en-US" sz="2300" dirty="0" smtClean="0"/>
              <a:t> </a:t>
            </a:r>
          </a:p>
          <a:p>
            <a:pPr>
              <a:lnSpc>
                <a:spcPct val="80000"/>
              </a:lnSpc>
              <a:buFontTx/>
              <a:buNone/>
            </a:pPr>
            <a:r>
              <a:rPr lang="en-US" sz="2300" baseline="30000" dirty="0" smtClean="0"/>
              <a:t># </a:t>
            </a:r>
            <a:r>
              <a:rPr lang="en-US" sz="2300" dirty="0" smtClean="0"/>
              <a:t>146 July 13-18, 2014    --- Manchester Grand Hyatt, San Diego, CA, US</a:t>
            </a:r>
          </a:p>
          <a:p>
            <a:pPr>
              <a:lnSpc>
                <a:spcPct val="80000"/>
              </a:lnSpc>
              <a:buFontTx/>
              <a:buNone/>
            </a:pPr>
            <a:endParaRPr lang="en-US" sz="2300" u="sng" dirty="0" smtClean="0"/>
          </a:p>
          <a:p>
            <a:pPr>
              <a:lnSpc>
                <a:spcPct val="80000"/>
              </a:lnSpc>
              <a:buFontTx/>
              <a:buNone/>
            </a:pPr>
            <a:r>
              <a:rPr lang="en-US" sz="2300" baseline="30000" dirty="0" smtClean="0"/>
              <a:t># </a:t>
            </a:r>
            <a:r>
              <a:rPr lang="en-US" sz="2300" dirty="0" smtClean="0"/>
              <a:t>147 </a:t>
            </a:r>
            <a:r>
              <a:rPr lang="en-US" sz="2300" u="sng" dirty="0" smtClean="0"/>
              <a:t>September 14-19, 2014</a:t>
            </a:r>
            <a:r>
              <a:rPr lang="en-US" sz="2300" dirty="0" smtClean="0"/>
              <a:t>----TBD – Non-US</a:t>
            </a:r>
          </a:p>
          <a:p>
            <a:pPr>
              <a:lnSpc>
                <a:spcPct val="80000"/>
              </a:lnSpc>
              <a:buFontTx/>
              <a:buNone/>
            </a:pPr>
            <a:r>
              <a:rPr lang="en-US" sz="2300" dirty="0" smtClean="0"/>
              <a:t> </a:t>
            </a:r>
          </a:p>
          <a:p>
            <a:pPr>
              <a:lnSpc>
                <a:spcPct val="80000"/>
              </a:lnSpc>
              <a:buFontTx/>
              <a:buNone/>
            </a:pPr>
            <a:r>
              <a:rPr lang="en-US" sz="2300" baseline="30000" dirty="0" smtClean="0"/>
              <a:t># </a:t>
            </a:r>
            <a:r>
              <a:rPr lang="en-US" sz="2300" dirty="0" smtClean="0"/>
              <a:t>148 November 2-7, 2014   Hyatt Regency San Antonio, TX, US</a:t>
            </a:r>
          </a:p>
          <a:p>
            <a:pPr>
              <a:lnSpc>
                <a:spcPct val="80000"/>
              </a:lnSpc>
              <a:buFontTx/>
              <a:buNone/>
            </a:pPr>
            <a:endParaRPr lang="en-US" sz="2300" dirty="0" smtClean="0"/>
          </a:p>
        </p:txBody>
      </p:sp>
      <p:sp>
        <p:nvSpPr>
          <p:cNvPr id="87046" name="Text Box 4"/>
          <p:cNvSpPr txBox="1">
            <a:spLocks noChangeArrowheads="1"/>
          </p:cNvSpPr>
          <p:nvPr/>
        </p:nvSpPr>
        <p:spPr bwMode="auto">
          <a:xfrm>
            <a:off x="290513" y="611188"/>
            <a:ext cx="2841625" cy="400050"/>
          </a:xfrm>
          <a:prstGeom prst="rect">
            <a:avLst/>
          </a:prstGeom>
          <a:noFill/>
          <a:ln w="9525">
            <a:noFill/>
            <a:miter lim="800000"/>
            <a:headEnd/>
            <a:tailEnd/>
          </a:ln>
        </p:spPr>
        <p:txBody>
          <a:bodyPr wrap="none">
            <a:spAutoFit/>
          </a:bodyPr>
          <a:lstStyle/>
          <a:p>
            <a:pPr algn="ctr" eaLnBrk="0" hangingPunct="0"/>
            <a:r>
              <a:rPr lang="en-US" sz="2000">
                <a:solidFill>
                  <a:schemeClr val="tx2"/>
                </a:solidFill>
              </a:rPr>
              <a:t>Friday Agenda Item 6.3 </a:t>
            </a:r>
          </a:p>
        </p:txBody>
      </p:sp>
    </p:spTree>
    <p:extLst>
      <p:ext uri="{BB962C8B-B14F-4D97-AF65-F5344CB8AC3E}">
        <p14:creationId xmlns:p14="http://schemas.microsoft.com/office/powerpoint/2010/main" val="29217003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January 2012</a:t>
            </a:r>
          </a:p>
        </p:txBody>
      </p:sp>
      <p:sp>
        <p:nvSpPr>
          <p:cNvPr id="91138"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91139"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B0A41CB9-E662-4D24-913D-7E0233A7D7E9}" type="slidenum">
              <a:rPr lang="en-US" smtClean="0"/>
              <a:pPr/>
              <a:t>46</a:t>
            </a:fld>
            <a:endParaRPr lang="en-US" smtClean="0"/>
          </a:p>
        </p:txBody>
      </p:sp>
      <p:pic>
        <p:nvPicPr>
          <p:cNvPr id="91140" name="Picture 2"/>
          <p:cNvPicPr>
            <a:picLocks noChangeAspect="1" noChangeArrowheads="1"/>
          </p:cNvPicPr>
          <p:nvPr/>
        </p:nvPicPr>
        <p:blipFill>
          <a:blip r:embed="rId2"/>
          <a:srcRect/>
          <a:stretch>
            <a:fillRect/>
          </a:stretch>
        </p:blipFill>
        <p:spPr bwMode="auto">
          <a:xfrm>
            <a:off x="295275" y="609600"/>
            <a:ext cx="8485188" cy="58785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22530" name="Slide Number Placeholder 5"/>
          <p:cNvSpPr>
            <a:spLocks noGrp="1"/>
          </p:cNvSpPr>
          <p:nvPr>
            <p:ph type="sldNum" sz="quarter" idx="12"/>
          </p:nvPr>
        </p:nvSpPr>
        <p:spPr>
          <a:xfrm>
            <a:off x="4395788" y="6475413"/>
            <a:ext cx="428625" cy="182562"/>
          </a:xfrm>
          <a:noFill/>
          <a:ln>
            <a:miter lim="800000"/>
            <a:headEnd/>
            <a:tailEnd/>
          </a:ln>
        </p:spPr>
        <p:txBody>
          <a:bodyPr/>
          <a:lstStyle/>
          <a:p>
            <a:r>
              <a:rPr lang="en-US" smtClean="0"/>
              <a:t>Slide </a:t>
            </a:r>
            <a:fld id="{43014F56-9627-4C6D-BBC0-6BCD06073834}" type="slidenum">
              <a:rPr lang="en-US" smtClean="0"/>
              <a:pPr/>
              <a:t>5</a:t>
            </a:fld>
            <a:endParaRPr lang="en-US" smtClean="0"/>
          </a:p>
        </p:txBody>
      </p:sp>
      <p:sp>
        <p:nvSpPr>
          <p:cNvPr id="22531" name="Rectangle 2"/>
          <p:cNvSpPr>
            <a:spLocks noGrp="1" noChangeArrowheads="1"/>
          </p:cNvSpPr>
          <p:nvPr>
            <p:ph type="title"/>
          </p:nvPr>
        </p:nvSpPr>
        <p:spPr>
          <a:xfrm>
            <a:off x="1335088" y="685800"/>
            <a:ext cx="7123112" cy="547688"/>
          </a:xfrm>
        </p:spPr>
        <p:txBody>
          <a:bodyPr/>
          <a:lstStyle/>
          <a:p>
            <a:r>
              <a:rPr lang="en-US" smtClean="0"/>
              <a:t>NE</a:t>
            </a:r>
            <a:r>
              <a:rPr lang="en-US" b="0" smtClean="0"/>
              <a:t>W</a:t>
            </a:r>
            <a:r>
              <a:rPr lang="en-US" smtClean="0"/>
              <a:t> PARS</a:t>
            </a:r>
          </a:p>
        </p:txBody>
      </p:sp>
      <p:sp>
        <p:nvSpPr>
          <p:cNvPr id="6149" name="Rectangle 4"/>
          <p:cNvSpPr>
            <a:spLocks noChangeArrowheads="1"/>
          </p:cNvSpPr>
          <p:nvPr/>
        </p:nvSpPr>
        <p:spPr bwMode="auto">
          <a:xfrm>
            <a:off x="0" y="1233488"/>
            <a:ext cx="9091613" cy="3914775"/>
          </a:xfrm>
          <a:prstGeom prst="rect">
            <a:avLst/>
          </a:prstGeom>
          <a:noFill/>
          <a:ln w="9525">
            <a:solidFill>
              <a:srgbClr val="33CC33"/>
            </a:solidFill>
            <a:miter lim="800000"/>
            <a:headEnd/>
            <a:tailEnd/>
          </a:ln>
          <a:effectLst/>
          <a:extLst/>
        </p:spPr>
        <p:txBody>
          <a:bodyPr lIns="92075" tIns="46038" rIns="92075" bIns="46038"/>
          <a:lstStyle/>
          <a:p>
            <a:pPr eaLnBrk="0" hangingPunct="0">
              <a:defRPr/>
            </a:pPr>
            <a:r>
              <a:rPr lang="en-US" sz="1600" dirty="0" smtClean="0"/>
              <a:t>None considered during January Interim</a:t>
            </a:r>
            <a:endParaRPr lang="en-US" sz="1800" dirty="0"/>
          </a:p>
        </p:txBody>
      </p:sp>
      <p:sp>
        <p:nvSpPr>
          <p:cNvPr id="22533" name="Date Placeholder 1"/>
          <p:cNvSpPr>
            <a:spLocks noGrp="1"/>
          </p:cNvSpPr>
          <p:nvPr>
            <p:ph type="dt" sz="quarter" idx="10"/>
          </p:nvPr>
        </p:nvSpPr>
        <p:spPr>
          <a:xfrm>
            <a:off x="696913" y="333375"/>
            <a:ext cx="1528762" cy="276225"/>
          </a:xfrm>
          <a:noFill/>
          <a:ln>
            <a:miter lim="800000"/>
            <a:headEnd/>
            <a:tailEnd/>
          </a:ln>
        </p:spPr>
        <p:txBody>
          <a:bodyPr/>
          <a:lstStyle/>
          <a:p>
            <a:r>
              <a:rPr lang="en-US" smtClean="0"/>
              <a:t>January 2012</a:t>
            </a:r>
          </a:p>
        </p:txBody>
      </p:sp>
      <p:sp>
        <p:nvSpPr>
          <p:cNvPr id="22534" name="Text Box 4"/>
          <p:cNvSpPr txBox="1">
            <a:spLocks noChangeArrowheads="1"/>
          </p:cNvSpPr>
          <p:nvPr/>
        </p:nvSpPr>
        <p:spPr bwMode="auto">
          <a:xfrm>
            <a:off x="52388" y="561975"/>
            <a:ext cx="3792537" cy="457200"/>
          </a:xfrm>
          <a:prstGeom prst="rect">
            <a:avLst/>
          </a:prstGeom>
          <a:noFill/>
          <a:ln w="9525">
            <a:noFill/>
            <a:miter lim="800000"/>
            <a:headEnd/>
            <a:tailEnd/>
          </a:ln>
        </p:spPr>
        <p:txBody>
          <a:bodyPr wrap="none">
            <a:spAutoFit/>
          </a:bodyPr>
          <a:lstStyle/>
          <a:p>
            <a:pPr algn="ctr" eaLnBrk="0" hangingPunct="0"/>
            <a:r>
              <a:rPr lang="en-US">
                <a:solidFill>
                  <a:schemeClr val="tx2"/>
                </a:solidFill>
              </a:rPr>
              <a:t>Monday Agenda Item 4.1.4 </a:t>
            </a:r>
          </a:p>
        </p:txBody>
      </p:sp>
      <p:sp>
        <p:nvSpPr>
          <p:cNvPr id="22535" name="TextBox 1"/>
          <p:cNvSpPr txBox="1">
            <a:spLocks noChangeArrowheads="1"/>
          </p:cNvSpPr>
          <p:nvPr/>
        </p:nvSpPr>
        <p:spPr bwMode="auto">
          <a:xfrm>
            <a:off x="584200" y="5365750"/>
            <a:ext cx="7659688" cy="923925"/>
          </a:xfrm>
          <a:prstGeom prst="rect">
            <a:avLst/>
          </a:prstGeom>
          <a:noFill/>
          <a:ln w="9525">
            <a:noFill/>
            <a:miter lim="800000"/>
            <a:headEnd/>
            <a:tailEnd/>
          </a:ln>
        </p:spPr>
        <p:txBody>
          <a:bodyPr>
            <a:spAutoFit/>
          </a:bodyPr>
          <a:lstStyle/>
          <a:p>
            <a:pPr eaLnBrk="0" hangingPunct="0"/>
            <a:r>
              <a:rPr lang="en-US" sz="1800"/>
              <a:t>Please go to </a:t>
            </a:r>
            <a:r>
              <a:rPr lang="en-US" sz="1800" u="sng">
                <a:hlinkClick r:id="rId2"/>
              </a:rPr>
              <a:t>http://www.ieee802.org/PARs.shtml</a:t>
            </a:r>
            <a:r>
              <a:rPr lang="en-US" sz="1800"/>
              <a:t> for a additional details</a:t>
            </a:r>
          </a:p>
          <a:p>
            <a:pPr eaLnBrk="0" hangingPunct="0"/>
            <a:r>
              <a:rPr lang="en-US" sz="1800"/>
              <a:t>The SASB meeting series where these will be reviewed begins Dec 6 2011</a:t>
            </a:r>
          </a:p>
          <a:p>
            <a:pPr eaLnBrk="0" hangingPunct="0"/>
            <a:r>
              <a:rPr lang="en-US" sz="1800"/>
              <a:t>All PARs approved by NesCom/SASB</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ChangeArrowheads="1"/>
          </p:cNvSpPr>
          <p:nvPr>
            <p:ph type="title"/>
          </p:nvPr>
        </p:nvSpPr>
        <p:spPr>
          <a:xfrm>
            <a:off x="1335088" y="685800"/>
            <a:ext cx="7123112" cy="547688"/>
          </a:xfrm>
        </p:spPr>
        <p:txBody>
          <a:bodyPr/>
          <a:lstStyle/>
          <a:p>
            <a:r>
              <a:rPr lang="en-US" smtClean="0"/>
              <a:t>Other PARS</a:t>
            </a:r>
          </a:p>
        </p:txBody>
      </p:sp>
      <p:sp>
        <p:nvSpPr>
          <p:cNvPr id="23554" name="Date Placeholder 1"/>
          <p:cNvSpPr>
            <a:spLocks noGrp="1"/>
          </p:cNvSpPr>
          <p:nvPr>
            <p:ph type="dt" sz="quarter" idx="10"/>
          </p:nvPr>
        </p:nvSpPr>
        <p:spPr>
          <a:xfrm>
            <a:off x="696913" y="333375"/>
            <a:ext cx="1528762" cy="276225"/>
          </a:xfrm>
          <a:noFill/>
          <a:ln>
            <a:miter lim="800000"/>
            <a:headEnd/>
            <a:tailEnd/>
          </a:ln>
        </p:spPr>
        <p:txBody>
          <a:bodyPr/>
          <a:lstStyle/>
          <a:p>
            <a:r>
              <a:rPr lang="en-US" smtClean="0"/>
              <a:t>January 2012</a:t>
            </a:r>
          </a:p>
        </p:txBody>
      </p:sp>
      <p:sp>
        <p:nvSpPr>
          <p:cNvPr id="23555" name="Text Box 4"/>
          <p:cNvSpPr txBox="1">
            <a:spLocks noChangeArrowheads="1"/>
          </p:cNvSpPr>
          <p:nvPr/>
        </p:nvSpPr>
        <p:spPr bwMode="auto">
          <a:xfrm>
            <a:off x="52388" y="561975"/>
            <a:ext cx="3792537" cy="457200"/>
          </a:xfrm>
          <a:prstGeom prst="rect">
            <a:avLst/>
          </a:prstGeom>
          <a:noFill/>
          <a:ln w="9525">
            <a:noFill/>
            <a:miter lim="800000"/>
            <a:headEnd/>
            <a:tailEnd/>
          </a:ln>
        </p:spPr>
        <p:txBody>
          <a:bodyPr wrap="none">
            <a:spAutoFit/>
          </a:bodyPr>
          <a:lstStyle/>
          <a:p>
            <a:pPr algn="ctr" eaLnBrk="0" hangingPunct="0"/>
            <a:r>
              <a:rPr lang="en-US">
                <a:solidFill>
                  <a:schemeClr val="tx2"/>
                </a:solidFill>
              </a:rPr>
              <a:t>Monday Agenda Item 4.1.4 </a:t>
            </a:r>
          </a:p>
        </p:txBody>
      </p:sp>
      <p:sp>
        <p:nvSpPr>
          <p:cNvPr id="2" name="Footer Placeholder 1"/>
          <p:cNvSpPr>
            <a:spLocks noGrp="1"/>
          </p:cNvSpPr>
          <p:nvPr>
            <p:ph type="ftr" sz="quarter" idx="11"/>
          </p:nvPr>
        </p:nvSpPr>
        <p:spPr/>
        <p:txBody>
          <a:bodyPr/>
          <a:lstStyle/>
          <a:p>
            <a:pPr>
              <a:defRPr/>
            </a:pPr>
            <a:r>
              <a:rPr lang="en-US" smtClean="0"/>
              <a:t>Bruce Kraemer, Marvell</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66EA89C9-E549-4926-913B-DF97A2744154}" type="slidenum">
              <a:rPr lang="en-US" smtClean="0"/>
              <a:pPr>
                <a:defRPr/>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January 2012</a:t>
            </a:r>
          </a:p>
        </p:txBody>
      </p:sp>
      <p:sp>
        <p:nvSpPr>
          <p:cNvPr id="26626"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26627" name="Slide Number Placeholder 5"/>
          <p:cNvSpPr>
            <a:spLocks noGrp="1"/>
          </p:cNvSpPr>
          <p:nvPr>
            <p:ph type="sldNum" sz="quarter" idx="12"/>
          </p:nvPr>
        </p:nvSpPr>
        <p:spPr>
          <a:xfrm>
            <a:off x="4395788" y="6475413"/>
            <a:ext cx="428625" cy="182562"/>
          </a:xfrm>
          <a:noFill/>
          <a:ln>
            <a:miter lim="800000"/>
            <a:headEnd/>
            <a:tailEnd/>
          </a:ln>
        </p:spPr>
        <p:txBody>
          <a:bodyPr/>
          <a:lstStyle/>
          <a:p>
            <a:r>
              <a:rPr lang="en-US" smtClean="0"/>
              <a:t>Slide </a:t>
            </a:r>
            <a:fld id="{684410DD-9BEB-4C65-B950-8CE586BD3234}" type="slidenum">
              <a:rPr lang="en-US" smtClean="0"/>
              <a:pPr/>
              <a:t>7</a:t>
            </a:fld>
            <a:endParaRPr lang="en-US" smtClean="0"/>
          </a:p>
        </p:txBody>
      </p:sp>
      <p:sp>
        <p:nvSpPr>
          <p:cNvPr id="26628" name="Rectangle 2"/>
          <p:cNvSpPr>
            <a:spLocks noGrp="1" noChangeArrowheads="1"/>
          </p:cNvSpPr>
          <p:nvPr>
            <p:ph type="title"/>
          </p:nvPr>
        </p:nvSpPr>
        <p:spPr>
          <a:xfrm>
            <a:off x="657225" y="1033463"/>
            <a:ext cx="7772400" cy="476250"/>
          </a:xfrm>
        </p:spPr>
        <p:txBody>
          <a:bodyPr/>
          <a:lstStyle/>
          <a:p>
            <a:r>
              <a:rPr lang="en-US" smtClean="0"/>
              <a:t>Group Room assignments</a:t>
            </a:r>
          </a:p>
        </p:txBody>
      </p:sp>
      <p:graphicFrame>
        <p:nvGraphicFramePr>
          <p:cNvPr id="2242636" name="Group 76"/>
          <p:cNvGraphicFramePr>
            <a:graphicFrameLocks noGrp="1"/>
          </p:cNvGraphicFramePr>
          <p:nvPr>
            <p:ph idx="1"/>
            <p:extLst>
              <p:ext uri="{D42A27DB-BD31-4B8C-83A1-F6EECF244321}">
                <p14:modId xmlns:p14="http://schemas.microsoft.com/office/powerpoint/2010/main" val="696102650"/>
              </p:ext>
            </p:extLst>
          </p:nvPr>
        </p:nvGraphicFramePr>
        <p:xfrm>
          <a:off x="231775" y="1582738"/>
          <a:ext cx="8621259" cy="3449604"/>
        </p:xfrm>
        <a:graphic>
          <a:graphicData uri="http://schemas.openxmlformats.org/drawingml/2006/table">
            <a:tbl>
              <a:tblPr/>
              <a:tblGrid>
                <a:gridCol w="696685"/>
                <a:gridCol w="5856573"/>
                <a:gridCol w="2068001"/>
              </a:tblGrid>
              <a:tr h="57648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WG</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Room</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   Level</a:t>
                      </a:r>
                    </a:p>
                  </a:txBody>
                  <a:tcPr marL="91437" marR="9143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7338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16</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800" b="1" i="0" u="none" strike="noStrike" cap="none" normalizeH="0" baseline="0" dirty="0" smtClean="0">
                          <a:ln>
                            <a:noFill/>
                          </a:ln>
                          <a:solidFill>
                            <a:schemeClr val="tx1"/>
                          </a:solidFill>
                          <a:effectLst/>
                          <a:latin typeface="Times New Roman" pitchFamily="18" charset="0"/>
                        </a:rPr>
                        <a:t>Multiple</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endParaRPr lang="en-US" sz="2800" dirty="0"/>
                    </a:p>
                  </a:txBody>
                  <a:tcPr marL="91437" marR="9143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7338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18</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800" b="1" i="0" u="none" strike="noStrike" cap="none" normalizeH="0" baseline="0" dirty="0" smtClean="0">
                          <a:ln>
                            <a:noFill/>
                          </a:ln>
                          <a:solidFill>
                            <a:schemeClr val="tx1"/>
                          </a:solidFill>
                          <a:effectLst/>
                          <a:latin typeface="Times New Roman" pitchFamily="18" charset="0"/>
                        </a:rPr>
                        <a:t>Board Room 4</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b="1" dirty="0" smtClean="0"/>
                        <a:t>3</a:t>
                      </a:r>
                    </a:p>
                  </a:txBody>
                  <a:tcPr marL="91437" marR="9143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7648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19</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800" b="1" i="0" u="none" strike="noStrike" cap="none" normalizeH="0" baseline="0" dirty="0" smtClean="0">
                          <a:ln>
                            <a:noFill/>
                          </a:ln>
                          <a:solidFill>
                            <a:schemeClr val="tx1"/>
                          </a:solidFill>
                          <a:effectLst/>
                          <a:latin typeface="Times New Roman" pitchFamily="18" charset="0"/>
                        </a:rPr>
                        <a:t>City Terrace 3</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2800" b="1" dirty="0" smtClean="0"/>
                        <a:t>3</a:t>
                      </a:r>
                      <a:endParaRPr lang="en-US" sz="2800" b="1" dirty="0"/>
                    </a:p>
                  </a:txBody>
                  <a:tcPr marL="91437" marR="9143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7648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21</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800" b="1" i="0" u="none" strike="noStrike" cap="none" normalizeH="0" baseline="0" dirty="0" smtClean="0">
                          <a:ln>
                            <a:noFill/>
                          </a:ln>
                          <a:solidFill>
                            <a:schemeClr val="tx1"/>
                          </a:solidFill>
                          <a:effectLst/>
                          <a:latin typeface="Times New Roman" pitchFamily="18" charset="0"/>
                        </a:rPr>
                        <a:t>Board Room 2</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b="1" dirty="0" smtClean="0"/>
                        <a:t>3</a:t>
                      </a:r>
                    </a:p>
                  </a:txBody>
                  <a:tcPr marL="91437" marR="9143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7338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22</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800" b="1" i="0" u="none" strike="noStrike" cap="none" normalizeH="0" baseline="0" dirty="0" smtClean="0">
                          <a:ln>
                            <a:noFill/>
                          </a:ln>
                          <a:solidFill>
                            <a:schemeClr val="tx1"/>
                          </a:solidFill>
                          <a:effectLst/>
                          <a:latin typeface="Times New Roman" pitchFamily="18" charset="0"/>
                        </a:rPr>
                        <a:t>Board Room 1</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2800" b="1" dirty="0" smtClean="0"/>
                        <a:t>3</a:t>
                      </a:r>
                      <a:endParaRPr lang="en-US" sz="2800" b="1" dirty="0"/>
                    </a:p>
                  </a:txBody>
                  <a:tcPr marL="91437" marR="9143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26659" name="Text Box 4"/>
          <p:cNvSpPr txBox="1">
            <a:spLocks noChangeArrowheads="1"/>
          </p:cNvSpPr>
          <p:nvPr/>
        </p:nvSpPr>
        <p:spPr bwMode="auto">
          <a:xfrm>
            <a:off x="52388" y="561975"/>
            <a:ext cx="3792537" cy="457200"/>
          </a:xfrm>
          <a:prstGeom prst="rect">
            <a:avLst/>
          </a:prstGeom>
          <a:noFill/>
          <a:ln w="9525">
            <a:noFill/>
            <a:miter lim="800000"/>
            <a:headEnd/>
            <a:tailEnd/>
          </a:ln>
        </p:spPr>
        <p:txBody>
          <a:bodyPr wrap="none">
            <a:spAutoFit/>
          </a:bodyPr>
          <a:lstStyle/>
          <a:p>
            <a:pPr algn="ctr" eaLnBrk="0" hangingPunct="0"/>
            <a:r>
              <a:rPr lang="en-US">
                <a:solidFill>
                  <a:schemeClr val="tx2"/>
                </a:solidFill>
              </a:rPr>
              <a:t>Monday Agenda Item 4.1.5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p:nvPr>
        </p:nvSpPr>
        <p:spPr>
          <a:xfrm>
            <a:off x="656771" y="1019175"/>
            <a:ext cx="7772400" cy="474663"/>
          </a:xfrm>
        </p:spPr>
        <p:txBody>
          <a:bodyPr/>
          <a:lstStyle/>
          <a:p>
            <a:r>
              <a:rPr lang="en-US" dirty="0" smtClean="0"/>
              <a:t>WG18 Agenda</a:t>
            </a:r>
          </a:p>
        </p:txBody>
      </p:sp>
      <p:sp>
        <p:nvSpPr>
          <p:cNvPr id="30722" name="Content Placeholder 2"/>
          <p:cNvSpPr>
            <a:spLocks noGrp="1"/>
          </p:cNvSpPr>
          <p:nvPr>
            <p:ph idx="1"/>
          </p:nvPr>
        </p:nvSpPr>
        <p:spPr>
          <a:xfrm>
            <a:off x="347663" y="1828800"/>
            <a:ext cx="8564562" cy="4614863"/>
          </a:xfrm>
        </p:spPr>
        <p:txBody>
          <a:bodyPr/>
          <a:lstStyle/>
          <a:p>
            <a:pPr marL="0" indent="0">
              <a:buFontTx/>
              <a:buNone/>
            </a:pPr>
            <a:r>
              <a:rPr lang="en-US" sz="4000" dirty="0" smtClean="0"/>
              <a:t>Refer to document 18-12-0002 r2</a:t>
            </a:r>
            <a:endParaRPr lang="en-US" sz="4800" dirty="0" smtClean="0"/>
          </a:p>
          <a:p>
            <a:pPr marL="0" indent="0">
              <a:buFontTx/>
              <a:buNone/>
            </a:pPr>
            <a:endParaRPr lang="en-US" sz="2800" dirty="0" smtClean="0"/>
          </a:p>
          <a:p>
            <a:pPr marL="0" indent="0">
              <a:buFontTx/>
              <a:buNone/>
            </a:pPr>
            <a:r>
              <a:rPr lang="en-US" sz="2800" dirty="0" smtClean="0"/>
              <a:t>		</a:t>
            </a:r>
          </a:p>
        </p:txBody>
      </p:sp>
      <p:sp>
        <p:nvSpPr>
          <p:cNvPr id="30723"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January 2012</a:t>
            </a:r>
          </a:p>
        </p:txBody>
      </p:sp>
      <p:sp>
        <p:nvSpPr>
          <p:cNvPr id="30724"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30725"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E98E3D2E-7363-42E0-9F66-57FBDC493FEC}" type="slidenum">
              <a:rPr lang="en-US" smtClean="0"/>
              <a:pPr/>
              <a:t>8</a:t>
            </a:fld>
            <a:endParaRPr lang="en-US" smtClean="0"/>
          </a:p>
        </p:txBody>
      </p:sp>
      <p:sp>
        <p:nvSpPr>
          <p:cNvPr id="7" name="Text Box 4"/>
          <p:cNvSpPr txBox="1">
            <a:spLocks noChangeArrowheads="1"/>
          </p:cNvSpPr>
          <p:nvPr/>
        </p:nvSpPr>
        <p:spPr bwMode="auto">
          <a:xfrm>
            <a:off x="52388" y="561975"/>
            <a:ext cx="3792537" cy="457200"/>
          </a:xfrm>
          <a:prstGeom prst="rect">
            <a:avLst/>
          </a:prstGeom>
          <a:noFill/>
          <a:ln w="9525">
            <a:noFill/>
            <a:miter lim="800000"/>
            <a:headEnd/>
            <a:tailEnd/>
          </a:ln>
        </p:spPr>
        <p:txBody>
          <a:bodyPr wrap="none">
            <a:spAutoFit/>
          </a:bodyPr>
          <a:lstStyle/>
          <a:p>
            <a:pPr algn="ctr" eaLnBrk="0" hangingPunct="0"/>
            <a:r>
              <a:rPr lang="en-US" dirty="0">
                <a:solidFill>
                  <a:schemeClr val="tx2"/>
                </a:solidFill>
              </a:rPr>
              <a:t>Monday Agenda Item 4.1.6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January 2012</a:t>
            </a:r>
          </a:p>
        </p:txBody>
      </p:sp>
      <p:sp>
        <p:nvSpPr>
          <p:cNvPr id="37890"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37891"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4C36F78B-9C91-407D-B4CA-67ED441A4950}" type="slidenum">
              <a:rPr lang="en-US" smtClean="0"/>
              <a:pPr/>
              <a:t>9</a:t>
            </a:fld>
            <a:endParaRPr lang="en-US" smtClean="0"/>
          </a:p>
        </p:txBody>
      </p:sp>
      <p:sp>
        <p:nvSpPr>
          <p:cNvPr id="37892" name="Rectangle 2"/>
          <p:cNvSpPr>
            <a:spLocks noGrp="1" noChangeArrowheads="1"/>
          </p:cNvSpPr>
          <p:nvPr>
            <p:ph type="title"/>
          </p:nvPr>
        </p:nvSpPr>
        <p:spPr>
          <a:xfrm>
            <a:off x="685800" y="1082675"/>
            <a:ext cx="7772400" cy="992188"/>
          </a:xfrm>
        </p:spPr>
        <p:txBody>
          <a:bodyPr/>
          <a:lstStyle/>
          <a:p>
            <a:r>
              <a:rPr lang="en-US" sz="2800" dirty="0" smtClean="0"/>
              <a:t>March Meeting – Waikoloa Hawaii</a:t>
            </a:r>
            <a:br>
              <a:rPr lang="en-US" sz="2800" dirty="0" smtClean="0"/>
            </a:br>
            <a:r>
              <a:rPr lang="en-US" sz="2800" dirty="0" smtClean="0"/>
              <a:t>March  11 - 16</a:t>
            </a:r>
          </a:p>
        </p:txBody>
      </p:sp>
      <p:sp>
        <p:nvSpPr>
          <p:cNvPr id="37893" name="Text Box 4"/>
          <p:cNvSpPr txBox="1">
            <a:spLocks noChangeArrowheads="1"/>
          </p:cNvSpPr>
          <p:nvPr/>
        </p:nvSpPr>
        <p:spPr bwMode="auto">
          <a:xfrm>
            <a:off x="22225" y="617538"/>
            <a:ext cx="3868738" cy="457200"/>
          </a:xfrm>
          <a:prstGeom prst="rect">
            <a:avLst/>
          </a:prstGeom>
          <a:noFill/>
          <a:ln w="9525">
            <a:noFill/>
            <a:miter lim="800000"/>
            <a:headEnd/>
            <a:tailEnd/>
          </a:ln>
        </p:spPr>
        <p:txBody>
          <a:bodyPr wrap="none">
            <a:spAutoFit/>
          </a:bodyPr>
          <a:lstStyle/>
          <a:p>
            <a:pPr algn="ctr" eaLnBrk="0" hangingPunct="0"/>
            <a:r>
              <a:rPr lang="en-US">
                <a:solidFill>
                  <a:schemeClr val="tx2"/>
                </a:solidFill>
              </a:rPr>
              <a:t>Monday Agenda Item 4.1.10</a:t>
            </a:r>
          </a:p>
        </p:txBody>
      </p:sp>
      <p:sp>
        <p:nvSpPr>
          <p:cNvPr id="37894" name="Text Box 5"/>
          <p:cNvSpPr txBox="1">
            <a:spLocks noChangeArrowheads="1"/>
          </p:cNvSpPr>
          <p:nvPr/>
        </p:nvSpPr>
        <p:spPr bwMode="auto">
          <a:xfrm>
            <a:off x="246063" y="3062288"/>
            <a:ext cx="8550275" cy="1877437"/>
          </a:xfrm>
          <a:prstGeom prst="rect">
            <a:avLst/>
          </a:prstGeom>
          <a:noFill/>
          <a:ln w="12700">
            <a:solidFill>
              <a:srgbClr val="33CC33"/>
            </a:solidFill>
            <a:miter lim="800000"/>
            <a:headEnd type="none" w="sm" len="sm"/>
            <a:tailEnd type="none" w="sm" len="sm"/>
          </a:ln>
        </p:spPr>
        <p:txBody>
          <a:bodyPr>
            <a:spAutoFit/>
          </a:bodyPr>
          <a:lstStyle/>
          <a:p>
            <a:pPr marL="742950" indent="-742950" eaLnBrk="0" hangingPunct="0">
              <a:buFont typeface="+mj-lt"/>
              <a:buAutoNum type="arabicPeriod"/>
              <a:defRPr/>
            </a:pPr>
            <a:r>
              <a:rPr lang="en-US" sz="4000" dirty="0"/>
              <a:t>Hotel Registration open </a:t>
            </a:r>
            <a:endParaRPr lang="en-US" sz="4000" dirty="0">
              <a:solidFill>
                <a:srgbClr val="FF0000"/>
              </a:solidFill>
            </a:endParaRPr>
          </a:p>
          <a:p>
            <a:pPr marL="742950" indent="-742950" eaLnBrk="0" hangingPunct="0">
              <a:buFont typeface="+mj-lt"/>
              <a:buAutoNum type="arabicPeriod"/>
              <a:defRPr/>
            </a:pPr>
            <a:r>
              <a:rPr lang="en-US" sz="4000" dirty="0"/>
              <a:t>Meeting Registration opens </a:t>
            </a:r>
            <a:endParaRPr lang="en-US" sz="4000" dirty="0" smtClean="0"/>
          </a:p>
          <a:p>
            <a:pPr marL="742950" indent="-742950" eaLnBrk="0" hangingPunct="0">
              <a:buFont typeface="+mj-lt"/>
              <a:buAutoNum type="arabicPeriod"/>
              <a:defRPr/>
            </a:pPr>
            <a:r>
              <a:rPr lang="en-US" sz="3600" dirty="0" smtClean="0"/>
              <a:t>Early </a:t>
            </a:r>
            <a:r>
              <a:rPr lang="en-US" sz="3600" dirty="0"/>
              <a:t>bird registration </a:t>
            </a:r>
            <a:r>
              <a:rPr lang="en-US" sz="3600" dirty="0" smtClean="0"/>
              <a:t>expires Jan 27</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257705</TotalTime>
  <Words>2792</Words>
  <Application>Microsoft Office PowerPoint</Application>
  <PresentationFormat>On-screen Show (4:3)</PresentationFormat>
  <Paragraphs>636</Paragraphs>
  <Slides>46</Slides>
  <Notes>13</Notes>
  <HiddenSlides>0</HiddenSlides>
  <MMClips>0</MMClips>
  <ScaleCrop>false</ScaleCrop>
  <HeadingPairs>
    <vt:vector size="4" baseType="variant">
      <vt:variant>
        <vt:lpstr>Theme</vt:lpstr>
      </vt:variant>
      <vt:variant>
        <vt:i4>1</vt:i4>
      </vt:variant>
      <vt:variant>
        <vt:lpstr>Slide Titles</vt:lpstr>
      </vt:variant>
      <vt:variant>
        <vt:i4>46</vt:i4>
      </vt:variant>
    </vt:vector>
  </HeadingPairs>
  <TitlesOfParts>
    <vt:vector size="47" baseType="lpstr">
      <vt:lpstr>Default Design</vt:lpstr>
      <vt:lpstr>Supplementary Plenary Information - January 2012</vt:lpstr>
      <vt:lpstr>PowerPoint Presentation</vt:lpstr>
      <vt:lpstr>IEEE LOA Database</vt:lpstr>
      <vt:lpstr> Joint Meetings</vt:lpstr>
      <vt:lpstr>NEW PARS</vt:lpstr>
      <vt:lpstr>Other PARS</vt:lpstr>
      <vt:lpstr>Group Room assignments</vt:lpstr>
      <vt:lpstr>WG18 Agenda</vt:lpstr>
      <vt:lpstr>March Meeting – Waikoloa Hawaii March  11 - 16</vt:lpstr>
      <vt:lpstr>Other Special Events</vt:lpstr>
      <vt:lpstr>Topics since November 2011 EC</vt:lpstr>
      <vt:lpstr>802.11 Topics for March 2012 EC</vt:lpstr>
      <vt:lpstr>802.1 Architecture Document</vt:lpstr>
      <vt:lpstr>Smart Grid Meetings</vt:lpstr>
      <vt:lpstr>Wednesday Topics</vt:lpstr>
      <vt:lpstr>Future Interim Meetings + Independent Treasury</vt:lpstr>
      <vt:lpstr>New from SA</vt:lpstr>
      <vt:lpstr>Architecture</vt:lpstr>
      <vt:lpstr>ePOLL</vt:lpstr>
      <vt:lpstr>November EC Workshop</vt:lpstr>
      <vt:lpstr>Comment Resolution Guidelines</vt:lpstr>
      <vt:lpstr>Election Process</vt:lpstr>
      <vt:lpstr>PowerPoint Presentation</vt:lpstr>
      <vt:lpstr>Wednesday – Summary</vt:lpstr>
      <vt:lpstr>Wednesday – Discussion  Topics</vt:lpstr>
      <vt:lpstr>PowerPoint Presentation</vt:lpstr>
      <vt:lpstr>PowerPoint Presentation</vt:lpstr>
      <vt:lpstr>PowerPoint Presentation</vt:lpstr>
      <vt:lpstr>Wednesday – Discussion  Topics</vt:lpstr>
      <vt:lpstr>WG Officer Election Process Week of March 11-16, 2012</vt:lpstr>
      <vt:lpstr>Current 802 Rules</vt:lpstr>
      <vt:lpstr>6.2 Election of Officers</vt:lpstr>
      <vt:lpstr>Chair  Responsibilities – Part 1</vt:lpstr>
      <vt:lpstr>Chair  Responsibilities – Part 2</vt:lpstr>
      <vt:lpstr>802.11 Operations Manual</vt:lpstr>
      <vt:lpstr>WG Officer Election Process  - Part 1</vt:lpstr>
      <vt:lpstr>WG Officer Election Process – Part 2</vt:lpstr>
      <vt:lpstr>TG/SG/SC Officer Election Process Week of May 13-18, 2012</vt:lpstr>
      <vt:lpstr>PowerPoint Presentation</vt:lpstr>
      <vt:lpstr>IEEE LOA Database</vt:lpstr>
      <vt:lpstr>IEEE Store Contents  - January  2012</vt:lpstr>
      <vt:lpstr>802.11 drafts to ISO/IEC JTC1/SC6</vt:lpstr>
      <vt:lpstr>Future Venues</vt:lpstr>
      <vt:lpstr>Future Venues</vt:lpstr>
      <vt:lpstr>Future Venues</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Supplementary Information - November 2011</dc:title>
  <dc:subject>Additional Meeting Information</dc:subject>
  <dc:creator>Bruce Kraemer (Marvell)</dc:creator>
  <cp:lastModifiedBy>Bruce Kraemer</cp:lastModifiedBy>
  <cp:revision>2586</cp:revision>
  <cp:lastPrinted>2012-01-19T23:55:59Z</cp:lastPrinted>
  <dcterms:created xsi:type="dcterms:W3CDTF">1998-02-10T13:07:52Z</dcterms:created>
  <dcterms:modified xsi:type="dcterms:W3CDTF">2012-01-20T02:06:50Z</dcterms:modified>
</cp:coreProperties>
</file>