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1105" r:id="rId2"/>
    <p:sldId id="1295" r:id="rId3"/>
    <p:sldId id="1468" r:id="rId4"/>
    <p:sldId id="1357" r:id="rId5"/>
    <p:sldId id="1445" r:id="rId6"/>
    <p:sldId id="1481" r:id="rId7"/>
    <p:sldId id="1387" r:id="rId8"/>
    <p:sldId id="1456" r:id="rId9"/>
    <p:sldId id="1458" r:id="rId10"/>
    <p:sldId id="1483" r:id="rId11"/>
    <p:sldId id="1379" r:id="rId12"/>
    <p:sldId id="1386" r:id="rId13"/>
    <p:sldId id="1450" r:id="rId14"/>
    <p:sldId id="1368" r:id="rId15"/>
    <p:sldId id="1512" r:id="rId16"/>
    <p:sldId id="1513" r:id="rId17"/>
    <p:sldId id="1514" r:id="rId18"/>
    <p:sldId id="1515" r:id="rId19"/>
    <p:sldId id="1516" r:id="rId20"/>
    <p:sldId id="1518" r:id="rId21"/>
    <p:sldId id="1519" r:id="rId22"/>
    <p:sldId id="1520" r:id="rId23"/>
    <p:sldId id="1296" r:id="rId24"/>
    <p:sldId id="1530" r:id="rId25"/>
    <p:sldId id="1529" r:id="rId26"/>
    <p:sldId id="1438" r:id="rId27"/>
    <p:sldId id="1437" r:id="rId28"/>
    <p:sldId id="1436" r:id="rId29"/>
    <p:sldId id="1531" r:id="rId30"/>
    <p:sldId id="1533" r:id="rId31"/>
    <p:sldId id="1523" r:id="rId32"/>
    <p:sldId id="1524" r:id="rId33"/>
    <p:sldId id="1525" r:id="rId34"/>
    <p:sldId id="1532" r:id="rId35"/>
    <p:sldId id="1527" r:id="rId36"/>
    <p:sldId id="1526" r:id="rId37"/>
    <p:sldId id="1535" r:id="rId38"/>
    <p:sldId id="1534" r:id="rId39"/>
    <p:sldId id="1297" r:id="rId40"/>
    <p:sldId id="1398" r:id="rId41"/>
    <p:sldId id="1388" r:id="rId42"/>
    <p:sldId id="1510" r:id="rId43"/>
    <p:sldId id="1478" r:id="rId44"/>
    <p:sldId id="1476" r:id="rId45"/>
    <p:sldId id="1347" r:id="rId46"/>
    <p:sldId id="1447" r:id="rId47"/>
    <p:sldId id="1511" r:id="rId48"/>
    <p:sldId id="1435" r:id="rId49"/>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9933"/>
    <a:srgbClr val="FF3300"/>
    <a:srgbClr val="33CC33"/>
    <a:srgbClr val="66FF99"/>
    <a:srgbClr val="C0C0C0"/>
    <a:srgbClr val="B2B2B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p:scale>
          <a:sx n="66" d="100"/>
          <a:sy n="66" d="100"/>
        </p:scale>
        <p:origin x="-1356" y="-1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076"/>
    </p:cViewPr>
  </p:sorterViewPr>
  <p:notesViewPr>
    <p:cSldViewPr snapToGrid="0">
      <p:cViewPr>
        <p:scale>
          <a:sx n="100" d="100"/>
          <a:sy n="100" d="100"/>
        </p:scale>
        <p:origin x="-1932" y="-72"/>
      </p:cViewPr>
      <p:guideLst>
        <p:guide orient="horz" pos="2163"/>
        <p:guide pos="29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2272" y="185647"/>
            <a:ext cx="218598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933" eaLnBrk="0" hangingPunct="0">
              <a:defRPr sz="1400"/>
            </a:lvl1pPr>
          </a:lstStyle>
          <a:p>
            <a:r>
              <a:rPr lang="en-US" smtClean="0"/>
              <a:t>doc.: IEEE 802.11-11/1597r0</a:t>
            </a:r>
            <a:endParaRPr lang="en-US"/>
          </a:p>
        </p:txBody>
      </p:sp>
      <p:sp>
        <p:nvSpPr>
          <p:cNvPr id="3075" name="Rectangle 3"/>
          <p:cNvSpPr>
            <a:spLocks noGrp="1" noChangeArrowheads="1"/>
          </p:cNvSpPr>
          <p:nvPr>
            <p:ph type="dt" sz="quarter" idx="1"/>
          </p:nvPr>
        </p:nvSpPr>
        <p:spPr bwMode="auto">
          <a:xfrm>
            <a:off x="702145" y="176135"/>
            <a:ext cx="1041952"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3516" eaLnBrk="0" hangingPunct="0">
              <a:defRPr sz="1400"/>
            </a:lvl1pPr>
          </a:lstStyle>
          <a:p>
            <a:pPr>
              <a:defRPr/>
            </a:pPr>
            <a:r>
              <a:rPr lang="en-US" smtClean="0"/>
              <a:t>January 2012</a:t>
            </a:r>
            <a:endParaRPr lang="en-US"/>
          </a:p>
        </p:txBody>
      </p:sp>
      <p:sp>
        <p:nvSpPr>
          <p:cNvPr id="3076" name="Rectangle 4"/>
          <p:cNvSpPr>
            <a:spLocks noGrp="1" noChangeArrowheads="1"/>
          </p:cNvSpPr>
          <p:nvPr>
            <p:ph type="ftr" sz="quarter" idx="2"/>
          </p:nvPr>
        </p:nvSpPr>
        <p:spPr bwMode="auto">
          <a:xfrm>
            <a:off x="4809793" y="8998358"/>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2933"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69000" y="8998358"/>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3516"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0567" y="386822"/>
            <a:ext cx="5609267"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
        <p:nvSpPr>
          <p:cNvPr id="72711" name="Rectangle 7"/>
          <p:cNvSpPr>
            <a:spLocks noChangeArrowheads="1"/>
          </p:cNvSpPr>
          <p:nvPr/>
        </p:nvSpPr>
        <p:spPr bwMode="auto">
          <a:xfrm>
            <a:off x="700567" y="8998357"/>
            <a:ext cx="733702" cy="190240"/>
          </a:xfrm>
          <a:prstGeom prst="rect">
            <a:avLst/>
          </a:prstGeom>
          <a:noFill/>
          <a:ln>
            <a:noFill/>
          </a:ln>
          <a:effectLst/>
          <a:extLst/>
        </p:spPr>
        <p:txBody>
          <a:bodyPr wrap="none" lIns="0" tIns="0" rIns="0" bIns="0">
            <a:spAutoFit/>
          </a:bodyPr>
          <a:lstStyle/>
          <a:p>
            <a:pPr defTabSz="943516" eaLnBrk="0" hangingPunct="0">
              <a:defRPr/>
            </a:pPr>
            <a:r>
              <a:rPr lang="en-US" sz="1200" b="0"/>
              <a:t>Submission</a:t>
            </a:r>
          </a:p>
        </p:txBody>
      </p:sp>
      <p:sp>
        <p:nvSpPr>
          <p:cNvPr id="72712" name="Line 8"/>
          <p:cNvSpPr>
            <a:spLocks noChangeShapeType="1"/>
          </p:cNvSpPr>
          <p:nvPr/>
        </p:nvSpPr>
        <p:spPr bwMode="auto">
          <a:xfrm>
            <a:off x="700567" y="8987260"/>
            <a:ext cx="5767052"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4875" y="95282"/>
            <a:ext cx="218598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933" eaLnBrk="0" hangingPunct="0">
              <a:defRPr sz="1400"/>
            </a:lvl1pPr>
          </a:lstStyle>
          <a:p>
            <a:pPr>
              <a:defRPr/>
            </a:pPr>
            <a:r>
              <a:rPr lang="en-US" smtClean="0"/>
              <a:t>doc.: IEEE 802.11-11/1597r0</a:t>
            </a:r>
            <a:endParaRPr lang="en-US"/>
          </a:p>
        </p:txBody>
      </p:sp>
      <p:sp>
        <p:nvSpPr>
          <p:cNvPr id="2051" name="Rectangle 3"/>
          <p:cNvSpPr>
            <a:spLocks noGrp="1" noChangeArrowheads="1"/>
          </p:cNvSpPr>
          <p:nvPr>
            <p:ph type="dt" idx="1"/>
          </p:nvPr>
        </p:nvSpPr>
        <p:spPr bwMode="auto">
          <a:xfrm>
            <a:off x="661121" y="95282"/>
            <a:ext cx="1041952"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2933" eaLnBrk="0" hangingPunct="0">
              <a:defRPr sz="1400"/>
            </a:lvl1pPr>
          </a:lstStyle>
          <a:p>
            <a:pPr>
              <a:defRPr/>
            </a:pPr>
            <a:r>
              <a:rPr lang="en-US" smtClean="0"/>
              <a:t>January 2012</a:t>
            </a:r>
            <a:endParaRPr lang="en-US"/>
          </a:p>
        </p:txBody>
      </p:sp>
      <p:sp>
        <p:nvSpPr>
          <p:cNvPr id="14340" name="Rectangle 4"/>
          <p:cNvSpPr>
            <a:spLocks noGrp="1" noRot="1" noChangeAspect="1" noChangeArrowheads="1" noTextEdit="1"/>
          </p:cNvSpPr>
          <p:nvPr>
            <p:ph type="sldImg" idx="2"/>
          </p:nvPr>
        </p:nvSpPr>
        <p:spPr bwMode="auto">
          <a:xfrm>
            <a:off x="1189038" y="701675"/>
            <a:ext cx="4633912"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089" y="4416741"/>
            <a:ext cx="5142222" cy="4183698"/>
          </a:xfrm>
          <a:prstGeom prst="rect">
            <a:avLst/>
          </a:prstGeom>
          <a:noFill/>
          <a:ln>
            <a:noFill/>
          </a:ln>
          <a:effectLst/>
          <a:extLst/>
        </p:spPr>
        <p:txBody>
          <a:bodyPr vert="horz" wrap="square" lIns="94659" tIns="46528" rIns="94659" bIns="465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08631" y="9003114"/>
            <a:ext cx="2042226"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0392" lvl="4" algn="r" defTabSz="942933"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58033" y="900311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3516"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2124" y="9003114"/>
            <a:ext cx="733702" cy="190240"/>
          </a:xfrm>
          <a:prstGeom prst="rect">
            <a:avLst/>
          </a:prstGeom>
          <a:noFill/>
          <a:ln>
            <a:noFill/>
          </a:ln>
          <a:effectLst/>
          <a:extLst/>
        </p:spPr>
        <p:txBody>
          <a:bodyPr wrap="none" lIns="0" tIns="0" rIns="0" bIns="0">
            <a:spAutoFit/>
          </a:bodyPr>
          <a:lstStyle/>
          <a:p>
            <a:pPr defTabSz="924646" eaLnBrk="0" hangingPunct="0">
              <a:defRPr/>
            </a:pPr>
            <a:r>
              <a:rPr lang="en-US" sz="1200" b="0"/>
              <a:t>Submission</a:t>
            </a:r>
          </a:p>
        </p:txBody>
      </p:sp>
      <p:sp>
        <p:nvSpPr>
          <p:cNvPr id="50185" name="Line 9"/>
          <p:cNvSpPr>
            <a:spLocks noChangeShapeType="1"/>
          </p:cNvSpPr>
          <p:nvPr/>
        </p:nvSpPr>
        <p:spPr bwMode="auto">
          <a:xfrm>
            <a:off x="732124" y="8999943"/>
            <a:ext cx="5546153"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
        <p:nvSpPr>
          <p:cNvPr id="50186" name="Line 10"/>
          <p:cNvSpPr>
            <a:spLocks noChangeShapeType="1"/>
          </p:cNvSpPr>
          <p:nvPr/>
        </p:nvSpPr>
        <p:spPr bwMode="auto">
          <a:xfrm>
            <a:off x="654810" y="296458"/>
            <a:ext cx="5700781"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17410"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17411"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17412"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51359" y="9003114"/>
            <a:ext cx="424443" cy="190240"/>
          </a:xfrm>
          <a:noFill/>
          <a:ln>
            <a:miter lim="800000"/>
            <a:headEnd/>
            <a:tailEnd/>
          </a:ln>
        </p:spPr>
        <p:txBody>
          <a:bodyPr/>
          <a:lstStyle/>
          <a:p>
            <a:pPr defTabSz="942933"/>
            <a:r>
              <a:rPr lang="en-US" smtClean="0"/>
              <a:t>Page </a:t>
            </a:r>
            <a:fld id="{C5964BF7-1C77-4D3E-8268-56452D6E6F3D}" type="slidenum">
              <a:rPr lang="en-US" smtClean="0"/>
              <a:pPr defTabSz="942933"/>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78850"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78851"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78852"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7D9C0947-C0A0-479E-BD46-49C6CCB597C1}" type="slidenum">
              <a:rPr lang="en-US" smtClean="0"/>
              <a:pPr defTabSz="942933"/>
              <a:t>42</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0898" name="Slide Image Placeholder 1"/>
          <p:cNvSpPr>
            <a:spLocks noGrp="1" noRot="1" noChangeAspect="1" noTextEdit="1"/>
          </p:cNvSpPr>
          <p:nvPr>
            <p:ph type="sldImg"/>
          </p:nvPr>
        </p:nvSpPr>
        <p:spPr>
          <a:xfrm>
            <a:off x="1189038" y="701675"/>
            <a:ext cx="4632325" cy="3475038"/>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0901"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0902" name="Footer Placeholder 5"/>
          <p:cNvSpPr>
            <a:spLocks noGrp="1"/>
          </p:cNvSpPr>
          <p:nvPr>
            <p:ph type="ftr" sz="quarter" idx="4"/>
          </p:nvPr>
        </p:nvSpPr>
        <p:spPr>
          <a:xfrm>
            <a:off x="4509503" y="9003114"/>
            <a:ext cx="1841355" cy="19024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2297A596-A2DE-40C5-9A57-544EAF86002D}" type="slidenum">
              <a:rPr lang="en-US" smtClean="0"/>
              <a:pPr defTabSz="942933"/>
              <a:t>43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601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601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602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D84A3CFC-82E6-4932-B3B5-696B2B563518}" type="slidenum">
              <a:rPr lang="en-US" smtClean="0"/>
              <a:pPr defTabSz="942933"/>
              <a:t>45</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8066"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8067"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8068"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1CC32F29-7B21-4777-916A-343CFBA51076}" type="slidenum">
              <a:rPr lang="en-US" smtClean="0"/>
              <a:pPr defTabSz="942933"/>
              <a:t>46</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8066"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8067"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8068"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1CC32F29-7B21-4777-916A-343CFBA51076}" type="slidenum">
              <a:rPr lang="en-US" smtClean="0"/>
              <a:pPr defTabSz="942933"/>
              <a:t>47</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1945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1945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1946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51359" y="9003114"/>
            <a:ext cx="424443" cy="190240"/>
          </a:xfrm>
          <a:noFill/>
          <a:ln>
            <a:miter lim="800000"/>
            <a:headEnd/>
            <a:tailEnd/>
          </a:ln>
        </p:spPr>
        <p:txBody>
          <a:bodyPr/>
          <a:lstStyle/>
          <a:p>
            <a:pPr defTabSz="942933"/>
            <a:r>
              <a:rPr lang="en-US" smtClean="0"/>
              <a:t>Page </a:t>
            </a:r>
            <a:fld id="{10D129A3-C7C8-4DD5-99C7-0A1DFF114698}" type="slidenum">
              <a:rPr lang="en-US" smtClean="0"/>
              <a:pPr defTabSz="942933"/>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2765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2765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51359" y="9003114"/>
            <a:ext cx="424443" cy="190240"/>
          </a:xfrm>
          <a:noFill/>
          <a:ln>
            <a:miter lim="800000"/>
            <a:headEnd/>
            <a:tailEnd/>
          </a:ln>
        </p:spPr>
        <p:txBody>
          <a:bodyPr/>
          <a:lstStyle/>
          <a:p>
            <a:pPr defTabSz="942933"/>
            <a:r>
              <a:rPr lang="en-US" smtClean="0"/>
              <a:t>Page </a:t>
            </a:r>
            <a:fld id="{C203DFCC-51D3-4708-9D5D-0538E7E52D07}" type="slidenum">
              <a:rPr lang="en-US" smtClean="0"/>
              <a:pPr defTabSz="942933"/>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0962"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0963"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0964"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06DF4960-73C5-4494-9A06-265C5D4526C4}" type="slidenum">
              <a:rPr lang="en-US" smtClean="0"/>
              <a:pPr defTabSz="942933"/>
              <a:t>11</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505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505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506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529911D7-C9FE-44AD-A779-0B7DCC3DA4AF}" type="slidenum">
              <a:rPr lang="en-US" smtClean="0"/>
              <a:pPr defTabSz="942933"/>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smtClean="0"/>
          </a:p>
        </p:txBody>
      </p:sp>
      <p:sp>
        <p:nvSpPr>
          <p:cNvPr id="8397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397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397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3975"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B851FFE9-A063-48EF-993B-5D63F06D7A0F}" type="slidenum">
              <a:rPr lang="en-US" smtClean="0"/>
              <a:pPr defTabSz="942933"/>
              <a:t>20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9154"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9155"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9156"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3FE3F59F-A1EA-49BA-9289-2DAE3D53E691}" type="slidenum">
              <a:rPr lang="en-US" smtClean="0"/>
              <a:pPr defTabSz="942933"/>
              <a:t>23</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6349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6349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9FF4E601-09F5-4B85-A4FD-090E9E00C148}" type="slidenum">
              <a:rPr lang="en-US" smtClean="0"/>
              <a:pPr defTabSz="942933"/>
              <a:t>26</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78850"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78851"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78852"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7D9C0947-C0A0-479E-BD46-49C6CCB597C1}" type="slidenum">
              <a:rPr lang="en-US" smtClean="0"/>
              <a:pPr defTabSz="942933"/>
              <a:t>41</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802.11-11/1597r1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etools_documentation/dcn/11/etools_documentation-11-0016-01-MYBA-vote-change.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PARs.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January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2012-January-09</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47000" cy="338138"/>
          </a:xfrm>
          <a:prstGeom prst="rect">
            <a:avLst/>
          </a:prstGeom>
          <a:noFill/>
          <a:ln w="9525">
            <a:noFill/>
            <a:miter lim="800000"/>
            <a:headEnd/>
            <a:tailEnd/>
          </a:ln>
        </p:spPr>
        <p:txBody>
          <a:bodyPr wrap="none">
            <a:spAutoFit/>
          </a:bodyPr>
          <a:lstStyle/>
          <a:p>
            <a:pPr eaLnBrk="0" hangingPunct="0"/>
            <a:r>
              <a:rPr lang="en-US" sz="1600" dirty="0"/>
              <a:t>Abstract: Additional Information on topics for 802 plenary meeting – November 2011 </a:t>
            </a:r>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January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10</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a:t>
            </a:r>
          </a:p>
        </p:txBody>
      </p:sp>
      <p:sp>
        <p:nvSpPr>
          <p:cNvPr id="3" name="TextBox 2"/>
          <p:cNvSpPr txBox="1"/>
          <p:nvPr/>
        </p:nvSpPr>
        <p:spPr>
          <a:xfrm>
            <a:off x="665938" y="3962399"/>
            <a:ext cx="5894371" cy="1815882"/>
          </a:xfrm>
          <a:prstGeom prst="rect">
            <a:avLst/>
          </a:prstGeom>
          <a:noFill/>
          <a:ln>
            <a:solidFill>
              <a:srgbClr val="FF0000"/>
            </a:solidFill>
          </a:ln>
        </p:spPr>
        <p:txBody>
          <a:bodyPr wrap="none" rtlCol="0">
            <a:spAutoFit/>
          </a:bodyPr>
          <a:lstStyle/>
          <a:p>
            <a:r>
              <a:rPr lang="en-US" sz="3200" dirty="0" smtClean="0"/>
              <a:t>Wednesday Social  6:30 pm start</a:t>
            </a:r>
          </a:p>
          <a:p>
            <a:r>
              <a:rPr lang="en-US" sz="3200" dirty="0" smtClean="0"/>
              <a:t>Badge needed for admission</a:t>
            </a:r>
          </a:p>
          <a:p>
            <a:r>
              <a:rPr lang="en-US" dirty="0" smtClean="0"/>
              <a:t>River City Brewing Company</a:t>
            </a:r>
          </a:p>
          <a:p>
            <a:r>
              <a:rPr lang="en-US" dirty="0" smtClean="0"/>
              <a:t>835 Museum Circle </a:t>
            </a:r>
            <a:endParaRPr lang="en-US" dirty="0"/>
          </a:p>
        </p:txBody>
      </p:sp>
      <p:sp>
        <p:nvSpPr>
          <p:cNvPr id="10" name="TextBox 9"/>
          <p:cNvSpPr txBox="1"/>
          <p:nvPr/>
        </p:nvSpPr>
        <p:spPr>
          <a:xfrm>
            <a:off x="665937" y="2198913"/>
            <a:ext cx="5004447" cy="1323439"/>
          </a:xfrm>
          <a:prstGeom prst="rect">
            <a:avLst/>
          </a:prstGeom>
          <a:noFill/>
          <a:ln>
            <a:solidFill>
              <a:srgbClr val="FF0000"/>
            </a:solidFill>
          </a:ln>
        </p:spPr>
        <p:txBody>
          <a:bodyPr wrap="none" rtlCol="0">
            <a:spAutoFit/>
          </a:bodyPr>
          <a:lstStyle/>
          <a:p>
            <a:r>
              <a:rPr lang="en-US" sz="3200" dirty="0" smtClean="0"/>
              <a:t>Breakfast – Lunch - Breaks</a:t>
            </a:r>
          </a:p>
          <a:p>
            <a:r>
              <a:rPr lang="en-US" dirty="0" smtClean="0"/>
              <a:t>River Terrace 1</a:t>
            </a:r>
          </a:p>
          <a:p>
            <a:r>
              <a:rPr lang="en-US" dirty="0" smtClean="0"/>
              <a:t>3</a:t>
            </a:r>
            <a:r>
              <a:rPr lang="en-US" baseline="30000" dirty="0" smtClean="0"/>
              <a:t>rd</a:t>
            </a:r>
            <a:r>
              <a:rPr lang="en-US" dirty="0" smtClean="0"/>
              <a:t> Floor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1FAA41B-A91B-4335-ACD5-4452F7AFC28F}" type="slidenum">
              <a:rPr lang="en-US" smtClean="0"/>
              <a:pPr/>
              <a:t>11</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dirty="0" smtClean="0"/>
              <a:t>Topics since November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802.11 REVISION submitted to RevCom</a:t>
            </a:r>
          </a:p>
          <a:p>
            <a:pPr lvl="1">
              <a:lnSpc>
                <a:spcPct val="90000"/>
              </a:lnSpc>
              <a:defRPr/>
            </a:pPr>
            <a:r>
              <a:rPr lang="en-US" sz="3200" dirty="0" smtClean="0"/>
              <a:t>On Jan 23 agenda</a:t>
            </a:r>
          </a:p>
          <a:p>
            <a:pPr>
              <a:lnSpc>
                <a:spcPct val="90000"/>
              </a:lnSpc>
              <a:defRPr/>
            </a:pPr>
            <a:endParaRPr lang="en-US" sz="2800" dirty="0"/>
          </a:p>
          <a:p>
            <a:pPr lvl="1">
              <a:lnSpc>
                <a:spcPct val="90000"/>
              </a:lnSpc>
              <a:defRPr/>
            </a:pPr>
            <a:endParaRPr lang="en-US" sz="2800" dirty="0" smtClean="0"/>
          </a:p>
          <a:p>
            <a:pPr>
              <a:lnSpc>
                <a:spcPct val="90000"/>
              </a:lnSpc>
              <a:defRPr/>
            </a:pPr>
            <a:r>
              <a:rPr lang="en-US" sz="2800" dirty="0" smtClean="0"/>
              <a:t>EC workshop in November – Sat/Sun following  plenary  Report??</a:t>
            </a:r>
          </a:p>
          <a:p>
            <a:pPr>
              <a:lnSpc>
                <a:spcPct val="90000"/>
              </a:lnSpc>
              <a:defRPr/>
            </a:pP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D69A9E3-70D8-4808-B83D-9178110FC6FF}" type="slidenum">
              <a:rPr lang="en-US" smtClean="0"/>
              <a:pPr/>
              <a:t>12</a:t>
            </a:fld>
            <a:endParaRPr lang="en-US" smtClean="0"/>
          </a:p>
        </p:txBody>
      </p:sp>
      <p:sp>
        <p:nvSpPr>
          <p:cNvPr id="41988" name="Rectangle 2"/>
          <p:cNvSpPr>
            <a:spLocks noGrp="1" noChangeArrowheads="1"/>
          </p:cNvSpPr>
          <p:nvPr>
            <p:ph type="title"/>
          </p:nvPr>
        </p:nvSpPr>
        <p:spPr/>
        <p:txBody>
          <a:bodyPr/>
          <a:lstStyle/>
          <a:p>
            <a:r>
              <a:rPr lang="en-US" dirty="0" smtClean="0"/>
              <a:t>802.11 Topics for March 2012 EC</a:t>
            </a:r>
          </a:p>
        </p:txBody>
      </p:sp>
      <p:sp>
        <p:nvSpPr>
          <p:cNvPr id="41989" name="Rectangle 3"/>
          <p:cNvSpPr>
            <a:spLocks noGrp="1" noChangeArrowheads="1"/>
          </p:cNvSpPr>
          <p:nvPr>
            <p:ph type="body" idx="1"/>
          </p:nvPr>
        </p:nvSpPr>
        <p:spPr>
          <a:xfrm>
            <a:off x="376238" y="1524000"/>
            <a:ext cx="8523287" cy="4905375"/>
          </a:xfrm>
        </p:spPr>
        <p:txBody>
          <a:bodyPr/>
          <a:lstStyle/>
          <a:p>
            <a:r>
              <a:rPr lang="en-US" sz="2800" dirty="0" smtClean="0"/>
              <a:t>Begin Sponsor Ballot</a:t>
            </a:r>
          </a:p>
          <a:p>
            <a:pPr lvl="1"/>
            <a:r>
              <a:rPr lang="en-US" sz="2400" dirty="0" smtClean="0"/>
              <a:t>Nothing anticipated</a:t>
            </a:r>
          </a:p>
          <a:p>
            <a:r>
              <a:rPr lang="en-US" sz="2800" dirty="0" smtClean="0"/>
              <a:t>Requests to submit to RevCom?</a:t>
            </a:r>
          </a:p>
          <a:p>
            <a:pPr lvl="1"/>
            <a:r>
              <a:rPr lang="en-US" sz="2400" dirty="0" smtClean="0"/>
              <a:t>AE</a:t>
            </a:r>
          </a:p>
          <a:p>
            <a:pPr lvl="1"/>
            <a:r>
              <a:rPr lang="en-US" sz="2400" dirty="0" smtClean="0"/>
              <a:t>AA</a:t>
            </a:r>
          </a:p>
          <a:p>
            <a:r>
              <a:rPr lang="en-US" sz="2800" dirty="0" smtClean="0"/>
              <a:t>New project PAR to NesCom ?</a:t>
            </a:r>
          </a:p>
          <a:p>
            <a:pPr lvl="1"/>
            <a:r>
              <a:rPr lang="en-US" sz="2400" dirty="0" smtClean="0"/>
              <a:t>CMMW possibly</a:t>
            </a:r>
          </a:p>
          <a:p>
            <a:r>
              <a:rPr lang="en-US" sz="2800" dirty="0" smtClean="0"/>
              <a:t>PAR Extension ?</a:t>
            </a:r>
          </a:p>
          <a:p>
            <a:pPr lvl="1"/>
            <a:r>
              <a:rPr lang="en-US" sz="2400" dirty="0" smtClean="0"/>
              <a:t>Nothing anticipated for March but two for July</a:t>
            </a:r>
          </a:p>
          <a:p>
            <a:r>
              <a:rPr lang="en-US" sz="2800" dirty="0" smtClean="0"/>
              <a:t>Study Group start up?</a:t>
            </a:r>
          </a:p>
          <a:p>
            <a:pPr lvl="1"/>
            <a:endParaRPr lang="en-US" sz="2400" dirty="0" smtClean="0"/>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CC4C703-19DA-4660-A83A-FE2C78AD3CAE}" type="slidenum">
              <a:rPr lang="en-US" smtClean="0"/>
              <a:pPr/>
              <a:t>13</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401E88D-7F7D-4457-8F7E-C0FC8817E120}" type="slidenum">
              <a:rPr lang="en-US" smtClean="0"/>
              <a:pPr/>
              <a:t>14</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4.1.14</a:t>
            </a:r>
          </a:p>
        </p:txBody>
      </p:sp>
      <p:sp>
        <p:nvSpPr>
          <p:cNvPr id="44038" name="Text Box 13"/>
          <p:cNvSpPr txBox="1">
            <a:spLocks noChangeArrowheads="1"/>
          </p:cNvSpPr>
          <p:nvPr/>
        </p:nvSpPr>
        <p:spPr bwMode="auto">
          <a:xfrm>
            <a:off x="412750" y="3810000"/>
            <a:ext cx="8420100" cy="1077913"/>
          </a:xfrm>
          <a:prstGeom prst="rect">
            <a:avLst/>
          </a:prstGeom>
          <a:noFill/>
          <a:ln w="9525">
            <a:noFill/>
            <a:miter lim="800000"/>
            <a:headEnd/>
            <a:tailEnd/>
          </a:ln>
        </p:spPr>
        <p:txBody>
          <a:bodyPr wrap="none">
            <a:spAutoFit/>
          </a:bodyPr>
          <a:lstStyle/>
          <a:p>
            <a:pPr eaLnBrk="0" hangingPunct="0"/>
            <a:r>
              <a:rPr lang="en-US" sz="3200"/>
              <a:t>Revision of NIST Smart Grid PAP#2 Guideline</a:t>
            </a:r>
          </a:p>
          <a:p>
            <a:pPr eaLnBrk="0" hangingPunct="0"/>
            <a:r>
              <a:rPr lang="en-US" sz="3200"/>
              <a:t>Review NIST Framework document</a:t>
            </a:r>
          </a:p>
        </p:txBody>
      </p:sp>
      <p:sp>
        <p:nvSpPr>
          <p:cNvPr id="44039" name="Text Box 13"/>
          <p:cNvSpPr txBox="1">
            <a:spLocks noChangeArrowheads="1"/>
          </p:cNvSpPr>
          <p:nvPr/>
        </p:nvSpPr>
        <p:spPr bwMode="auto">
          <a:xfrm>
            <a:off x="508000" y="1916113"/>
            <a:ext cx="5340350" cy="1570037"/>
          </a:xfrm>
          <a:prstGeom prst="rect">
            <a:avLst/>
          </a:prstGeom>
          <a:noFill/>
          <a:ln w="9525">
            <a:noFill/>
            <a:miter lim="800000"/>
            <a:headEnd/>
            <a:tailEnd/>
          </a:ln>
        </p:spPr>
        <p:txBody>
          <a:bodyPr wrap="none">
            <a:spAutoFit/>
          </a:bodyPr>
          <a:lstStyle/>
          <a:p>
            <a:pPr eaLnBrk="0" hangingPunct="0"/>
            <a:r>
              <a:rPr lang="en-US" sz="3200"/>
              <a:t>Two sessions</a:t>
            </a:r>
          </a:p>
          <a:p>
            <a:pPr eaLnBrk="0" hangingPunct="0"/>
            <a:r>
              <a:rPr lang="en-US" sz="3200"/>
              <a:t>Tuesday pm2 - Hanover E</a:t>
            </a:r>
          </a:p>
          <a:p>
            <a:pPr eaLnBrk="0" hangingPunct="0"/>
            <a:r>
              <a:rPr lang="en-US" sz="3200"/>
              <a:t>Thursday pm2   -  Hanover 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Topics</a:t>
            </a:r>
            <a:endParaRPr lang="en-US" dirty="0"/>
          </a:p>
        </p:txBody>
      </p:sp>
      <p:sp>
        <p:nvSpPr>
          <p:cNvPr id="3" name="Content Placeholder 2"/>
          <p:cNvSpPr>
            <a:spLocks noGrp="1"/>
          </p:cNvSpPr>
          <p:nvPr>
            <p:ph idx="1"/>
          </p:nvPr>
        </p:nvSpPr>
        <p:spPr>
          <a:xfrm>
            <a:off x="362857" y="1567543"/>
            <a:ext cx="8519886" cy="4267200"/>
          </a:xfrm>
        </p:spPr>
        <p:txBody>
          <a:bodyPr/>
          <a:lstStyle/>
          <a:p>
            <a:r>
              <a:rPr lang="en-US" sz="2800" dirty="0" smtClean="0"/>
              <a:t>Future Meeting Venues /Independent Treasury</a:t>
            </a:r>
            <a:endParaRPr lang="en-US" sz="2800" dirty="0"/>
          </a:p>
          <a:p>
            <a:r>
              <a:rPr lang="en-US" sz="2800" dirty="0" smtClean="0"/>
              <a:t>New from SA: Bylaws, Ops Manual, Patent Slides</a:t>
            </a:r>
          </a:p>
          <a:p>
            <a:r>
              <a:rPr lang="en-US" sz="2800" dirty="0" smtClean="0"/>
              <a:t>Architecture Ballot Status</a:t>
            </a:r>
          </a:p>
          <a:p>
            <a:r>
              <a:rPr lang="en-US" sz="2800" dirty="0" err="1" smtClean="0"/>
              <a:t>ePOLL</a:t>
            </a:r>
            <a:r>
              <a:rPr lang="en-US" sz="2800" dirty="0" smtClean="0"/>
              <a:t> status</a:t>
            </a:r>
          </a:p>
          <a:p>
            <a:r>
              <a:rPr lang="en-US" sz="2800" dirty="0" smtClean="0"/>
              <a:t>November EC Workshop Summary</a:t>
            </a:r>
          </a:p>
          <a:p>
            <a:r>
              <a:rPr lang="en-US" sz="2800" dirty="0" smtClean="0"/>
              <a:t>Comment Resolution Guidelines</a:t>
            </a:r>
          </a:p>
          <a:p>
            <a:r>
              <a:rPr lang="en-US" sz="2800" dirty="0" smtClean="0"/>
              <a:t>Election Process</a:t>
            </a:r>
          </a:p>
          <a:p>
            <a:r>
              <a:rPr lang="en-US" sz="2800" dirty="0" smtClean="0">
                <a:solidFill>
                  <a:srgbClr val="C00000"/>
                </a:solidFill>
              </a:rPr>
              <a:t>Time is allocated on Wednesday for each of these. Extended discussions will continue on Friday as needed.</a:t>
            </a:r>
            <a:endParaRPr lang="en-US" sz="28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15</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extLst>
      <p:ext uri="{BB962C8B-B14F-4D97-AF65-F5344CB8AC3E}">
        <p14:creationId xmlns:p14="http://schemas.microsoft.com/office/powerpoint/2010/main" val="872116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57" y="685800"/>
            <a:ext cx="8882743" cy="1066800"/>
          </a:xfrm>
        </p:spPr>
        <p:txBody>
          <a:bodyPr/>
          <a:lstStyle/>
          <a:p>
            <a:r>
              <a:rPr lang="en-US" dirty="0" smtClean="0"/>
              <a:t>Future Interim Meetings + Independent Treasury</a:t>
            </a:r>
            <a:endParaRPr lang="en-US" dirty="0"/>
          </a:p>
        </p:txBody>
      </p:sp>
      <p:sp>
        <p:nvSpPr>
          <p:cNvPr id="3" name="Content Placeholder 2"/>
          <p:cNvSpPr>
            <a:spLocks noGrp="1"/>
          </p:cNvSpPr>
          <p:nvPr>
            <p:ph idx="1"/>
          </p:nvPr>
        </p:nvSpPr>
        <p:spPr>
          <a:xfrm>
            <a:off x="304801" y="1567543"/>
            <a:ext cx="8505370" cy="4528457"/>
          </a:xfrm>
        </p:spPr>
        <p:txBody>
          <a:bodyPr/>
          <a:lstStyle/>
          <a:p>
            <a:r>
              <a:rPr lang="en-US" sz="2800" dirty="0" smtClean="0"/>
              <a:t>What is the committed venue plan for the next few years? How well do they match our goals?</a:t>
            </a:r>
          </a:p>
          <a:p>
            <a:r>
              <a:rPr lang="en-US" sz="2800" dirty="0" smtClean="0"/>
              <a:t>Which event dates are open for site selection?</a:t>
            </a:r>
          </a:p>
          <a:p>
            <a:r>
              <a:rPr lang="en-US" sz="2800" dirty="0" smtClean="0"/>
              <a:t>If 802.11 wants independent site selection it requires a separate treasury and meeting planner. What are the details involved in accomplishing this?</a:t>
            </a:r>
          </a:p>
          <a:p>
            <a:r>
              <a:rPr lang="en-US" sz="2800" dirty="0" smtClean="0"/>
              <a:t>Should we forego any multi-event contracts?</a:t>
            </a:r>
          </a:p>
          <a:p>
            <a:r>
              <a:rPr lang="en-US" sz="2800" dirty="0" smtClean="0"/>
              <a:t>Does the group want to pursue the independence route?</a:t>
            </a:r>
          </a:p>
          <a:p>
            <a:endParaRPr lang="en-US" sz="28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16</a:t>
            </a:fld>
            <a:endParaRPr lang="en-US"/>
          </a:p>
        </p:txBody>
      </p:sp>
    </p:spTree>
    <p:extLst>
      <p:ext uri="{BB962C8B-B14F-4D97-AF65-F5344CB8AC3E}">
        <p14:creationId xmlns:p14="http://schemas.microsoft.com/office/powerpoint/2010/main" val="1883278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from SA</a:t>
            </a:r>
            <a:endParaRPr lang="en-US" dirty="0"/>
          </a:p>
        </p:txBody>
      </p:sp>
      <p:sp>
        <p:nvSpPr>
          <p:cNvPr id="3" name="Content Placeholder 2"/>
          <p:cNvSpPr>
            <a:spLocks noGrp="1"/>
          </p:cNvSpPr>
          <p:nvPr>
            <p:ph idx="1"/>
          </p:nvPr>
        </p:nvSpPr>
        <p:spPr>
          <a:xfrm>
            <a:off x="304799" y="1981200"/>
            <a:ext cx="8592457" cy="4114800"/>
          </a:xfrm>
        </p:spPr>
        <p:txBody>
          <a:bodyPr/>
          <a:lstStyle/>
          <a:p>
            <a:r>
              <a:rPr lang="en-US" dirty="0" smtClean="0"/>
              <a:t>During the December 2011 SA series there was approved…</a:t>
            </a:r>
          </a:p>
          <a:p>
            <a:r>
              <a:rPr lang="en-US" dirty="0" smtClean="0"/>
              <a:t>Revised  SA Bylaws</a:t>
            </a:r>
          </a:p>
          <a:p>
            <a:r>
              <a:rPr lang="en-US" dirty="0" smtClean="0"/>
              <a:t>Revised Operations Manual</a:t>
            </a:r>
          </a:p>
          <a:p>
            <a:endParaRPr lang="en-US" dirty="0"/>
          </a:p>
          <a:p>
            <a:r>
              <a:rPr lang="en-US" dirty="0" smtClean="0"/>
              <a:t>Partially revised </a:t>
            </a:r>
            <a:r>
              <a:rPr lang="en-US" dirty="0" err="1" smtClean="0"/>
              <a:t>PatCom</a:t>
            </a:r>
            <a:r>
              <a:rPr lang="en-US" dirty="0" smtClean="0"/>
              <a:t> material – with more in process</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17</a:t>
            </a:fld>
            <a:endParaRPr lang="en-US"/>
          </a:p>
        </p:txBody>
      </p:sp>
    </p:spTree>
    <p:extLst>
      <p:ext uri="{BB962C8B-B14F-4D97-AF65-F5344CB8AC3E}">
        <p14:creationId xmlns:p14="http://schemas.microsoft.com/office/powerpoint/2010/main" val="571512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3" name="Content Placeholder 2"/>
          <p:cNvSpPr>
            <a:spLocks noGrp="1"/>
          </p:cNvSpPr>
          <p:nvPr>
            <p:ph idx="1"/>
          </p:nvPr>
        </p:nvSpPr>
        <p:spPr>
          <a:xfrm>
            <a:off x="391887" y="1981200"/>
            <a:ext cx="8389256" cy="4114800"/>
          </a:xfrm>
        </p:spPr>
        <p:txBody>
          <a:bodyPr/>
          <a:lstStyle/>
          <a:p>
            <a:r>
              <a:rPr lang="en-US" dirty="0" smtClean="0"/>
              <a:t>802.1 owns a project to Update the Overview and Architecture standard for 802</a:t>
            </a:r>
          </a:p>
          <a:p>
            <a:r>
              <a:rPr lang="en-US" dirty="0" smtClean="0"/>
              <a:t>A ballot on D1.3 is underway</a:t>
            </a:r>
          </a:p>
          <a:p>
            <a:r>
              <a:rPr lang="en-US" dirty="0" smtClean="0"/>
              <a:t>802.11 completed a mirror ballot on Friday Jan 13</a:t>
            </a:r>
          </a:p>
          <a:p>
            <a:endParaRPr lang="en-US" dirty="0"/>
          </a:p>
          <a:p>
            <a:r>
              <a:rPr lang="en-US" dirty="0" smtClean="0"/>
              <a:t>ARC  (Wednesday AM1) is rolling up the comments for submission to 802.1 by their Feb 4 deadline</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18</a:t>
            </a:fld>
            <a:endParaRPr lang="en-US"/>
          </a:p>
        </p:txBody>
      </p:sp>
    </p:spTree>
    <p:extLst>
      <p:ext uri="{BB962C8B-B14F-4D97-AF65-F5344CB8AC3E}">
        <p14:creationId xmlns:p14="http://schemas.microsoft.com/office/powerpoint/2010/main" val="126522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ePOLL</a:t>
            </a:r>
            <a:endParaRPr lang="en-US" dirty="0"/>
          </a:p>
        </p:txBody>
      </p:sp>
      <p:sp>
        <p:nvSpPr>
          <p:cNvPr id="3" name="Content Placeholder 2"/>
          <p:cNvSpPr>
            <a:spLocks noGrp="1"/>
          </p:cNvSpPr>
          <p:nvPr>
            <p:ph idx="1"/>
          </p:nvPr>
        </p:nvSpPr>
        <p:spPr>
          <a:xfrm>
            <a:off x="362857" y="1698171"/>
            <a:ext cx="8490857" cy="4397829"/>
          </a:xfrm>
        </p:spPr>
        <p:txBody>
          <a:bodyPr/>
          <a:lstStyle/>
          <a:p>
            <a:r>
              <a:rPr lang="en-US" dirty="0" smtClean="0"/>
              <a:t>A new balloting  and comment submission system for WG ballots has been on trial for the past few months</a:t>
            </a:r>
          </a:p>
          <a:p>
            <a:endParaRPr lang="en-US" dirty="0"/>
          </a:p>
          <a:p>
            <a:r>
              <a:rPr lang="en-US" dirty="0" smtClean="0"/>
              <a:t>How is the experimentation with the new tool progressing?</a:t>
            </a:r>
          </a:p>
          <a:p>
            <a:r>
              <a:rPr lang="en-US" dirty="0" smtClean="0"/>
              <a:t>What’s different?</a:t>
            </a:r>
          </a:p>
          <a:p>
            <a:r>
              <a:rPr lang="en-US" dirty="0" smtClean="0"/>
              <a:t>Why introduce a new tool?</a:t>
            </a:r>
          </a:p>
          <a:p>
            <a:endParaRPr lang="en-US" dirty="0"/>
          </a:p>
          <a:p>
            <a:r>
              <a:rPr lang="en-US" dirty="0" smtClean="0"/>
              <a:t>What do balloters need to know to effectively use the tool in the next major WG ballot?</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19</a:t>
            </a:fld>
            <a:endParaRPr lang="en-US"/>
          </a:p>
        </p:txBody>
      </p:sp>
    </p:spTree>
    <p:extLst>
      <p:ext uri="{BB962C8B-B14F-4D97-AF65-F5344CB8AC3E}">
        <p14:creationId xmlns:p14="http://schemas.microsoft.com/office/powerpoint/2010/main" val="416939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170DFA5-48E1-46B0-9BBE-7B40812F2B69}"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29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29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27B47DE-79D3-4B03-8365-954936525DEC}" type="slidenum">
              <a:rPr lang="en-US" smtClean="0"/>
              <a:pPr/>
              <a:t>20</a:t>
            </a:fld>
            <a:endParaRPr lang="en-US" smtClean="0"/>
          </a:p>
        </p:txBody>
      </p:sp>
      <p:sp>
        <p:nvSpPr>
          <p:cNvPr id="82948" name="Rectangle 2"/>
          <p:cNvSpPr>
            <a:spLocks noGrp="1" noChangeArrowheads="1"/>
          </p:cNvSpPr>
          <p:nvPr>
            <p:ph type="title"/>
          </p:nvPr>
        </p:nvSpPr>
        <p:spPr>
          <a:xfrm>
            <a:off x="685800" y="927100"/>
            <a:ext cx="7772400" cy="352425"/>
          </a:xfrm>
        </p:spPr>
        <p:txBody>
          <a:bodyPr/>
          <a:lstStyle/>
          <a:p>
            <a:r>
              <a:rPr lang="en-US" sz="2800" dirty="0"/>
              <a:t>November EC Workshop</a:t>
            </a:r>
            <a:endParaRPr lang="en-US" sz="2800" dirty="0" smtClean="0"/>
          </a:p>
        </p:txBody>
      </p:sp>
      <p:sp>
        <p:nvSpPr>
          <p:cNvPr id="62469" name="Rectangle 3"/>
          <p:cNvSpPr>
            <a:spLocks noGrp="1" noChangeArrowheads="1"/>
          </p:cNvSpPr>
          <p:nvPr>
            <p:ph type="body" idx="1"/>
          </p:nvPr>
        </p:nvSpPr>
        <p:spPr>
          <a:xfrm>
            <a:off x="295275" y="1379538"/>
            <a:ext cx="8707438" cy="4876800"/>
          </a:xfrm>
        </p:spPr>
        <p:txBody>
          <a:bodyPr/>
          <a:lstStyle/>
          <a:p>
            <a:pPr marL="514350" indent="-514350">
              <a:buFontTx/>
              <a:buAutoNum type="arabicPeriod"/>
              <a:defRPr/>
            </a:pPr>
            <a:r>
              <a:rPr lang="en-US" sz="2000" dirty="0" smtClean="0"/>
              <a:t>International engagements of 802</a:t>
            </a:r>
          </a:p>
          <a:p>
            <a:pPr marL="914400" lvl="1" indent="-514350">
              <a:defRPr/>
            </a:pPr>
            <a:r>
              <a:rPr lang="en-US" dirty="0" smtClean="0"/>
              <a:t>ISO, ITU, CCSA, ETSI, …</a:t>
            </a:r>
          </a:p>
          <a:p>
            <a:pPr marL="514350" indent="-514350">
              <a:buFontTx/>
              <a:buAutoNum type="arabicPeriod"/>
              <a:defRPr/>
            </a:pPr>
            <a:r>
              <a:rPr lang="en-US" sz="2000" dirty="0" smtClean="0"/>
              <a:t>802 operating procedures, tools, efficiency and changes in SA</a:t>
            </a:r>
          </a:p>
          <a:p>
            <a:pPr lvl="1">
              <a:defRPr/>
            </a:pPr>
            <a:r>
              <a:rPr lang="en-US" dirty="0" smtClean="0"/>
              <a:t>myBallot, RevCom, NesCom, meeting fees, Get802, </a:t>
            </a:r>
            <a:r>
              <a:rPr lang="en-US" dirty="0" err="1" smtClean="0"/>
              <a:t>etc</a:t>
            </a:r>
            <a:endParaRPr lang="en-US" dirty="0" smtClean="0"/>
          </a:p>
          <a:p>
            <a:pPr lvl="1">
              <a:defRPr/>
            </a:pPr>
            <a:r>
              <a:rPr lang="en-US" dirty="0" smtClean="0"/>
              <a:t>Meeting tools</a:t>
            </a:r>
          </a:p>
          <a:p>
            <a:pPr marL="514350" indent="-514350">
              <a:buFontTx/>
              <a:buAutoNum type="arabicPeriod"/>
              <a:defRPr/>
            </a:pPr>
            <a:r>
              <a:rPr lang="en-US" sz="2000" dirty="0" smtClean="0"/>
              <a:t>Strategic Discussions</a:t>
            </a:r>
          </a:p>
          <a:p>
            <a:pPr>
              <a:defRPr/>
            </a:pPr>
            <a:r>
              <a:rPr lang="en-US" sz="2000" dirty="0" smtClean="0"/>
              <a:t>Issues and opportunities in partnering with other SDOs</a:t>
            </a:r>
          </a:p>
          <a:p>
            <a:pPr>
              <a:defRPr/>
            </a:pPr>
            <a:r>
              <a:rPr lang="en-US" sz="2000" dirty="0" smtClean="0"/>
              <a:t>802 architecture</a:t>
            </a:r>
          </a:p>
          <a:p>
            <a:pPr>
              <a:defRPr/>
            </a:pPr>
            <a:r>
              <a:rPr lang="en-US" sz="2000" dirty="0" smtClean="0"/>
              <a:t>Organization of 802</a:t>
            </a:r>
          </a:p>
          <a:p>
            <a:pPr>
              <a:defRPr/>
            </a:pPr>
            <a:r>
              <a:rPr lang="en-US" sz="2000" dirty="0" smtClean="0"/>
              <a:t>IEEE as Standards  service provider</a:t>
            </a:r>
          </a:p>
          <a:p>
            <a:pPr>
              <a:defRPr/>
            </a:pPr>
            <a:r>
              <a:rPr lang="en-US" sz="3600" dirty="0" smtClean="0"/>
              <a:t>What is the report out on these topics?</a:t>
            </a:r>
          </a:p>
          <a:p>
            <a:pPr marL="514350" indent="-514350">
              <a:buFontTx/>
              <a:buAutoNum type="arabicPeriod"/>
              <a:defRPr/>
            </a:pPr>
            <a:endParaRPr lang="en-US" dirty="0"/>
          </a:p>
        </p:txBody>
      </p:sp>
      <p:sp>
        <p:nvSpPr>
          <p:cNvPr id="82950" name="Text Box 4"/>
          <p:cNvSpPr txBox="1">
            <a:spLocks noChangeArrowheads="1"/>
          </p:cNvSpPr>
          <p:nvPr/>
        </p:nvSpPr>
        <p:spPr bwMode="auto">
          <a:xfrm>
            <a:off x="434975" y="611188"/>
            <a:ext cx="2828925"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extLst>
      <p:ext uri="{BB962C8B-B14F-4D97-AF65-F5344CB8AC3E}">
        <p14:creationId xmlns:p14="http://schemas.microsoft.com/office/powerpoint/2010/main" val="1359348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Comment Resolution Guidelines</a:t>
            </a:r>
            <a:endParaRPr lang="en-US" dirty="0"/>
          </a:p>
        </p:txBody>
      </p:sp>
      <p:sp>
        <p:nvSpPr>
          <p:cNvPr id="3" name="Content Placeholder 2"/>
          <p:cNvSpPr>
            <a:spLocks noGrp="1"/>
          </p:cNvSpPr>
          <p:nvPr>
            <p:ph idx="1"/>
          </p:nvPr>
        </p:nvSpPr>
        <p:spPr>
          <a:xfrm>
            <a:off x="304800" y="1407885"/>
            <a:ext cx="8708570" cy="4963885"/>
          </a:xfrm>
        </p:spPr>
        <p:txBody>
          <a:bodyPr/>
          <a:lstStyle/>
          <a:p>
            <a:r>
              <a:rPr lang="en-US" dirty="0" smtClean="0"/>
              <a:t>All 802.11 ballot commenters want to be ensured that their submitted comments are considerately dealt with by the comment resolution committee.</a:t>
            </a:r>
          </a:p>
          <a:p>
            <a:r>
              <a:rPr lang="en-US" dirty="0" smtClean="0"/>
              <a:t>There have been concerns raised about practices used</a:t>
            </a:r>
          </a:p>
          <a:p>
            <a:pPr lvl="1"/>
            <a:r>
              <a:rPr lang="en-US" sz="2400" dirty="0" smtClean="0"/>
              <a:t>Incomplete consideration</a:t>
            </a:r>
          </a:p>
          <a:p>
            <a:pPr lvl="1"/>
            <a:r>
              <a:rPr lang="en-US" sz="2400" dirty="0" smtClean="0"/>
              <a:t>Inconsistent practices across TGs</a:t>
            </a:r>
          </a:p>
          <a:p>
            <a:r>
              <a:rPr lang="en-US" sz="2800" dirty="0" smtClean="0"/>
              <a:t>Guidelines are being developed to highlight best practices to address both concerns</a:t>
            </a:r>
          </a:p>
          <a:p>
            <a:r>
              <a:rPr lang="en-US" sz="2800" dirty="0" smtClean="0"/>
              <a:t>Please review  11-11-1625 r1</a:t>
            </a:r>
          </a:p>
          <a:p>
            <a:r>
              <a:rPr lang="en-US" sz="2800" dirty="0" smtClean="0"/>
              <a:t>Similar guideline activity underway in RevCom for Sponsor ballots</a:t>
            </a:r>
            <a:endParaRPr lang="en-US" sz="28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21</a:t>
            </a:fld>
            <a:endParaRPr lang="en-US"/>
          </a:p>
        </p:txBody>
      </p:sp>
    </p:spTree>
    <p:extLst>
      <p:ext uri="{BB962C8B-B14F-4D97-AF65-F5344CB8AC3E}">
        <p14:creationId xmlns:p14="http://schemas.microsoft.com/office/powerpoint/2010/main" val="3480511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a:t>
            </a:r>
            <a:endParaRPr lang="en-US" dirty="0"/>
          </a:p>
        </p:txBody>
      </p:sp>
      <p:sp>
        <p:nvSpPr>
          <p:cNvPr id="3" name="Content Placeholder 2"/>
          <p:cNvSpPr>
            <a:spLocks noGrp="1"/>
          </p:cNvSpPr>
          <p:nvPr>
            <p:ph idx="1"/>
          </p:nvPr>
        </p:nvSpPr>
        <p:spPr>
          <a:xfrm>
            <a:off x="319314" y="1625600"/>
            <a:ext cx="8418286" cy="4470400"/>
          </a:xfrm>
        </p:spPr>
        <p:txBody>
          <a:bodyPr/>
          <a:lstStyle/>
          <a:p>
            <a:r>
              <a:rPr lang="en-US" dirty="0" smtClean="0"/>
              <a:t>Working Group Officer elections take place March 2012</a:t>
            </a:r>
          </a:p>
          <a:p>
            <a:r>
              <a:rPr lang="en-US" dirty="0" smtClean="0"/>
              <a:t>Nomination procedure</a:t>
            </a:r>
          </a:p>
          <a:p>
            <a:r>
              <a:rPr lang="en-US" dirty="0" smtClean="0"/>
              <a:t>Election Procedure</a:t>
            </a:r>
          </a:p>
          <a:p>
            <a:endParaRPr lang="en-US" dirty="0"/>
          </a:p>
          <a:p>
            <a:r>
              <a:rPr lang="en-US" dirty="0" smtClean="0"/>
              <a:t>Task Group Officer elections take place May 2012</a:t>
            </a:r>
          </a:p>
          <a:p>
            <a:r>
              <a:rPr lang="en-US" dirty="0"/>
              <a:t>Nomination procedure</a:t>
            </a:r>
          </a:p>
          <a:p>
            <a:r>
              <a:rPr lang="en-US" dirty="0"/>
              <a:t>Election Procedure</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22</a:t>
            </a:fld>
            <a:endParaRPr lang="en-US"/>
          </a:p>
        </p:txBody>
      </p:sp>
    </p:spTree>
    <p:extLst>
      <p:ext uri="{BB962C8B-B14F-4D97-AF65-F5344CB8AC3E}">
        <p14:creationId xmlns:p14="http://schemas.microsoft.com/office/powerpoint/2010/main" val="3453998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A55325-F3CE-49A8-9750-A37FD83BACDC}" type="slidenum">
              <a:rPr lang="en-US" smtClean="0"/>
              <a:pPr/>
              <a:t>23</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80143"/>
          </a:xfrm>
        </p:spPr>
        <p:txBody>
          <a:bodyPr/>
          <a:lstStyle/>
          <a:p>
            <a:r>
              <a:rPr lang="en-US" dirty="0" smtClean="0"/>
              <a:t>Wednesday – Summary</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4000" dirty="0" smtClean="0"/>
              <a:t>4 Liaison Reports</a:t>
            </a:r>
            <a:endParaRPr lang="en-US" sz="4000" dirty="0"/>
          </a:p>
          <a:p>
            <a:r>
              <a:rPr lang="en-US" sz="4000" dirty="0" smtClean="0"/>
              <a:t>4 Status Reports</a:t>
            </a:r>
          </a:p>
          <a:p>
            <a:r>
              <a:rPr lang="en-US" sz="4000" dirty="0" smtClean="0"/>
              <a:t>Room Changes</a:t>
            </a:r>
          </a:p>
          <a:p>
            <a:r>
              <a:rPr lang="en-US" sz="4000" dirty="0" smtClean="0"/>
              <a:t>ballot request from </a:t>
            </a:r>
            <a:r>
              <a:rPr lang="en-US" sz="4000" dirty="0"/>
              <a:t>11AC </a:t>
            </a:r>
            <a:endParaRPr lang="en-US" sz="4000" dirty="0" smtClean="0"/>
          </a:p>
          <a:p>
            <a:r>
              <a:rPr lang="en-US" sz="4000" dirty="0" smtClean="0"/>
              <a:t>4 Status Reports</a:t>
            </a:r>
            <a:endParaRPr lang="en-US" sz="4000" dirty="0"/>
          </a:p>
          <a:p>
            <a:endParaRPr lang="en-US" sz="40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2545121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 Discussion  </a:t>
            </a:r>
            <a:r>
              <a:rPr lang="en-US" dirty="0" smtClean="0"/>
              <a:t>Topics</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2200" dirty="0" err="1"/>
              <a:t>ePOLL</a:t>
            </a:r>
            <a:r>
              <a:rPr lang="en-US" sz="2200" dirty="0"/>
              <a:t> status (Adrian)</a:t>
            </a:r>
          </a:p>
          <a:p>
            <a:r>
              <a:rPr lang="en-US" sz="2200" dirty="0"/>
              <a:t>Architecture Ballot Status (Adrian)</a:t>
            </a:r>
          </a:p>
          <a:p>
            <a:r>
              <a:rPr lang="en-US" sz="2200" dirty="0" smtClean="0"/>
              <a:t>New </a:t>
            </a:r>
            <a:r>
              <a:rPr lang="en-US" sz="2200" dirty="0" smtClean="0"/>
              <a:t>from SA: Bylaws, Ops Manual, Patent </a:t>
            </a:r>
            <a:r>
              <a:rPr lang="en-US" sz="2200" dirty="0" smtClean="0"/>
              <a:t>Slides (Jon) 11-11-0045</a:t>
            </a:r>
            <a:endParaRPr lang="en-US" sz="2200" dirty="0" smtClean="0"/>
          </a:p>
          <a:p>
            <a:r>
              <a:rPr lang="en-US" sz="2200" dirty="0" smtClean="0"/>
              <a:t>November EC Workshop Summary (Jon/Bruce)</a:t>
            </a:r>
          </a:p>
          <a:p>
            <a:endParaRPr lang="en-US" sz="2200" dirty="0" smtClean="0"/>
          </a:p>
          <a:p>
            <a:r>
              <a:rPr lang="en-US" sz="2200" dirty="0" smtClean="0"/>
              <a:t>Election </a:t>
            </a:r>
            <a:r>
              <a:rPr lang="en-US" sz="2200" dirty="0"/>
              <a:t>Process (Bruce</a:t>
            </a:r>
            <a:r>
              <a:rPr lang="en-US" sz="2200" dirty="0" smtClean="0"/>
              <a:t>) 11-11-1597</a:t>
            </a:r>
          </a:p>
          <a:p>
            <a:r>
              <a:rPr lang="en-US" sz="2200" dirty="0" smtClean="0"/>
              <a:t>Comment </a:t>
            </a:r>
            <a:r>
              <a:rPr lang="en-US" sz="2200" dirty="0" smtClean="0"/>
              <a:t>Resolution </a:t>
            </a:r>
            <a:r>
              <a:rPr lang="en-US" sz="2200" dirty="0" smtClean="0"/>
              <a:t>Guidelines (</a:t>
            </a:r>
            <a:r>
              <a:rPr lang="en-US" sz="2200" dirty="0"/>
              <a:t>Adrian) </a:t>
            </a:r>
            <a:r>
              <a:rPr lang="en-US" sz="2200" dirty="0" smtClean="0"/>
              <a:t>11-11-1625</a:t>
            </a:r>
            <a:endParaRPr lang="en-US" sz="2200" dirty="0" smtClean="0"/>
          </a:p>
          <a:p>
            <a:r>
              <a:rPr lang="en-US" sz="2200" dirty="0" smtClean="0"/>
              <a:t>Future </a:t>
            </a:r>
            <a:r>
              <a:rPr lang="en-US" sz="2200" dirty="0"/>
              <a:t>Meeting Venues /Independent Treasury (Jon</a:t>
            </a:r>
            <a:r>
              <a:rPr lang="en-US" sz="2200" dirty="0" smtClean="0"/>
              <a:t>) 11-12-0083</a:t>
            </a:r>
            <a:endParaRPr lang="en-US" sz="2200" dirty="0"/>
          </a:p>
          <a:p>
            <a:endParaRPr lang="en-US" sz="22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endParaRPr lang="en-US" dirty="0">
              <a:solidFill>
                <a:srgbClr val="C00000"/>
              </a:solidFill>
            </a:endParaRPr>
          </a:p>
        </p:txBody>
      </p:sp>
    </p:spTree>
    <p:extLst>
      <p:ext uri="{BB962C8B-B14F-4D97-AF65-F5344CB8AC3E}">
        <p14:creationId xmlns:p14="http://schemas.microsoft.com/office/powerpoint/2010/main" val="805244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EF170D-A8FC-460B-85AD-158A576EE958}" type="slidenum">
              <a:rPr lang="en-US" smtClean="0"/>
              <a:pPr/>
              <a:t>26</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525EB8-2563-4641-992A-468F4C3051C8}" type="slidenum">
              <a:rPr lang="en-US" smtClean="0"/>
              <a:pPr/>
              <a:t>27</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0EDF0A-47FD-4DF1-B2E5-A575B147167B}" type="slidenum">
              <a:rPr lang="en-US" smtClean="0"/>
              <a:pPr/>
              <a:t>28</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 Discussion  </a:t>
            </a:r>
            <a:r>
              <a:rPr lang="en-US" dirty="0" smtClean="0"/>
              <a:t>Topics</a:t>
            </a:r>
            <a:endParaRPr lang="en-US" dirty="0"/>
          </a:p>
        </p:txBody>
      </p:sp>
      <p:sp>
        <p:nvSpPr>
          <p:cNvPr id="3" name="Content Placeholder 2"/>
          <p:cNvSpPr>
            <a:spLocks noGrp="1"/>
          </p:cNvSpPr>
          <p:nvPr>
            <p:ph idx="1"/>
          </p:nvPr>
        </p:nvSpPr>
        <p:spPr>
          <a:xfrm>
            <a:off x="203200" y="1567543"/>
            <a:ext cx="8679543" cy="4267200"/>
          </a:xfrm>
        </p:spPr>
        <p:txBody>
          <a:bodyPr/>
          <a:lstStyle/>
          <a:p>
            <a:r>
              <a:rPr lang="en-US" dirty="0" err="1"/>
              <a:t>ePOLL</a:t>
            </a:r>
            <a:r>
              <a:rPr lang="en-US" dirty="0"/>
              <a:t> status (Adrian)</a:t>
            </a:r>
          </a:p>
          <a:p>
            <a:r>
              <a:rPr lang="en-US" dirty="0"/>
              <a:t>Architecture Ballot Status (Adrian)</a:t>
            </a:r>
          </a:p>
          <a:p>
            <a:r>
              <a:rPr lang="en-US" dirty="0" smtClean="0"/>
              <a:t>New </a:t>
            </a:r>
            <a:r>
              <a:rPr lang="en-US" dirty="0" smtClean="0"/>
              <a:t>from SA: Bylaws, Ops Manual, Patent </a:t>
            </a:r>
            <a:r>
              <a:rPr lang="en-US" dirty="0" smtClean="0"/>
              <a:t>Slides (Jon)</a:t>
            </a:r>
            <a:endParaRPr lang="en-US" dirty="0" smtClean="0"/>
          </a:p>
          <a:p>
            <a:r>
              <a:rPr lang="en-US" dirty="0" smtClean="0"/>
              <a:t>November EC Workshop Summary (Jon/Bruce)</a:t>
            </a:r>
          </a:p>
          <a:p>
            <a:endParaRPr lang="en-US" dirty="0" smtClean="0"/>
          </a:p>
          <a:p>
            <a:r>
              <a:rPr lang="en-US" dirty="0" smtClean="0"/>
              <a:t>Election </a:t>
            </a:r>
            <a:r>
              <a:rPr lang="en-US" dirty="0"/>
              <a:t>Process (Bruce)</a:t>
            </a:r>
          </a:p>
          <a:p>
            <a:r>
              <a:rPr lang="en-US" dirty="0" smtClean="0"/>
              <a:t>Comment </a:t>
            </a:r>
            <a:r>
              <a:rPr lang="en-US" dirty="0" smtClean="0"/>
              <a:t>Resolution </a:t>
            </a:r>
            <a:r>
              <a:rPr lang="en-US" dirty="0" smtClean="0"/>
              <a:t>Guidelines (Adrian)</a:t>
            </a:r>
            <a:endParaRPr lang="en-US" dirty="0" smtClean="0"/>
          </a:p>
          <a:p>
            <a:r>
              <a:rPr lang="en-US" dirty="0" smtClean="0"/>
              <a:t>Future </a:t>
            </a:r>
            <a:r>
              <a:rPr lang="en-US" dirty="0"/>
              <a:t>Meeting Venues /Independent Treasury (Jon)</a:t>
            </a:r>
          </a:p>
          <a:p>
            <a:endParaRPr lang="en-US"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29</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endParaRPr lang="en-US" dirty="0">
              <a:solidFill>
                <a:srgbClr val="C00000"/>
              </a:solidFill>
            </a:endParaRPr>
          </a:p>
        </p:txBody>
      </p:sp>
    </p:spTree>
    <p:extLst>
      <p:ext uri="{BB962C8B-B14F-4D97-AF65-F5344CB8AC3E}">
        <p14:creationId xmlns:p14="http://schemas.microsoft.com/office/powerpoint/2010/main" val="3612782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2926342-E6EB-48AF-A21F-7D8349DA6140}"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March 2010</a:t>
            </a:r>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30</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11-16, 2012</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a:t>
            </a:r>
            <a:r>
              <a:rPr lang="en-US" dirty="0" smtClean="0"/>
              <a:t>slate  </a:t>
            </a:r>
            <a:r>
              <a:rPr lang="en-US" dirty="0"/>
              <a:t>Monday March </a:t>
            </a:r>
            <a:r>
              <a:rPr lang="en-US" dirty="0" smtClean="0"/>
              <a:t>12</a:t>
            </a:r>
            <a:endParaRPr lang="en-US" dirty="0" smtClean="0"/>
          </a:p>
          <a:p>
            <a:r>
              <a:rPr lang="en-US" dirty="0" smtClean="0"/>
              <a:t>Elections on Wednesday</a:t>
            </a:r>
          </a:p>
          <a:p>
            <a:r>
              <a:rPr lang="en-US" dirty="0" smtClean="0"/>
              <a:t>Process will </a:t>
            </a:r>
            <a:r>
              <a:rPr lang="en-US" dirty="0" smtClean="0"/>
              <a:t>be scheduled to occupy ~ 1 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as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300622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7/22/2011 </a:t>
            </a:r>
          </a:p>
          <a:p>
            <a:pPr marL="0" indent="0" algn="ctr">
              <a:buNone/>
            </a:pPr>
            <a:r>
              <a:rPr lang="en-US" b="0" dirty="0"/>
              <a:t>Last edited 9/25/2011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31</a:t>
            </a:fld>
            <a:endParaRPr lang="en-US"/>
          </a:p>
        </p:txBody>
      </p:sp>
      <p:sp>
        <p:nvSpPr>
          <p:cNvPr id="7"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3158762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32</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4187442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33</a:t>
            </a:fld>
            <a:endParaRPr lang="en-US"/>
          </a:p>
        </p:txBody>
      </p:sp>
    </p:spTree>
    <p:extLst>
      <p:ext uri="{BB962C8B-B14F-4D97-AF65-F5344CB8AC3E}">
        <p14:creationId xmlns:p14="http://schemas.microsoft.com/office/powerpoint/2010/main" val="2985529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3344819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r>
              <a:rPr lang="en-US" dirty="0"/>
              <a:t>September 21, 2011</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3420176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
        <p:nvSpPr>
          <p:cNvPr id="7" name="TextBox 6"/>
          <p:cNvSpPr txBox="1"/>
          <p:nvPr/>
        </p:nvSpPr>
        <p:spPr>
          <a:xfrm>
            <a:off x="246742" y="1185129"/>
            <a:ext cx="8592458" cy="4801314"/>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a:t>The Acting Chair shall open the floor for nominations.</a:t>
            </a:r>
          </a:p>
          <a:p>
            <a:pPr lvl="0"/>
            <a:r>
              <a:rPr lang="en-US" sz="1800" dirty="0"/>
              <a:t>The Acting Chair shall close nominations after the nominations have been made.</a:t>
            </a:r>
          </a:p>
          <a:p>
            <a:pPr lvl="0"/>
            <a:r>
              <a:rPr lang="en-US" sz="1800" dirty="0"/>
              <a:t>Each 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845931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28392483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March 2010</a:t>
            </a:r>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38</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13-18, 2012</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a:t>
            </a:r>
            <a:r>
              <a:rPr lang="en-US" dirty="0" smtClean="0"/>
              <a:t>slate  </a:t>
            </a:r>
            <a:r>
              <a:rPr lang="en-US" dirty="0"/>
              <a:t>Monday </a:t>
            </a:r>
            <a:r>
              <a:rPr lang="en-US" dirty="0" smtClean="0"/>
              <a:t>May 14</a:t>
            </a:r>
            <a:endParaRPr lang="en-US" dirty="0" smtClean="0"/>
          </a:p>
          <a:p>
            <a:r>
              <a:rPr lang="en-US" dirty="0" smtClean="0"/>
              <a:t>Elections </a:t>
            </a:r>
            <a:r>
              <a:rPr lang="en-US" dirty="0" err="1" smtClean="0"/>
              <a:t>Monday,Tuesday</a:t>
            </a:r>
            <a:r>
              <a:rPr lang="en-US" dirty="0" smtClean="0"/>
              <a:t>, Wednesday before mid-week plenary</a:t>
            </a:r>
          </a:p>
          <a:p>
            <a:r>
              <a:rPr lang="en-US" dirty="0" smtClean="0"/>
              <a:t>Process will </a:t>
            </a:r>
            <a:r>
              <a:rPr lang="en-US" dirty="0" smtClean="0"/>
              <a:t>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075770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958E92D-C641-4B4D-BD6F-990AE3D1DD76}" type="slidenum">
              <a:rPr lang="en-US" smtClean="0"/>
              <a:pPr/>
              <a:t>39</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31FA13E-FA22-4E60-8549-CCD971CC7A6E}"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None planned</a:t>
            </a:r>
            <a:endParaRPr lang="en-US" sz="3200" dirty="0"/>
          </a:p>
          <a:p>
            <a:pPr marL="342900" indent="-342900" eaLnBrk="0" hangingPunct="0">
              <a:spcBef>
                <a:spcPct val="20000"/>
              </a:spcBef>
            </a:pPr>
            <a:endParaRPr lang="en-US" sz="3200" u="sng" dirty="0"/>
          </a:p>
          <a:p>
            <a:pPr marL="342900" indent="-342900" eaLnBrk="0" hangingPunct="0">
              <a:spcBef>
                <a:spcPct val="20000"/>
              </a:spcBef>
            </a:pPr>
            <a:r>
              <a:rPr lang="en-US" sz="3200" u="sng" dirty="0"/>
              <a:t>Internal:</a:t>
            </a:r>
            <a:r>
              <a:rPr lang="en-US" sz="3200" dirty="0"/>
              <a:t>  </a:t>
            </a:r>
            <a:r>
              <a:rPr lang="en-US" sz="3200" dirty="0" smtClean="0"/>
              <a:t>11AF and AC1  - PHY  - Tues PM1</a:t>
            </a:r>
            <a:endParaRPr lang="en-US" sz="3200" dirty="0"/>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40</a:t>
            </a:fld>
            <a:endParaRPr lang="en-US" smtClean="0"/>
          </a:p>
        </p:txBody>
      </p:sp>
      <p:sp>
        <p:nvSpPr>
          <p:cNvPr id="76804" name="Rectangle 2"/>
          <p:cNvSpPr>
            <a:spLocks noGrp="1" noChangeArrowheads="1"/>
          </p:cNvSpPr>
          <p:nvPr>
            <p:ph type="title"/>
          </p:nvPr>
        </p:nvSpPr>
        <p:spPr/>
        <p:txBody>
          <a:bodyPr/>
          <a:lstStyle/>
          <a:p>
            <a:r>
              <a:rPr lang="en-US"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dirty="0" smtClean="0">
                <a:hlinkClick r:id="rId2"/>
              </a:rPr>
              <a:t>http://standards.ieee.org/db/patents/pat802_11.html</a:t>
            </a:r>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pPr marL="0" indent="0">
              <a:buNone/>
            </a:pPr>
            <a:endParaRPr lang="en-US" sz="2800" dirty="0" smtClean="0"/>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January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41</a:t>
            </a:fld>
            <a:endParaRPr lang="en-US" smtClean="0"/>
          </a:p>
        </p:txBody>
      </p:sp>
      <p:sp>
        <p:nvSpPr>
          <p:cNvPr id="77828" name="Rectangle 2"/>
          <p:cNvSpPr>
            <a:spLocks noGrp="1" noChangeArrowheads="1"/>
          </p:cNvSpPr>
          <p:nvPr>
            <p:ph type="title"/>
          </p:nvPr>
        </p:nvSpPr>
        <p:spPr/>
        <p:txBody>
          <a:bodyPr/>
          <a:lstStyle/>
          <a:p>
            <a:r>
              <a:rPr lang="en-US" dirty="0" smtClean="0"/>
              <a:t>IEEE SA Contents  - January  2012</a:t>
            </a:r>
          </a:p>
        </p:txBody>
      </p:sp>
      <p:graphicFrame>
        <p:nvGraphicFramePr>
          <p:cNvPr id="77901" name="Group 77"/>
          <p:cNvGraphicFramePr>
            <a:graphicFrameLocks noGrp="1"/>
          </p:cNvGraphicFramePr>
          <p:nvPr>
            <p:ph idx="1"/>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11th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06th</a:t>
                      </a:r>
                      <a:endParaRPr kumimoji="0" lang="en-US" sz="18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Nov 06th</a:t>
                      </a:r>
                      <a:endParaRPr kumimoji="0" lang="en-US" sz="18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7.0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1.3</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533947" y="342220"/>
            <a:ext cx="450850" cy="493713"/>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January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42</a:t>
            </a:fld>
            <a:endParaRPr lang="en-US" smtClean="0"/>
          </a:p>
        </p:txBody>
      </p:sp>
      <p:sp>
        <p:nvSpPr>
          <p:cNvPr id="77828" name="Rectangle 2"/>
          <p:cNvSpPr>
            <a:spLocks noGrp="1" noChangeArrowheads="1"/>
          </p:cNvSpPr>
          <p:nvPr>
            <p:ph type="title"/>
          </p:nvPr>
        </p:nvSpPr>
        <p:spPr/>
        <p:txBody>
          <a:bodyPr/>
          <a:lstStyle/>
          <a:p>
            <a:r>
              <a:rPr lang="en-US" dirty="0" smtClean="0"/>
              <a:t>IEEE SA Contents  - January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826916047"/>
              </p:ext>
            </p:extLst>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11th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11th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11th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7.0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1.3</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533947" y="342220"/>
            <a:ext cx="450850" cy="493713"/>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extLst>
      <p:ext uri="{BB962C8B-B14F-4D97-AF65-F5344CB8AC3E}">
        <p14:creationId xmlns:p14="http://schemas.microsoft.com/office/powerpoint/2010/main" val="34745332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59597BA9-6E40-4FA7-A5E1-E82374E1013A}" type="slidenum">
              <a:rPr lang="en-US" smtClean="0"/>
              <a:pPr algn="r"/>
              <a:t>43</a:t>
            </a:fld>
            <a:endParaRPr lang="en-US" smtClean="0"/>
          </a:p>
        </p:txBody>
      </p:sp>
      <p:graphicFrame>
        <p:nvGraphicFramePr>
          <p:cNvPr id="79924" name="Group 52"/>
          <p:cNvGraphicFramePr>
            <a:graphicFrameLocks noGrp="1"/>
          </p:cNvGraphicFramePr>
          <p:nvPr/>
        </p:nvGraphicFramePr>
        <p:xfrm>
          <a:off x="228600" y="1600200"/>
          <a:ext cx="4821238" cy="3748734"/>
        </p:xfrm>
        <a:graphic>
          <a:graphicData uri="http://schemas.openxmlformats.org/drawingml/2006/table">
            <a:tbl>
              <a:tblPr/>
              <a:tblGrid>
                <a:gridCol w="1806575"/>
                <a:gridCol w="1319213"/>
                <a:gridCol w="1695450"/>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TGREVmb</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0" i="0" u="none" strike="noStrike" cap="none" normalizeH="0" baseline="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a:xfrm>
            <a:off x="685800" y="811213"/>
            <a:ext cx="7772400" cy="547687"/>
          </a:xfrm>
        </p:spPr>
        <p:txBody>
          <a:bodyPr/>
          <a:lstStyle/>
          <a:p>
            <a:r>
              <a:rPr lang="en-US" smtClean="0"/>
              <a:t>myBallot - Sponsor Ballot Tool Change</a:t>
            </a:r>
          </a:p>
        </p:txBody>
      </p:sp>
      <p:sp>
        <p:nvSpPr>
          <p:cNvPr id="81922" name="Content Placeholder 2"/>
          <p:cNvSpPr>
            <a:spLocks noGrp="1"/>
          </p:cNvSpPr>
          <p:nvPr>
            <p:ph idx="1"/>
          </p:nvPr>
        </p:nvSpPr>
        <p:spPr>
          <a:xfrm>
            <a:off x="290513" y="1306513"/>
            <a:ext cx="8226425" cy="4949825"/>
          </a:xfrm>
        </p:spPr>
        <p:txBody>
          <a:bodyPr/>
          <a:lstStyle/>
          <a:p>
            <a:pPr marL="0" indent="0">
              <a:buFontTx/>
              <a:buNone/>
            </a:pPr>
            <a:r>
              <a:rPr lang="en-US" sz="2000" smtClean="0"/>
              <a:t>Sponsor Ballot Vote Change allows a sponsor balloter to make a vote change, from Disapprove to either Approve or Abstain, after the ballot has closed. </a:t>
            </a:r>
          </a:p>
          <a:p>
            <a:pPr marL="0" indent="0">
              <a:buFontTx/>
              <a:buNone/>
            </a:pPr>
            <a:r>
              <a:rPr lang="en-US" sz="2000" smtClean="0"/>
              <a:t>The balloter simply logs onto myProject, myBallot Activity and changes their vote. This eliminates the need for the balloter to email the sponsor or working group chair with a vote change, the system will do that automatically.</a:t>
            </a:r>
            <a:br>
              <a:rPr lang="en-US" sz="2000" smtClean="0"/>
            </a:br>
            <a:r>
              <a:rPr lang="en-US" sz="2000" smtClean="0"/>
              <a:t/>
            </a:r>
            <a:br>
              <a:rPr lang="en-US" sz="2000" smtClean="0"/>
            </a:br>
            <a:r>
              <a:rPr lang="en-US" sz="2000" smtClean="0"/>
              <a:t>To help you better understand how the functionality works, click on the link below:</a:t>
            </a:r>
            <a:br>
              <a:rPr lang="en-US" sz="2000" smtClean="0"/>
            </a:br>
            <a:r>
              <a:rPr lang="en-US" sz="2000" b="0" smtClean="0">
                <a:hlinkClick r:id="rId2"/>
              </a:rPr>
              <a:t>https://mentor.ieee.org/etools_documentation/dcn/11/etools_documentation-11-0016-01-MYBA-vote-change.pdf</a:t>
            </a:r>
            <a:r>
              <a:rPr lang="en-US" sz="2000" smtClean="0"/>
              <a:t/>
            </a:r>
            <a:br>
              <a:rPr lang="en-US" sz="2000" smtClean="0"/>
            </a:br>
            <a:r>
              <a:rPr lang="en-US" sz="2000" smtClean="0"/>
              <a:t/>
            </a:r>
            <a:br>
              <a:rPr lang="en-US" sz="2000" smtClean="0"/>
            </a:br>
            <a:r>
              <a:rPr lang="en-US" sz="2000" smtClean="0"/>
              <a:t>If you have any questions, please contact myproject-admin@standards.ieee.org</a:t>
            </a:r>
            <a:br>
              <a:rPr lang="en-US" sz="2000" smtClean="0"/>
            </a:br>
            <a:r>
              <a:rPr lang="en-US" sz="2000" smtClean="0"/>
              <a:t/>
            </a:r>
            <a:br>
              <a:rPr lang="en-US" sz="2000" smtClean="0"/>
            </a:br>
            <a:endParaRPr lang="en-US" sz="2000" smtClean="0"/>
          </a:p>
        </p:txBody>
      </p:sp>
      <p:sp>
        <p:nvSpPr>
          <p:cNvPr id="819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19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19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444A675-D367-4E0B-BE6B-D7F79BC855C5}" type="slidenum">
              <a:rPr lang="en-US" smtClean="0"/>
              <a:pPr/>
              <a:t>44</a:t>
            </a:fld>
            <a:endParaRPr lang="en-US" smtClean="0"/>
          </a:p>
        </p:txBody>
      </p:sp>
      <p:sp>
        <p:nvSpPr>
          <p:cNvPr id="8192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45</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46</a:t>
            </a:fld>
            <a:endParaRPr lang="en-US" smtClean="0"/>
          </a:p>
        </p:txBody>
      </p:sp>
      <p:sp>
        <p:nvSpPr>
          <p:cNvPr id="8704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704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dirty="0" smtClean="0"/>
              <a:t>2013</a:t>
            </a:r>
          </a:p>
          <a:p>
            <a:pPr>
              <a:lnSpc>
                <a:spcPct val="80000"/>
              </a:lnSpc>
              <a:buFontTx/>
              <a:buNone/>
            </a:pPr>
            <a:r>
              <a:rPr lang="en-US" sz="2000" baseline="30000" dirty="0" smtClean="0"/>
              <a:t># </a:t>
            </a:r>
            <a:r>
              <a:rPr lang="en-US" sz="2200" dirty="0" smtClean="0"/>
              <a:t>137 </a:t>
            </a:r>
            <a:r>
              <a:rPr lang="en-US" sz="2200" u="sng" dirty="0" smtClean="0"/>
              <a:t>January 13-18, 2013</a:t>
            </a:r>
            <a:r>
              <a:rPr lang="en-US" sz="2200" dirty="0" smtClean="0"/>
              <a:t> - --Hyatt Regency Vancouver, BC, CA</a:t>
            </a:r>
          </a:p>
          <a:p>
            <a:pPr>
              <a:lnSpc>
                <a:spcPct val="80000"/>
              </a:lnSpc>
              <a:buFontTx/>
              <a:buNone/>
            </a:pPr>
            <a:r>
              <a:rPr lang="en-US" sz="2200" dirty="0" smtClean="0"/>
              <a:t> </a:t>
            </a:r>
            <a:endParaRPr lang="en-US" sz="2200" dirty="0" smtClean="0">
              <a:solidFill>
                <a:srgbClr val="FF0000"/>
              </a:solidFill>
            </a:endParaRPr>
          </a:p>
          <a:p>
            <a:pPr>
              <a:lnSpc>
                <a:spcPct val="80000"/>
              </a:lnSpc>
              <a:buFontTx/>
              <a:buNone/>
            </a:pPr>
            <a:r>
              <a:rPr lang="en-US" sz="2000" baseline="30000" dirty="0" smtClean="0"/>
              <a:t># </a:t>
            </a:r>
            <a:r>
              <a:rPr lang="en-US" sz="2200" dirty="0" smtClean="0"/>
              <a:t>138 March 17-22, 2013 –Caribe Royale, Orlando, FL,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139 </a:t>
            </a:r>
            <a:r>
              <a:rPr lang="en-US" sz="2200" u="sng" dirty="0" smtClean="0"/>
              <a:t>May 12-17, 2013 </a:t>
            </a:r>
            <a:r>
              <a:rPr lang="en-US" sz="2200" dirty="0" smtClean="0"/>
              <a:t>----Hilton Waikoloa, Big Island, HI</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140 July 14-19, 2013    --- Geneva , CH  ITU headquarters</a:t>
            </a:r>
            <a:endParaRPr lang="en-US" sz="2200" dirty="0" smtClean="0">
              <a:solidFill>
                <a:srgbClr val="FF3300"/>
              </a:solidFill>
            </a:endParaRPr>
          </a:p>
          <a:p>
            <a:pPr>
              <a:lnSpc>
                <a:spcPct val="80000"/>
              </a:lnSpc>
              <a:buFontTx/>
              <a:buNone/>
            </a:pPr>
            <a:endParaRPr lang="en-US" sz="2200" u="sng" dirty="0" smtClean="0">
              <a:solidFill>
                <a:srgbClr val="FF0000"/>
              </a:solidFill>
            </a:endParaRPr>
          </a:p>
          <a:p>
            <a:pPr>
              <a:lnSpc>
                <a:spcPct val="80000"/>
              </a:lnSpc>
              <a:buFontTx/>
              <a:buNone/>
            </a:pPr>
            <a:r>
              <a:rPr lang="en-US" sz="2000" baseline="30000" dirty="0" smtClean="0"/>
              <a:t># </a:t>
            </a:r>
            <a:r>
              <a:rPr lang="en-US" sz="2200" dirty="0" smtClean="0"/>
              <a:t>141 </a:t>
            </a:r>
            <a:r>
              <a:rPr lang="en-US" sz="2200" u="sng" dirty="0" smtClean="0"/>
              <a:t>September 15-20, 2013</a:t>
            </a:r>
            <a:r>
              <a:rPr lang="en-US" sz="2200" dirty="0" smtClean="0"/>
              <a:t>----TBD – </a:t>
            </a:r>
            <a:r>
              <a:rPr lang="en-US" sz="2200" dirty="0" smtClean="0">
                <a:solidFill>
                  <a:srgbClr val="FF0000"/>
                </a:solidFill>
              </a:rPr>
              <a:t>Nanjing, </a:t>
            </a:r>
            <a:r>
              <a:rPr lang="en-US" sz="2200" dirty="0" smtClean="0">
                <a:solidFill>
                  <a:srgbClr val="FF3300"/>
                </a:solidFill>
              </a:rPr>
              <a:t>China ??</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47</a:t>
            </a:fld>
            <a:endParaRPr lang="en-US" smtClean="0"/>
          </a:p>
        </p:txBody>
      </p:sp>
      <p:sp>
        <p:nvSpPr>
          <p:cNvPr id="8704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704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----TBD – Non-US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921700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48</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3014F56-9627-4C6D-BBC0-6BCD06073834}"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914775"/>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smtClean="0"/>
              <a:t>None considered during January Interim</a:t>
            </a:r>
            <a:endParaRPr lang="en-US" sz="18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5365750"/>
            <a:ext cx="7659688" cy="923925"/>
          </a:xfrm>
          <a:prstGeom prst="rect">
            <a:avLst/>
          </a:prstGeom>
          <a:noFill/>
          <a:ln w="9525">
            <a:noFill/>
            <a:miter lim="800000"/>
            <a:headEnd/>
            <a:tailEnd/>
          </a:ln>
        </p:spPr>
        <p:txBody>
          <a:bodyPr>
            <a:spAutoFit/>
          </a:bodyPr>
          <a:lstStyle/>
          <a:p>
            <a:pPr eaLnBrk="0" hangingPunct="0"/>
            <a:r>
              <a:rPr lang="en-US" sz="1800"/>
              <a:t>Please go to </a:t>
            </a:r>
            <a:r>
              <a:rPr lang="en-US" sz="1800" u="sng">
                <a:hlinkClick r:id="rId2"/>
              </a:rPr>
              <a:t>http://www.ieee802.org/PARs.shtml</a:t>
            </a:r>
            <a:r>
              <a:rPr lang="en-US" sz="1800"/>
              <a:t> for a additional details</a:t>
            </a:r>
          </a:p>
          <a:p>
            <a:pPr eaLnBrk="0" hangingPunct="0"/>
            <a:r>
              <a:rPr lang="en-US" sz="1800"/>
              <a:t>The SASB meeting series where these will be reviewed begins Dec 6 2011</a:t>
            </a:r>
          </a:p>
          <a:p>
            <a:pPr eaLnBrk="0" hangingPunct="0"/>
            <a:r>
              <a:rPr lang="en-US" sz="1800"/>
              <a:t>All PARs approved by NesCom/SASB</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7</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696102650"/>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Multiple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800"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4</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3</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City Terrace 3</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3</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3</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3</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56771" y="1019175"/>
            <a:ext cx="7772400" cy="474663"/>
          </a:xfrm>
        </p:spPr>
        <p:txBody>
          <a:bodyPr/>
          <a:lstStyle/>
          <a:p>
            <a:r>
              <a:rPr lang="en-US" dirty="0" smtClean="0"/>
              <a:t>WG18 Agenda</a:t>
            </a:r>
          </a:p>
        </p:txBody>
      </p:sp>
      <p:sp>
        <p:nvSpPr>
          <p:cNvPr id="30722" name="Content Placeholder 2"/>
          <p:cNvSpPr>
            <a:spLocks noGrp="1"/>
          </p:cNvSpPr>
          <p:nvPr>
            <p:ph idx="1"/>
          </p:nvPr>
        </p:nvSpPr>
        <p:spPr>
          <a:xfrm>
            <a:off x="347663" y="1828800"/>
            <a:ext cx="8564562" cy="4614863"/>
          </a:xfrm>
        </p:spPr>
        <p:txBody>
          <a:bodyPr/>
          <a:lstStyle/>
          <a:p>
            <a:pPr marL="0" indent="0">
              <a:buFontTx/>
              <a:buNone/>
            </a:pPr>
            <a:r>
              <a:rPr lang="en-US" sz="4000" dirty="0" smtClean="0"/>
              <a:t>Refer to document 18-12-0002 r2</a:t>
            </a:r>
            <a:endParaRPr lang="en-US" sz="4800" dirty="0" smtClean="0"/>
          </a:p>
          <a:p>
            <a:pPr marL="0" indent="0">
              <a:buFontTx/>
              <a:buNone/>
            </a:pPr>
            <a:endParaRPr lang="en-US" sz="2800" dirty="0" smtClean="0"/>
          </a:p>
          <a:p>
            <a:pPr marL="0" indent="0">
              <a:buFontTx/>
              <a:buNone/>
            </a:pPr>
            <a:r>
              <a:rPr lang="en-US" sz="2800" dirty="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8E3D2E-7363-42E0-9F66-57FBDC493FEC}" type="slidenum">
              <a:rPr lang="en-US" smtClean="0"/>
              <a:pPr/>
              <a:t>8</a:t>
            </a:fld>
            <a:endParaRPr lang="en-US"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9</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March Meeting – Waikoloa Hawaii</a:t>
            </a:r>
            <a:br>
              <a:rPr lang="en-US" sz="2800" dirty="0" smtClean="0"/>
            </a:br>
            <a:r>
              <a:rPr lang="en-US" sz="2800" dirty="0" smtClean="0"/>
              <a:t>March  11 - 16</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246063" y="3062288"/>
            <a:ext cx="8550275" cy="1877437"/>
          </a:xfrm>
          <a:prstGeom prst="rect">
            <a:avLst/>
          </a:prstGeom>
          <a:noFill/>
          <a:ln w="12700">
            <a:solidFill>
              <a:srgbClr val="33CC33"/>
            </a:solidFill>
            <a:miter lim="800000"/>
            <a:headEnd type="none" w="sm" len="sm"/>
            <a:tailEnd type="none" w="sm" len="sm"/>
          </a:ln>
        </p:spPr>
        <p:txBody>
          <a:bodyPr>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opens </a:t>
            </a:r>
            <a:endParaRPr lang="en-US" sz="4000" dirty="0" smtClean="0"/>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Jan 27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257460</TotalTime>
  <Words>2967</Words>
  <Application>Microsoft Office PowerPoint</Application>
  <PresentationFormat>On-screen Show (4:3)</PresentationFormat>
  <Paragraphs>679</Paragraphs>
  <Slides>48</Slides>
  <Notes>14</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Default Design</vt:lpstr>
      <vt:lpstr>Supplementary Plenary Information - January 2012</vt:lpstr>
      <vt:lpstr>PowerPoint Presentation</vt:lpstr>
      <vt:lpstr>IEEE LOA Database</vt:lpstr>
      <vt:lpstr> Joint Meetings</vt:lpstr>
      <vt:lpstr>NEW PARS</vt:lpstr>
      <vt:lpstr>Other PARS</vt:lpstr>
      <vt:lpstr>Group Room assignments</vt:lpstr>
      <vt:lpstr>WG18 Agenda</vt:lpstr>
      <vt:lpstr>March Meeting – Waikoloa Hawaii March  11 - 16</vt:lpstr>
      <vt:lpstr>Other Special Events</vt:lpstr>
      <vt:lpstr>Topics since November 2011 EC</vt:lpstr>
      <vt:lpstr>802.11 Topics for March 2012 EC</vt:lpstr>
      <vt:lpstr>802.1 Architecture Document</vt:lpstr>
      <vt:lpstr>Smart Grid Meetings</vt:lpstr>
      <vt:lpstr>Wednesday Topics</vt:lpstr>
      <vt:lpstr>Future Interim Meetings + Independent Treasury</vt:lpstr>
      <vt:lpstr>New from SA</vt:lpstr>
      <vt:lpstr>Architecture</vt:lpstr>
      <vt:lpstr>ePOLL</vt:lpstr>
      <vt:lpstr>November EC Workshop</vt:lpstr>
      <vt:lpstr>Comment Resolution Guidelines</vt:lpstr>
      <vt:lpstr>Election Process</vt:lpstr>
      <vt:lpstr>PowerPoint Presentation</vt:lpstr>
      <vt:lpstr>Wednesday – Summary</vt:lpstr>
      <vt:lpstr>Wednesday – Discussion  Topics</vt:lpstr>
      <vt:lpstr>PowerPoint Presentation</vt:lpstr>
      <vt:lpstr>PowerPoint Presentation</vt:lpstr>
      <vt:lpstr>PowerPoint Presentation</vt:lpstr>
      <vt:lpstr>Wednesday – Discussion  Topics</vt:lpstr>
      <vt:lpstr>WG Officer Election Process Week of March 11-16, 2012</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13-18, 2012</vt:lpstr>
      <vt:lpstr>PowerPoint Presentation</vt:lpstr>
      <vt:lpstr>IEEE LOA Database</vt:lpstr>
      <vt:lpstr>IEEE SA Contents  - January  2012</vt:lpstr>
      <vt:lpstr>IEEE SA Contents  - January  2012</vt:lpstr>
      <vt:lpstr>802.11 drafts to ISO/IEC JTC1/SC6</vt:lpstr>
      <vt:lpstr>myBallot - Sponsor Ballot Tool Change</vt:lpstr>
      <vt:lpstr>Future Venues</vt:lpstr>
      <vt:lpstr>Future Venues</vt:lpstr>
      <vt:lpstr>Future Venues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Bruce Kraemer</cp:lastModifiedBy>
  <cp:revision>2578</cp:revision>
  <cp:lastPrinted>2012-01-18T12:22:36Z</cp:lastPrinted>
  <dcterms:created xsi:type="dcterms:W3CDTF">1998-02-10T13:07:52Z</dcterms:created>
  <dcterms:modified xsi:type="dcterms:W3CDTF">2012-01-18T13:13:47Z</dcterms:modified>
</cp:coreProperties>
</file>