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1105" r:id="rId2"/>
    <p:sldId id="1295" r:id="rId3"/>
    <p:sldId id="1468" r:id="rId4"/>
    <p:sldId id="1357" r:id="rId5"/>
    <p:sldId id="1445" r:id="rId6"/>
    <p:sldId id="1481" r:id="rId7"/>
    <p:sldId id="1387" r:id="rId8"/>
    <p:sldId id="1456" r:id="rId9"/>
    <p:sldId id="1458" r:id="rId10"/>
    <p:sldId id="1483" r:id="rId11"/>
    <p:sldId id="1379" r:id="rId12"/>
    <p:sldId id="1386" r:id="rId13"/>
    <p:sldId id="1450" r:id="rId14"/>
    <p:sldId id="1368" r:id="rId15"/>
    <p:sldId id="1512" r:id="rId16"/>
    <p:sldId id="1513" r:id="rId17"/>
    <p:sldId id="1514" r:id="rId18"/>
    <p:sldId id="1515" r:id="rId19"/>
    <p:sldId id="1516" r:id="rId20"/>
    <p:sldId id="1518" r:id="rId21"/>
    <p:sldId id="1519" r:id="rId22"/>
    <p:sldId id="1520" r:id="rId23"/>
    <p:sldId id="1296" r:id="rId24"/>
    <p:sldId id="1438" r:id="rId25"/>
    <p:sldId id="1437" r:id="rId26"/>
    <p:sldId id="1436" r:id="rId27"/>
    <p:sldId id="1521" r:id="rId28"/>
    <p:sldId id="1490" r:id="rId29"/>
    <p:sldId id="1297" r:id="rId30"/>
    <p:sldId id="1398" r:id="rId31"/>
    <p:sldId id="1388" r:id="rId32"/>
    <p:sldId id="1510" r:id="rId33"/>
    <p:sldId id="1478" r:id="rId34"/>
    <p:sldId id="1476" r:id="rId35"/>
    <p:sldId id="1347" r:id="rId36"/>
    <p:sldId id="1447" r:id="rId37"/>
    <p:sldId id="1511" r:id="rId38"/>
    <p:sldId id="1435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33"/>
    <a:srgbClr val="FF3300"/>
    <a:srgbClr val="33CC33"/>
    <a:srgbClr val="66FF99"/>
    <a:srgbClr val="C0C0C0"/>
    <a:srgbClr val="B2B2B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380" y="-1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78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3"/>
        <p:guide pos="29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272" y="185647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33" eaLnBrk="0" hangingPunct="0">
              <a:defRPr sz="1400"/>
            </a:lvl1pPr>
          </a:lstStyle>
          <a:p>
            <a:r>
              <a:rPr lang="en-US" smtClean="0"/>
              <a:t>doc.: IEEE 802.11-11/1597r0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145" y="176135"/>
            <a:ext cx="1041952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3516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93" y="8998358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933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9000" y="8998358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3516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199A6D-3DD6-4B6A-9EA6-E580F683D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0567" y="386822"/>
            <a:ext cx="56092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0567" y="8998357"/>
            <a:ext cx="733702" cy="1902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351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0567" y="8987260"/>
            <a:ext cx="57670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3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4875" y="95282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33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802.11-11/1597r0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1" y="95282"/>
            <a:ext cx="1041952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933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3912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89" y="4416741"/>
            <a:ext cx="5142222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659" tIns="46528" rIns="94659" bIns="46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8631" y="9003114"/>
            <a:ext cx="2042226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92" lvl="4" algn="r" defTabSz="942933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033" y="90031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3516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8D227E00-8802-4E52-9830-24935C1A1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2124" y="9003114"/>
            <a:ext cx="733702" cy="1902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464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2124" y="8999943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4810" y="296458"/>
            <a:ext cx="57007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359" y="9003114"/>
            <a:ext cx="424443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5964BF7-1C77-4D3E-8268-56452D6E6F3D}" type="slidenum">
              <a:rPr lang="en-US" smtClean="0"/>
              <a:pPr defTabSz="942933"/>
              <a:t>1</a:t>
            </a:fld>
            <a:endParaRPr lang="en-US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78851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788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788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7D9C0947-C0A0-479E-BD46-49C6CCB597C1}" type="slidenum">
              <a:rPr lang="en-US" smtClean="0"/>
              <a:pPr defTabSz="942933"/>
              <a:t>32</a:t>
            </a:fld>
            <a:endParaRPr lang="en-US" smtClean="0"/>
          </a:p>
        </p:txBody>
      </p:sp>
      <p:sp>
        <p:nvSpPr>
          <p:cNvPr id="788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1675"/>
            <a:ext cx="4632325" cy="3475038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80901" name="Date Placeholder 4"/>
          <p:cNvSpPr txBox="1">
            <a:spLocks noGrp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80902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09503" y="9003114"/>
            <a:ext cx="1841355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Andrew Myles, Cisco</a:t>
            </a:r>
          </a:p>
        </p:txBody>
      </p:sp>
      <p:sp>
        <p:nvSpPr>
          <p:cNvPr id="8090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2297A596-A2DE-40C5-9A57-544EAF86002D}" type="slidenum">
              <a:rPr lang="en-US" smtClean="0"/>
              <a:pPr defTabSz="942933"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86019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860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8602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D84A3CFC-82E6-4932-B3B5-696B2B563518}" type="slidenum">
              <a:rPr lang="en-US" smtClean="0"/>
              <a:pPr defTabSz="942933"/>
              <a:t>35</a:t>
            </a:fld>
            <a:endParaRPr lang="en-US" smtClean="0"/>
          </a:p>
        </p:txBody>
      </p:sp>
      <p:sp>
        <p:nvSpPr>
          <p:cNvPr id="860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88067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880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880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1CC32F29-7B21-4777-916A-343CFBA51076}" type="slidenum">
              <a:rPr lang="en-US" smtClean="0"/>
              <a:pPr defTabSz="942933"/>
              <a:t>36</a:t>
            </a:fld>
            <a:endParaRPr lang="en-US" smtClean="0"/>
          </a:p>
        </p:txBody>
      </p:sp>
      <p:sp>
        <p:nvSpPr>
          <p:cNvPr id="880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88067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880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880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1CC32F29-7B21-4777-916A-343CFBA51076}" type="slidenum">
              <a:rPr lang="en-US" smtClean="0"/>
              <a:pPr defTabSz="942933"/>
              <a:t>37</a:t>
            </a:fld>
            <a:endParaRPr lang="en-US" smtClean="0"/>
          </a:p>
        </p:txBody>
      </p:sp>
      <p:sp>
        <p:nvSpPr>
          <p:cNvPr id="880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359" y="9003114"/>
            <a:ext cx="424443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10D129A3-C7C8-4DD5-99C7-0A1DFF114698}" type="slidenum">
              <a:rPr lang="en-US" smtClean="0"/>
              <a:pPr defTabSz="942933"/>
              <a:t>2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51359" y="9003114"/>
            <a:ext cx="424443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2933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40963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06DF4960-73C5-4494-9A06-265C5D4526C4}" type="slidenum">
              <a:rPr lang="en-US" smtClean="0"/>
              <a:pPr defTabSz="942933"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45059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450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529911D7-C9FE-44AD-A779-0B7DCC3DA4AF}" type="slidenum">
              <a:rPr lang="en-US" smtClean="0"/>
              <a:pPr defTabSz="942933"/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3972" name="Header Placeholder 3"/>
          <p:cNvSpPr>
            <a:spLocks noGrp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83973" name="Date Placeholder 4"/>
          <p:cNvSpPr txBox="1">
            <a:spLocks noGrp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8397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8397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B851FFE9-A063-48EF-993B-5D63F06D7A0F}" type="slidenum">
              <a:rPr lang="en-US" smtClean="0"/>
              <a:pPr defTabSz="942933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3FE3F59F-A1EA-49BA-9289-2DAE3D53E691}" type="slidenum">
              <a:rPr lang="en-US" smtClean="0"/>
              <a:pPr defTabSz="942933"/>
              <a:t>23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6349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2" name="Header Placeholder 3"/>
          <p:cNvSpPr>
            <a:spLocks noGrp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63493" name="Date Placeholder 4"/>
          <p:cNvSpPr txBox="1">
            <a:spLocks noGrp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6349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9FF4E601-09F5-4B85-A4FD-090E9E00C148}" type="slidenum">
              <a:rPr lang="en-US" smtClean="0"/>
              <a:pPr defTabSz="942933"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802.11-11/1597r0</a:t>
            </a:r>
          </a:p>
        </p:txBody>
      </p:sp>
      <p:sp>
        <p:nvSpPr>
          <p:cNvPr id="78851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788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788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2467" y="9003114"/>
            <a:ext cx="503336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7D9C0947-C0A0-479E-BD46-49C6CCB597C1}" type="slidenum">
              <a:rPr lang="en-US" smtClean="0"/>
              <a:pPr defTabSz="942933"/>
              <a:t>31</a:t>
            </a:fld>
            <a:endParaRPr lang="en-US" smtClean="0"/>
          </a:p>
        </p:txBody>
      </p:sp>
      <p:sp>
        <p:nvSpPr>
          <p:cNvPr id="788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BF1D5-53F5-48EF-99E1-E52E8EDC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349274-CC6B-4799-A0D9-C5166ACC1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A3B48D-4BC0-49B3-8433-468895CA9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241849-C0DB-4FB1-89C5-EE74AA3C6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EA89C9-E549-4926-913B-DF97A2744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562EEE-646B-463B-9C23-A2A68FA15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850D0D-8D5C-4F8E-81EC-74E0F987E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4FF9F2-A1F2-42BE-BC50-C886E5640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09E705-EC27-4015-A8A5-4B6B3EB56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121965-E984-471B-8D4A-8062BFCA3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1D9FD8-1D87-47F8-BD17-EDA6A2551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06AD4-2969-4089-9A7C-1D8F660D7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676F49A8-0349-46E6-A391-4CA8FB22D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3175" y="314325"/>
            <a:ext cx="3263900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802.11-11/1597r0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patcom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.org/web/standards/home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.org/web/standards/home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etools_documentation/dcn/11/etools_documentation-11-0016-01-MYBA-vote-change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PARs.s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73D1558-A9CA-473C-9354-A9535BF070A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January 2012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2012-January-09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747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/>
              <a:t>Abstract: Additional Information on topics for 802 plenary meeting – November 2011 </a:t>
            </a:r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314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 dirty="0" smtClean="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403A532-138A-45BC-8509-3C1D9BAC956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smtClean="0"/>
              <a:t>Other Special Events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5938" y="3962399"/>
            <a:ext cx="5894371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Wednesday Social  6:30 pm start</a:t>
            </a:r>
          </a:p>
          <a:p>
            <a:r>
              <a:rPr lang="en-US" sz="3200" dirty="0" smtClean="0"/>
              <a:t>Badge needed for admission</a:t>
            </a:r>
          </a:p>
          <a:p>
            <a:r>
              <a:rPr lang="en-US" dirty="0" smtClean="0"/>
              <a:t>River City Brewing Company</a:t>
            </a:r>
          </a:p>
          <a:p>
            <a:r>
              <a:rPr lang="en-US" dirty="0" smtClean="0"/>
              <a:t>835 Museum Circle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5937" y="2198913"/>
            <a:ext cx="5004447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Breakfast – Lunch - Breaks</a:t>
            </a:r>
          </a:p>
          <a:p>
            <a:r>
              <a:rPr lang="en-US" dirty="0" smtClean="0"/>
              <a:t>River Terrace 1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Floor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1FAA41B-A91B-4335-ACD5-4452F7AFC28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685800"/>
            <a:ext cx="8396288" cy="1066800"/>
          </a:xfrm>
        </p:spPr>
        <p:txBody>
          <a:bodyPr/>
          <a:lstStyle/>
          <a:p>
            <a:r>
              <a:rPr lang="en-US" dirty="0" smtClean="0"/>
              <a:t>Topics since November 2011 EC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509713"/>
            <a:ext cx="8651875" cy="49641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802.11 REVISION submitted to RevCom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 smtClean="0"/>
              <a:t>On Jan 23 agenda</a:t>
            </a: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EC workshop in November – Sat/Sun following  plenary  Report??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D69A9E3-70D8-4808-B83D-9178110FC6F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Topics for March 2012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524000"/>
            <a:ext cx="8523287" cy="4905375"/>
          </a:xfrm>
        </p:spPr>
        <p:txBody>
          <a:bodyPr/>
          <a:lstStyle/>
          <a:p>
            <a:r>
              <a:rPr lang="en-US" sz="2800" dirty="0" smtClean="0"/>
              <a:t>Begin Sponsor Ballot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Requests to submit to RevCom?</a:t>
            </a:r>
          </a:p>
          <a:p>
            <a:pPr lvl="1"/>
            <a:r>
              <a:rPr lang="en-US" sz="2400" dirty="0" smtClean="0"/>
              <a:t>AE</a:t>
            </a:r>
          </a:p>
          <a:p>
            <a:pPr lvl="1"/>
            <a:r>
              <a:rPr lang="en-US" sz="2400" dirty="0" smtClean="0"/>
              <a:t>AA</a:t>
            </a:r>
          </a:p>
          <a:p>
            <a:r>
              <a:rPr lang="en-US" sz="2800" dirty="0" smtClean="0"/>
              <a:t>New project PAR to NesCom ?</a:t>
            </a:r>
          </a:p>
          <a:p>
            <a:pPr lvl="1"/>
            <a:r>
              <a:rPr lang="en-US" sz="2400" dirty="0" smtClean="0"/>
              <a:t>CMMW possibly</a:t>
            </a:r>
          </a:p>
          <a:p>
            <a:r>
              <a:rPr lang="en-US" sz="2800" dirty="0" smtClean="0"/>
              <a:t>PAR Extension ?</a:t>
            </a:r>
          </a:p>
          <a:p>
            <a:pPr lvl="1"/>
            <a:r>
              <a:rPr lang="en-US" sz="2400" dirty="0" smtClean="0"/>
              <a:t>Nothing anticipated for March but two for July</a:t>
            </a:r>
          </a:p>
          <a:p>
            <a:r>
              <a:rPr lang="en-US" sz="2800" dirty="0" smtClean="0"/>
              <a:t>Study Group start up?</a:t>
            </a:r>
          </a:p>
          <a:p>
            <a:pPr lvl="1"/>
            <a:endParaRPr lang="en-US" sz="2400" dirty="0" smtClean="0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CC4C703-19DA-4660-A83A-FE2C78AD3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401E88D-7F7D-4457-8F7E-C0FC8817E12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Smart Grid Meetings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4.1.14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412750" y="3810000"/>
            <a:ext cx="84201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/>
              <a:t>Revision of NIST Smart Grid PAP#2 Guideline</a:t>
            </a:r>
          </a:p>
          <a:p>
            <a:pPr eaLnBrk="0" hangingPunct="0"/>
            <a:r>
              <a:rPr lang="en-US" sz="3200"/>
              <a:t>Review NIST Framework document</a:t>
            </a: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508000" y="1916113"/>
            <a:ext cx="53403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/>
              <a:t>Two sessions</a:t>
            </a:r>
          </a:p>
          <a:p>
            <a:pPr eaLnBrk="0" hangingPunct="0"/>
            <a:r>
              <a:rPr lang="en-US" sz="3200"/>
              <a:t>Tuesday pm2 - Hanover E</a:t>
            </a:r>
          </a:p>
          <a:p>
            <a:pPr eaLnBrk="0" hangingPunct="0"/>
            <a:r>
              <a:rPr lang="en-US" sz="3200"/>
              <a:t>Thursday pm2   -  Hanover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567543"/>
            <a:ext cx="8519886" cy="4267200"/>
          </a:xfrm>
        </p:spPr>
        <p:txBody>
          <a:bodyPr/>
          <a:lstStyle/>
          <a:p>
            <a:r>
              <a:rPr lang="en-US" sz="2800" dirty="0" smtClean="0"/>
              <a:t>Future Meeting Venues /Independent Treasury</a:t>
            </a:r>
            <a:endParaRPr lang="en-US" sz="2800" dirty="0"/>
          </a:p>
          <a:p>
            <a:r>
              <a:rPr lang="en-US" sz="2800" dirty="0" smtClean="0"/>
              <a:t>New from SA: Bylaws, Ops Manual, Patent Slides</a:t>
            </a:r>
          </a:p>
          <a:p>
            <a:r>
              <a:rPr lang="en-US" sz="2800" dirty="0" smtClean="0"/>
              <a:t>Architecture Ballot Status</a:t>
            </a:r>
          </a:p>
          <a:p>
            <a:r>
              <a:rPr lang="en-US" sz="2800" dirty="0" err="1" smtClean="0"/>
              <a:t>ePOLL</a:t>
            </a:r>
            <a:r>
              <a:rPr lang="en-US" sz="2800" dirty="0" smtClean="0"/>
              <a:t> status</a:t>
            </a:r>
          </a:p>
          <a:p>
            <a:r>
              <a:rPr lang="en-US" sz="2800" dirty="0" smtClean="0"/>
              <a:t>November EC Workshop Summary</a:t>
            </a:r>
          </a:p>
          <a:p>
            <a:r>
              <a:rPr lang="en-US" sz="2800" dirty="0" smtClean="0"/>
              <a:t>Comment Resolution Guidelines</a:t>
            </a:r>
          </a:p>
          <a:p>
            <a:r>
              <a:rPr lang="en-US" sz="2800" dirty="0" smtClean="0"/>
              <a:t>Election Process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Time is allocated on Wednesday for each of these. Extended discussions will continue on Friday as needed.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1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" y="685800"/>
            <a:ext cx="8882743" cy="1066800"/>
          </a:xfrm>
        </p:spPr>
        <p:txBody>
          <a:bodyPr/>
          <a:lstStyle/>
          <a:p>
            <a:r>
              <a:rPr lang="en-US" dirty="0" smtClean="0"/>
              <a:t>Future Interim Meetings + Independent Treasury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567543"/>
            <a:ext cx="8505370" cy="4528457"/>
          </a:xfrm>
        </p:spPr>
        <p:txBody>
          <a:bodyPr/>
          <a:lstStyle/>
          <a:p>
            <a:r>
              <a:rPr lang="en-US" sz="2800" dirty="0" smtClean="0"/>
              <a:t>What is the committed venue plan for the next few years? How well do they match our goals?</a:t>
            </a:r>
          </a:p>
          <a:p>
            <a:r>
              <a:rPr lang="en-US" sz="2800" dirty="0" smtClean="0"/>
              <a:t>Which event dates are open for site selection?</a:t>
            </a:r>
          </a:p>
          <a:p>
            <a:r>
              <a:rPr lang="en-US" sz="2800" dirty="0" smtClean="0"/>
              <a:t>If 802.11 wants independent site selection it requires a separate treasury and meeting planner. What are the details involved in accomplishing this?</a:t>
            </a:r>
          </a:p>
          <a:p>
            <a:r>
              <a:rPr lang="en-US" sz="2800" dirty="0" smtClean="0"/>
              <a:t>Should we forego any multi-event contracts?</a:t>
            </a:r>
          </a:p>
          <a:p>
            <a:r>
              <a:rPr lang="en-US" sz="2800" dirty="0" smtClean="0"/>
              <a:t>Does the group want to pursue the independence route?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78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from 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981200"/>
            <a:ext cx="8592457" cy="4114800"/>
          </a:xfrm>
        </p:spPr>
        <p:txBody>
          <a:bodyPr/>
          <a:lstStyle/>
          <a:p>
            <a:r>
              <a:rPr lang="en-US" dirty="0" smtClean="0"/>
              <a:t>During the December 2011 SA series there was approved…</a:t>
            </a:r>
          </a:p>
          <a:p>
            <a:r>
              <a:rPr lang="en-US" dirty="0" smtClean="0"/>
              <a:t>Revised  SA Bylaws</a:t>
            </a:r>
          </a:p>
          <a:p>
            <a:r>
              <a:rPr lang="en-US" dirty="0" smtClean="0"/>
              <a:t>Revised Operations Manual</a:t>
            </a:r>
          </a:p>
          <a:p>
            <a:endParaRPr lang="en-US" dirty="0"/>
          </a:p>
          <a:p>
            <a:r>
              <a:rPr lang="en-US" dirty="0" smtClean="0"/>
              <a:t>Partially revised </a:t>
            </a:r>
            <a:r>
              <a:rPr lang="en-US" dirty="0" err="1" smtClean="0"/>
              <a:t>PatCom</a:t>
            </a:r>
            <a:r>
              <a:rPr lang="en-US" dirty="0" smtClean="0"/>
              <a:t> material – with more in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12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7" y="1981200"/>
            <a:ext cx="8389256" cy="4114800"/>
          </a:xfrm>
        </p:spPr>
        <p:txBody>
          <a:bodyPr/>
          <a:lstStyle/>
          <a:p>
            <a:r>
              <a:rPr lang="en-US" dirty="0" smtClean="0"/>
              <a:t>802.1 owns a project to Update the Overview and Architecture standard for 802</a:t>
            </a:r>
          </a:p>
          <a:p>
            <a:r>
              <a:rPr lang="en-US" dirty="0" smtClean="0"/>
              <a:t>A ballot on D1.3 is underway</a:t>
            </a:r>
          </a:p>
          <a:p>
            <a:r>
              <a:rPr lang="en-US" dirty="0" smtClean="0"/>
              <a:t>802.11 completed a mirror ballot on Friday Jan 13</a:t>
            </a:r>
          </a:p>
          <a:p>
            <a:endParaRPr lang="en-US" dirty="0"/>
          </a:p>
          <a:p>
            <a:r>
              <a:rPr lang="en-US" dirty="0" smtClean="0"/>
              <a:t>ARC  (Wednesday AM1) is rolling up the comments for submission to 802.1 by their Feb 4 deadline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21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698171"/>
            <a:ext cx="8490857" cy="4397829"/>
          </a:xfrm>
        </p:spPr>
        <p:txBody>
          <a:bodyPr/>
          <a:lstStyle/>
          <a:p>
            <a:r>
              <a:rPr lang="en-US" dirty="0" smtClean="0"/>
              <a:t>A new balloting  and comment submission system for WG ballots has been on trial for the past few months</a:t>
            </a:r>
          </a:p>
          <a:p>
            <a:endParaRPr lang="en-US" dirty="0"/>
          </a:p>
          <a:p>
            <a:r>
              <a:rPr lang="en-US" dirty="0" smtClean="0"/>
              <a:t>How is the experimentation with the new tool progressing?</a:t>
            </a:r>
          </a:p>
          <a:p>
            <a:r>
              <a:rPr lang="en-US" dirty="0" smtClean="0"/>
              <a:t>What’s different?</a:t>
            </a:r>
          </a:p>
          <a:p>
            <a:r>
              <a:rPr lang="en-US" dirty="0" smtClean="0"/>
              <a:t>Why introduce a new tool?</a:t>
            </a:r>
          </a:p>
          <a:p>
            <a:endParaRPr lang="en-US" dirty="0"/>
          </a:p>
          <a:p>
            <a:r>
              <a:rPr lang="en-US" dirty="0" smtClean="0"/>
              <a:t>What do balloters need to know to effectively use the tool in the next major WG ballot?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9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170DFA5-48E1-46B0-9BBE-7B40812F2B6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27B47DE-79D3-4B03-8365-954936525DE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352425"/>
          </a:xfrm>
        </p:spPr>
        <p:txBody>
          <a:bodyPr/>
          <a:lstStyle/>
          <a:p>
            <a:r>
              <a:rPr lang="en-US" sz="2800" dirty="0"/>
              <a:t>November EC Workshop</a:t>
            </a:r>
            <a:endParaRPr lang="en-US" sz="2800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379538"/>
            <a:ext cx="8707438" cy="4876800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en-US" sz="2000" dirty="0" smtClean="0"/>
              <a:t>International engagements of 802</a:t>
            </a:r>
          </a:p>
          <a:p>
            <a:pPr marL="914400" lvl="1" indent="-514350">
              <a:defRPr/>
            </a:pPr>
            <a:r>
              <a:rPr lang="en-US" dirty="0" smtClean="0"/>
              <a:t>ISO, ITU, CCSA, ETSI, …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sz="2000" dirty="0" smtClean="0"/>
              <a:t>802 operating procedures, tools, efficiency and changes in SA</a:t>
            </a:r>
          </a:p>
          <a:p>
            <a:pPr lvl="1">
              <a:defRPr/>
            </a:pPr>
            <a:r>
              <a:rPr lang="en-US" dirty="0" smtClean="0"/>
              <a:t>myBallot, RevCom, NesCom, meeting fees, Get802,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Meeting tools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sz="2000" dirty="0" smtClean="0"/>
              <a:t>Strategic Discussions</a:t>
            </a:r>
          </a:p>
          <a:p>
            <a:pPr>
              <a:defRPr/>
            </a:pPr>
            <a:r>
              <a:rPr lang="en-US" sz="2000" dirty="0" smtClean="0"/>
              <a:t>Issues and opportunities in partnering with other SDOs</a:t>
            </a:r>
          </a:p>
          <a:p>
            <a:pPr>
              <a:defRPr/>
            </a:pPr>
            <a:r>
              <a:rPr lang="en-US" sz="2000" dirty="0" smtClean="0"/>
              <a:t>802 architecture</a:t>
            </a:r>
          </a:p>
          <a:p>
            <a:pPr>
              <a:defRPr/>
            </a:pPr>
            <a:r>
              <a:rPr lang="en-US" sz="2000" dirty="0" smtClean="0"/>
              <a:t>Organization of 802</a:t>
            </a:r>
          </a:p>
          <a:p>
            <a:pPr>
              <a:defRPr/>
            </a:pPr>
            <a:r>
              <a:rPr lang="en-US" sz="2000" dirty="0" smtClean="0"/>
              <a:t>IEEE as Standards  service provider</a:t>
            </a:r>
          </a:p>
          <a:p>
            <a:pPr>
              <a:defRPr/>
            </a:pPr>
            <a:r>
              <a:rPr lang="en-US" sz="3600" dirty="0" smtClean="0"/>
              <a:t>What is the report out on these topics?</a:t>
            </a:r>
          </a:p>
          <a:p>
            <a:pPr marL="514350" indent="-514350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434975" y="611188"/>
            <a:ext cx="282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6.1 </a:t>
            </a:r>
          </a:p>
        </p:txBody>
      </p:sp>
    </p:spTree>
    <p:extLst>
      <p:ext uri="{BB962C8B-B14F-4D97-AF65-F5344CB8AC3E}">
        <p14:creationId xmlns:p14="http://schemas.microsoft.com/office/powerpoint/2010/main" val="1359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Comment Resolution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7885"/>
            <a:ext cx="8708570" cy="4963885"/>
          </a:xfrm>
        </p:spPr>
        <p:txBody>
          <a:bodyPr/>
          <a:lstStyle/>
          <a:p>
            <a:r>
              <a:rPr lang="en-US" dirty="0" smtClean="0"/>
              <a:t>All 802.11 ballot commenters want to be ensured that their submitted comments are considerately dealt with by the comment resolution committee.</a:t>
            </a:r>
          </a:p>
          <a:p>
            <a:r>
              <a:rPr lang="en-US" dirty="0" smtClean="0"/>
              <a:t>There have been concerns raised about practices used</a:t>
            </a:r>
          </a:p>
          <a:p>
            <a:pPr lvl="1"/>
            <a:r>
              <a:rPr lang="en-US" sz="2400" dirty="0" smtClean="0"/>
              <a:t>Incomplete consideration</a:t>
            </a:r>
          </a:p>
          <a:p>
            <a:pPr lvl="1"/>
            <a:r>
              <a:rPr lang="en-US" sz="2400" dirty="0" smtClean="0"/>
              <a:t>Inconsistent practices across TGs</a:t>
            </a:r>
          </a:p>
          <a:p>
            <a:r>
              <a:rPr lang="en-US" sz="2800" dirty="0" smtClean="0"/>
              <a:t>Guidelines are being developed to highlight best practices to address both </a:t>
            </a:r>
            <a:r>
              <a:rPr lang="en-US" sz="2800" dirty="0" smtClean="0"/>
              <a:t>concerns</a:t>
            </a:r>
          </a:p>
          <a:p>
            <a:r>
              <a:rPr lang="en-US" sz="2800" dirty="0" smtClean="0"/>
              <a:t>Please review  11-11-1625 r1</a:t>
            </a:r>
            <a:endParaRPr lang="en-US" sz="2800" dirty="0" smtClean="0"/>
          </a:p>
          <a:p>
            <a:r>
              <a:rPr lang="en-US" sz="2800" dirty="0" smtClean="0"/>
              <a:t>Similar guideline activity underway in RevCom for Sponsor ballots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11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14" y="1625600"/>
            <a:ext cx="8418286" cy="4470400"/>
          </a:xfrm>
        </p:spPr>
        <p:txBody>
          <a:bodyPr/>
          <a:lstStyle/>
          <a:p>
            <a:r>
              <a:rPr lang="en-US" dirty="0" smtClean="0"/>
              <a:t>Working Group Officer elections take place March 2012</a:t>
            </a:r>
          </a:p>
          <a:p>
            <a:r>
              <a:rPr lang="en-US" dirty="0" smtClean="0"/>
              <a:t>Nomination procedure</a:t>
            </a:r>
          </a:p>
          <a:p>
            <a:r>
              <a:rPr lang="en-US" dirty="0" smtClean="0"/>
              <a:t>Election Procedure</a:t>
            </a:r>
          </a:p>
          <a:p>
            <a:endParaRPr lang="en-US" dirty="0"/>
          </a:p>
          <a:p>
            <a:r>
              <a:rPr lang="en-US" dirty="0" smtClean="0"/>
              <a:t>Task Group Officer elections take place May 2012</a:t>
            </a:r>
          </a:p>
          <a:p>
            <a:r>
              <a:rPr lang="en-US" dirty="0"/>
              <a:t>Nomination procedure</a:t>
            </a:r>
          </a:p>
          <a:p>
            <a:r>
              <a:rPr lang="en-US" dirty="0"/>
              <a:t>Election Procedure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98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1A55325-F3CE-49A8-9750-A37FD83BACD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8132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1EF170D-A8FC-460B-85AD-158A576EE95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6525EB8-2563-4641-992A-468F4C3051C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4516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4518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60EDF0A-47FD-4DF1-B2E5-A575B147167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768600" y="1025525"/>
            <a:ext cx="3040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Officer Changes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5542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567543"/>
            <a:ext cx="8519886" cy="4267200"/>
          </a:xfrm>
        </p:spPr>
        <p:txBody>
          <a:bodyPr/>
          <a:lstStyle/>
          <a:p>
            <a:r>
              <a:rPr lang="en-US" sz="2800" dirty="0" smtClean="0"/>
              <a:t>Future Meeting Venues /Independent Treasury</a:t>
            </a:r>
            <a:endParaRPr lang="en-US" sz="2800" dirty="0"/>
          </a:p>
          <a:p>
            <a:r>
              <a:rPr lang="en-US" sz="2800" dirty="0" smtClean="0"/>
              <a:t>New from SA: Bylaws, Ops Manual, Patent Slides</a:t>
            </a:r>
          </a:p>
          <a:p>
            <a:r>
              <a:rPr lang="en-US" sz="2800" dirty="0" smtClean="0"/>
              <a:t>Architecture Ballot Status</a:t>
            </a:r>
          </a:p>
          <a:p>
            <a:r>
              <a:rPr lang="en-US" sz="2800" dirty="0" err="1" smtClean="0"/>
              <a:t>ePOLL</a:t>
            </a:r>
            <a:r>
              <a:rPr lang="en-US" sz="2800" dirty="0" smtClean="0"/>
              <a:t> status</a:t>
            </a:r>
          </a:p>
          <a:p>
            <a:r>
              <a:rPr lang="en-US" sz="2800" dirty="0" smtClean="0"/>
              <a:t>November EC Workshop Summary</a:t>
            </a:r>
          </a:p>
          <a:p>
            <a:r>
              <a:rPr lang="en-US" sz="2800" dirty="0" smtClean="0"/>
              <a:t>Comment Resolution Guidelines</a:t>
            </a:r>
          </a:p>
          <a:p>
            <a:r>
              <a:rPr lang="en-US" sz="2800" dirty="0" smtClean="0"/>
              <a:t>Election Process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Time is allocated on Wednesday for each of these. Extended discussions will continue on Friday as needed.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7F7B2E8-CFA4-4428-9011-A3113BBB1611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577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958E92D-C641-4B4D-BD6F-990AE3D1DD7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5780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2926342-E6EB-48AF-A21F-7D8349DA614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entries with 2011 submission dates</a:t>
            </a:r>
          </a:p>
          <a:p>
            <a:r>
              <a:rPr lang="en-US" sz="2800" dirty="0" smtClean="0"/>
              <a:t> 0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dates</a:t>
            </a:r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8A5E317-5AF0-4079-AFF5-B8F9B9FAFE0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entries with 2011 submission </a:t>
            </a:r>
            <a:r>
              <a:rPr lang="en-US" sz="2800" dirty="0" smtClean="0"/>
              <a:t>dates</a:t>
            </a:r>
          </a:p>
          <a:p>
            <a:r>
              <a:rPr lang="en-US" sz="2800" dirty="0" smtClean="0"/>
              <a:t>  0 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dates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76806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6D82107-75CA-48C2-8E98-AA100F7913A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SA Contents  - January  2012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</p:nvPr>
        </p:nvGraphicFramePr>
        <p:xfrm>
          <a:off x="239713" y="1598613"/>
          <a:ext cx="8632825" cy="4516767"/>
        </p:xfrm>
        <a:graphic>
          <a:graphicData uri="http://schemas.openxmlformats.org/drawingml/2006/table">
            <a:tbl>
              <a:tblPr/>
              <a:tblGrid>
                <a:gridCol w="2430462"/>
                <a:gridCol w="1335088"/>
                <a:gridCol w="1384300"/>
                <a:gridCol w="1741487"/>
                <a:gridCol w="1741488"/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11th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Revision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897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77898" name="Text Box 73"/>
          <p:cNvSpPr txBox="1">
            <a:spLocks noChangeArrowheads="1"/>
          </p:cNvSpPr>
          <p:nvPr/>
        </p:nvSpPr>
        <p:spPr bwMode="auto">
          <a:xfrm>
            <a:off x="741363" y="6145213"/>
            <a:ext cx="4156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hlinkClick r:id="rId3"/>
              </a:rPr>
              <a:t>http://www.ieee.org/web/standards/home/index.html</a:t>
            </a:r>
            <a:endParaRPr lang="en-US" sz="1400"/>
          </a:p>
        </p:txBody>
      </p:sp>
      <p:sp>
        <p:nvSpPr>
          <p:cNvPr id="4" name="5-Point Star 3"/>
          <p:cNvSpPr/>
          <p:nvPr/>
        </p:nvSpPr>
        <p:spPr bwMode="auto">
          <a:xfrm>
            <a:off x="8533947" y="342220"/>
            <a:ext cx="450850" cy="493713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6D82107-75CA-48C2-8E98-AA100F7913A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SA Contents  - January  2012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916047"/>
              </p:ext>
            </p:extLst>
          </p:nvPr>
        </p:nvGraphicFramePr>
        <p:xfrm>
          <a:off x="239713" y="1598613"/>
          <a:ext cx="8632825" cy="4516767"/>
        </p:xfrm>
        <a:graphic>
          <a:graphicData uri="http://schemas.openxmlformats.org/drawingml/2006/table">
            <a:tbl>
              <a:tblPr/>
              <a:tblGrid>
                <a:gridCol w="2430462"/>
                <a:gridCol w="1335088"/>
                <a:gridCol w="1384300"/>
                <a:gridCol w="1741487"/>
                <a:gridCol w="1741488"/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11th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11th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11th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Revision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897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77898" name="Text Box 73"/>
          <p:cNvSpPr txBox="1">
            <a:spLocks noChangeArrowheads="1"/>
          </p:cNvSpPr>
          <p:nvPr/>
        </p:nvSpPr>
        <p:spPr bwMode="auto">
          <a:xfrm>
            <a:off x="741363" y="6145213"/>
            <a:ext cx="4156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hlinkClick r:id="rId3"/>
              </a:rPr>
              <a:t>http://www.ieee.org/web/standards/home/index.html</a:t>
            </a:r>
            <a:endParaRPr lang="en-US" sz="1400"/>
          </a:p>
        </p:txBody>
      </p:sp>
      <p:sp>
        <p:nvSpPr>
          <p:cNvPr id="4" name="5-Point Star 3"/>
          <p:cNvSpPr/>
          <p:nvPr/>
        </p:nvSpPr>
        <p:spPr bwMode="auto">
          <a:xfrm>
            <a:off x="8533947" y="342220"/>
            <a:ext cx="450850" cy="493713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9874" name="Content Placeholder 6"/>
          <p:cNvSpPr>
            <a:spLocks noGrp="1"/>
          </p:cNvSpPr>
          <p:nvPr>
            <p:ph idx="1"/>
          </p:nvPr>
        </p:nvSpPr>
        <p:spPr>
          <a:xfrm>
            <a:off x="174625" y="5661025"/>
            <a:ext cx="8839200" cy="739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AU" sz="2000" smtClean="0"/>
              <a:t>The WG told SC6 it will liaise 802.11ac as soon as it passes a LB</a:t>
            </a:r>
          </a:p>
          <a:p>
            <a:pPr marL="0" indent="0">
              <a:buFontTx/>
              <a:buNone/>
            </a:pPr>
            <a:r>
              <a:rPr lang="en-AU" sz="2000" smtClean="0"/>
              <a:t>802.11-2012  will be submitted to SC6 when approved by the SASB – early 2012</a:t>
            </a:r>
          </a:p>
          <a:p>
            <a:pPr marL="457200" lvl="1" indent="0">
              <a:buFontTx/>
              <a:buNone/>
            </a:pPr>
            <a:endParaRPr lang="en-AU" smtClean="0"/>
          </a:p>
          <a:p>
            <a:pPr marL="457200" lvl="1" indent="0">
              <a:buFontTx/>
              <a:buNone/>
            </a:pPr>
            <a:endParaRPr lang="en-AU" smtClean="0"/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39100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mtClean="0"/>
              <a:t>Slide </a:t>
            </a:r>
            <a:fld id="{59597BA9-6E40-4FA7-A5E1-E82374E1013A}" type="slidenum">
              <a:rPr lang="en-US" smtClean="0"/>
              <a:pPr algn="r"/>
              <a:t>33</a:t>
            </a:fld>
            <a:endParaRPr lang="en-US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/>
        </p:nvGraphicFramePr>
        <p:xfrm>
          <a:off x="228600" y="1600200"/>
          <a:ext cx="4821238" cy="3748734"/>
        </p:xfrm>
        <a:graphic>
          <a:graphicData uri="http://schemas.openxmlformats.org/drawingml/2006/table">
            <a:tbl>
              <a:tblPr/>
              <a:tblGrid>
                <a:gridCol w="1806575"/>
                <a:gridCol w="1319213"/>
                <a:gridCol w="169545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Okinawa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Atlanta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D6.0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D10.0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9918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991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>
          <a:xfrm>
            <a:off x="685800" y="811213"/>
            <a:ext cx="7772400" cy="547687"/>
          </a:xfrm>
        </p:spPr>
        <p:txBody>
          <a:bodyPr/>
          <a:lstStyle/>
          <a:p>
            <a:r>
              <a:rPr lang="en-US" smtClean="0"/>
              <a:t>myBallot - Sponsor Ballot Tool Change</a:t>
            </a:r>
          </a:p>
        </p:txBody>
      </p:sp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290513" y="1306513"/>
            <a:ext cx="8226425" cy="49498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smtClean="0"/>
              <a:t>Sponsor Ballot Vote Change allows a sponsor balloter to make a vote change, from Disapprove to either Approve or Abstain, after the ballot has closed. </a:t>
            </a:r>
          </a:p>
          <a:p>
            <a:pPr marL="0" indent="0">
              <a:buFontTx/>
              <a:buNone/>
            </a:pPr>
            <a:r>
              <a:rPr lang="en-US" sz="2000" smtClean="0"/>
              <a:t>The balloter simply logs onto myProject, myBallot Activity and changes their vote. This eliminates the need for the balloter to email the sponsor or working group chair with a vote change, the system will do that automatically.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To help you better understand how the functionality works, click on the link below:</a:t>
            </a:r>
            <a:br>
              <a:rPr lang="en-US" sz="2000" smtClean="0"/>
            </a:br>
            <a:r>
              <a:rPr lang="en-US" sz="2000" b="0" smtClean="0">
                <a:hlinkClick r:id="rId2"/>
              </a:rPr>
              <a:t>https://mentor.ieee.org/etools_documentation/dcn/11/etools_documentation-11-0016-01-MYBA-vote-change.pdf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If you have any questions, please contact myproject-admin@standards.ieee.org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819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19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819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444A675-D367-4E0B-BE6B-D7F79BC855C5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1926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49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9EF2D56-F4C3-4BF5-93E5-621B787C3C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" y="1304925"/>
            <a:ext cx="902811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131 </a:t>
            </a:r>
            <a:r>
              <a:rPr lang="en-US" sz="2200" u="sng" dirty="0" smtClean="0"/>
              <a:t>January 15-20, 2012</a:t>
            </a:r>
            <a:r>
              <a:rPr lang="en-US" sz="2200" dirty="0" smtClean="0"/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133 </a:t>
            </a:r>
            <a:r>
              <a:rPr lang="en-US" sz="2200" u="sng" dirty="0" smtClean="0"/>
              <a:t>May 13-18, 2012, </a:t>
            </a:r>
            <a:r>
              <a:rPr lang="en-US" sz="2200" dirty="0" smtClean="0"/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135 </a:t>
            </a:r>
            <a:r>
              <a:rPr lang="en-US" sz="2200" u="sng" dirty="0" smtClean="0"/>
              <a:t>September 16-21, 2012, </a:t>
            </a:r>
            <a:r>
              <a:rPr lang="en-US" sz="2200" dirty="0" smtClean="0"/>
              <a:t> Hyatt Grand Champion, Indian Wells, 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84998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C20434C-BCA9-4C8D-940D-13C4732F813E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304925"/>
            <a:ext cx="857726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137 </a:t>
            </a:r>
            <a:r>
              <a:rPr lang="en-US" sz="2200" u="sng" dirty="0" smtClean="0"/>
              <a:t>January 13-18, 2013</a:t>
            </a:r>
            <a:r>
              <a:rPr lang="en-US" sz="2200" dirty="0" smtClean="0"/>
              <a:t> - --Hyatt Regency Vancouver, BC, 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139 </a:t>
            </a:r>
            <a:r>
              <a:rPr lang="en-US" sz="2200" u="sng" dirty="0" smtClean="0"/>
              <a:t>May 12-17, 2013 </a:t>
            </a:r>
            <a:r>
              <a:rPr lang="en-US" sz="22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140 July 14-19, 2013    --- Geneva , CH  ITU headquarters</a:t>
            </a:r>
            <a:endParaRPr lang="en-US" sz="2200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141 </a:t>
            </a:r>
            <a:r>
              <a:rPr lang="en-US" sz="2200" u="sng" dirty="0" smtClean="0"/>
              <a:t>September 15-20, 2013</a:t>
            </a:r>
            <a:r>
              <a:rPr lang="en-US" sz="2200" dirty="0" smtClean="0"/>
              <a:t>----TBD – </a:t>
            </a:r>
            <a:r>
              <a:rPr lang="en-US" sz="2200" dirty="0" smtClean="0">
                <a:solidFill>
                  <a:srgbClr val="FF0000"/>
                </a:solidFill>
              </a:rPr>
              <a:t>Nanjing, </a:t>
            </a:r>
            <a:r>
              <a:rPr lang="en-US" sz="2200" dirty="0" smtClean="0">
                <a:solidFill>
                  <a:srgbClr val="FF3300"/>
                </a:solidFill>
              </a:rPr>
              <a:t>China ??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142 Nov 10-15, 2013    Hyatt Regency Dallas, TX, USA</a:t>
            </a:r>
          </a:p>
        </p:txBody>
      </p:sp>
      <p:sp>
        <p:nvSpPr>
          <p:cNvPr id="87046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C20434C-BCA9-4C8D-940D-13C4732F813E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304925"/>
            <a:ext cx="857726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 --Hyatt Century Plaza, Los Angeles, CA,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–Hyatt Regency Atlanta, Atlanta, GA,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   --- Manchester Grand Hyatt, San Diego, CA,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----TBD – Non-US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dirty="0" smtClean="0"/>
          </a:p>
        </p:txBody>
      </p:sp>
      <p:sp>
        <p:nvSpPr>
          <p:cNvPr id="87046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921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911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911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0A41CB9-E662-4D24-913D-7E0233A7D7E9}" type="slidenum">
              <a:rPr lang="en-US" smtClean="0"/>
              <a:pPr/>
              <a:t>38</a:t>
            </a:fld>
            <a:endParaRPr lang="en-US" smtClean="0"/>
          </a:p>
        </p:txBody>
      </p:sp>
      <p:pic>
        <p:nvPicPr>
          <p:cNvPr id="911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31FA13E-FA22-4E60-8549-CCD971CC7A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/>
              <a:t>External</a:t>
            </a:r>
            <a:r>
              <a:rPr lang="en-US" sz="3200" dirty="0"/>
              <a:t>:  </a:t>
            </a:r>
            <a:r>
              <a:rPr lang="en-US" sz="3200" dirty="0" smtClean="0"/>
              <a:t>None planned</a:t>
            </a: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</a:pPr>
            <a:endParaRPr lang="en-US" sz="3200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/>
              <a:t>Internal:</a:t>
            </a:r>
            <a:r>
              <a:rPr lang="en-US" sz="3200" dirty="0"/>
              <a:t>  </a:t>
            </a:r>
            <a:r>
              <a:rPr lang="en-US" sz="3200" dirty="0" smtClean="0"/>
              <a:t>11AF and AC1  - PHY  - Tues PM1</a:t>
            </a:r>
            <a:endParaRPr lang="en-US" sz="3200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3014F56-9627-4C6D-BBC0-6BCD0607383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smtClean="0"/>
              <a:t>NE</a:t>
            </a:r>
            <a:r>
              <a:rPr lang="en-US" b="0" smtClean="0"/>
              <a:t>W</a:t>
            </a:r>
            <a:r>
              <a:rPr lang="en-US" smtClean="0"/>
              <a:t> PARS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1233488"/>
            <a:ext cx="9091613" cy="3914775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en-US" sz="1600" dirty="0" smtClean="0"/>
              <a:t>None considered during January Interim</a:t>
            </a:r>
            <a:endParaRPr lang="en-US" sz="1800" dirty="0"/>
          </a:p>
        </p:txBody>
      </p:sp>
      <p:sp>
        <p:nvSpPr>
          <p:cNvPr id="225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584200" y="5365750"/>
            <a:ext cx="76596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/>
              <a:t>Please go to </a:t>
            </a:r>
            <a:r>
              <a:rPr lang="en-US" sz="1800" u="sng">
                <a:hlinkClick r:id="rId2"/>
              </a:rPr>
              <a:t>http://www.ieee802.org/PARs.shtml</a:t>
            </a:r>
            <a:r>
              <a:rPr lang="en-US" sz="1800"/>
              <a:t> for a additional details</a:t>
            </a:r>
          </a:p>
          <a:p>
            <a:pPr eaLnBrk="0" hangingPunct="0"/>
            <a:r>
              <a:rPr lang="en-US" sz="1800"/>
              <a:t>The SASB meeting series where these will be reviewed begins Dec 6 2011</a:t>
            </a:r>
          </a:p>
          <a:p>
            <a:pPr eaLnBrk="0" hangingPunct="0"/>
            <a:r>
              <a:rPr lang="en-US" sz="1800"/>
              <a:t>All PARs approved by NesCom/SASB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smtClean="0"/>
              <a:t>Other PARS</a:t>
            </a:r>
          </a:p>
        </p:txBody>
      </p:sp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102650"/>
              </p:ext>
            </p:extLst>
          </p:nvPr>
        </p:nvGraphicFramePr>
        <p:xfrm>
          <a:off x="231775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Multiple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Board Room 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3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City Terrace 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Board Room 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3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Board Room 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56771" y="1019175"/>
            <a:ext cx="7772400" cy="474663"/>
          </a:xfrm>
        </p:spPr>
        <p:txBody>
          <a:bodyPr/>
          <a:lstStyle/>
          <a:p>
            <a:r>
              <a:rPr lang="en-US" dirty="0" smtClean="0"/>
              <a:t>WG18 </a:t>
            </a:r>
            <a:r>
              <a:rPr lang="en-US" dirty="0" smtClean="0"/>
              <a:t>Agenda</a:t>
            </a:r>
            <a:endParaRPr lang="en-US" dirty="0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47663" y="1828800"/>
            <a:ext cx="8564562" cy="46148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4000" dirty="0" smtClean="0"/>
              <a:t>Refer to document 18-12-0002 r2</a:t>
            </a:r>
            <a:endParaRPr lang="en-US" sz="4800" dirty="0" smtClean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		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98E3D2E-7363-42E0-9F66-57FBDC493FE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C36F78B-9C91-407D-B4CA-67ED441A495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March Meeting – Waikoloa Hawaii</a:t>
            </a:r>
            <a:br>
              <a:rPr lang="en-US" sz="2800" dirty="0" smtClean="0"/>
            </a:br>
            <a:r>
              <a:rPr lang="en-US" sz="2800" dirty="0" smtClean="0"/>
              <a:t>March  11 - 16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4.1.10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063" y="3062288"/>
            <a:ext cx="8550275" cy="1877437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742950" indent="-742950" eaLnBrk="0" hangingPunct="0">
              <a:buFont typeface="+mj-lt"/>
              <a:buAutoNum type="arabicPeriod"/>
              <a:defRPr/>
            </a:pPr>
            <a:r>
              <a:rPr lang="en-US" sz="4000" dirty="0"/>
              <a:t>Hotel Registration open </a:t>
            </a:r>
            <a:endParaRPr lang="en-US" sz="4000" dirty="0">
              <a:solidFill>
                <a:srgbClr val="FF0000"/>
              </a:solidFill>
            </a:endParaRPr>
          </a:p>
          <a:p>
            <a:pPr marL="742950" indent="-742950" eaLnBrk="0" hangingPunct="0">
              <a:buFont typeface="+mj-lt"/>
              <a:buAutoNum type="arabicPeriod"/>
              <a:defRPr/>
            </a:pPr>
            <a:r>
              <a:rPr lang="en-US" sz="4000" dirty="0"/>
              <a:t>Meeting Registration opens </a:t>
            </a:r>
            <a:endParaRPr lang="en-US" sz="4000" dirty="0" smtClean="0"/>
          </a:p>
          <a:p>
            <a:pPr marL="742950" indent="-742950" eaLnBrk="0" hangingPunct="0">
              <a:buFont typeface="+mj-lt"/>
              <a:buAutoNum type="arabicPeriod"/>
              <a:defRPr/>
            </a:pPr>
            <a:r>
              <a:rPr lang="en-US" sz="3600" dirty="0" smtClean="0"/>
              <a:t>Early </a:t>
            </a:r>
            <a:r>
              <a:rPr lang="en-US" sz="3600" dirty="0"/>
              <a:t>bird registration </a:t>
            </a:r>
            <a:r>
              <a:rPr lang="en-US" sz="3600" dirty="0" smtClean="0"/>
              <a:t>expires Jan 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256100</TotalTime>
  <Words>1768</Words>
  <Application>Microsoft Office PowerPoint</Application>
  <PresentationFormat>On-screen Show (4:3)</PresentationFormat>
  <Paragraphs>530</Paragraphs>
  <Slides>38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Supplementary Plenary Information - January 2012</vt:lpstr>
      <vt:lpstr>PowerPoint Presentation</vt:lpstr>
      <vt:lpstr>IEEE LOA Database</vt:lpstr>
      <vt:lpstr> Joint Meetings</vt:lpstr>
      <vt:lpstr>NEW PARS</vt:lpstr>
      <vt:lpstr>Other PARS</vt:lpstr>
      <vt:lpstr>Group Room assignments</vt:lpstr>
      <vt:lpstr>WG18 Agenda</vt:lpstr>
      <vt:lpstr>March Meeting – Waikoloa Hawaii March  11 - 16</vt:lpstr>
      <vt:lpstr>Other Special Events</vt:lpstr>
      <vt:lpstr>Topics since November 2011 EC</vt:lpstr>
      <vt:lpstr>802.11 Topics for March 2012 EC</vt:lpstr>
      <vt:lpstr>802.1 Architecture Document</vt:lpstr>
      <vt:lpstr>Smart Grid Meetings</vt:lpstr>
      <vt:lpstr>Wednesday Topics</vt:lpstr>
      <vt:lpstr>Future Interim Meetings + Independent Treasury</vt:lpstr>
      <vt:lpstr>New from SA</vt:lpstr>
      <vt:lpstr>Architecture</vt:lpstr>
      <vt:lpstr>ePOLL</vt:lpstr>
      <vt:lpstr>November EC Workshop</vt:lpstr>
      <vt:lpstr>Comment Resolution Guidelines</vt:lpstr>
      <vt:lpstr>Election Process</vt:lpstr>
      <vt:lpstr>PowerPoint Presentation</vt:lpstr>
      <vt:lpstr>PowerPoint Presentation</vt:lpstr>
      <vt:lpstr>PowerPoint Presentation</vt:lpstr>
      <vt:lpstr>PowerPoint Presentation</vt:lpstr>
      <vt:lpstr>Wednesday Topics</vt:lpstr>
      <vt:lpstr>PowerPoint Presentation</vt:lpstr>
      <vt:lpstr>PowerPoint Presentation</vt:lpstr>
      <vt:lpstr>IEEE LOA Database</vt:lpstr>
      <vt:lpstr>IEEE SA Contents  - January  2012</vt:lpstr>
      <vt:lpstr>IEEE SA Contents  - January  2012</vt:lpstr>
      <vt:lpstr>802.11 drafts to ISO/IEC JTC1/SC6</vt:lpstr>
      <vt:lpstr>myBallot - Sponsor Ballot Tool Change</vt:lpstr>
      <vt:lpstr>Future Venues</vt:lpstr>
      <vt:lpstr>Future Venues</vt:lpstr>
      <vt:lpstr>Future Venues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November 2011</dc:title>
  <dc:subject>Additional Meeting Information</dc:subject>
  <dc:creator>Bruce Kraemer (Marvell)</dc:creator>
  <cp:lastModifiedBy>Bruce Kraemer</cp:lastModifiedBy>
  <cp:revision>2555</cp:revision>
  <cp:lastPrinted>2011-12-09T21:11:15Z</cp:lastPrinted>
  <dcterms:created xsi:type="dcterms:W3CDTF">1998-02-10T13:07:52Z</dcterms:created>
  <dcterms:modified xsi:type="dcterms:W3CDTF">2012-01-16T12:26:19Z</dcterms:modified>
</cp:coreProperties>
</file>