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4"/>
  </p:notesMasterIdLst>
  <p:handoutMasterIdLst>
    <p:handoutMasterId r:id="rId35"/>
  </p:handoutMasterIdLst>
  <p:sldIdLst>
    <p:sldId id="1403" r:id="rId2"/>
    <p:sldId id="2142" r:id="rId3"/>
    <p:sldId id="2019" r:id="rId4"/>
    <p:sldId id="1995" r:id="rId5"/>
    <p:sldId id="2018" r:id="rId6"/>
    <p:sldId id="2127" r:id="rId7"/>
    <p:sldId id="1996" r:id="rId8"/>
    <p:sldId id="2054" r:id="rId9"/>
    <p:sldId id="2143" r:id="rId10"/>
    <p:sldId id="2056" r:id="rId11"/>
    <p:sldId id="2057" r:id="rId12"/>
    <p:sldId id="2144" r:id="rId13"/>
    <p:sldId id="2145" r:id="rId14"/>
    <p:sldId id="2128" r:id="rId15"/>
    <p:sldId id="2129" r:id="rId16"/>
    <p:sldId id="2130" r:id="rId17"/>
    <p:sldId id="2131" r:id="rId18"/>
    <p:sldId id="2141" r:id="rId19"/>
    <p:sldId id="2132" r:id="rId20"/>
    <p:sldId id="2133" r:id="rId21"/>
    <p:sldId id="2134" r:id="rId22"/>
    <p:sldId id="2135" r:id="rId23"/>
    <p:sldId id="2138" r:id="rId24"/>
    <p:sldId id="2137" r:id="rId25"/>
    <p:sldId id="2118" r:id="rId26"/>
    <p:sldId id="2136" r:id="rId27"/>
    <p:sldId id="1994" r:id="rId28"/>
    <p:sldId id="2139" r:id="rId29"/>
    <p:sldId id="2140" r:id="rId30"/>
    <p:sldId id="2009" r:id="rId31"/>
    <p:sldId id="2013" r:id="rId32"/>
    <p:sldId id="2104" r:id="rId33"/>
  </p:sldIdLst>
  <p:sldSz cx="9144000" cy="6858000" type="screen4x3"/>
  <p:notesSz cx="7053263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  <a:srgbClr val="FF9966"/>
    <a:srgbClr val="0033CC"/>
    <a:srgbClr val="3366FF"/>
    <a:srgbClr val="FFFF99"/>
    <a:srgbClr val="66FF33"/>
    <a:srgbClr val="66FF99"/>
    <a:srgbClr val="FF9933"/>
    <a:srgbClr val="FFFF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9531" autoAdjust="0"/>
    <p:restoredTop sz="86410" autoAdjust="0"/>
  </p:normalViewPr>
  <p:slideViewPr>
    <p:cSldViewPr>
      <p:cViewPr>
        <p:scale>
          <a:sx n="75" d="100"/>
          <a:sy n="75" d="100"/>
        </p:scale>
        <p:origin x="-558" y="-120"/>
      </p:cViewPr>
      <p:guideLst>
        <p:guide orient="horz" pos="2160"/>
        <p:guide pos="2880"/>
      </p:guideLst>
    </p:cSldViewPr>
  </p:slideViewPr>
  <p:outlineViewPr>
    <p:cViewPr>
      <p:scale>
        <a:sx n="100" d="100"/>
        <a:sy n="10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812"/>
    </p:cViewPr>
  </p:sorterViewPr>
  <p:notesViewPr>
    <p:cSldViewPr>
      <p:cViewPr>
        <p:scale>
          <a:sx n="100" d="100"/>
          <a:sy n="100" d="100"/>
        </p:scale>
        <p:origin x="-1380" y="84"/>
      </p:cViewPr>
      <p:guideLst>
        <p:guide orient="horz" pos="2166"/>
        <p:guide pos="292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97479" y="171704"/>
            <a:ext cx="2248223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707563" y="171704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803296" y="9011833"/>
            <a:ext cx="1622266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82912" y="9011833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BD2FFF61-0F02-4C4D-874F-C6F0AA25E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5302" name="Line 6"/>
          <p:cNvSpPr>
            <a:spLocks noChangeShapeType="1"/>
          </p:cNvSpPr>
          <p:nvPr/>
        </p:nvSpPr>
        <p:spPr bwMode="auto">
          <a:xfrm>
            <a:off x="705965" y="387879"/>
            <a:ext cx="564133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55303" name="Rectangle 7"/>
          <p:cNvSpPr>
            <a:spLocks noChangeArrowheads="1"/>
          </p:cNvSpPr>
          <p:nvPr/>
        </p:nvSpPr>
        <p:spPr bwMode="auto">
          <a:xfrm>
            <a:off x="705966" y="9011833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41301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55304" name="Line 8"/>
          <p:cNvSpPr>
            <a:spLocks noChangeShapeType="1"/>
          </p:cNvSpPr>
          <p:nvPr/>
        </p:nvSpPr>
        <p:spPr bwMode="auto">
          <a:xfrm>
            <a:off x="705966" y="9000705"/>
            <a:ext cx="579945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1453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4438" y="89041"/>
            <a:ext cx="1222965" cy="22094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42015" eaLnBrk="0" hangingPunct="0">
              <a:defRPr sz="1400" b="1" smtClean="0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04913" y="703263"/>
            <a:ext cx="4643437" cy="34813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0756" y="4422459"/>
            <a:ext cx="5171754" cy="4190366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4404" tIns="46403" rIns="94404" bIns="46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173" lvl="4" algn="r" defTabSz="942015" eaLnBrk="0" hangingPunct="0">
              <a:defRPr sz="1200"/>
            </a:lvl5pPr>
          </a:lstStyle>
          <a:p>
            <a:pPr lvl="4">
              <a:defRPr/>
            </a:pPr>
            <a:r>
              <a:rPr lang="en-US"/>
              <a:t>Bruce Kraemer (Marvell)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7243" y="9016602"/>
            <a:ext cx="53251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42015" eaLnBrk="0" hangingPunct="0">
              <a:defRPr sz="1200"/>
            </a:lvl1pPr>
          </a:lstStyle>
          <a:p>
            <a:pPr>
              <a:defRPr/>
            </a:pPr>
            <a:r>
              <a:rPr lang="en-US"/>
              <a:t>Page </a:t>
            </a:r>
            <a:fld id="{439F4A26-5FC8-4F29-BD47-494A4B5892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36314" y="9016602"/>
            <a:ext cx="738592" cy="189381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defTabSz="922188"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34825" name="Line 9"/>
          <p:cNvSpPr>
            <a:spLocks noChangeShapeType="1"/>
          </p:cNvSpPr>
          <p:nvPr/>
        </p:nvSpPr>
        <p:spPr bwMode="auto">
          <a:xfrm>
            <a:off x="736313" y="9013421"/>
            <a:ext cx="558063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4826" name="Line 10"/>
          <p:cNvSpPr>
            <a:spLocks noChangeShapeType="1"/>
          </p:cNvSpPr>
          <p:nvPr/>
        </p:nvSpPr>
        <p:spPr bwMode="auto">
          <a:xfrm>
            <a:off x="659647" y="295679"/>
            <a:ext cx="573397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lIns="90889" tIns="45444" rIns="90889" bIns="45444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8450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January 2012</a:t>
            </a:r>
            <a:endParaRPr lang="en-US"/>
          </a:p>
        </p:txBody>
      </p:sp>
      <p:sp>
        <p:nvSpPr>
          <p:cNvPr id="18435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1843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6F5EC64D-2204-4C45-BF0E-88DFAC3B3DED}" type="slidenum">
              <a:rPr lang="en-US" smtClean="0"/>
              <a:pPr defTabSz="941301"/>
              <a:t>1</a:t>
            </a:fld>
            <a:endParaRPr lang="en-US" smtClean="0"/>
          </a:p>
        </p:txBody>
      </p:sp>
      <p:sp>
        <p:nvSpPr>
          <p:cNvPr id="1843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1850" cy="3481387"/>
          </a:xfrm>
          <a:ln/>
        </p:spPr>
      </p:sp>
      <p:sp>
        <p:nvSpPr>
          <p:cNvPr id="1843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802.11-07/0547r0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753411" cy="215444"/>
          </a:xfrm>
          <a:noFill/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May 2008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</p:spPr>
        <p:txBody>
          <a:bodyPr/>
          <a:lstStyle>
            <a:lvl1pPr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98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Page </a:t>
            </a:r>
            <a:fld id="{DF3C3D7B-305C-4861-8F10-B292E1595B77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4102" name="Rectangle 2"/>
          <p:cNvSpPr txBox="1">
            <a:spLocks noGrp="1" noChangeArrowheads="1"/>
          </p:cNvSpPr>
          <p:nvPr/>
        </p:nvSpPr>
        <p:spPr bwMode="auto">
          <a:xfrm>
            <a:off x="4194169" y="97295"/>
            <a:ext cx="219585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400" b="1">
                <a:ea typeface="ＭＳ Ｐゴシック" pitchFamily="34" charset="-128"/>
              </a:rPr>
              <a:t>doc.: IEEE 802.11-yy/xxxxr0</a:t>
            </a:r>
          </a:p>
        </p:txBody>
      </p:sp>
      <p:sp>
        <p:nvSpPr>
          <p:cNvPr id="4103" name="Rectangle 3"/>
          <p:cNvSpPr txBox="1">
            <a:spLocks noGrp="1" noChangeArrowheads="1"/>
          </p:cNvSpPr>
          <p:nvPr/>
        </p:nvSpPr>
        <p:spPr bwMode="auto">
          <a:xfrm>
            <a:off x="664831" y="97295"/>
            <a:ext cx="916020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b="1">
                <a:ea typeface="ＭＳ Ｐゴシック" pitchFamily="34" charset="-128"/>
              </a:rPr>
              <a:t>Month Year</a:t>
            </a:r>
          </a:p>
        </p:txBody>
      </p:sp>
      <p:sp>
        <p:nvSpPr>
          <p:cNvPr id="4104" name="Rectangle 6"/>
          <p:cNvSpPr txBox="1">
            <a:spLocks noGrp="1" noChangeArrowheads="1"/>
          </p:cNvSpPr>
          <p:nvPr/>
        </p:nvSpPr>
        <p:spPr bwMode="auto">
          <a:xfrm>
            <a:off x="4275346" y="9012238"/>
            <a:ext cx="211468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/>
            <a:r>
              <a:rPr lang="en-US" sz="1200">
                <a:ea typeface="ＭＳ Ｐゴシック" pitchFamily="34" charset="-128"/>
              </a:rPr>
              <a:t>John Doe, Some Company</a:t>
            </a:r>
          </a:p>
        </p:txBody>
      </p:sp>
      <p:sp>
        <p:nvSpPr>
          <p:cNvPr id="4105" name="Rectangle 7"/>
          <p:cNvSpPr txBox="1">
            <a:spLocks noGrp="1" noChangeArrowheads="1"/>
          </p:cNvSpPr>
          <p:nvPr/>
        </p:nvSpPr>
        <p:spPr bwMode="auto">
          <a:xfrm>
            <a:off x="3384084" y="9012238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6625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662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r"/>
            <a:r>
              <a:rPr lang="en-US" sz="1200">
                <a:ea typeface="ＭＳ Ｐゴシック" pitchFamily="34" charset="-128"/>
              </a:rPr>
              <a:t>Page </a:t>
            </a:r>
            <a:fld id="{0C96E413-0712-4B85-94F1-C27B3357266B}" type="slidenum">
              <a:rPr lang="en-US" sz="1200">
                <a:ea typeface="ＭＳ Ｐゴシック" pitchFamily="34" charset="-128"/>
              </a:rPr>
              <a:pPr algn="r"/>
              <a:t>17</a:t>
            </a:fld>
            <a:endParaRPr lang="en-US" sz="1200">
              <a:ea typeface="ＭＳ Ｐゴシック" pitchFamily="34" charset="-128"/>
            </a:endParaRPr>
          </a:p>
        </p:txBody>
      </p:sp>
      <p:sp>
        <p:nvSpPr>
          <p:cNvPr id="4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410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3943" tIns="46176" rIns="93943" bIns="46176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Grp="1" noChangeArrowheads="1"/>
          </p:cNvSpPr>
          <p:nvPr>
            <p:ph type="dt" idx="1"/>
          </p:nvPr>
        </p:nvSpPr>
        <p:spPr>
          <a:xfrm>
            <a:off x="664438" y="94542"/>
            <a:ext cx="1426416" cy="215444"/>
          </a:xfrm>
          <a:ln/>
        </p:spPr>
        <p:txBody>
          <a:bodyPr/>
          <a:lstStyle/>
          <a:p>
            <a:r>
              <a:rPr lang="en-US"/>
              <a:t>Oct 2011</a:t>
            </a:r>
            <a:r>
              <a:rPr lang="en-US" altLang="ja-JP"/>
              <a:t>May 2008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194168" y="95706"/>
            <a:ext cx="2195858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/>
              <a:t>doc.: IEEE 802.11-09/xxxxr0</a:t>
            </a:r>
          </a:p>
        </p:txBody>
      </p:sp>
      <p:sp>
        <p:nvSpPr>
          <p:cNvPr id="16387" name="Rectangle 3"/>
          <p:cNvSpPr txBox="1">
            <a:spLocks noGrp="1" noChangeArrowheads="1"/>
          </p:cNvSpPr>
          <p:nvPr/>
        </p:nvSpPr>
        <p:spPr bwMode="auto">
          <a:xfrm>
            <a:off x="664832" y="95706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400" b="1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349084" y="9013826"/>
            <a:ext cx="204094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pPr lvl="4"/>
            <a:r>
              <a:rPr kumimoji="0" lang="en-US" altLang="ja-JP" sz="120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B4ADF7B4-35D9-49ED-B4A7-F67FA7C22627}" type="slidenum">
              <a:rPr kumimoji="0" lang="he-IL" altLang="ja-JP" sz="1200">
                <a:cs typeface="Times New Roman" pitchFamily="18" charset="0"/>
              </a:rPr>
              <a:pPr/>
              <a:t>18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doc.: IEEE 802.11-10/xxxxr0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 smtClean="0"/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z="1200" smtClean="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defTabSz="9398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defTabSz="939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Page </a:t>
            </a:r>
            <a:fld id="{C72C1126-5572-43F6-8D49-F08EE3750E2E}" type="slidenum">
              <a:rPr lang="en-US" sz="1200" smtClean="0"/>
              <a:pPr/>
              <a:t>19</a:t>
            </a:fld>
            <a:endParaRPr lang="en-US" sz="1200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9711" indent="-28835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3401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476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612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doc.: IEEE 802.11-yy/xxxxr0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916020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9711" indent="-28835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3401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476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612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400"/>
              <a:t>Month Year</a:t>
            </a:r>
          </a:p>
        </p:txBody>
      </p:sp>
      <p:sp>
        <p:nvSpPr>
          <p:cNvPr id="16387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273177" y="9016602"/>
            <a:ext cx="2117246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020" indent="-34602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9711" indent="-28835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3401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476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61361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22721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8408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4544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306803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lang="en-US" smtClean="0"/>
              <a:t>John Doe, Some Company</a:t>
            </a:r>
          </a:p>
        </p:txBody>
      </p:sp>
      <p:sp>
        <p:nvSpPr>
          <p:cNvPr id="1638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9711" indent="-28835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53401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1476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76122" indent="-230680" defTabSz="941944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Page </a:t>
            </a:r>
            <a:fld id="{CF4D6426-30CC-4365-9ACD-5D8FBBA48693}" type="slidenum">
              <a:rPr lang="en-US"/>
              <a:pPr/>
              <a:t>21</a:t>
            </a:fld>
            <a:endParaRPr lang="en-US"/>
          </a:p>
        </p:txBody>
      </p:sp>
      <p:sp>
        <p:nvSpPr>
          <p:cNvPr id="163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3263"/>
            <a:ext cx="4640263" cy="3479800"/>
          </a:xfrm>
          <a:ln/>
        </p:spPr>
      </p:sp>
      <p:sp>
        <p:nvSpPr>
          <p:cNvPr id="1639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206500" y="703263"/>
            <a:ext cx="4640263" cy="34798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802.11-10/0587r0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64438" y="94542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611218" y="9016602"/>
            <a:ext cx="1779205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David Halasz, Aclara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84578" y="90166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7797EB75-BD9E-45DB-A35F-6C321BEA61EF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 smtClean="0"/>
              <a:t>doc.: IEEE 802.11-09/xxxxr0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753411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400" smtClean="0"/>
              <a:t>May 2008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4161750" indent="-24161750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458788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9159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13731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8303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2287588" defTabSz="939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 lvl="4"/>
            <a:r>
              <a:rPr kumimoji="0" lang="en-US" altLang="ja-JP" sz="1200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 defTabSz="939800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Page </a:t>
            </a:r>
            <a:fld id="{ECCD7A0F-17FB-400E-A45C-345FECF66F52}" type="slidenum">
              <a:rPr kumimoji="0" lang="en-US" altLang="ja-JP" sz="1200"/>
              <a:pPr/>
              <a:t>24</a:t>
            </a:fld>
            <a:endParaRPr kumimoji="0" lang="en-US" altLang="ja-JP" sz="120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kumimoji="0" lang="en-GB" altLang="en-US" smtClean="0">
              <a:ea typeface="ＭＳ Ｐゴシック" pitchFamily="34" charset="-128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doc.: IEEE 802.11-11/1596r0</a:t>
            </a:r>
            <a:endParaRPr lang="en-US" sz="140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9" y="89041"/>
            <a:ext cx="774862" cy="22094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January 2012</a:t>
            </a:r>
            <a:endParaRPr lang="en-US" sz="1400"/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3477" indent="-343477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459561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917532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1375503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1833474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229144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/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4202" indent="-286232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4927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289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60868" indent="-228985" defTabSz="941384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884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6810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3478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92752" indent="-228985" defTabSz="941384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/>
              <a:t>Page </a:t>
            </a:r>
            <a:fld id="{58BCD22B-401A-4E2C-B5BD-1F9C67A36C1E}" type="slidenum">
              <a:rPr lang="en-US" sz="1200"/>
              <a:pPr/>
              <a:t>25</a:t>
            </a:fld>
            <a:endParaRPr lang="en-US" sz="120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62466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January 2012</a:t>
            </a:r>
            <a:endParaRPr lang="en-US"/>
          </a:p>
        </p:txBody>
      </p:sp>
      <p:sp>
        <p:nvSpPr>
          <p:cNvPr id="62467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6246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93621" y="9016602"/>
            <a:ext cx="506134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58A4E1F0-5C6E-448F-B689-8EBF1D4E7479}" type="slidenum">
              <a:rPr lang="en-US" smtClean="0"/>
              <a:pPr defTabSz="941301"/>
              <a:t>27</a:t>
            </a:fld>
            <a:endParaRPr lang="en-US" smtClean="0"/>
          </a:p>
        </p:txBody>
      </p:sp>
      <p:sp>
        <p:nvSpPr>
          <p:cNvPr id="6246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7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January 2012</a:t>
            </a:r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B7BD8141-324E-4FD5-89D7-69ED6D842BAF}" type="slidenum">
              <a:rPr lang="en-US" smtClean="0"/>
              <a:pPr defTabSz="941301"/>
              <a:t>5</a:t>
            </a:fld>
            <a:endParaRPr 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doc.: IEEE 802.11-10/xxxxr0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November 2010</a:t>
            </a:r>
          </a:p>
        </p:txBody>
      </p:sp>
      <p:sp>
        <p:nvSpPr>
          <p:cNvPr id="512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512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59760C93-9F21-451D-B90E-21ED382F9EB4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51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698500"/>
            <a:ext cx="4656137" cy="3490913"/>
          </a:xfrm>
          <a:ln/>
        </p:spPr>
      </p:sp>
      <p:sp>
        <p:nvSpPr>
          <p:cNvPr id="51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689" y="4421188"/>
            <a:ext cx="5643886" cy="418941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22530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January 2012</a:t>
            </a:r>
            <a:endParaRPr lang="en-US"/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marL="458705" lvl="4" defTabSz="941301"/>
            <a:r>
              <a:rPr lang="en-US" smtClean="0"/>
              <a:t>Bruce Kraemer (Marvell)</a:t>
            </a:r>
          </a:p>
        </p:txBody>
      </p:sp>
      <p:sp>
        <p:nvSpPr>
          <p:cNvPr id="2253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2756" y="9016602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1301"/>
            <a:r>
              <a:rPr lang="en-US" smtClean="0"/>
              <a:t>Page </a:t>
            </a:r>
            <a:fld id="{B7BD8141-324E-4FD5-89D7-69ED6D842BAF}" type="slidenum">
              <a:rPr lang="en-US" smtClean="0"/>
              <a:pPr defTabSz="941301"/>
              <a:t>6</a:t>
            </a:fld>
            <a:endParaRPr lang="en-US" smtClean="0"/>
          </a:p>
        </p:txBody>
      </p:sp>
      <p:sp>
        <p:nvSpPr>
          <p:cNvPr id="225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doc.: IEEE 802.11-11/1596r0</a:t>
            </a:r>
            <a:endParaRPr lang="en-US"/>
          </a:p>
        </p:txBody>
      </p:sp>
      <p:sp>
        <p:nvSpPr>
          <p:cNvPr id="29698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January 2012</a:t>
            </a:r>
            <a:endParaRPr lang="en-US"/>
          </a:p>
        </p:txBody>
      </p:sp>
      <p:sp>
        <p:nvSpPr>
          <p:cNvPr id="29699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415267" y="9016602"/>
            <a:ext cx="1975156" cy="184666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marL="463483" lvl="4" defTabSz="949264"/>
            <a:r>
              <a:rPr lang="en-US" smtClean="0"/>
              <a:t>Bruce Kraemer, Marvell</a:t>
            </a:r>
          </a:p>
        </p:txBody>
      </p:sp>
      <p:sp>
        <p:nvSpPr>
          <p:cNvPr id="29700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71158" y="9013421"/>
            <a:ext cx="426999" cy="189381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defTabSz="949264"/>
            <a:r>
              <a:rPr lang="en-US" smtClean="0"/>
              <a:t>Page </a:t>
            </a:r>
            <a:fld id="{B4640BD4-4002-4B24-A852-5FF0D85484BA}" type="slidenum">
              <a:rPr lang="en-US" smtClean="0"/>
              <a:pPr defTabSz="949264"/>
              <a:t>8</a:t>
            </a:fld>
            <a:endParaRPr lang="en-US" smtClean="0"/>
          </a:p>
        </p:txBody>
      </p:sp>
      <p:sp>
        <p:nvSpPr>
          <p:cNvPr id="2970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 txBox="1">
            <a:spLocks noGrp="1" noChangeArrowheads="1"/>
          </p:cNvSpPr>
          <p:nvPr/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41301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1746" name="Rectangle 3"/>
          <p:cNvSpPr txBox="1">
            <a:spLocks noGrp="1" noChangeArrowheads="1"/>
          </p:cNvSpPr>
          <p:nvPr/>
        </p:nvSpPr>
        <p:spPr bwMode="auto">
          <a:xfrm>
            <a:off x="664439" y="89041"/>
            <a:ext cx="764707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1301" eaLnBrk="0" hangingPunct="0"/>
            <a:r>
              <a:rPr lang="en-US" sz="1400" b="1"/>
              <a:t>May 2011</a:t>
            </a:r>
          </a:p>
        </p:txBody>
      </p:sp>
      <p:sp>
        <p:nvSpPr>
          <p:cNvPr id="31747" name="Rectangle 6"/>
          <p:cNvSpPr txBox="1">
            <a:spLocks noGrp="1" noChangeArrowheads="1"/>
          </p:cNvSpPr>
          <p:nvPr/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05" lvl="4" algn="r" defTabSz="941301" eaLnBrk="0" hangingPunct="0"/>
            <a:r>
              <a:rPr lang="en-US" sz="1200"/>
              <a:t>Bruce Kraemer (Marvell)</a:t>
            </a:r>
          </a:p>
        </p:txBody>
      </p:sp>
      <p:sp>
        <p:nvSpPr>
          <p:cNvPr id="31748" name="Rectangle 7"/>
          <p:cNvSpPr txBox="1">
            <a:spLocks noGrp="1" noChangeArrowheads="1"/>
          </p:cNvSpPr>
          <p:nvPr/>
        </p:nvSpPr>
        <p:spPr bwMode="auto">
          <a:xfrm>
            <a:off x="3372756" y="9016602"/>
            <a:ext cx="426999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1301" eaLnBrk="0" hangingPunct="0"/>
            <a:r>
              <a:rPr lang="en-US" sz="1200"/>
              <a:t>Page </a:t>
            </a:r>
            <a:fld id="{785954A8-A7AB-4EEF-9D9C-C37F3A00DCBF}" type="slidenum">
              <a:rPr lang="en-US" sz="1200"/>
              <a:pPr algn="r" defTabSz="941301" eaLnBrk="0" hangingPunct="0"/>
              <a:t>10</a:t>
            </a:fld>
            <a:endParaRPr lang="en-US" sz="1200"/>
          </a:p>
        </p:txBody>
      </p:sp>
      <p:sp>
        <p:nvSpPr>
          <p:cNvPr id="3174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17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869"/>
            <a:ext cx="5644527" cy="4188777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2"/>
          <p:cNvSpPr txBox="1">
            <a:spLocks noGrp="1" noChangeArrowheads="1"/>
          </p:cNvSpPr>
          <p:nvPr/>
        </p:nvSpPr>
        <p:spPr bwMode="auto">
          <a:xfrm>
            <a:off x="4142200" y="89041"/>
            <a:ext cx="2248223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41301" eaLnBrk="0" hangingPunct="0"/>
            <a:r>
              <a:rPr lang="en-US" sz="1400" b="1"/>
              <a:t>doc.: IEEE 802.11-11/0483r0</a:t>
            </a:r>
          </a:p>
        </p:txBody>
      </p:sp>
      <p:sp>
        <p:nvSpPr>
          <p:cNvPr id="33794" name="Rectangle 3"/>
          <p:cNvSpPr txBox="1">
            <a:spLocks noGrp="1" noChangeArrowheads="1"/>
          </p:cNvSpPr>
          <p:nvPr/>
        </p:nvSpPr>
        <p:spPr bwMode="auto">
          <a:xfrm>
            <a:off x="664439" y="89041"/>
            <a:ext cx="764707" cy="2209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41301" eaLnBrk="0" hangingPunct="0"/>
            <a:r>
              <a:rPr lang="en-US" sz="1400" b="1"/>
              <a:t>May 2011</a:t>
            </a:r>
          </a:p>
        </p:txBody>
      </p:sp>
      <p:sp>
        <p:nvSpPr>
          <p:cNvPr id="33795" name="Rectangle 6"/>
          <p:cNvSpPr txBox="1">
            <a:spLocks noGrp="1" noChangeArrowheads="1"/>
          </p:cNvSpPr>
          <p:nvPr/>
        </p:nvSpPr>
        <p:spPr bwMode="auto">
          <a:xfrm>
            <a:off x="4303899" y="9016602"/>
            <a:ext cx="208652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05" lvl="4" algn="r" defTabSz="941301" eaLnBrk="0" hangingPunct="0"/>
            <a:r>
              <a:rPr lang="en-US" sz="1200"/>
              <a:t>Bruce Kraemer (Marvell)</a:t>
            </a:r>
          </a:p>
        </p:txBody>
      </p:sp>
      <p:sp>
        <p:nvSpPr>
          <p:cNvPr id="33796" name="Rectangle 7"/>
          <p:cNvSpPr txBox="1">
            <a:spLocks noGrp="1" noChangeArrowheads="1"/>
          </p:cNvSpPr>
          <p:nvPr/>
        </p:nvSpPr>
        <p:spPr bwMode="auto">
          <a:xfrm>
            <a:off x="3293621" y="9016602"/>
            <a:ext cx="506134" cy="1893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41301" eaLnBrk="0" hangingPunct="0"/>
            <a:r>
              <a:rPr lang="en-US" sz="1200"/>
              <a:t>Page </a:t>
            </a:r>
            <a:fld id="{B566C048-2E74-4DCC-855C-269F52CC1C37}" type="slidenum">
              <a:rPr lang="en-US" sz="1200"/>
              <a:pPr algn="r" defTabSz="941301" eaLnBrk="0" hangingPunct="0"/>
              <a:t>11</a:t>
            </a:fld>
            <a:endParaRPr lang="en-US" sz="1200"/>
          </a:p>
        </p:txBody>
      </p:sp>
      <p:sp>
        <p:nvSpPr>
          <p:cNvPr id="337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98563" y="700088"/>
            <a:ext cx="4656137" cy="3490912"/>
          </a:xfrm>
          <a:ln/>
        </p:spPr>
      </p:sp>
      <p:sp>
        <p:nvSpPr>
          <p:cNvPr id="337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4369" y="4420869"/>
            <a:ext cx="5644527" cy="4188777"/>
          </a:xfrm>
          <a:noFill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802.11-10/0990r1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920060" cy="215444"/>
          </a:xfrm>
          <a:noFill/>
        </p:spPr>
        <p:txBody>
          <a:bodyPr/>
          <a:lstStyle/>
          <a:p>
            <a:r>
              <a:rPr lang="en-US" smtClean="0"/>
              <a:t>March 2010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Bruce Kraemer (Marvell)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</p:spPr>
        <p:txBody>
          <a:bodyPr/>
          <a:lstStyle/>
          <a:p>
            <a:r>
              <a:rPr lang="en-US" smtClean="0"/>
              <a:t>Page </a:t>
            </a:r>
            <a:fld id="{403D8DA4-28FC-4AB2-B7DF-D792EFDCD4E8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6390" name="Rectangle 3"/>
          <p:cNvSpPr txBox="1">
            <a:spLocks noGrp="1" noChangeArrowheads="1"/>
          </p:cNvSpPr>
          <p:nvPr/>
        </p:nvSpPr>
        <p:spPr bwMode="auto">
          <a:xfrm>
            <a:off x="664917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6625"/>
            <a:r>
              <a:rPr lang="en-US" sz="1400" b="1"/>
              <a:t>July 2007</a:t>
            </a:r>
          </a:p>
        </p:txBody>
      </p:sp>
      <p:sp>
        <p:nvSpPr>
          <p:cNvPr id="16391" name="Rectangle 6"/>
          <p:cNvSpPr txBox="1">
            <a:spLocks noGrp="1" noChangeArrowheads="1"/>
          </p:cNvSpPr>
          <p:nvPr/>
        </p:nvSpPr>
        <p:spPr bwMode="auto">
          <a:xfrm>
            <a:off x="4765345" y="9013826"/>
            <a:ext cx="1624612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8788" lvl="4" algn="r" defTabSz="936625"/>
            <a:r>
              <a:rPr lang="en-US" sz="1200"/>
              <a:t>Terry Cole (AMD)</a:t>
            </a:r>
          </a:p>
        </p:txBody>
      </p:sp>
      <p:sp>
        <p:nvSpPr>
          <p:cNvPr id="16392" name="Rectangle 7"/>
          <p:cNvSpPr txBox="1">
            <a:spLocks noGrp="1" noChangeArrowheads="1"/>
          </p:cNvSpPr>
          <p:nvPr/>
        </p:nvSpPr>
        <p:spPr bwMode="auto">
          <a:xfrm>
            <a:off x="3384343" y="9013826"/>
            <a:ext cx="415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6625"/>
            <a:r>
              <a:rPr lang="en-US" sz="1200"/>
              <a:t>Page </a:t>
            </a:r>
            <a:fld id="{9046A24E-E429-46ED-B596-7B5FCAF25E95}" type="slidenum">
              <a:rPr lang="en-US" sz="1200"/>
              <a:pPr algn="r" defTabSz="936625"/>
              <a:t>14</a:t>
            </a:fld>
            <a:endParaRPr lang="en-US" sz="1200"/>
          </a:p>
        </p:txBody>
      </p:sp>
      <p:sp>
        <p:nvSpPr>
          <p:cNvPr id="163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8088" y="703263"/>
            <a:ext cx="4638675" cy="3479800"/>
          </a:xfrm>
          <a:ln/>
        </p:spPr>
      </p:sp>
      <p:sp>
        <p:nvSpPr>
          <p:cNvPr id="163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0221" y="4421188"/>
            <a:ext cx="5172822" cy="4189412"/>
          </a:xfrm>
          <a:noFill/>
          <a:ln/>
        </p:spPr>
        <p:txBody>
          <a:bodyPr lIns="93927" tIns="46168" rIns="93927" bIns="46168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714796" y="9016602"/>
            <a:ext cx="849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59666" indent="-292179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68718" indent="-233744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36205" indent="-233744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103692" indent="-233744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71179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3038666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506153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973640" indent="-2337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9A2AA0D2-5152-436A-B96F-A9DE1538CCDA}" type="slidenum">
              <a:rPr lang="en-US" smtClean="0"/>
              <a:pPr eaLnBrk="1" hangingPunct="1"/>
              <a:t>15</a:t>
            </a:fld>
            <a:endParaRPr lang="en-US" smtClean="0"/>
          </a:p>
        </p:txBody>
      </p:sp>
      <p:sp>
        <p:nvSpPr>
          <p:cNvPr id="4099" name="Rectangle 3"/>
          <p:cNvSpPr txBox="1">
            <a:spLocks noGrp="1" noChangeArrowheads="1"/>
          </p:cNvSpPr>
          <p:nvPr/>
        </p:nvSpPr>
        <p:spPr bwMode="auto">
          <a:xfrm>
            <a:off x="664510" y="96476"/>
            <a:ext cx="753411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en-US" sz="1400" b="1">
                <a:latin typeface="Times New Roman" pitchFamily="18" charset="0"/>
              </a:rPr>
              <a:t>May 2008</a:t>
            </a:r>
          </a:p>
        </p:txBody>
      </p:sp>
      <p:sp>
        <p:nvSpPr>
          <p:cNvPr id="4100" name="Rectangle 6"/>
          <p:cNvSpPr txBox="1">
            <a:spLocks noGrp="1" noChangeArrowheads="1"/>
          </p:cNvSpPr>
          <p:nvPr/>
        </p:nvSpPr>
        <p:spPr bwMode="auto">
          <a:xfrm>
            <a:off x="5935134" y="9013343"/>
            <a:ext cx="4552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marL="342900" indent="-3429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4508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9080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13652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18224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227965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lvl="4" algn="r"/>
            <a:endParaRPr lang="en-US" sz="1200">
              <a:latin typeface="Times New Roman" pitchFamily="18" charset="0"/>
            </a:endParaRPr>
          </a:p>
        </p:txBody>
      </p:sp>
      <p:sp>
        <p:nvSpPr>
          <p:cNvPr id="4101" name="Rectangle 7"/>
          <p:cNvSpPr txBox="1">
            <a:spLocks noGrp="1" noChangeArrowheads="1"/>
          </p:cNvSpPr>
          <p:nvPr/>
        </p:nvSpPr>
        <p:spPr bwMode="auto">
          <a:xfrm>
            <a:off x="3384116" y="9013343"/>
            <a:ext cx="4151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23925"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defTabSz="923925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defTabSz="92392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/>
            <a:r>
              <a:rPr lang="en-US" sz="1200">
                <a:latin typeface="Times New Roman" pitchFamily="18" charset="0"/>
              </a:rPr>
              <a:t>Page </a:t>
            </a:r>
            <a:fld id="{5B0B2E61-B63D-4CE4-866D-76882EE46A9F}" type="slidenum">
              <a:rPr lang="en-US" sz="1200">
                <a:latin typeface="Times New Roman" pitchFamily="18" charset="0"/>
              </a:rPr>
              <a:pPr algn="r"/>
              <a:t>15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2" tIns="46602" rIns="94812" bIns="46602"/>
          <a:lstStyle/>
          <a:p>
            <a:pPr defTabSz="954453"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802.11-08/1455r0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64438" y="94542"/>
            <a:ext cx="682879" cy="215444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Jan 2009</a:t>
            </a:r>
          </a:p>
        </p:txBody>
      </p:sp>
      <p:sp>
        <p:nvSpPr>
          <p:cNvPr id="410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47364" y="9016602"/>
            <a:ext cx="2743059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6020" indent="-34602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61361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22721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8408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45442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306803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mtClean="0"/>
              <a:t>David Bagby, Calypso Ventures, Inc.</a:t>
            </a:r>
          </a:p>
        </p:txBody>
      </p:sp>
      <p:sp>
        <p:nvSpPr>
          <p:cNvPr id="410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84578" y="9016602"/>
            <a:ext cx="415177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9711" indent="-28835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53401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1476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76122" indent="-230680" defTabSz="941944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3748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98843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6020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921564" indent="-230680" defTabSz="941944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Page </a:t>
            </a:r>
            <a:fld id="{87DDF1B9-1D13-4E8E-ABF2-080A54513D06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1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06500" y="701675"/>
            <a:ext cx="4643438" cy="3482975"/>
          </a:xfrm>
          <a:ln/>
        </p:spPr>
      </p:sp>
      <p:sp>
        <p:nvSpPr>
          <p:cNvPr id="41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1405" y="4422062"/>
            <a:ext cx="5170455" cy="419116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EA14033-66FA-44CF-81FB-E2BDAA2D00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4A52A30-628B-4554-BBC5-152EF1A6114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1CAF644-528D-4EE2-8FC4-FC9E4FCE9D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A7AEBE-7639-476E-BE32-6EE4912D46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685800" y="685800"/>
            <a:ext cx="77724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B4F822-95CF-4667-A2F5-1E3613C4B5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46CF54C-7449-4815-8AB2-C073E1E861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B18A17-D383-4E62-8749-CA258F67F5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90A5A2A-8CFD-4374-A645-0E7D138AEB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5888A40-A5EE-46CD-844A-14F77C7F41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FE2681-01BC-48D6-BF4C-CAAE6F7A5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89F3018-A288-4847-88BA-573BA3910F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1992D8B-68C8-4561-BEF6-BB3615919E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420B689-C2D3-4780-BC2C-668B44C3B9B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86075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/>
            </a:lvl1pPr>
          </a:lstStyle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r>
              <a:rPr lang="en-US"/>
              <a:t>Bruce Kraemer (Marvell)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608B8C6C-10C7-44C0-9E26-1F71EC143B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99046" y="302439"/>
            <a:ext cx="3270254" cy="276999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800" b="1" dirty="0"/>
              <a:t>doc.: IEEE </a:t>
            </a:r>
            <a:r>
              <a:rPr lang="en-US" sz="1800" b="1" dirty="0" smtClean="0"/>
              <a:t>802.11-11/1596r2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579438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1/11-11-0907-12-00ac-lb178-comments-tgac-d1-0.xls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development.standards.ieee.org/pub/active-pars?n=22&amp;o=1a0a2a3d" TargetMode="External"/><Relationship Id="rId1" Type="http://schemas.openxmlformats.org/officeDocument/2006/relationships/slideLayout" Target="../slideLayouts/slideLayout1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Date Placeholder 3"/>
          <p:cNvSpPr>
            <a:spLocks noGrp="1"/>
          </p:cNvSpPr>
          <p:nvPr>
            <p:ph type="dt" sz="quarter" idx="10"/>
          </p:nvPr>
        </p:nvSpPr>
        <p:spPr>
          <a:xfrm>
            <a:off x="533400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1741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6D6A728-ED77-4588-9F06-9DB2E7400B23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82000" cy="685800"/>
          </a:xfrm>
        </p:spPr>
        <p:txBody>
          <a:bodyPr/>
          <a:lstStyle/>
          <a:p>
            <a:r>
              <a:rPr lang="en-US" dirty="0" smtClean="0"/>
              <a:t>WG11  Snapshot January ‘12</a:t>
            </a:r>
          </a:p>
        </p:txBody>
      </p:sp>
      <p:sp>
        <p:nvSpPr>
          <p:cNvPr id="1741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15 </a:t>
            </a:r>
            <a:r>
              <a:rPr lang="en-US" sz="2000" b="0" dirty="0" smtClean="0"/>
              <a:t>-January-2012</a:t>
            </a:r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pSp>
        <p:nvGrpSpPr>
          <p:cNvPr id="17415" name="Group 269"/>
          <p:cNvGrpSpPr>
            <a:grpSpLocks/>
          </p:cNvGrpSpPr>
          <p:nvPr/>
        </p:nvGrpSpPr>
        <p:grpSpPr bwMode="auto">
          <a:xfrm>
            <a:off x="533400" y="2514600"/>
            <a:ext cx="7802563" cy="2573338"/>
            <a:chOff x="337" y="1523"/>
            <a:chExt cx="4915" cy="1621"/>
          </a:xfrm>
        </p:grpSpPr>
        <p:sp>
          <p:nvSpPr>
            <p:cNvPr id="17416" name="AutoShape 7"/>
            <p:cNvSpPr>
              <a:spLocks noChangeAspect="1" noChangeArrowheads="1" noTextEdit="1"/>
            </p:cNvSpPr>
            <p:nvPr/>
          </p:nvSpPr>
          <p:spPr bwMode="auto">
            <a:xfrm>
              <a:off x="337" y="1523"/>
              <a:ext cx="4915" cy="16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17" name="Rectangle 9"/>
            <p:cNvSpPr>
              <a:spLocks noChangeArrowheads="1"/>
            </p:cNvSpPr>
            <p:nvPr/>
          </p:nvSpPr>
          <p:spPr bwMode="auto">
            <a:xfrm>
              <a:off x="433" y="1530"/>
              <a:ext cx="380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Name</a:t>
              </a:r>
              <a:endParaRPr lang="en-US" sz="2400"/>
            </a:p>
          </p:txBody>
        </p:sp>
        <p:sp>
          <p:nvSpPr>
            <p:cNvPr id="17418" name="Rectangle 10"/>
            <p:cNvSpPr>
              <a:spLocks noChangeArrowheads="1"/>
            </p:cNvSpPr>
            <p:nvPr/>
          </p:nvSpPr>
          <p:spPr bwMode="auto">
            <a:xfrm>
              <a:off x="805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19" name="Rectangle 11"/>
            <p:cNvSpPr>
              <a:spLocks noChangeArrowheads="1"/>
            </p:cNvSpPr>
            <p:nvPr/>
          </p:nvSpPr>
          <p:spPr bwMode="auto">
            <a:xfrm>
              <a:off x="1360" y="1530"/>
              <a:ext cx="635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Company</a:t>
              </a:r>
              <a:endParaRPr lang="en-US" sz="2400"/>
            </a:p>
          </p:txBody>
        </p:sp>
        <p:sp>
          <p:nvSpPr>
            <p:cNvPr id="17420" name="Rectangle 12"/>
            <p:cNvSpPr>
              <a:spLocks noChangeArrowheads="1"/>
            </p:cNvSpPr>
            <p:nvPr/>
          </p:nvSpPr>
          <p:spPr bwMode="auto">
            <a:xfrm>
              <a:off x="1982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1" name="Rectangle 13"/>
            <p:cNvSpPr>
              <a:spLocks noChangeArrowheads="1"/>
            </p:cNvSpPr>
            <p:nvPr/>
          </p:nvSpPr>
          <p:spPr bwMode="auto">
            <a:xfrm>
              <a:off x="2233" y="1530"/>
              <a:ext cx="532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Address</a:t>
              </a:r>
              <a:endParaRPr lang="en-US" sz="2400"/>
            </a:p>
          </p:txBody>
        </p:sp>
        <p:sp>
          <p:nvSpPr>
            <p:cNvPr id="17422" name="Rectangle 14"/>
            <p:cNvSpPr>
              <a:spLocks noChangeArrowheads="1"/>
            </p:cNvSpPr>
            <p:nvPr/>
          </p:nvSpPr>
          <p:spPr bwMode="auto">
            <a:xfrm>
              <a:off x="275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3" name="Rectangle 15"/>
            <p:cNvSpPr>
              <a:spLocks noChangeArrowheads="1"/>
            </p:cNvSpPr>
            <p:nvPr/>
          </p:nvSpPr>
          <p:spPr bwMode="auto">
            <a:xfrm>
              <a:off x="3308" y="1530"/>
              <a:ext cx="406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Phone</a:t>
              </a:r>
              <a:endParaRPr lang="en-US" sz="2400"/>
            </a:p>
          </p:txBody>
        </p:sp>
        <p:sp>
          <p:nvSpPr>
            <p:cNvPr id="17424" name="Rectangle 16"/>
            <p:cNvSpPr>
              <a:spLocks noChangeArrowheads="1"/>
            </p:cNvSpPr>
            <p:nvPr/>
          </p:nvSpPr>
          <p:spPr bwMode="auto">
            <a:xfrm>
              <a:off x="3706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5" name="Rectangle 17"/>
            <p:cNvSpPr>
              <a:spLocks noChangeArrowheads="1"/>
            </p:cNvSpPr>
            <p:nvPr/>
          </p:nvSpPr>
          <p:spPr bwMode="auto">
            <a:xfrm>
              <a:off x="4081" y="1530"/>
              <a:ext cx="354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email</a:t>
              </a:r>
              <a:endParaRPr lang="en-US" sz="2400"/>
            </a:p>
          </p:txBody>
        </p:sp>
        <p:sp>
          <p:nvSpPr>
            <p:cNvPr id="17426" name="Rectangle 18"/>
            <p:cNvSpPr>
              <a:spLocks noChangeArrowheads="1"/>
            </p:cNvSpPr>
            <p:nvPr/>
          </p:nvSpPr>
          <p:spPr bwMode="auto">
            <a:xfrm>
              <a:off x="4429" y="1530"/>
              <a:ext cx="38" cy="1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900" b="1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27" name="Rectangle 19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28" name="Line 20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29" name="Line 21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0" name="Rectangle 22"/>
            <p:cNvSpPr>
              <a:spLocks noChangeArrowheads="1"/>
            </p:cNvSpPr>
            <p:nvPr/>
          </p:nvSpPr>
          <p:spPr bwMode="auto">
            <a:xfrm>
              <a:off x="391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1" name="Line 23"/>
            <p:cNvSpPr>
              <a:spLocks noChangeShapeType="1"/>
            </p:cNvSpPr>
            <p:nvPr/>
          </p:nvSpPr>
          <p:spPr bwMode="auto">
            <a:xfrm>
              <a:off x="391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2" name="Line 24"/>
            <p:cNvSpPr>
              <a:spLocks noChangeShapeType="1"/>
            </p:cNvSpPr>
            <p:nvPr/>
          </p:nvSpPr>
          <p:spPr bwMode="auto">
            <a:xfrm>
              <a:off x="3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3" name="Rectangle 25"/>
            <p:cNvSpPr>
              <a:spLocks noChangeArrowheads="1"/>
            </p:cNvSpPr>
            <p:nvPr/>
          </p:nvSpPr>
          <p:spPr bwMode="auto">
            <a:xfrm>
              <a:off x="394" y="1523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4" name="Line 26"/>
            <p:cNvSpPr>
              <a:spLocks noChangeShapeType="1"/>
            </p:cNvSpPr>
            <p:nvPr/>
          </p:nvSpPr>
          <p:spPr bwMode="auto">
            <a:xfrm>
              <a:off x="394" y="1523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5" name="Rectangle 27"/>
            <p:cNvSpPr>
              <a:spLocks noChangeArrowheads="1"/>
            </p:cNvSpPr>
            <p:nvPr/>
          </p:nvSpPr>
          <p:spPr bwMode="auto">
            <a:xfrm>
              <a:off x="1318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6" name="Line 28"/>
            <p:cNvSpPr>
              <a:spLocks noChangeShapeType="1"/>
            </p:cNvSpPr>
            <p:nvPr/>
          </p:nvSpPr>
          <p:spPr bwMode="auto">
            <a:xfrm>
              <a:off x="1318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7" name="Line 29"/>
            <p:cNvSpPr>
              <a:spLocks noChangeShapeType="1"/>
            </p:cNvSpPr>
            <p:nvPr/>
          </p:nvSpPr>
          <p:spPr bwMode="auto">
            <a:xfrm>
              <a:off x="1318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38" name="Rectangle 30"/>
            <p:cNvSpPr>
              <a:spLocks noChangeArrowheads="1"/>
            </p:cNvSpPr>
            <p:nvPr/>
          </p:nvSpPr>
          <p:spPr bwMode="auto">
            <a:xfrm>
              <a:off x="1321" y="1523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39" name="Line 31"/>
            <p:cNvSpPr>
              <a:spLocks noChangeShapeType="1"/>
            </p:cNvSpPr>
            <p:nvPr/>
          </p:nvSpPr>
          <p:spPr bwMode="auto">
            <a:xfrm>
              <a:off x="1321" y="1523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0" name="Rectangle 32"/>
            <p:cNvSpPr>
              <a:spLocks noChangeArrowheads="1"/>
            </p:cNvSpPr>
            <p:nvPr/>
          </p:nvSpPr>
          <p:spPr bwMode="auto">
            <a:xfrm>
              <a:off x="2191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1" name="Line 33"/>
            <p:cNvSpPr>
              <a:spLocks noChangeShapeType="1"/>
            </p:cNvSpPr>
            <p:nvPr/>
          </p:nvSpPr>
          <p:spPr bwMode="auto">
            <a:xfrm>
              <a:off x="2191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2" name="Line 34"/>
            <p:cNvSpPr>
              <a:spLocks noChangeShapeType="1"/>
            </p:cNvSpPr>
            <p:nvPr/>
          </p:nvSpPr>
          <p:spPr bwMode="auto">
            <a:xfrm>
              <a:off x="2191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3" name="Rectangle 35"/>
            <p:cNvSpPr>
              <a:spLocks noChangeArrowheads="1"/>
            </p:cNvSpPr>
            <p:nvPr/>
          </p:nvSpPr>
          <p:spPr bwMode="auto">
            <a:xfrm>
              <a:off x="2195" y="1523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4" name="Line 36"/>
            <p:cNvSpPr>
              <a:spLocks noChangeShapeType="1"/>
            </p:cNvSpPr>
            <p:nvPr/>
          </p:nvSpPr>
          <p:spPr bwMode="auto">
            <a:xfrm>
              <a:off x="2195" y="1523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5" name="Rectangle 37"/>
            <p:cNvSpPr>
              <a:spLocks noChangeArrowheads="1"/>
            </p:cNvSpPr>
            <p:nvPr/>
          </p:nvSpPr>
          <p:spPr bwMode="auto">
            <a:xfrm>
              <a:off x="3266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6" name="Line 38"/>
            <p:cNvSpPr>
              <a:spLocks noChangeShapeType="1"/>
            </p:cNvSpPr>
            <p:nvPr/>
          </p:nvSpPr>
          <p:spPr bwMode="auto">
            <a:xfrm>
              <a:off x="3266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7" name="Line 39"/>
            <p:cNvSpPr>
              <a:spLocks noChangeShapeType="1"/>
            </p:cNvSpPr>
            <p:nvPr/>
          </p:nvSpPr>
          <p:spPr bwMode="auto">
            <a:xfrm>
              <a:off x="3266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48" name="Rectangle 40"/>
            <p:cNvSpPr>
              <a:spLocks noChangeArrowheads="1"/>
            </p:cNvSpPr>
            <p:nvPr/>
          </p:nvSpPr>
          <p:spPr bwMode="auto">
            <a:xfrm>
              <a:off x="3270" y="1523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49" name="Line 41"/>
            <p:cNvSpPr>
              <a:spLocks noChangeShapeType="1"/>
            </p:cNvSpPr>
            <p:nvPr/>
          </p:nvSpPr>
          <p:spPr bwMode="auto">
            <a:xfrm>
              <a:off x="3270" y="1523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0" name="Rectangle 42"/>
            <p:cNvSpPr>
              <a:spLocks noChangeArrowheads="1"/>
            </p:cNvSpPr>
            <p:nvPr/>
          </p:nvSpPr>
          <p:spPr bwMode="auto">
            <a:xfrm>
              <a:off x="4039" y="1523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1" name="Line 43"/>
            <p:cNvSpPr>
              <a:spLocks noChangeShapeType="1"/>
            </p:cNvSpPr>
            <p:nvPr/>
          </p:nvSpPr>
          <p:spPr bwMode="auto">
            <a:xfrm>
              <a:off x="4039" y="1523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2" name="Line 44"/>
            <p:cNvSpPr>
              <a:spLocks noChangeShapeType="1"/>
            </p:cNvSpPr>
            <p:nvPr/>
          </p:nvSpPr>
          <p:spPr bwMode="auto">
            <a:xfrm>
              <a:off x="4039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3" name="Rectangle 45"/>
            <p:cNvSpPr>
              <a:spLocks noChangeArrowheads="1"/>
            </p:cNvSpPr>
            <p:nvPr/>
          </p:nvSpPr>
          <p:spPr bwMode="auto">
            <a:xfrm>
              <a:off x="4042" y="1523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4" name="Line 46"/>
            <p:cNvSpPr>
              <a:spLocks noChangeShapeType="1"/>
            </p:cNvSpPr>
            <p:nvPr/>
          </p:nvSpPr>
          <p:spPr bwMode="auto">
            <a:xfrm>
              <a:off x="4042" y="1523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5" name="Rectangle 47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6" name="Line 48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7" name="Line 49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58" name="Rectangle 50"/>
            <p:cNvSpPr>
              <a:spLocks noChangeArrowheads="1"/>
            </p:cNvSpPr>
            <p:nvPr/>
          </p:nvSpPr>
          <p:spPr bwMode="auto">
            <a:xfrm>
              <a:off x="5080" y="1523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59" name="Line 51"/>
            <p:cNvSpPr>
              <a:spLocks noChangeShapeType="1"/>
            </p:cNvSpPr>
            <p:nvPr/>
          </p:nvSpPr>
          <p:spPr bwMode="auto">
            <a:xfrm>
              <a:off x="5080" y="1523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0" name="Line 52"/>
            <p:cNvSpPr>
              <a:spLocks noChangeShapeType="1"/>
            </p:cNvSpPr>
            <p:nvPr/>
          </p:nvSpPr>
          <p:spPr bwMode="auto">
            <a:xfrm>
              <a:off x="5080" y="1523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1" name="Rectangle 53"/>
            <p:cNvSpPr>
              <a:spLocks noChangeArrowheads="1"/>
            </p:cNvSpPr>
            <p:nvPr/>
          </p:nvSpPr>
          <p:spPr bwMode="auto">
            <a:xfrm>
              <a:off x="391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2" name="Line 54"/>
            <p:cNvSpPr>
              <a:spLocks noChangeShapeType="1"/>
            </p:cNvSpPr>
            <p:nvPr/>
          </p:nvSpPr>
          <p:spPr bwMode="auto">
            <a:xfrm>
              <a:off x="3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3" name="Rectangle 55"/>
            <p:cNvSpPr>
              <a:spLocks noChangeArrowheads="1"/>
            </p:cNvSpPr>
            <p:nvPr/>
          </p:nvSpPr>
          <p:spPr bwMode="auto">
            <a:xfrm>
              <a:off x="1318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4" name="Line 56"/>
            <p:cNvSpPr>
              <a:spLocks noChangeShapeType="1"/>
            </p:cNvSpPr>
            <p:nvPr/>
          </p:nvSpPr>
          <p:spPr bwMode="auto">
            <a:xfrm>
              <a:off x="1318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5" name="Rectangle 57"/>
            <p:cNvSpPr>
              <a:spLocks noChangeArrowheads="1"/>
            </p:cNvSpPr>
            <p:nvPr/>
          </p:nvSpPr>
          <p:spPr bwMode="auto">
            <a:xfrm>
              <a:off x="2191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6" name="Line 58"/>
            <p:cNvSpPr>
              <a:spLocks noChangeShapeType="1"/>
            </p:cNvSpPr>
            <p:nvPr/>
          </p:nvSpPr>
          <p:spPr bwMode="auto">
            <a:xfrm>
              <a:off x="2191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7" name="Rectangle 59"/>
            <p:cNvSpPr>
              <a:spLocks noChangeArrowheads="1"/>
            </p:cNvSpPr>
            <p:nvPr/>
          </p:nvSpPr>
          <p:spPr bwMode="auto">
            <a:xfrm>
              <a:off x="3266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68" name="Line 60"/>
            <p:cNvSpPr>
              <a:spLocks noChangeShapeType="1"/>
            </p:cNvSpPr>
            <p:nvPr/>
          </p:nvSpPr>
          <p:spPr bwMode="auto">
            <a:xfrm>
              <a:off x="3266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69" name="Rectangle 61"/>
            <p:cNvSpPr>
              <a:spLocks noChangeArrowheads="1"/>
            </p:cNvSpPr>
            <p:nvPr/>
          </p:nvSpPr>
          <p:spPr bwMode="auto">
            <a:xfrm>
              <a:off x="4039" y="1527"/>
              <a:ext cx="3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0" name="Line 62"/>
            <p:cNvSpPr>
              <a:spLocks noChangeShapeType="1"/>
            </p:cNvSpPr>
            <p:nvPr/>
          </p:nvSpPr>
          <p:spPr bwMode="auto">
            <a:xfrm>
              <a:off x="4039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1" name="Rectangle 63"/>
            <p:cNvSpPr>
              <a:spLocks noChangeArrowheads="1"/>
            </p:cNvSpPr>
            <p:nvPr/>
          </p:nvSpPr>
          <p:spPr bwMode="auto">
            <a:xfrm>
              <a:off x="5080" y="1527"/>
              <a:ext cx="4" cy="201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72" name="Line 64"/>
            <p:cNvSpPr>
              <a:spLocks noChangeShapeType="1"/>
            </p:cNvSpPr>
            <p:nvPr/>
          </p:nvSpPr>
          <p:spPr bwMode="auto">
            <a:xfrm>
              <a:off x="5080" y="1527"/>
              <a:ext cx="0" cy="201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73" name="Rectangle 65"/>
            <p:cNvSpPr>
              <a:spLocks noChangeArrowheads="1"/>
            </p:cNvSpPr>
            <p:nvPr/>
          </p:nvSpPr>
          <p:spPr bwMode="auto">
            <a:xfrm>
              <a:off x="433" y="1736"/>
              <a:ext cx="735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Bruce Kraemer</a:t>
              </a:r>
              <a:endParaRPr lang="en-US" sz="2400"/>
            </a:p>
          </p:txBody>
        </p:sp>
        <p:sp>
          <p:nvSpPr>
            <p:cNvPr id="17474" name="Rectangle 66"/>
            <p:cNvSpPr>
              <a:spLocks noChangeArrowheads="1"/>
            </p:cNvSpPr>
            <p:nvPr/>
          </p:nvSpPr>
          <p:spPr bwMode="auto">
            <a:xfrm>
              <a:off x="1166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5" name="Rectangle 67"/>
            <p:cNvSpPr>
              <a:spLocks noChangeArrowheads="1"/>
            </p:cNvSpPr>
            <p:nvPr/>
          </p:nvSpPr>
          <p:spPr bwMode="auto">
            <a:xfrm>
              <a:off x="1360" y="1736"/>
              <a:ext cx="379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76" name="Rectangle 68"/>
            <p:cNvSpPr>
              <a:spLocks noChangeArrowheads="1"/>
            </p:cNvSpPr>
            <p:nvPr/>
          </p:nvSpPr>
          <p:spPr bwMode="auto">
            <a:xfrm>
              <a:off x="1738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7" name="Rectangle 69"/>
            <p:cNvSpPr>
              <a:spLocks noChangeArrowheads="1"/>
            </p:cNvSpPr>
            <p:nvPr/>
          </p:nvSpPr>
          <p:spPr bwMode="auto">
            <a:xfrm>
              <a:off x="2233" y="1736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5488 Marvell Ln</a:t>
              </a:r>
              <a:endParaRPr lang="en-US" sz="2400"/>
            </a:p>
          </p:txBody>
        </p:sp>
        <p:sp>
          <p:nvSpPr>
            <p:cNvPr id="17478" name="Rectangle 70"/>
            <p:cNvSpPr>
              <a:spLocks noChangeArrowheads="1"/>
            </p:cNvSpPr>
            <p:nvPr/>
          </p:nvSpPr>
          <p:spPr bwMode="auto">
            <a:xfrm>
              <a:off x="3043" y="1736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79" name="Rectangle 71"/>
            <p:cNvSpPr>
              <a:spLocks noChangeArrowheads="1"/>
            </p:cNvSpPr>
            <p:nvPr/>
          </p:nvSpPr>
          <p:spPr bwMode="auto">
            <a:xfrm>
              <a:off x="2233" y="1874"/>
              <a:ext cx="812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Santa Clara, CA </a:t>
              </a:r>
              <a:endParaRPr lang="en-US" sz="2400"/>
            </a:p>
          </p:txBody>
        </p:sp>
        <p:sp>
          <p:nvSpPr>
            <p:cNvPr id="17480" name="Rectangle 72"/>
            <p:cNvSpPr>
              <a:spLocks noChangeArrowheads="1"/>
            </p:cNvSpPr>
            <p:nvPr/>
          </p:nvSpPr>
          <p:spPr bwMode="auto">
            <a:xfrm>
              <a:off x="2233" y="2011"/>
              <a:ext cx="30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95054</a:t>
              </a:r>
              <a:endParaRPr lang="en-US" sz="2400"/>
            </a:p>
          </p:txBody>
        </p:sp>
        <p:sp>
          <p:nvSpPr>
            <p:cNvPr id="17481" name="Rectangle 73"/>
            <p:cNvSpPr>
              <a:spLocks noChangeArrowheads="1"/>
            </p:cNvSpPr>
            <p:nvPr/>
          </p:nvSpPr>
          <p:spPr bwMode="auto">
            <a:xfrm>
              <a:off x="2532" y="2011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82" name="Rectangle 74"/>
            <p:cNvSpPr>
              <a:spLocks noChangeArrowheads="1"/>
            </p:cNvSpPr>
            <p:nvPr/>
          </p:nvSpPr>
          <p:spPr bwMode="auto">
            <a:xfrm>
              <a:off x="3308" y="1736"/>
              <a:ext cx="128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+1</a:t>
              </a:r>
              <a:endParaRPr lang="en-US" sz="2400"/>
            </a:p>
          </p:txBody>
        </p:sp>
        <p:sp>
          <p:nvSpPr>
            <p:cNvPr id="17483" name="Rectangle 75"/>
            <p:cNvSpPr>
              <a:spLocks noChangeArrowheads="1"/>
            </p:cNvSpPr>
            <p:nvPr/>
          </p:nvSpPr>
          <p:spPr bwMode="auto">
            <a:xfrm>
              <a:off x="3436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4" name="Rectangle 76"/>
            <p:cNvSpPr>
              <a:spLocks noChangeArrowheads="1"/>
            </p:cNvSpPr>
            <p:nvPr/>
          </p:nvSpPr>
          <p:spPr bwMode="auto">
            <a:xfrm>
              <a:off x="3475" y="1736"/>
              <a:ext cx="18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321</a:t>
              </a:r>
              <a:endParaRPr lang="en-US" sz="2400"/>
            </a:p>
          </p:txBody>
        </p:sp>
        <p:sp>
          <p:nvSpPr>
            <p:cNvPr id="17485" name="Rectangle 77"/>
            <p:cNvSpPr>
              <a:spLocks noChangeArrowheads="1"/>
            </p:cNvSpPr>
            <p:nvPr/>
          </p:nvSpPr>
          <p:spPr bwMode="auto">
            <a:xfrm>
              <a:off x="3654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6" name="Rectangle 78"/>
            <p:cNvSpPr>
              <a:spLocks noChangeArrowheads="1"/>
            </p:cNvSpPr>
            <p:nvPr/>
          </p:nvSpPr>
          <p:spPr bwMode="auto">
            <a:xfrm>
              <a:off x="3694" y="1736"/>
              <a:ext cx="6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</a:t>
              </a:r>
              <a:endParaRPr lang="en-US" sz="2400"/>
            </a:p>
          </p:txBody>
        </p:sp>
        <p:sp>
          <p:nvSpPr>
            <p:cNvPr id="17487" name="Rectangle 79"/>
            <p:cNvSpPr>
              <a:spLocks noChangeArrowheads="1"/>
            </p:cNvSpPr>
            <p:nvPr/>
          </p:nvSpPr>
          <p:spPr bwMode="auto">
            <a:xfrm>
              <a:off x="3754" y="1736"/>
              <a:ext cx="12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27</a:t>
              </a:r>
              <a:endParaRPr lang="en-US" sz="2400"/>
            </a:p>
          </p:txBody>
        </p:sp>
        <p:sp>
          <p:nvSpPr>
            <p:cNvPr id="17488" name="Rectangle 80"/>
            <p:cNvSpPr>
              <a:spLocks noChangeArrowheads="1"/>
            </p:cNvSpPr>
            <p:nvPr/>
          </p:nvSpPr>
          <p:spPr bwMode="auto">
            <a:xfrm>
              <a:off x="3873" y="1736"/>
              <a:ext cx="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-</a:t>
              </a:r>
              <a:endParaRPr lang="en-US" sz="2400"/>
            </a:p>
          </p:txBody>
        </p:sp>
        <p:sp>
          <p:nvSpPr>
            <p:cNvPr id="17489" name="Rectangle 81"/>
            <p:cNvSpPr>
              <a:spLocks noChangeArrowheads="1"/>
            </p:cNvSpPr>
            <p:nvPr/>
          </p:nvSpPr>
          <p:spPr bwMode="auto">
            <a:xfrm>
              <a:off x="3308" y="1874"/>
              <a:ext cx="24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4098</a:t>
              </a:r>
              <a:endParaRPr lang="en-US" sz="2400"/>
            </a:p>
          </p:txBody>
        </p:sp>
        <p:sp>
          <p:nvSpPr>
            <p:cNvPr id="17490" name="Rectangle 82"/>
            <p:cNvSpPr>
              <a:spLocks noChangeArrowheads="1"/>
            </p:cNvSpPr>
            <p:nvPr/>
          </p:nvSpPr>
          <p:spPr bwMode="auto">
            <a:xfrm>
              <a:off x="3547" y="1874"/>
              <a:ext cx="30" cy="14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5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1" name="Rectangle 83"/>
            <p:cNvSpPr>
              <a:spLocks noChangeArrowheads="1"/>
            </p:cNvSpPr>
            <p:nvPr/>
          </p:nvSpPr>
          <p:spPr bwMode="auto">
            <a:xfrm>
              <a:off x="4081" y="1733"/>
              <a:ext cx="41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bkraemer@</a:t>
              </a:r>
              <a:endParaRPr lang="en-US" sz="2400"/>
            </a:p>
          </p:txBody>
        </p:sp>
        <p:sp>
          <p:nvSpPr>
            <p:cNvPr id="17492" name="Rectangle 84"/>
            <p:cNvSpPr>
              <a:spLocks noChangeArrowheads="1"/>
            </p:cNvSpPr>
            <p:nvPr/>
          </p:nvSpPr>
          <p:spPr bwMode="auto">
            <a:xfrm>
              <a:off x="4501" y="1733"/>
              <a:ext cx="267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marvell</a:t>
              </a:r>
              <a:endParaRPr lang="en-US" sz="2400"/>
            </a:p>
          </p:txBody>
        </p:sp>
        <p:sp>
          <p:nvSpPr>
            <p:cNvPr id="17493" name="Rectangle 85"/>
            <p:cNvSpPr>
              <a:spLocks noChangeArrowheads="1"/>
            </p:cNvSpPr>
            <p:nvPr/>
          </p:nvSpPr>
          <p:spPr bwMode="auto">
            <a:xfrm>
              <a:off x="4775" y="1733"/>
              <a:ext cx="173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.com</a:t>
              </a:r>
              <a:endParaRPr lang="en-US" sz="2400"/>
            </a:p>
          </p:txBody>
        </p:sp>
        <p:sp>
          <p:nvSpPr>
            <p:cNvPr id="17494" name="Rectangle 86"/>
            <p:cNvSpPr>
              <a:spLocks noChangeArrowheads="1"/>
            </p:cNvSpPr>
            <p:nvPr/>
          </p:nvSpPr>
          <p:spPr bwMode="auto">
            <a:xfrm>
              <a:off x="4951" y="1733"/>
              <a:ext cx="22" cy="1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 eaLnBrk="0" hangingPunct="0"/>
              <a:r>
                <a:rPr lang="en-US" sz="1100">
                  <a:solidFill>
                    <a:srgbClr val="000000"/>
                  </a:solidFill>
                </a:rPr>
                <a:t> </a:t>
              </a:r>
              <a:endParaRPr lang="en-US" sz="2400"/>
            </a:p>
          </p:txBody>
        </p:sp>
        <p:sp>
          <p:nvSpPr>
            <p:cNvPr id="17495" name="Rectangle 87"/>
            <p:cNvSpPr>
              <a:spLocks noChangeArrowheads="1"/>
            </p:cNvSpPr>
            <p:nvPr/>
          </p:nvSpPr>
          <p:spPr bwMode="auto">
            <a:xfrm>
              <a:off x="391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6" name="Line 88"/>
            <p:cNvSpPr>
              <a:spLocks noChangeShapeType="1"/>
            </p:cNvSpPr>
            <p:nvPr/>
          </p:nvSpPr>
          <p:spPr bwMode="auto">
            <a:xfrm>
              <a:off x="391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7" name="Line 89"/>
            <p:cNvSpPr>
              <a:spLocks noChangeShapeType="1"/>
            </p:cNvSpPr>
            <p:nvPr/>
          </p:nvSpPr>
          <p:spPr bwMode="auto">
            <a:xfrm>
              <a:off x="3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498" name="Rectangle 90"/>
            <p:cNvSpPr>
              <a:spLocks noChangeArrowheads="1"/>
            </p:cNvSpPr>
            <p:nvPr/>
          </p:nvSpPr>
          <p:spPr bwMode="auto">
            <a:xfrm>
              <a:off x="394" y="1728"/>
              <a:ext cx="92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499" name="Line 91"/>
            <p:cNvSpPr>
              <a:spLocks noChangeShapeType="1"/>
            </p:cNvSpPr>
            <p:nvPr/>
          </p:nvSpPr>
          <p:spPr bwMode="auto">
            <a:xfrm>
              <a:off x="394" y="1728"/>
              <a:ext cx="92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0" name="Rectangle 92"/>
            <p:cNvSpPr>
              <a:spLocks noChangeArrowheads="1"/>
            </p:cNvSpPr>
            <p:nvPr/>
          </p:nvSpPr>
          <p:spPr bwMode="auto">
            <a:xfrm>
              <a:off x="1318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1" name="Line 93"/>
            <p:cNvSpPr>
              <a:spLocks noChangeShapeType="1"/>
            </p:cNvSpPr>
            <p:nvPr/>
          </p:nvSpPr>
          <p:spPr bwMode="auto">
            <a:xfrm>
              <a:off x="1318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2" name="Line 94"/>
            <p:cNvSpPr>
              <a:spLocks noChangeShapeType="1"/>
            </p:cNvSpPr>
            <p:nvPr/>
          </p:nvSpPr>
          <p:spPr bwMode="auto">
            <a:xfrm>
              <a:off x="1318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3" name="Rectangle 95"/>
            <p:cNvSpPr>
              <a:spLocks noChangeArrowheads="1"/>
            </p:cNvSpPr>
            <p:nvPr/>
          </p:nvSpPr>
          <p:spPr bwMode="auto">
            <a:xfrm>
              <a:off x="1321" y="1728"/>
              <a:ext cx="870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4" name="Line 96"/>
            <p:cNvSpPr>
              <a:spLocks noChangeShapeType="1"/>
            </p:cNvSpPr>
            <p:nvPr/>
          </p:nvSpPr>
          <p:spPr bwMode="auto">
            <a:xfrm>
              <a:off x="1321" y="1728"/>
              <a:ext cx="870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5" name="Rectangle 97"/>
            <p:cNvSpPr>
              <a:spLocks noChangeArrowheads="1"/>
            </p:cNvSpPr>
            <p:nvPr/>
          </p:nvSpPr>
          <p:spPr bwMode="auto">
            <a:xfrm>
              <a:off x="2191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6" name="Line 98"/>
            <p:cNvSpPr>
              <a:spLocks noChangeShapeType="1"/>
            </p:cNvSpPr>
            <p:nvPr/>
          </p:nvSpPr>
          <p:spPr bwMode="auto">
            <a:xfrm>
              <a:off x="2191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7" name="Line 99"/>
            <p:cNvSpPr>
              <a:spLocks noChangeShapeType="1"/>
            </p:cNvSpPr>
            <p:nvPr/>
          </p:nvSpPr>
          <p:spPr bwMode="auto">
            <a:xfrm>
              <a:off x="2191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08" name="Rectangle 100"/>
            <p:cNvSpPr>
              <a:spLocks noChangeArrowheads="1"/>
            </p:cNvSpPr>
            <p:nvPr/>
          </p:nvSpPr>
          <p:spPr bwMode="auto">
            <a:xfrm>
              <a:off x="2195" y="1728"/>
              <a:ext cx="1071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09" name="Line 101"/>
            <p:cNvSpPr>
              <a:spLocks noChangeShapeType="1"/>
            </p:cNvSpPr>
            <p:nvPr/>
          </p:nvSpPr>
          <p:spPr bwMode="auto">
            <a:xfrm>
              <a:off x="2195" y="1728"/>
              <a:ext cx="1071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0" name="Rectangle 102"/>
            <p:cNvSpPr>
              <a:spLocks noChangeArrowheads="1"/>
            </p:cNvSpPr>
            <p:nvPr/>
          </p:nvSpPr>
          <p:spPr bwMode="auto">
            <a:xfrm>
              <a:off x="3266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1" name="Line 103"/>
            <p:cNvSpPr>
              <a:spLocks noChangeShapeType="1"/>
            </p:cNvSpPr>
            <p:nvPr/>
          </p:nvSpPr>
          <p:spPr bwMode="auto">
            <a:xfrm>
              <a:off x="3266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2" name="Line 104"/>
            <p:cNvSpPr>
              <a:spLocks noChangeShapeType="1"/>
            </p:cNvSpPr>
            <p:nvPr/>
          </p:nvSpPr>
          <p:spPr bwMode="auto">
            <a:xfrm>
              <a:off x="3266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3" name="Rectangle 105"/>
            <p:cNvSpPr>
              <a:spLocks noChangeArrowheads="1"/>
            </p:cNvSpPr>
            <p:nvPr/>
          </p:nvSpPr>
          <p:spPr bwMode="auto">
            <a:xfrm>
              <a:off x="3270" y="1728"/>
              <a:ext cx="769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4" name="Line 106"/>
            <p:cNvSpPr>
              <a:spLocks noChangeShapeType="1"/>
            </p:cNvSpPr>
            <p:nvPr/>
          </p:nvSpPr>
          <p:spPr bwMode="auto">
            <a:xfrm>
              <a:off x="3270" y="1728"/>
              <a:ext cx="76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5" name="Rectangle 107"/>
            <p:cNvSpPr>
              <a:spLocks noChangeArrowheads="1"/>
            </p:cNvSpPr>
            <p:nvPr/>
          </p:nvSpPr>
          <p:spPr bwMode="auto">
            <a:xfrm>
              <a:off x="4039" y="1728"/>
              <a:ext cx="3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6" name="Line 108"/>
            <p:cNvSpPr>
              <a:spLocks noChangeShapeType="1"/>
            </p:cNvSpPr>
            <p:nvPr/>
          </p:nvSpPr>
          <p:spPr bwMode="auto">
            <a:xfrm>
              <a:off x="4039" y="1728"/>
              <a:ext cx="3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7" name="Line 109"/>
            <p:cNvSpPr>
              <a:spLocks noChangeShapeType="1"/>
            </p:cNvSpPr>
            <p:nvPr/>
          </p:nvSpPr>
          <p:spPr bwMode="auto">
            <a:xfrm>
              <a:off x="4039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18" name="Rectangle 110"/>
            <p:cNvSpPr>
              <a:spLocks noChangeArrowheads="1"/>
            </p:cNvSpPr>
            <p:nvPr/>
          </p:nvSpPr>
          <p:spPr bwMode="auto">
            <a:xfrm>
              <a:off x="4042" y="1728"/>
              <a:ext cx="1038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19" name="Line 111"/>
            <p:cNvSpPr>
              <a:spLocks noChangeShapeType="1"/>
            </p:cNvSpPr>
            <p:nvPr/>
          </p:nvSpPr>
          <p:spPr bwMode="auto">
            <a:xfrm>
              <a:off x="4042" y="1728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0" name="Rectangle 112"/>
            <p:cNvSpPr>
              <a:spLocks noChangeArrowheads="1"/>
            </p:cNvSpPr>
            <p:nvPr/>
          </p:nvSpPr>
          <p:spPr bwMode="auto">
            <a:xfrm>
              <a:off x="5080" y="1728"/>
              <a:ext cx="4" cy="4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1" name="Line 113"/>
            <p:cNvSpPr>
              <a:spLocks noChangeShapeType="1"/>
            </p:cNvSpPr>
            <p:nvPr/>
          </p:nvSpPr>
          <p:spPr bwMode="auto">
            <a:xfrm>
              <a:off x="5080" y="1728"/>
              <a:ext cx="4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2" name="Line 114"/>
            <p:cNvSpPr>
              <a:spLocks noChangeShapeType="1"/>
            </p:cNvSpPr>
            <p:nvPr/>
          </p:nvSpPr>
          <p:spPr bwMode="auto">
            <a:xfrm>
              <a:off x="5080" y="1728"/>
              <a:ext cx="0" cy="4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3" name="Rectangle 115"/>
            <p:cNvSpPr>
              <a:spLocks noChangeArrowheads="1"/>
            </p:cNvSpPr>
            <p:nvPr/>
          </p:nvSpPr>
          <p:spPr bwMode="auto">
            <a:xfrm>
              <a:off x="391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4" name="Line 116"/>
            <p:cNvSpPr>
              <a:spLocks noChangeShapeType="1"/>
            </p:cNvSpPr>
            <p:nvPr/>
          </p:nvSpPr>
          <p:spPr bwMode="auto">
            <a:xfrm>
              <a:off x="3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5" name="Rectangle 117"/>
            <p:cNvSpPr>
              <a:spLocks noChangeArrowheads="1"/>
            </p:cNvSpPr>
            <p:nvPr/>
          </p:nvSpPr>
          <p:spPr bwMode="auto">
            <a:xfrm>
              <a:off x="1318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6" name="Line 118"/>
            <p:cNvSpPr>
              <a:spLocks noChangeShapeType="1"/>
            </p:cNvSpPr>
            <p:nvPr/>
          </p:nvSpPr>
          <p:spPr bwMode="auto">
            <a:xfrm>
              <a:off x="1318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7" name="Rectangle 119"/>
            <p:cNvSpPr>
              <a:spLocks noChangeArrowheads="1"/>
            </p:cNvSpPr>
            <p:nvPr/>
          </p:nvSpPr>
          <p:spPr bwMode="auto">
            <a:xfrm>
              <a:off x="2191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28" name="Line 120"/>
            <p:cNvSpPr>
              <a:spLocks noChangeShapeType="1"/>
            </p:cNvSpPr>
            <p:nvPr/>
          </p:nvSpPr>
          <p:spPr bwMode="auto">
            <a:xfrm>
              <a:off x="2191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29" name="Rectangle 121"/>
            <p:cNvSpPr>
              <a:spLocks noChangeArrowheads="1"/>
            </p:cNvSpPr>
            <p:nvPr/>
          </p:nvSpPr>
          <p:spPr bwMode="auto">
            <a:xfrm>
              <a:off x="3266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0" name="Line 122"/>
            <p:cNvSpPr>
              <a:spLocks noChangeShapeType="1"/>
            </p:cNvSpPr>
            <p:nvPr/>
          </p:nvSpPr>
          <p:spPr bwMode="auto">
            <a:xfrm>
              <a:off x="3266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1" name="Rectangle 123"/>
            <p:cNvSpPr>
              <a:spLocks noChangeArrowheads="1"/>
            </p:cNvSpPr>
            <p:nvPr/>
          </p:nvSpPr>
          <p:spPr bwMode="auto">
            <a:xfrm>
              <a:off x="4039" y="1732"/>
              <a:ext cx="3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2" name="Line 124"/>
            <p:cNvSpPr>
              <a:spLocks noChangeShapeType="1"/>
            </p:cNvSpPr>
            <p:nvPr/>
          </p:nvSpPr>
          <p:spPr bwMode="auto">
            <a:xfrm>
              <a:off x="4039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3" name="Rectangle 125"/>
            <p:cNvSpPr>
              <a:spLocks noChangeArrowheads="1"/>
            </p:cNvSpPr>
            <p:nvPr/>
          </p:nvSpPr>
          <p:spPr bwMode="auto">
            <a:xfrm>
              <a:off x="5080" y="1732"/>
              <a:ext cx="4" cy="413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eaLnBrk="0" hangingPunct="0"/>
              <a:endParaRPr lang="en-US"/>
            </a:p>
          </p:txBody>
        </p:sp>
        <p:sp>
          <p:nvSpPr>
            <p:cNvPr id="17534" name="Line 126"/>
            <p:cNvSpPr>
              <a:spLocks noChangeShapeType="1"/>
            </p:cNvSpPr>
            <p:nvPr/>
          </p:nvSpPr>
          <p:spPr bwMode="auto">
            <a:xfrm>
              <a:off x="5080" y="1732"/>
              <a:ext cx="0" cy="41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5" name="Line 171"/>
            <p:cNvSpPr>
              <a:spLocks noChangeShapeType="1"/>
            </p:cNvSpPr>
            <p:nvPr/>
          </p:nvSpPr>
          <p:spPr bwMode="auto">
            <a:xfrm>
              <a:off x="4042" y="2145"/>
              <a:ext cx="103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7536" name="Line 268"/>
            <p:cNvSpPr>
              <a:spLocks noChangeShapeType="1"/>
            </p:cNvSpPr>
            <p:nvPr/>
          </p:nvSpPr>
          <p:spPr bwMode="auto">
            <a:xfrm>
              <a:off x="384" y="2145"/>
              <a:ext cx="4704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662F97B9-FA0E-41D2-BD9E-5CC88904A72D}" type="slidenum">
              <a:rPr lang="en-US" sz="1200"/>
              <a:pPr algn="ctr" eaLnBrk="0" hangingPunct="0"/>
              <a:t>10</a:t>
            </a:fld>
            <a:endParaRPr lang="en-US" sz="120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4476" y="495300"/>
            <a:ext cx="7772400" cy="533400"/>
          </a:xfrm>
        </p:spPr>
        <p:txBody>
          <a:bodyPr/>
          <a:lstStyle/>
          <a:p>
            <a:r>
              <a:rPr lang="en-US" sz="2800" dirty="0" smtClean="0"/>
              <a:t>IEEE 802.11 Standards Pipeline</a:t>
            </a:r>
          </a:p>
        </p:txBody>
      </p:sp>
      <p:sp>
        <p:nvSpPr>
          <p:cNvPr id="30724" name="Text Box 3"/>
          <p:cNvSpPr txBox="1">
            <a:spLocks noChangeArrowheads="1"/>
          </p:cNvSpPr>
          <p:nvPr/>
        </p:nvSpPr>
        <p:spPr bwMode="auto">
          <a:xfrm>
            <a:off x="0" y="51816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5" name="Text Box 4"/>
          <p:cNvSpPr txBox="1">
            <a:spLocks noChangeArrowheads="1"/>
          </p:cNvSpPr>
          <p:nvPr/>
        </p:nvSpPr>
        <p:spPr bwMode="auto">
          <a:xfrm>
            <a:off x="5257800" y="5995988"/>
            <a:ext cx="815975" cy="517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Sponsor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Ballot</a:t>
            </a:r>
          </a:p>
        </p:txBody>
      </p:sp>
      <p:sp>
        <p:nvSpPr>
          <p:cNvPr id="30726" name="AutoShape 5"/>
          <p:cNvSpPr>
            <a:spLocks/>
          </p:cNvSpPr>
          <p:nvPr/>
        </p:nvSpPr>
        <p:spPr bwMode="auto">
          <a:xfrm rot="-5400000">
            <a:off x="4197350" y="5392738"/>
            <a:ext cx="215900" cy="990600"/>
          </a:xfrm>
          <a:prstGeom prst="leftBrace">
            <a:avLst>
              <a:gd name="adj1" fmla="val 3823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27" name="Text Box 6"/>
          <p:cNvSpPr txBox="1">
            <a:spLocks noChangeArrowheads="1"/>
          </p:cNvSpPr>
          <p:nvPr/>
        </p:nvSpPr>
        <p:spPr bwMode="auto">
          <a:xfrm>
            <a:off x="123825" y="1457325"/>
            <a:ext cx="5381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28" name="Text Box 7"/>
          <p:cNvSpPr txBox="1">
            <a:spLocks noChangeArrowheads="1"/>
          </p:cNvSpPr>
          <p:nvPr/>
        </p:nvSpPr>
        <p:spPr bwMode="auto">
          <a:xfrm>
            <a:off x="1438275" y="5943600"/>
            <a:ext cx="982663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Study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groups</a:t>
            </a:r>
          </a:p>
        </p:txBody>
      </p:sp>
      <p:sp>
        <p:nvSpPr>
          <p:cNvPr id="30729" name="AutoShape 8"/>
          <p:cNvSpPr>
            <a:spLocks/>
          </p:cNvSpPr>
          <p:nvPr/>
        </p:nvSpPr>
        <p:spPr bwMode="auto">
          <a:xfrm rot="-5400000">
            <a:off x="1887537" y="5364163"/>
            <a:ext cx="168275" cy="914400"/>
          </a:xfrm>
          <a:prstGeom prst="leftBrace">
            <a:avLst>
              <a:gd name="adj1" fmla="val 45283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30" name="AutoShape 9"/>
          <p:cNvSpPr>
            <a:spLocks noChangeArrowheads="1"/>
          </p:cNvSpPr>
          <p:nvPr/>
        </p:nvSpPr>
        <p:spPr bwMode="auto">
          <a:xfrm>
            <a:off x="6781800" y="19399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0731" name="AutoShape 10"/>
          <p:cNvSpPr>
            <a:spLocks noChangeArrowheads="1"/>
          </p:cNvSpPr>
          <p:nvPr/>
        </p:nvSpPr>
        <p:spPr bwMode="auto">
          <a:xfrm>
            <a:off x="6781800" y="1406525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0732" name="AutoShape 11"/>
          <p:cNvSpPr>
            <a:spLocks noChangeArrowheads="1"/>
          </p:cNvSpPr>
          <p:nvPr/>
        </p:nvSpPr>
        <p:spPr bwMode="auto">
          <a:xfrm>
            <a:off x="7986713" y="762000"/>
            <a:ext cx="1157287" cy="34385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2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33" name="AutoShape 12"/>
          <p:cNvSpPr>
            <a:spLocks noChangeArrowheads="1"/>
          </p:cNvSpPr>
          <p:nvPr/>
        </p:nvSpPr>
        <p:spPr bwMode="auto">
          <a:xfrm>
            <a:off x="7983538" y="5762625"/>
            <a:ext cx="1157287" cy="381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 (’99)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4" name="Text Box 13"/>
          <p:cNvSpPr txBox="1">
            <a:spLocks noChangeArrowheads="1"/>
          </p:cNvSpPr>
          <p:nvPr/>
        </p:nvSpPr>
        <p:spPr bwMode="auto">
          <a:xfrm>
            <a:off x="8077200" y="6143625"/>
            <a:ext cx="931863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Standard</a:t>
            </a:r>
          </a:p>
        </p:txBody>
      </p:sp>
      <p:sp>
        <p:nvSpPr>
          <p:cNvPr id="30735" name="AutoShape 15"/>
          <p:cNvSpPr>
            <a:spLocks noChangeArrowheads="1"/>
          </p:cNvSpPr>
          <p:nvPr/>
        </p:nvSpPr>
        <p:spPr bwMode="auto">
          <a:xfrm>
            <a:off x="8077200" y="3667125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0736" name="AutoShape 16"/>
          <p:cNvSpPr>
            <a:spLocks noChangeArrowheads="1"/>
          </p:cNvSpPr>
          <p:nvPr/>
        </p:nvSpPr>
        <p:spPr bwMode="auto">
          <a:xfrm>
            <a:off x="8096250" y="1381125"/>
            <a:ext cx="681038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0737" name="AutoShape 17"/>
          <p:cNvSpPr>
            <a:spLocks noChangeArrowheads="1"/>
          </p:cNvSpPr>
          <p:nvPr/>
        </p:nvSpPr>
        <p:spPr bwMode="auto">
          <a:xfrm>
            <a:off x="8081963" y="2276475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38" name="AutoShape 18"/>
          <p:cNvSpPr>
            <a:spLocks noChangeArrowheads="1"/>
          </p:cNvSpPr>
          <p:nvPr/>
        </p:nvSpPr>
        <p:spPr bwMode="auto">
          <a:xfrm>
            <a:off x="8310563" y="2722563"/>
            <a:ext cx="681037" cy="377825"/>
          </a:xfrm>
          <a:prstGeom prst="cube">
            <a:avLst>
              <a:gd name="adj" fmla="val 6597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Inter AP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39" name="AutoShape 19"/>
          <p:cNvSpPr>
            <a:spLocks noChangeArrowheads="1"/>
          </p:cNvSpPr>
          <p:nvPr/>
        </p:nvSpPr>
        <p:spPr bwMode="auto">
          <a:xfrm>
            <a:off x="8081963" y="1835150"/>
            <a:ext cx="681037" cy="376238"/>
          </a:xfrm>
          <a:prstGeom prst="cube">
            <a:avLst>
              <a:gd name="adj" fmla="val 10069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0740" name="AutoShape 21"/>
          <p:cNvSpPr>
            <a:spLocks noChangeArrowheads="1"/>
          </p:cNvSpPr>
          <p:nvPr/>
        </p:nvSpPr>
        <p:spPr bwMode="auto">
          <a:xfrm>
            <a:off x="5732463" y="1878013"/>
            <a:ext cx="973137" cy="555625"/>
          </a:xfrm>
          <a:prstGeom prst="cube">
            <a:avLst>
              <a:gd name="adj" fmla="val 4486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41" name="AutoShape 23"/>
          <p:cNvSpPr>
            <a:spLocks noChangeArrowheads="1"/>
          </p:cNvSpPr>
          <p:nvPr/>
        </p:nvSpPr>
        <p:spPr bwMode="auto">
          <a:xfrm>
            <a:off x="5753100" y="1422400"/>
            <a:ext cx="952500" cy="4064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0742" name="AutoShape 24"/>
          <p:cNvSpPr>
            <a:spLocks noChangeArrowheads="1"/>
          </p:cNvSpPr>
          <p:nvPr/>
        </p:nvSpPr>
        <p:spPr bwMode="auto">
          <a:xfrm>
            <a:off x="6781800" y="24733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0743" name="AutoShape 25"/>
          <p:cNvSpPr>
            <a:spLocks noChangeArrowheads="1"/>
          </p:cNvSpPr>
          <p:nvPr/>
        </p:nvSpPr>
        <p:spPr bwMode="auto">
          <a:xfrm>
            <a:off x="2554288" y="6383338"/>
            <a:ext cx="4797425" cy="339725"/>
          </a:xfrm>
          <a:prstGeom prst="rightArrow">
            <a:avLst>
              <a:gd name="adj1" fmla="val 49537"/>
              <a:gd name="adj2" fmla="val 208880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44" name="Text Box 26"/>
          <p:cNvSpPr txBox="1">
            <a:spLocks noChangeArrowheads="1"/>
          </p:cNvSpPr>
          <p:nvPr/>
        </p:nvSpPr>
        <p:spPr bwMode="auto">
          <a:xfrm>
            <a:off x="3786188" y="5984875"/>
            <a:ext cx="10461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WG 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Letter Ballot</a:t>
            </a:r>
          </a:p>
        </p:txBody>
      </p:sp>
      <p:sp>
        <p:nvSpPr>
          <p:cNvPr id="30745" name="AutoShape 27"/>
          <p:cNvSpPr>
            <a:spLocks/>
          </p:cNvSpPr>
          <p:nvPr/>
        </p:nvSpPr>
        <p:spPr bwMode="auto">
          <a:xfrm rot="-5400000">
            <a:off x="5414169" y="5287169"/>
            <a:ext cx="195262" cy="1117600"/>
          </a:xfrm>
          <a:prstGeom prst="leftBrace">
            <a:avLst>
              <a:gd name="adj1" fmla="val 76871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46" name="Text Box 28"/>
          <p:cNvSpPr txBox="1">
            <a:spLocks noChangeArrowheads="1"/>
          </p:cNvSpPr>
          <p:nvPr/>
        </p:nvSpPr>
        <p:spPr bwMode="auto">
          <a:xfrm>
            <a:off x="7953375" y="1000125"/>
            <a:ext cx="11318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802.11 -2007</a:t>
            </a:r>
          </a:p>
        </p:txBody>
      </p:sp>
      <p:sp>
        <p:nvSpPr>
          <p:cNvPr id="30747" name="Line 29"/>
          <p:cNvSpPr>
            <a:spLocks noChangeShapeType="1"/>
          </p:cNvSpPr>
          <p:nvPr/>
        </p:nvSpPr>
        <p:spPr bwMode="auto">
          <a:xfrm>
            <a:off x="1274763" y="3581400"/>
            <a:ext cx="7869237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0748" name="AutoShape 31"/>
          <p:cNvSpPr>
            <a:spLocks noChangeArrowheads="1"/>
          </p:cNvSpPr>
          <p:nvPr/>
        </p:nvSpPr>
        <p:spPr bwMode="auto">
          <a:xfrm>
            <a:off x="5457825" y="2527300"/>
            <a:ext cx="1085850" cy="423862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8226" name="AutoShape 32"/>
          <p:cNvSpPr>
            <a:spLocks noChangeArrowheads="1"/>
          </p:cNvSpPr>
          <p:nvPr/>
        </p:nvSpPr>
        <p:spPr bwMode="auto">
          <a:xfrm>
            <a:off x="2952750" y="4660900"/>
            <a:ext cx="1085850" cy="4254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VHT 5GHz</a:t>
            </a:r>
          </a:p>
        </p:txBody>
      </p:sp>
      <p:sp>
        <p:nvSpPr>
          <p:cNvPr id="30751" name="AutoShape 34"/>
          <p:cNvSpPr>
            <a:spLocks/>
          </p:cNvSpPr>
          <p:nvPr/>
        </p:nvSpPr>
        <p:spPr bwMode="auto">
          <a:xfrm rot="-5400000">
            <a:off x="3017837" y="5365751"/>
            <a:ext cx="269875" cy="990600"/>
          </a:xfrm>
          <a:prstGeom prst="leftBrace">
            <a:avLst>
              <a:gd name="adj1" fmla="val 30588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2" name="Text Box 35"/>
          <p:cNvSpPr txBox="1">
            <a:spLocks noChangeArrowheads="1"/>
          </p:cNvSpPr>
          <p:nvPr/>
        </p:nvSpPr>
        <p:spPr bwMode="auto">
          <a:xfrm>
            <a:off x="2479675" y="6019800"/>
            <a:ext cx="135572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TG without </a:t>
            </a:r>
          </a:p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Approved draft</a:t>
            </a:r>
          </a:p>
        </p:txBody>
      </p:sp>
      <p:sp>
        <p:nvSpPr>
          <p:cNvPr id="30753" name="Text Box 36"/>
          <p:cNvSpPr txBox="1">
            <a:spLocks noChangeArrowheads="1"/>
          </p:cNvSpPr>
          <p:nvPr/>
        </p:nvSpPr>
        <p:spPr bwMode="auto">
          <a:xfrm>
            <a:off x="207963" y="5943600"/>
            <a:ext cx="1135062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lnSpc>
                <a:spcPct val="80000"/>
              </a:lnSpc>
            </a:pPr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Discussion Topics</a:t>
            </a:r>
          </a:p>
        </p:txBody>
      </p:sp>
      <p:sp>
        <p:nvSpPr>
          <p:cNvPr id="30754" name="AutoShape 37"/>
          <p:cNvSpPr>
            <a:spLocks/>
          </p:cNvSpPr>
          <p:nvPr/>
        </p:nvSpPr>
        <p:spPr bwMode="auto">
          <a:xfrm rot="-5400000">
            <a:off x="640557" y="5347494"/>
            <a:ext cx="201612" cy="914400"/>
          </a:xfrm>
          <a:prstGeom prst="leftBrace">
            <a:avLst>
              <a:gd name="adj1" fmla="val 37795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55" name="Text Box 38"/>
          <p:cNvSpPr txBox="1">
            <a:spLocks noChangeArrowheads="1"/>
          </p:cNvSpPr>
          <p:nvPr/>
        </p:nvSpPr>
        <p:spPr bwMode="auto">
          <a:xfrm>
            <a:off x="6759575" y="5867400"/>
            <a:ext cx="1130300" cy="51752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Published</a:t>
            </a:r>
          </a:p>
          <a:p>
            <a:pPr algn="ctr"/>
            <a:r>
              <a:rPr lang="en-US" sz="1400">
                <a:latin typeface="Tahoma" pitchFamily="34" charset="0"/>
                <a:ea typeface="ＭＳ Ｐゴシック" charset="-128"/>
                <a:cs typeface="Arial" charset="0"/>
              </a:rPr>
              <a:t>Amendment</a:t>
            </a:r>
          </a:p>
        </p:txBody>
      </p:sp>
      <p:sp>
        <p:nvSpPr>
          <p:cNvPr id="30756" name="AutoShape 39"/>
          <p:cNvSpPr>
            <a:spLocks noChangeArrowheads="1"/>
          </p:cNvSpPr>
          <p:nvPr/>
        </p:nvSpPr>
        <p:spPr bwMode="auto">
          <a:xfrm>
            <a:off x="8382000" y="4191000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58" name="AutoShape 41"/>
          <p:cNvSpPr>
            <a:spLocks noChangeArrowheads="1"/>
          </p:cNvSpPr>
          <p:nvPr/>
        </p:nvSpPr>
        <p:spPr bwMode="auto">
          <a:xfrm>
            <a:off x="6772275" y="4106863"/>
            <a:ext cx="990600" cy="757237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0759" name="AutoShape 42"/>
          <p:cNvSpPr>
            <a:spLocks noChangeArrowheads="1"/>
          </p:cNvSpPr>
          <p:nvPr/>
        </p:nvSpPr>
        <p:spPr bwMode="auto">
          <a:xfrm>
            <a:off x="6751638" y="5000625"/>
            <a:ext cx="990600" cy="757238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0760" name="AutoShape 43"/>
          <p:cNvSpPr>
            <a:spLocks noChangeArrowheads="1"/>
          </p:cNvSpPr>
          <p:nvPr/>
        </p:nvSpPr>
        <p:spPr bwMode="auto">
          <a:xfrm>
            <a:off x="6784975" y="846138"/>
            <a:ext cx="952500" cy="473075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0761" name="AutoShape 44"/>
          <p:cNvSpPr>
            <a:spLocks noChangeArrowheads="1"/>
          </p:cNvSpPr>
          <p:nvPr/>
        </p:nvSpPr>
        <p:spPr bwMode="auto">
          <a:xfrm>
            <a:off x="6791325" y="3333750"/>
            <a:ext cx="962025" cy="7239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66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8239" name="AutoShape 45"/>
          <p:cNvSpPr>
            <a:spLocks noChangeArrowheads="1"/>
          </p:cNvSpPr>
          <p:nvPr/>
        </p:nvSpPr>
        <p:spPr bwMode="auto">
          <a:xfrm>
            <a:off x="2619375" y="4178300"/>
            <a:ext cx="1085850" cy="434975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>
              <a:defRPr/>
            </a:pPr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TVWS</a:t>
            </a:r>
          </a:p>
        </p:txBody>
      </p:sp>
      <p:sp>
        <p:nvSpPr>
          <p:cNvPr id="30763" name="AutoShape 46"/>
          <p:cNvSpPr>
            <a:spLocks noChangeArrowheads="1"/>
          </p:cNvSpPr>
          <p:nvPr/>
        </p:nvSpPr>
        <p:spPr bwMode="auto">
          <a:xfrm>
            <a:off x="354013" y="30353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Smart Grid</a:t>
            </a:r>
          </a:p>
        </p:txBody>
      </p:sp>
      <p:sp>
        <p:nvSpPr>
          <p:cNvPr id="8241" name="AutoShape 47"/>
          <p:cNvSpPr>
            <a:spLocks noChangeArrowheads="1"/>
          </p:cNvSpPr>
          <p:nvPr/>
        </p:nvSpPr>
        <p:spPr bwMode="auto">
          <a:xfrm>
            <a:off x="2667000" y="2427288"/>
            <a:ext cx="914400" cy="53340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9264" name="Cloud"/>
          <p:cNvSpPr>
            <a:spLocks noChangeAspect="1" noEditPoints="1" noChangeArrowheads="1"/>
          </p:cNvSpPr>
          <p:nvPr/>
        </p:nvSpPr>
        <p:spPr bwMode="auto">
          <a:xfrm>
            <a:off x="12700" y="2184400"/>
            <a:ext cx="1466850" cy="2644775"/>
          </a:xfrm>
          <a:custGeom>
            <a:avLst/>
            <a:gdLst>
              <a:gd name="T0" fmla="*/ 2147483647 w 21600"/>
              <a:gd name="T1" fmla="*/ 2147483647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2977 w 21600"/>
              <a:gd name="T13" fmla="*/ 3262 h 21600"/>
              <a:gd name="T14" fmla="*/ 17087 w 21600"/>
              <a:gd name="T15" fmla="*/ 17337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 extrusionOk="0">
                <a:moveTo>
                  <a:pt x="1949" y="7180"/>
                </a:moveTo>
                <a:cubicBezTo>
                  <a:pt x="841" y="7336"/>
                  <a:pt x="0" y="8613"/>
                  <a:pt x="0" y="10137"/>
                </a:cubicBezTo>
                <a:cubicBezTo>
                  <a:pt x="-1" y="11192"/>
                  <a:pt x="409" y="12169"/>
                  <a:pt x="1074" y="12702"/>
                </a:cubicBezTo>
                <a:lnTo>
                  <a:pt x="1063" y="12668"/>
                </a:lnTo>
                <a:cubicBezTo>
                  <a:pt x="685" y="13217"/>
                  <a:pt x="475" y="13940"/>
                  <a:pt x="475" y="14690"/>
                </a:cubicBezTo>
                <a:cubicBezTo>
                  <a:pt x="475" y="16325"/>
                  <a:pt x="1451" y="17650"/>
                  <a:pt x="2655" y="17650"/>
                </a:cubicBezTo>
                <a:cubicBezTo>
                  <a:pt x="2739" y="17650"/>
                  <a:pt x="2824" y="17643"/>
                  <a:pt x="2909" y="17629"/>
                </a:cubicBezTo>
                <a:lnTo>
                  <a:pt x="2897" y="17649"/>
                </a:lnTo>
                <a:cubicBezTo>
                  <a:pt x="3585" y="19288"/>
                  <a:pt x="4863" y="20300"/>
                  <a:pt x="6247" y="20300"/>
                </a:cubicBezTo>
                <a:cubicBezTo>
                  <a:pt x="6947" y="20299"/>
                  <a:pt x="7635" y="20039"/>
                  <a:pt x="8235" y="19546"/>
                </a:cubicBezTo>
                <a:lnTo>
                  <a:pt x="8229" y="19550"/>
                </a:lnTo>
                <a:cubicBezTo>
                  <a:pt x="8855" y="20829"/>
                  <a:pt x="9908" y="21597"/>
                  <a:pt x="11036" y="21597"/>
                </a:cubicBezTo>
                <a:cubicBezTo>
                  <a:pt x="12523" y="21596"/>
                  <a:pt x="13836" y="20267"/>
                  <a:pt x="14267" y="18324"/>
                </a:cubicBezTo>
                <a:lnTo>
                  <a:pt x="14270" y="18350"/>
                </a:lnTo>
                <a:cubicBezTo>
                  <a:pt x="14730" y="18740"/>
                  <a:pt x="15260" y="18947"/>
                  <a:pt x="15802" y="18947"/>
                </a:cubicBezTo>
                <a:cubicBezTo>
                  <a:pt x="17390" y="18946"/>
                  <a:pt x="18682" y="17205"/>
                  <a:pt x="18694" y="15045"/>
                </a:cubicBezTo>
                <a:lnTo>
                  <a:pt x="18689" y="15035"/>
                </a:lnTo>
                <a:cubicBezTo>
                  <a:pt x="20357" y="14710"/>
                  <a:pt x="21597" y="12765"/>
                  <a:pt x="21597" y="10472"/>
                </a:cubicBezTo>
                <a:cubicBezTo>
                  <a:pt x="21597" y="9456"/>
                  <a:pt x="21350" y="8469"/>
                  <a:pt x="20896" y="7663"/>
                </a:cubicBezTo>
                <a:lnTo>
                  <a:pt x="20889" y="7661"/>
                </a:lnTo>
                <a:cubicBezTo>
                  <a:pt x="21031" y="7208"/>
                  <a:pt x="21105" y="6721"/>
                  <a:pt x="21105" y="6228"/>
                </a:cubicBezTo>
                <a:cubicBezTo>
                  <a:pt x="21105" y="4588"/>
                  <a:pt x="20299" y="3150"/>
                  <a:pt x="19139" y="2719"/>
                </a:cubicBezTo>
                <a:lnTo>
                  <a:pt x="19148" y="2712"/>
                </a:lnTo>
                <a:cubicBezTo>
                  <a:pt x="18940" y="1142"/>
                  <a:pt x="17933" y="0"/>
                  <a:pt x="16758" y="0"/>
                </a:cubicBezTo>
                <a:cubicBezTo>
                  <a:pt x="16044" y="-1"/>
                  <a:pt x="15367" y="426"/>
                  <a:pt x="14905" y="1165"/>
                </a:cubicBezTo>
                <a:lnTo>
                  <a:pt x="14909" y="1170"/>
                </a:lnTo>
                <a:cubicBezTo>
                  <a:pt x="14497" y="432"/>
                  <a:pt x="13855" y="0"/>
                  <a:pt x="13174" y="0"/>
                </a:cubicBezTo>
                <a:cubicBezTo>
                  <a:pt x="12347" y="-1"/>
                  <a:pt x="11590" y="637"/>
                  <a:pt x="11221" y="1645"/>
                </a:cubicBezTo>
                <a:lnTo>
                  <a:pt x="11229" y="1694"/>
                </a:lnTo>
                <a:cubicBezTo>
                  <a:pt x="10730" y="1024"/>
                  <a:pt x="10058" y="650"/>
                  <a:pt x="9358" y="650"/>
                </a:cubicBezTo>
                <a:cubicBezTo>
                  <a:pt x="8372" y="649"/>
                  <a:pt x="7466" y="1391"/>
                  <a:pt x="7003" y="2578"/>
                </a:cubicBezTo>
                <a:lnTo>
                  <a:pt x="6995" y="2602"/>
                </a:lnTo>
                <a:cubicBezTo>
                  <a:pt x="6477" y="2189"/>
                  <a:pt x="5888" y="1972"/>
                  <a:pt x="5288" y="1972"/>
                </a:cubicBezTo>
                <a:cubicBezTo>
                  <a:pt x="3423" y="1972"/>
                  <a:pt x="1912" y="4029"/>
                  <a:pt x="1912" y="6567"/>
                </a:cubicBezTo>
                <a:cubicBezTo>
                  <a:pt x="1911" y="6774"/>
                  <a:pt x="1922" y="6981"/>
                  <a:pt x="1942" y="7186"/>
                </a:cubicBezTo>
                <a:lnTo>
                  <a:pt x="1949" y="7180"/>
                </a:lnTo>
                <a:close/>
              </a:path>
              <a:path w="21600" h="21600" fill="none" extrusionOk="0">
                <a:moveTo>
                  <a:pt x="1074" y="12702"/>
                </a:moveTo>
                <a:cubicBezTo>
                  <a:pt x="1407" y="12969"/>
                  <a:pt x="1786" y="13110"/>
                  <a:pt x="2172" y="13110"/>
                </a:cubicBezTo>
                <a:cubicBezTo>
                  <a:pt x="2228" y="13109"/>
                  <a:pt x="2285" y="13107"/>
                  <a:pt x="2341" y="13101"/>
                </a:cubicBezTo>
              </a:path>
              <a:path w="21600" h="21600" fill="none" extrusionOk="0">
                <a:moveTo>
                  <a:pt x="2909" y="17629"/>
                </a:moveTo>
                <a:cubicBezTo>
                  <a:pt x="3099" y="17599"/>
                  <a:pt x="3285" y="17535"/>
                  <a:pt x="3463" y="17439"/>
                </a:cubicBezTo>
              </a:path>
              <a:path w="21600" h="21600" fill="none" extrusionOk="0">
                <a:moveTo>
                  <a:pt x="7895" y="18680"/>
                </a:moveTo>
                <a:cubicBezTo>
                  <a:pt x="7983" y="18985"/>
                  <a:pt x="8095" y="19277"/>
                  <a:pt x="8229" y="19550"/>
                </a:cubicBezTo>
              </a:path>
              <a:path w="21600" h="21600" fill="none" extrusionOk="0">
                <a:moveTo>
                  <a:pt x="14267" y="18324"/>
                </a:moveTo>
                <a:cubicBezTo>
                  <a:pt x="14336" y="18013"/>
                  <a:pt x="14380" y="17693"/>
                  <a:pt x="14400" y="17370"/>
                </a:cubicBezTo>
              </a:path>
              <a:path w="21600" h="21600" fill="none" extrusionOk="0">
                <a:moveTo>
                  <a:pt x="18694" y="15045"/>
                </a:moveTo>
                <a:cubicBezTo>
                  <a:pt x="18694" y="15034"/>
                  <a:pt x="18695" y="15024"/>
                  <a:pt x="18695" y="15013"/>
                </a:cubicBezTo>
                <a:cubicBezTo>
                  <a:pt x="18695" y="13508"/>
                  <a:pt x="18063" y="12136"/>
                  <a:pt x="17069" y="11477"/>
                </a:cubicBezTo>
              </a:path>
              <a:path w="21600" h="21600" fill="none" extrusionOk="0">
                <a:moveTo>
                  <a:pt x="20165" y="8999"/>
                </a:moveTo>
                <a:cubicBezTo>
                  <a:pt x="20479" y="8635"/>
                  <a:pt x="20726" y="8177"/>
                  <a:pt x="20889" y="7661"/>
                </a:cubicBezTo>
              </a:path>
              <a:path w="21600" h="21600" fill="none" extrusionOk="0">
                <a:moveTo>
                  <a:pt x="19186" y="3344"/>
                </a:moveTo>
                <a:cubicBezTo>
                  <a:pt x="19186" y="3328"/>
                  <a:pt x="19187" y="3313"/>
                  <a:pt x="19187" y="3297"/>
                </a:cubicBezTo>
                <a:cubicBezTo>
                  <a:pt x="19187" y="3101"/>
                  <a:pt x="19174" y="2905"/>
                  <a:pt x="19148" y="2712"/>
                </a:cubicBezTo>
              </a:path>
              <a:path w="21600" h="21600" fill="none" extrusionOk="0">
                <a:moveTo>
                  <a:pt x="14905" y="1165"/>
                </a:moveTo>
                <a:cubicBezTo>
                  <a:pt x="14754" y="1408"/>
                  <a:pt x="14629" y="1679"/>
                  <a:pt x="14535" y="1971"/>
                </a:cubicBezTo>
              </a:path>
              <a:path w="21600" h="21600" fill="none" extrusionOk="0">
                <a:moveTo>
                  <a:pt x="11221" y="1645"/>
                </a:moveTo>
                <a:cubicBezTo>
                  <a:pt x="11140" y="1866"/>
                  <a:pt x="11080" y="2099"/>
                  <a:pt x="11041" y="2340"/>
                </a:cubicBezTo>
              </a:path>
              <a:path w="21600" h="21600" fill="none" extrusionOk="0">
                <a:moveTo>
                  <a:pt x="7645" y="3276"/>
                </a:moveTo>
                <a:cubicBezTo>
                  <a:pt x="7449" y="3016"/>
                  <a:pt x="7231" y="2790"/>
                  <a:pt x="6995" y="2602"/>
                </a:cubicBezTo>
              </a:path>
              <a:path w="21600" h="21600" fill="none" extrusionOk="0">
                <a:moveTo>
                  <a:pt x="1942" y="7186"/>
                </a:moveTo>
                <a:cubicBezTo>
                  <a:pt x="1966" y="7426"/>
                  <a:pt x="2004" y="7663"/>
                  <a:pt x="2056" y="7895"/>
                </a:cubicBezTo>
              </a:path>
            </a:pathLst>
          </a:custGeom>
          <a:noFill/>
          <a:ln w="9525">
            <a:solidFill>
              <a:srgbClr val="000000"/>
            </a:solidFill>
            <a:miter lim="800000"/>
            <a:headEnd/>
            <a:tailEnd/>
          </a:ln>
          <a:effectLst>
            <a:outerShdw dist="107763" dir="2700000" algn="ctr" rotWithShape="0">
              <a:srgbClr val="808080"/>
            </a:outerShdw>
          </a:effectLst>
          <a:extLst/>
        </p:spPr>
        <p:txBody>
          <a:bodyPr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8243" name="AutoShape 49"/>
          <p:cNvSpPr>
            <a:spLocks noChangeArrowheads="1"/>
          </p:cNvSpPr>
          <p:nvPr/>
        </p:nvSpPr>
        <p:spPr bwMode="auto">
          <a:xfrm>
            <a:off x="2667000" y="3765550"/>
            <a:ext cx="914400" cy="349250"/>
          </a:xfrm>
          <a:prstGeom prst="cube">
            <a:avLst>
              <a:gd name="adj" fmla="val 10069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 ah</a:t>
            </a:r>
          </a:p>
        </p:txBody>
      </p:sp>
      <p:sp>
        <p:nvSpPr>
          <p:cNvPr id="30767" name="AutoShape 30"/>
          <p:cNvSpPr>
            <a:spLocks noChangeArrowheads="1"/>
          </p:cNvSpPr>
          <p:nvPr/>
        </p:nvSpPr>
        <p:spPr bwMode="auto">
          <a:xfrm>
            <a:off x="5653087" y="3435350"/>
            <a:ext cx="1066800" cy="685800"/>
          </a:xfrm>
          <a:prstGeom prst="cube">
            <a:avLst>
              <a:gd name="adj" fmla="val 10069"/>
            </a:avLst>
          </a:prstGeom>
          <a:solidFill>
            <a:srgbClr val="3366FF">
              <a:alpha val="94116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802.11mb</a:t>
            </a:r>
          </a:p>
          <a:p>
            <a:pPr algn="ctr" eaLnBrk="0" hangingPunct="0"/>
            <a:r>
              <a:rPr lang="en-US" sz="15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Revision</a:t>
            </a:r>
          </a:p>
        </p:txBody>
      </p:sp>
      <p:sp>
        <p:nvSpPr>
          <p:cNvPr id="30768" name="AutoShape 46"/>
          <p:cNvSpPr>
            <a:spLocks noChangeArrowheads="1"/>
          </p:cNvSpPr>
          <p:nvPr/>
        </p:nvSpPr>
        <p:spPr bwMode="auto">
          <a:xfrm>
            <a:off x="288925" y="360680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WNG</a:t>
            </a:r>
          </a:p>
        </p:txBody>
      </p:sp>
      <p:sp>
        <p:nvSpPr>
          <p:cNvPr id="30769" name="AutoShape 12"/>
          <p:cNvSpPr>
            <a:spLocks noChangeArrowheads="1"/>
          </p:cNvSpPr>
          <p:nvPr/>
        </p:nvSpPr>
        <p:spPr bwMode="auto">
          <a:xfrm>
            <a:off x="7986713" y="4343400"/>
            <a:ext cx="1157287" cy="1219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0" name="AutoShape 39"/>
          <p:cNvSpPr>
            <a:spLocks noChangeArrowheads="1"/>
          </p:cNvSpPr>
          <p:nvPr/>
        </p:nvSpPr>
        <p:spPr bwMode="auto">
          <a:xfrm>
            <a:off x="8382000" y="5610225"/>
            <a:ext cx="228600" cy="152400"/>
          </a:xfrm>
          <a:prstGeom prst="upArrow">
            <a:avLst>
              <a:gd name="adj1" fmla="val 50000"/>
              <a:gd name="adj2" fmla="val 25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/>
          <a:p>
            <a:pPr eaLnBrk="0" hangingPunct="0"/>
            <a:endParaRPr lang="en-US"/>
          </a:p>
        </p:txBody>
      </p:sp>
      <p:sp>
        <p:nvSpPr>
          <p:cNvPr id="30771" name="AutoShape 18"/>
          <p:cNvSpPr>
            <a:spLocks noChangeArrowheads="1"/>
          </p:cNvSpPr>
          <p:nvPr/>
        </p:nvSpPr>
        <p:spPr bwMode="auto">
          <a:xfrm>
            <a:off x="8077200" y="3133725"/>
            <a:ext cx="681038" cy="3762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2" name="Text Box 28"/>
          <p:cNvSpPr txBox="1">
            <a:spLocks noChangeArrowheads="1"/>
          </p:cNvSpPr>
          <p:nvPr/>
        </p:nvSpPr>
        <p:spPr bwMode="auto">
          <a:xfrm>
            <a:off x="8012113" y="4343400"/>
            <a:ext cx="1131887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 b="1">
                <a:latin typeface="Times" pitchFamily="18" charset="0"/>
                <a:ea typeface="ＭＳ Ｐゴシック" charset="-128"/>
              </a:rPr>
              <a:t>802.11 -2003</a:t>
            </a:r>
          </a:p>
        </p:txBody>
      </p:sp>
      <p:sp>
        <p:nvSpPr>
          <p:cNvPr id="30773" name="AutoShape 15"/>
          <p:cNvSpPr>
            <a:spLocks noChangeArrowheads="1"/>
          </p:cNvSpPr>
          <p:nvPr/>
        </p:nvSpPr>
        <p:spPr bwMode="auto">
          <a:xfrm>
            <a:off x="8077200" y="5080000"/>
            <a:ext cx="681038" cy="4572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0774" name="AutoShape 18"/>
          <p:cNvSpPr>
            <a:spLocks noChangeArrowheads="1"/>
          </p:cNvSpPr>
          <p:nvPr/>
        </p:nvSpPr>
        <p:spPr bwMode="auto">
          <a:xfrm>
            <a:off x="8077200" y="4572000"/>
            <a:ext cx="914400" cy="452438"/>
          </a:xfrm>
          <a:prstGeom prst="cube">
            <a:avLst>
              <a:gd name="adj" fmla="val 6597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11Mbps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2.4 GHz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0775" name="AutoShape 15"/>
          <p:cNvSpPr>
            <a:spLocks noChangeArrowheads="1"/>
          </p:cNvSpPr>
          <p:nvPr/>
        </p:nvSpPr>
        <p:spPr bwMode="auto">
          <a:xfrm>
            <a:off x="8839200" y="5105400"/>
            <a:ext cx="152400" cy="4064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0776" name="Date Placeholder 1"/>
          <p:cNvSpPr>
            <a:spLocks noGrp="1"/>
          </p:cNvSpPr>
          <p:nvPr>
            <p:ph type="dt" sz="quarter" idx="10"/>
          </p:nvPr>
        </p:nvSpPr>
        <p:spPr>
          <a:xfrm>
            <a:off x="555625" y="3048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307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2368FC42-8507-457E-A893-4AEDA7C81993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0779" name="AutoShape 10"/>
          <p:cNvSpPr>
            <a:spLocks noChangeArrowheads="1"/>
          </p:cNvSpPr>
          <p:nvPr/>
        </p:nvSpPr>
        <p:spPr bwMode="auto">
          <a:xfrm>
            <a:off x="5729288" y="914400"/>
            <a:ext cx="990600" cy="457200"/>
          </a:xfrm>
          <a:prstGeom prst="cube">
            <a:avLst>
              <a:gd name="adj" fmla="val 10069"/>
            </a:avLst>
          </a:prstGeom>
          <a:gradFill rotWithShape="1">
            <a:gsLst>
              <a:gs pos="0">
                <a:srgbClr val="3366FF"/>
              </a:gs>
              <a:gs pos="100000">
                <a:srgbClr val="FFCC00"/>
              </a:gs>
            </a:gsLst>
            <a:lin ang="0" scaled="1"/>
          </a:gra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0780" name="AutoShape 27"/>
          <p:cNvSpPr>
            <a:spLocks/>
          </p:cNvSpPr>
          <p:nvPr/>
        </p:nvSpPr>
        <p:spPr bwMode="auto">
          <a:xfrm rot="-5400000">
            <a:off x="6876257" y="5123656"/>
            <a:ext cx="239712" cy="1552575"/>
          </a:xfrm>
          <a:prstGeom prst="leftBrace">
            <a:avLst>
              <a:gd name="adj1" fmla="val 46117"/>
              <a:gd name="adj2" fmla="val 51301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/>
          </a:p>
        </p:txBody>
      </p:sp>
      <p:sp>
        <p:nvSpPr>
          <p:cNvPr id="30782" name="AutoShape 31"/>
          <p:cNvSpPr>
            <a:spLocks noChangeArrowheads="1"/>
          </p:cNvSpPr>
          <p:nvPr/>
        </p:nvSpPr>
        <p:spPr bwMode="auto">
          <a:xfrm>
            <a:off x="5467350" y="2951162"/>
            <a:ext cx="1085850" cy="466725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QoS </a:t>
            </a:r>
            <a:r>
              <a:rPr lang="en-US" sz="1000" b="1" dirty="0" err="1">
                <a:latin typeface="Tahoma" pitchFamily="34" charset="0"/>
                <a:ea typeface="ＭＳ Ｐゴシック" charset="-128"/>
                <a:cs typeface="Arial" charset="0"/>
              </a:rPr>
              <a:t>Mgt</a:t>
            </a:r>
            <a:r>
              <a:rPr lang="en-US" sz="1000" b="1" dirty="0">
                <a:latin typeface="Tahoma" pitchFamily="34" charset="0"/>
                <a:ea typeface="ＭＳ Ｐゴシック" charset="-128"/>
                <a:cs typeface="Arial" charset="0"/>
              </a:rPr>
              <a:t> Frames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1" name="AutoShape 31"/>
          <p:cNvSpPr>
            <a:spLocks noChangeArrowheads="1"/>
          </p:cNvSpPr>
          <p:nvPr/>
        </p:nvSpPr>
        <p:spPr bwMode="auto">
          <a:xfrm>
            <a:off x="4959350" y="5041900"/>
            <a:ext cx="1085850" cy="533400"/>
          </a:xfrm>
          <a:prstGeom prst="cube">
            <a:avLst>
              <a:gd name="adj" fmla="val 10069"/>
            </a:avLst>
          </a:prstGeom>
          <a:solidFill>
            <a:srgbClr val="3366FF">
              <a:alpha val="8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  <a:p>
            <a:pPr algn="ctr"/>
            <a:r>
              <a:rPr lang="en-US" sz="1000" b="1" dirty="0" smtClean="0">
                <a:latin typeface="Tahoma" pitchFamily="34" charset="0"/>
                <a:ea typeface="ＭＳ Ｐゴシック" charset="-128"/>
                <a:cs typeface="Arial" charset="0"/>
              </a:rPr>
              <a:t>VHT 60 GHz</a:t>
            </a:r>
            <a:endParaRPr lang="en-US" sz="10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62" name="AutoShape 46"/>
          <p:cNvSpPr>
            <a:spLocks noChangeArrowheads="1"/>
          </p:cNvSpPr>
          <p:nvPr/>
        </p:nvSpPr>
        <p:spPr bwMode="auto">
          <a:xfrm>
            <a:off x="1514475" y="2644776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IDS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63" name="AutoShape 46"/>
          <p:cNvSpPr>
            <a:spLocks noChangeArrowheads="1"/>
          </p:cNvSpPr>
          <p:nvPr/>
        </p:nvSpPr>
        <p:spPr bwMode="auto">
          <a:xfrm>
            <a:off x="1539875" y="3778250"/>
            <a:ext cx="914400" cy="349250"/>
          </a:xfrm>
          <a:prstGeom prst="cube">
            <a:avLst>
              <a:gd name="adj" fmla="val 10069"/>
            </a:avLst>
          </a:prstGeom>
          <a:solidFill>
            <a:srgbClr val="66FF33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 dirty="0" smtClean="0">
                <a:latin typeface="Tahoma" pitchFamily="34" charset="0"/>
                <a:ea typeface="ＭＳ Ｐゴシック" charset="-128"/>
                <a:cs typeface="Arial" charset="0"/>
              </a:rPr>
              <a:t>CMMW</a:t>
            </a:r>
            <a:endParaRPr lang="en-US" sz="1200" b="1" dirty="0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Slide Number Placeholder 5"/>
          <p:cNvSpPr txBox="1">
            <a:spLocks noGrp="1"/>
          </p:cNvSpPr>
          <p:nvPr/>
        </p:nvSpPr>
        <p:spPr bwMode="auto">
          <a:xfrm>
            <a:off x="47005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 eaLnBrk="0" hangingPunct="0"/>
            <a:r>
              <a:rPr lang="en-US" sz="1200"/>
              <a:t>Slide </a:t>
            </a:r>
            <a:fld id="{75B4C9E7-1F8D-4190-9229-C70C7D76FC49}" type="slidenum">
              <a:rPr lang="en-US" sz="1200"/>
              <a:pPr algn="ctr" eaLnBrk="0" hangingPunct="0"/>
              <a:t>11</a:t>
            </a:fld>
            <a:endParaRPr lang="en-US" sz="1200"/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533400"/>
            <a:ext cx="7772400" cy="533400"/>
          </a:xfrm>
        </p:spPr>
        <p:txBody>
          <a:bodyPr/>
          <a:lstStyle/>
          <a:p>
            <a:r>
              <a:rPr lang="en-US" sz="2800" smtClean="0"/>
              <a:t>IEEE 802.11 Revisions</a:t>
            </a:r>
          </a:p>
        </p:txBody>
      </p:sp>
      <p:sp>
        <p:nvSpPr>
          <p:cNvPr id="32771" name="AutoShape 9"/>
          <p:cNvSpPr>
            <a:spLocks noChangeArrowheads="1"/>
          </p:cNvSpPr>
          <p:nvPr/>
        </p:nvSpPr>
        <p:spPr bwMode="auto">
          <a:xfrm>
            <a:off x="4429125" y="21002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802.11k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RRM</a:t>
            </a:r>
          </a:p>
        </p:txBody>
      </p:sp>
      <p:sp>
        <p:nvSpPr>
          <p:cNvPr id="32772" name="AutoShape 10"/>
          <p:cNvSpPr>
            <a:spLocks noChangeArrowheads="1"/>
          </p:cNvSpPr>
          <p:nvPr/>
        </p:nvSpPr>
        <p:spPr bwMode="auto">
          <a:xfrm>
            <a:off x="4429125" y="1566863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802.11r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Fast Roam</a:t>
            </a:r>
          </a:p>
        </p:txBody>
      </p:sp>
      <p:sp>
        <p:nvSpPr>
          <p:cNvPr id="32773" name="AutoShape 14"/>
          <p:cNvSpPr>
            <a:spLocks noChangeArrowheads="1"/>
          </p:cNvSpPr>
          <p:nvPr/>
        </p:nvSpPr>
        <p:spPr bwMode="auto">
          <a:xfrm>
            <a:off x="762000" y="3921125"/>
            <a:ext cx="838200" cy="365125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a 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5GHz</a:t>
            </a:r>
          </a:p>
        </p:txBody>
      </p:sp>
      <p:sp>
        <p:nvSpPr>
          <p:cNvPr id="32774" name="AutoShape 15"/>
          <p:cNvSpPr>
            <a:spLocks noChangeArrowheads="1"/>
          </p:cNvSpPr>
          <p:nvPr/>
        </p:nvSpPr>
        <p:spPr bwMode="auto">
          <a:xfrm>
            <a:off x="757238" y="4362450"/>
            <a:ext cx="838200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b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11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75" name="AutoShape 18"/>
          <p:cNvSpPr>
            <a:spLocks noChangeArrowheads="1"/>
          </p:cNvSpPr>
          <p:nvPr/>
        </p:nvSpPr>
        <p:spPr bwMode="auto">
          <a:xfrm>
            <a:off x="762000" y="3127375"/>
            <a:ext cx="838200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Intl roaming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32776" name="AutoShape 21"/>
          <p:cNvSpPr>
            <a:spLocks noChangeArrowheads="1"/>
          </p:cNvSpPr>
          <p:nvPr/>
        </p:nvSpPr>
        <p:spPr bwMode="auto">
          <a:xfrm>
            <a:off x="5638800" y="2362200"/>
            <a:ext cx="973138" cy="687388"/>
          </a:xfrm>
          <a:prstGeom prst="cube">
            <a:avLst>
              <a:gd name="adj" fmla="val 4486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802.11V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Network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77" name="AutoShape 22"/>
          <p:cNvSpPr>
            <a:spLocks noChangeArrowheads="1"/>
          </p:cNvSpPr>
          <p:nvPr/>
        </p:nvSpPr>
        <p:spPr bwMode="auto">
          <a:xfrm>
            <a:off x="5638800" y="1066800"/>
            <a:ext cx="990600" cy="457200"/>
          </a:xfrm>
          <a:prstGeom prst="cube">
            <a:avLst>
              <a:gd name="adj" fmla="val 10069"/>
            </a:avLst>
          </a:prstGeom>
          <a:solidFill>
            <a:srgbClr val="99CCFF">
              <a:alpha val="6196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802.11s</a:t>
            </a:r>
          </a:p>
          <a:p>
            <a:pPr algn="ctr"/>
            <a:r>
              <a:rPr lang="en-US" sz="1200" b="1">
                <a:latin typeface="Tahoma" pitchFamily="34" charset="0"/>
                <a:ea typeface="ＭＳ Ｐゴシック" charset="-128"/>
                <a:cs typeface="Arial" charset="0"/>
              </a:rPr>
              <a:t>Mesh</a:t>
            </a:r>
          </a:p>
        </p:txBody>
      </p:sp>
      <p:sp>
        <p:nvSpPr>
          <p:cNvPr id="32778" name="AutoShape 23"/>
          <p:cNvSpPr>
            <a:spLocks noChangeArrowheads="1"/>
          </p:cNvSpPr>
          <p:nvPr/>
        </p:nvSpPr>
        <p:spPr bwMode="auto">
          <a:xfrm>
            <a:off x="5638800" y="1676400"/>
            <a:ext cx="952500" cy="5286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802.11u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WIEN </a:t>
            </a:r>
          </a:p>
        </p:txBody>
      </p:sp>
      <p:sp>
        <p:nvSpPr>
          <p:cNvPr id="32779" name="AutoShape 24"/>
          <p:cNvSpPr>
            <a:spLocks noChangeArrowheads="1"/>
          </p:cNvSpPr>
          <p:nvPr/>
        </p:nvSpPr>
        <p:spPr bwMode="auto">
          <a:xfrm>
            <a:off x="4429125" y="26336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802.11Y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Contention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Based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Protocol</a:t>
            </a:r>
          </a:p>
        </p:txBody>
      </p:sp>
      <p:sp>
        <p:nvSpPr>
          <p:cNvPr id="32780" name="Line 29"/>
          <p:cNvSpPr>
            <a:spLocks noChangeShapeType="1"/>
          </p:cNvSpPr>
          <p:nvPr/>
        </p:nvSpPr>
        <p:spPr bwMode="auto">
          <a:xfrm flipV="1">
            <a:off x="381000" y="3581400"/>
            <a:ext cx="8686800" cy="87313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32781" name="AutoShape 41"/>
          <p:cNvSpPr>
            <a:spLocks noChangeArrowheads="1"/>
          </p:cNvSpPr>
          <p:nvPr/>
        </p:nvSpPr>
        <p:spPr bwMode="auto">
          <a:xfrm>
            <a:off x="4419600" y="4267200"/>
            <a:ext cx="9906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802.11n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High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(&gt;100 Mbps)</a:t>
            </a:r>
          </a:p>
        </p:txBody>
      </p:sp>
      <p:sp>
        <p:nvSpPr>
          <p:cNvPr id="32782" name="AutoShape 42"/>
          <p:cNvSpPr>
            <a:spLocks noChangeArrowheads="1"/>
          </p:cNvSpPr>
          <p:nvPr/>
        </p:nvSpPr>
        <p:spPr bwMode="auto">
          <a:xfrm>
            <a:off x="4398963" y="5160963"/>
            <a:ext cx="990600" cy="757237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802.11W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Management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Frame 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783" name="AutoShape 43"/>
          <p:cNvSpPr>
            <a:spLocks noChangeArrowheads="1"/>
          </p:cNvSpPr>
          <p:nvPr/>
        </p:nvSpPr>
        <p:spPr bwMode="auto">
          <a:xfrm>
            <a:off x="4432300" y="1006475"/>
            <a:ext cx="952500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802.11z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TDLS</a:t>
            </a:r>
          </a:p>
        </p:txBody>
      </p:sp>
      <p:sp>
        <p:nvSpPr>
          <p:cNvPr id="32784" name="AutoShape 44"/>
          <p:cNvSpPr>
            <a:spLocks noChangeArrowheads="1"/>
          </p:cNvSpPr>
          <p:nvPr/>
        </p:nvSpPr>
        <p:spPr bwMode="auto">
          <a:xfrm>
            <a:off x="4438650" y="3494088"/>
            <a:ext cx="962025" cy="7239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802.11p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WAVE</a:t>
            </a:r>
          </a:p>
        </p:txBody>
      </p:sp>
      <p:sp>
        <p:nvSpPr>
          <p:cNvPr id="32785" name="AutoShape 12"/>
          <p:cNvSpPr>
            <a:spLocks noChangeArrowheads="1"/>
          </p:cNvSpPr>
          <p:nvPr/>
        </p:nvSpPr>
        <p:spPr bwMode="auto">
          <a:xfrm>
            <a:off x="0" y="1524000"/>
            <a:ext cx="685800" cy="3810000"/>
          </a:xfrm>
          <a:prstGeom prst="cube">
            <a:avLst>
              <a:gd name="adj" fmla="val 4514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802.11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 -1999</a:t>
            </a:r>
          </a:p>
          <a:p>
            <a:pPr algn="ctr"/>
            <a:endParaRPr lang="en-US" sz="1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6" name="Text Box 3"/>
          <p:cNvSpPr txBox="1">
            <a:spLocks noChangeArrowheads="1"/>
          </p:cNvSpPr>
          <p:nvPr/>
        </p:nvSpPr>
        <p:spPr bwMode="auto">
          <a:xfrm>
            <a:off x="0" y="5791200"/>
            <a:ext cx="55721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PHY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7" name="Text Box 6"/>
          <p:cNvSpPr txBox="1">
            <a:spLocks noChangeArrowheads="1"/>
          </p:cNvSpPr>
          <p:nvPr/>
        </p:nvSpPr>
        <p:spPr bwMode="auto">
          <a:xfrm>
            <a:off x="0" y="1143000"/>
            <a:ext cx="584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400" b="1">
                <a:latin typeface="Tahoma" pitchFamily="34" charset="0"/>
                <a:ea typeface="ＭＳ Ｐゴシック" charset="-128"/>
                <a:cs typeface="Arial" charset="0"/>
              </a:rPr>
              <a:t>MAC</a:t>
            </a:r>
            <a:endParaRPr lang="en-US" sz="2000" b="1">
              <a:latin typeface="Tahoma" pitchFamily="34" charset="0"/>
              <a:ea typeface="ＭＳ Ｐゴシック" charset="-128"/>
              <a:cs typeface="Arial" charset="0"/>
            </a:endParaRPr>
          </a:p>
        </p:txBody>
      </p:sp>
      <p:sp>
        <p:nvSpPr>
          <p:cNvPr id="32788" name="AutoShape 11"/>
          <p:cNvSpPr>
            <a:spLocks noChangeArrowheads="1"/>
          </p:cNvSpPr>
          <p:nvPr/>
        </p:nvSpPr>
        <p:spPr bwMode="auto">
          <a:xfrm>
            <a:off x="6705600" y="1447800"/>
            <a:ext cx="852488" cy="4048125"/>
          </a:xfrm>
          <a:prstGeom prst="cube">
            <a:avLst>
              <a:gd name="adj" fmla="val 4486"/>
            </a:avLst>
          </a:prstGeom>
          <a:gradFill flip="none" rotWithShape="1">
            <a:gsLst>
              <a:gs pos="0">
                <a:srgbClr val="FFFF99">
                  <a:shade val="30000"/>
                  <a:satMod val="115000"/>
                </a:srgbClr>
              </a:gs>
              <a:gs pos="50000">
                <a:srgbClr val="FFFF99">
                  <a:shade val="67500"/>
                  <a:satMod val="115000"/>
                </a:srgbClr>
              </a:gs>
              <a:gs pos="100000">
                <a:srgbClr val="FFFF99">
                  <a:shade val="100000"/>
                  <a:satMod val="115000"/>
                </a:srgbClr>
              </a:gs>
            </a:gsLst>
            <a:path path="circle">
              <a:fillToRect l="100000" b="100000"/>
            </a:path>
            <a:tileRect t="-100000" r="-100000"/>
          </a:gradFill>
          <a:ln w="28575">
            <a:solidFill>
              <a:srgbClr val="FF0000"/>
            </a:solidFill>
            <a:miter lim="800000"/>
            <a:headEnd/>
            <a:tailEnd/>
          </a:ln>
          <a:effectLst>
            <a:glow rad="63500">
              <a:srgbClr val="FF0000">
                <a:alpha val="40000"/>
              </a:srgbClr>
            </a:glow>
          </a:effectLst>
        </p:spPr>
        <p:txBody>
          <a:bodyPr wrap="none" anchor="ctr"/>
          <a:lstStyle/>
          <a:p>
            <a:pPr algn="ctr" eaLnBrk="0" hangingPunct="0"/>
            <a:r>
              <a:rPr lang="en-US" sz="1800" b="1" dirty="0"/>
              <a:t>802.11</a:t>
            </a:r>
            <a:endParaRPr lang="en-US" sz="1400" b="1" dirty="0"/>
          </a:p>
          <a:p>
            <a:pPr algn="ctr" eaLnBrk="0" hangingPunct="0"/>
            <a:r>
              <a:rPr lang="en-US" sz="1800" b="1" dirty="0"/>
              <a:t>-2012</a:t>
            </a:r>
          </a:p>
        </p:txBody>
      </p:sp>
      <p:sp>
        <p:nvSpPr>
          <p:cNvPr id="32789" name="AutoShape 11"/>
          <p:cNvSpPr>
            <a:spLocks noChangeArrowheads="1"/>
          </p:cNvSpPr>
          <p:nvPr/>
        </p:nvSpPr>
        <p:spPr bwMode="auto">
          <a:xfrm>
            <a:off x="3429000" y="1371600"/>
            <a:ext cx="9144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-2007</a:t>
            </a:r>
          </a:p>
        </p:txBody>
      </p:sp>
      <p:sp>
        <p:nvSpPr>
          <p:cNvPr id="32790" name="AutoShape 9"/>
          <p:cNvSpPr>
            <a:spLocks noChangeArrowheads="1"/>
          </p:cNvSpPr>
          <p:nvPr/>
        </p:nvSpPr>
        <p:spPr bwMode="auto">
          <a:xfrm>
            <a:off x="7696200" y="20574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802.11aa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Video Transport</a:t>
            </a:r>
          </a:p>
        </p:txBody>
      </p:sp>
      <p:sp>
        <p:nvSpPr>
          <p:cNvPr id="32791" name="AutoShape 10"/>
          <p:cNvSpPr>
            <a:spLocks noChangeArrowheads="1"/>
          </p:cNvSpPr>
          <p:nvPr/>
        </p:nvSpPr>
        <p:spPr bwMode="auto">
          <a:xfrm>
            <a:off x="7696200" y="15240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802.11ae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QoS Mgt Frames</a:t>
            </a:r>
          </a:p>
        </p:txBody>
      </p:sp>
      <p:sp>
        <p:nvSpPr>
          <p:cNvPr id="32792" name="AutoShape 24"/>
          <p:cNvSpPr>
            <a:spLocks noChangeArrowheads="1"/>
          </p:cNvSpPr>
          <p:nvPr/>
        </p:nvSpPr>
        <p:spPr bwMode="auto">
          <a:xfrm>
            <a:off x="7696200" y="5562600"/>
            <a:ext cx="1295400" cy="6096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802.11ah</a:t>
            </a:r>
          </a:p>
          <a:p>
            <a:pPr algn="ctr" eaLnBrk="0" hangingPunct="0"/>
            <a:r>
              <a:rPr lang="en-US" sz="1100" b="1">
                <a:solidFill>
                  <a:srgbClr val="000000"/>
                </a:solidFill>
                <a:latin typeface="Arial Narrow" pitchFamily="34" charset="0"/>
                <a:ea typeface="ＭＳ Ｐゴシック" charset="-128"/>
                <a:cs typeface="Arial" charset="0"/>
              </a:rPr>
              <a:t>&lt;1GHz</a:t>
            </a:r>
          </a:p>
        </p:txBody>
      </p:sp>
      <p:sp>
        <p:nvSpPr>
          <p:cNvPr id="32793" name="AutoShape 41"/>
          <p:cNvSpPr>
            <a:spLocks noChangeArrowheads="1"/>
          </p:cNvSpPr>
          <p:nvPr/>
        </p:nvSpPr>
        <p:spPr bwMode="auto">
          <a:xfrm>
            <a:off x="7686675" y="3810000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802.11ac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5GHz</a:t>
            </a:r>
          </a:p>
        </p:txBody>
      </p:sp>
      <p:sp>
        <p:nvSpPr>
          <p:cNvPr id="32794" name="AutoShape 43"/>
          <p:cNvSpPr>
            <a:spLocks noChangeArrowheads="1"/>
          </p:cNvSpPr>
          <p:nvPr/>
        </p:nvSpPr>
        <p:spPr bwMode="auto">
          <a:xfrm>
            <a:off x="7699375" y="963613"/>
            <a:ext cx="1246188" cy="473075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802.11ai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FILS</a:t>
            </a:r>
          </a:p>
        </p:txBody>
      </p:sp>
      <p:sp>
        <p:nvSpPr>
          <p:cNvPr id="32795" name="AutoShape 41"/>
          <p:cNvSpPr>
            <a:spLocks noChangeArrowheads="1"/>
          </p:cNvSpPr>
          <p:nvPr/>
        </p:nvSpPr>
        <p:spPr bwMode="auto">
          <a:xfrm>
            <a:off x="7696200" y="4695825"/>
            <a:ext cx="1295400" cy="757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802.11ad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Very High 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Throughput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6Gbps @ 60GHz</a:t>
            </a:r>
          </a:p>
        </p:txBody>
      </p:sp>
      <p:sp>
        <p:nvSpPr>
          <p:cNvPr id="32796" name="AutoShape 9"/>
          <p:cNvSpPr>
            <a:spLocks noChangeArrowheads="1"/>
          </p:cNvSpPr>
          <p:nvPr/>
        </p:nvSpPr>
        <p:spPr bwMode="auto">
          <a:xfrm>
            <a:off x="7696200" y="3276600"/>
            <a:ext cx="1295400" cy="457200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802.11af</a:t>
            </a:r>
          </a:p>
          <a:p>
            <a:pPr algn="ctr"/>
            <a:r>
              <a:rPr lang="en-US" sz="1100" b="1">
                <a:latin typeface="Tahoma" pitchFamily="34" charset="0"/>
                <a:ea typeface="ＭＳ Ｐゴシック" charset="-128"/>
                <a:cs typeface="Arial" charset="0"/>
              </a:rPr>
              <a:t>TV Whitespace</a:t>
            </a:r>
          </a:p>
        </p:txBody>
      </p:sp>
      <p:sp>
        <p:nvSpPr>
          <p:cNvPr id="32797" name="AutoShape 11"/>
          <p:cNvSpPr>
            <a:spLocks noChangeArrowheads="1"/>
          </p:cNvSpPr>
          <p:nvPr/>
        </p:nvSpPr>
        <p:spPr bwMode="auto">
          <a:xfrm>
            <a:off x="1752600" y="1295400"/>
            <a:ext cx="685800" cy="4048125"/>
          </a:xfrm>
          <a:prstGeom prst="cube">
            <a:avLst>
              <a:gd name="adj" fmla="val 4486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sz="1400" b="1"/>
              <a:t>802.11</a:t>
            </a:r>
          </a:p>
          <a:p>
            <a:pPr algn="ctr" eaLnBrk="0" hangingPunct="0"/>
            <a:r>
              <a:rPr lang="en-US" sz="1400" b="1"/>
              <a:t>-2003</a:t>
            </a:r>
          </a:p>
        </p:txBody>
      </p:sp>
      <p:sp>
        <p:nvSpPr>
          <p:cNvPr id="32798" name="AutoShape 15"/>
          <p:cNvSpPr>
            <a:spLocks noChangeArrowheads="1"/>
          </p:cNvSpPr>
          <p:nvPr/>
        </p:nvSpPr>
        <p:spPr bwMode="auto">
          <a:xfrm>
            <a:off x="2590800" y="4419600"/>
            <a:ext cx="681038" cy="457200"/>
          </a:xfrm>
          <a:prstGeom prst="cube">
            <a:avLst>
              <a:gd name="adj" fmla="val 4514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g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54 Mbps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2.4GHz</a:t>
            </a:r>
          </a:p>
        </p:txBody>
      </p:sp>
      <p:sp>
        <p:nvSpPr>
          <p:cNvPr id="32799" name="AutoShape 16"/>
          <p:cNvSpPr>
            <a:spLocks noChangeArrowheads="1"/>
          </p:cNvSpPr>
          <p:nvPr/>
        </p:nvSpPr>
        <p:spPr bwMode="auto">
          <a:xfrm>
            <a:off x="2605088" y="1295400"/>
            <a:ext cx="681037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e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QoS</a:t>
            </a:r>
          </a:p>
        </p:txBody>
      </p:sp>
      <p:sp>
        <p:nvSpPr>
          <p:cNvPr id="32800" name="AutoShape 17"/>
          <p:cNvSpPr>
            <a:spLocks noChangeArrowheads="1"/>
          </p:cNvSpPr>
          <p:nvPr/>
        </p:nvSpPr>
        <p:spPr bwMode="auto">
          <a:xfrm>
            <a:off x="2590800" y="2190750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i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Security</a:t>
            </a:r>
          </a:p>
        </p:txBody>
      </p:sp>
      <p:sp>
        <p:nvSpPr>
          <p:cNvPr id="32801" name="AutoShape 19"/>
          <p:cNvSpPr>
            <a:spLocks noChangeArrowheads="1"/>
          </p:cNvSpPr>
          <p:nvPr/>
        </p:nvSpPr>
        <p:spPr bwMode="auto">
          <a:xfrm>
            <a:off x="2590800" y="1749425"/>
            <a:ext cx="681038" cy="376238"/>
          </a:xfrm>
          <a:prstGeom prst="cube">
            <a:avLst>
              <a:gd name="adj" fmla="val 10069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h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DFS &amp; TPC</a:t>
            </a:r>
          </a:p>
        </p:txBody>
      </p:sp>
      <p:sp>
        <p:nvSpPr>
          <p:cNvPr id="32802" name="AutoShape 18"/>
          <p:cNvSpPr>
            <a:spLocks noChangeArrowheads="1"/>
          </p:cNvSpPr>
          <p:nvPr/>
        </p:nvSpPr>
        <p:spPr bwMode="auto">
          <a:xfrm>
            <a:off x="2595563" y="3124200"/>
            <a:ext cx="681037" cy="376238"/>
          </a:xfrm>
          <a:prstGeom prst="cube">
            <a:avLst>
              <a:gd name="adj" fmla="val 6597"/>
            </a:avLst>
          </a:prstGeom>
          <a:solidFill>
            <a:srgbClr val="99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</a:t>
            </a:r>
          </a:p>
          <a:p>
            <a:pPr algn="ctr"/>
            <a:r>
              <a:rPr lang="en-US" sz="1000" b="1">
                <a:latin typeface="Tahoma" pitchFamily="34" charset="0"/>
                <a:ea typeface="ＭＳ Ｐゴシック" charset="-128"/>
                <a:cs typeface="Arial" charset="0"/>
              </a:rPr>
              <a:t>JP bands</a:t>
            </a:r>
            <a:r>
              <a:rPr lang="en-US" sz="1000" b="1">
                <a:solidFill>
                  <a:schemeClr val="bg1"/>
                </a:solidFill>
                <a:latin typeface="Tahoma" pitchFamily="34" charset="0"/>
                <a:ea typeface="ＭＳ Ｐゴシック" charset="-128"/>
                <a:cs typeface="Arial" charset="0"/>
              </a:rPr>
              <a:t> </a:t>
            </a:r>
          </a:p>
        </p:txBody>
      </p:sp>
      <p:sp>
        <p:nvSpPr>
          <p:cNvPr id="40" name="AutoShape 18"/>
          <p:cNvSpPr>
            <a:spLocks noChangeArrowheads="1"/>
          </p:cNvSpPr>
          <p:nvPr/>
        </p:nvSpPr>
        <p:spPr bwMode="auto">
          <a:xfrm>
            <a:off x="2595563" y="2682875"/>
            <a:ext cx="681037" cy="376238"/>
          </a:xfrm>
          <a:prstGeom prst="cube">
            <a:avLst>
              <a:gd name="adj" fmla="val 6597"/>
            </a:avLst>
          </a:prstGeom>
          <a:ln>
            <a:headEnd/>
            <a:tailEnd/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f </a:t>
            </a:r>
          </a:p>
          <a:p>
            <a:pPr algn="ctr">
              <a:defRPr/>
            </a:pPr>
            <a:r>
              <a:rPr lang="en-US" sz="1000" b="1">
                <a:solidFill>
                  <a:schemeClr val="bg2">
                    <a:lumMod val="75000"/>
                  </a:schemeClr>
                </a:solidFill>
                <a:latin typeface="Tahoma" pitchFamily="34" charset="0"/>
                <a:ea typeface="ＭＳ Ｐゴシック" charset="-128"/>
                <a:cs typeface="Arial" charset="0"/>
              </a:rPr>
              <a:t>Inter AP </a:t>
            </a:r>
          </a:p>
        </p:txBody>
      </p:sp>
      <p:sp>
        <p:nvSpPr>
          <p:cNvPr id="3280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60400" y="330200"/>
            <a:ext cx="1566863" cy="2762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32805" name="Footer Placeholder 2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3280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6E2792FC-2C1F-4DC5-B60D-1127CB588D9E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" name="Striped Right Arrow 2"/>
          <p:cNvSpPr/>
          <p:nvPr/>
        </p:nvSpPr>
        <p:spPr bwMode="auto">
          <a:xfrm>
            <a:off x="914400" y="5778500"/>
            <a:ext cx="685800" cy="556419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2" name="Striped Right Arrow 41"/>
          <p:cNvSpPr/>
          <p:nvPr/>
        </p:nvSpPr>
        <p:spPr bwMode="auto">
          <a:xfrm>
            <a:off x="2605088" y="5817790"/>
            <a:ext cx="685800" cy="556419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3" name="Striped Right Arrow 42"/>
          <p:cNvSpPr/>
          <p:nvPr/>
        </p:nvSpPr>
        <p:spPr bwMode="auto">
          <a:xfrm>
            <a:off x="4894263" y="5931693"/>
            <a:ext cx="1506537" cy="556419"/>
          </a:xfrm>
          <a:prstGeom prst="striped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Type of Groups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1239203"/>
              </p:ext>
            </p:extLst>
          </p:nvPr>
        </p:nvGraphicFramePr>
        <p:xfrm>
          <a:off x="1600200" y="2667000"/>
          <a:ext cx="6096000" cy="3017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Type of Group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Description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Working Group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Task Group</a:t>
                      </a:r>
                      <a:endParaRPr lang="en-GB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SG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Study Group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SC</a:t>
                      </a:r>
                      <a:endParaRPr lang="en-GB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2800" dirty="0" smtClean="0"/>
                        <a:t>Standing Committee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08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153400" cy="457200"/>
          </a:xfrm>
        </p:spPr>
        <p:txBody>
          <a:bodyPr/>
          <a:lstStyle/>
          <a:p>
            <a:r>
              <a:rPr lang="en-GB" dirty="0" smtClean="0"/>
              <a:t>Groups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Adrian Stephens, Intel Corporation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871AA584-A631-41C6-AA28-A674FF16BF74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  <p:graphicFrame>
        <p:nvGraphicFramePr>
          <p:cNvPr id="7" name="Group 14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59518949"/>
              </p:ext>
            </p:extLst>
          </p:nvPr>
        </p:nvGraphicFramePr>
        <p:xfrm>
          <a:off x="609600" y="762000"/>
          <a:ext cx="7924800" cy="5512288"/>
        </p:xfrm>
        <a:graphic>
          <a:graphicData uri="http://schemas.openxmlformats.org/drawingml/2006/table">
            <a:tbl>
              <a:tblPr/>
              <a:tblGrid>
                <a:gridCol w="1008610"/>
                <a:gridCol w="1152698"/>
                <a:gridCol w="3477492"/>
                <a:gridCol w="228600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Type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Description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The IEEE 802.11 Working 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Maintenance – Revision “mb”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Robust video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(&lt;6 GHz bands)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Very High Throughput (60 GHz)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QoS for Management Frames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TV Whitespace bands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Operation in 900 MHz bands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Fast Initial Link Setup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C60G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China 60 GHz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TBA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Infrastructure Service Discovery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TBA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Wireless Next Generation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Architecture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6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ISO/IEC/JTC1/SC6 shadow committee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Regulatory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Grid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8130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433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DBE24B35-E2FF-4ACA-820E-E754D10DF42D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14340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1200"/>
              <a:t>Slide </a:t>
            </a:r>
            <a:fld id="{A9E944CF-D4B0-4782-A2A8-4C9B4146BBF2}" type="slidenum">
              <a:rPr lang="en-US" sz="1200"/>
              <a:pPr algn="ctr"/>
              <a:t>14</a:t>
            </a:fld>
            <a:endParaRPr lang="en-US" sz="120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685800"/>
            <a:ext cx="8686800" cy="1066800"/>
          </a:xfrm>
        </p:spPr>
        <p:txBody>
          <a:bodyPr/>
          <a:lstStyle/>
          <a:p>
            <a:r>
              <a:rPr lang="en-US" dirty="0" err="1" smtClean="0"/>
              <a:t>WG11</a:t>
            </a:r>
            <a:r>
              <a:rPr lang="en-US" dirty="0" smtClean="0"/>
              <a:t> Editor Abstract / Agenda </a:t>
            </a:r>
            <a:r>
              <a:rPr lang="en-US" smtClean="0"/>
              <a:t>– Jan 2012 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828800"/>
            <a:ext cx="8763000" cy="4267200"/>
          </a:xfrm>
        </p:spPr>
        <p:txBody>
          <a:bodyPr/>
          <a:lstStyle/>
          <a:p>
            <a:r>
              <a:rPr lang="en-US" sz="2800" smtClean="0"/>
              <a:t>Roll Call / Contacts / Reflector</a:t>
            </a:r>
          </a:p>
          <a:p>
            <a:r>
              <a:rPr lang="en-US" sz="2800" smtClean="0"/>
              <a:t>Go round table and get brief status report</a:t>
            </a:r>
          </a:p>
          <a:p>
            <a:r>
              <a:rPr lang="en-US" sz="2800" smtClean="0"/>
              <a:t>ANA Status / Process / What is administered</a:t>
            </a:r>
          </a:p>
          <a:p>
            <a:r>
              <a:rPr lang="en-US" sz="2800" smtClean="0"/>
              <a:t>Numbering Alignment process / Spreadsheet</a:t>
            </a:r>
          </a:p>
          <a:p>
            <a:r>
              <a:rPr lang="en-US" sz="2800" smtClean="0"/>
              <a:t>Amendment Ordering / Draft Snapshots</a:t>
            </a:r>
          </a:p>
          <a:p>
            <a:r>
              <a:rPr lang="en-US" sz="2800" smtClean="0"/>
              <a:t>Style Guide for 802.11 </a:t>
            </a:r>
          </a:p>
          <a:p>
            <a:r>
              <a:rPr lang="en-US" sz="2800" smtClean="0"/>
              <a:t>Editor succession REVmc</a:t>
            </a:r>
          </a:p>
          <a:p>
            <a:r>
              <a:rPr lang="en-US" sz="2800" smtClean="0"/>
              <a:t>Editor backup practices</a:t>
            </a:r>
          </a:p>
        </p:txBody>
      </p:sp>
    </p:spTree>
    <p:extLst>
      <p:ext uri="{BB962C8B-B14F-4D97-AF65-F5344CB8AC3E}">
        <p14:creationId xmlns:p14="http://schemas.microsoft.com/office/powerpoint/2010/main" val="3625521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 txBox="1">
            <a:spLocks noGrp="1"/>
          </p:cNvSpPr>
          <p:nvPr/>
        </p:nvSpPr>
        <p:spPr bwMode="auto">
          <a:xfrm>
            <a:off x="696913" y="334963"/>
            <a:ext cx="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endParaRPr lang="en-US" b="1">
              <a:latin typeface="Times New Roman" pitchFamily="18" charset="0"/>
            </a:endParaRPr>
          </a:p>
        </p:txBody>
      </p:sp>
      <p:sp>
        <p:nvSpPr>
          <p:cNvPr id="2051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WNG SC – January 2012</a:t>
            </a:r>
          </a:p>
        </p:txBody>
      </p:sp>
      <p:sp>
        <p:nvSpPr>
          <p:cNvPr id="2052" name="Content Placeholder 2"/>
          <p:cNvSpPr>
            <a:spLocks noGrp="1"/>
          </p:cNvSpPr>
          <p:nvPr>
            <p:ph idx="4294967295"/>
          </p:nvPr>
        </p:nvSpPr>
        <p:spPr>
          <a:xfrm>
            <a:off x="457200" y="1600200"/>
            <a:ext cx="8382000" cy="4495800"/>
          </a:xfrm>
        </p:spPr>
        <p:txBody>
          <a:bodyPr/>
          <a:lstStyle/>
          <a:p>
            <a:pPr eaLnBrk="1" hangingPunct="1"/>
            <a:r>
              <a:rPr lang="en-US" dirty="0"/>
              <a:t>Review of objectives</a:t>
            </a:r>
          </a:p>
          <a:p>
            <a:pPr eaLnBrk="1" hangingPunct="1"/>
            <a:r>
              <a:rPr lang="en-US" dirty="0"/>
              <a:t>802.21 Issues () – Subir Das</a:t>
            </a:r>
          </a:p>
          <a:p>
            <a:pPr eaLnBrk="1" hangingPunct="1"/>
            <a:r>
              <a:rPr lang="en-US" dirty="0"/>
              <a:t>Access Point Power Saving (11-12-0006-00-0wng-access-point-power-saving) – Alex Ashley</a:t>
            </a:r>
          </a:p>
          <a:p>
            <a:pPr eaLnBrk="1" hangingPunct="1"/>
            <a:r>
              <a:rPr lang="en-US" dirty="0"/>
              <a:t>6-10GHz () – Jim Lansford</a:t>
            </a:r>
          </a:p>
          <a:p>
            <a:pPr eaLnBrk="1" hangingPunct="1"/>
            <a:r>
              <a:rPr lang="en-US" dirty="0"/>
              <a:t>Discussions on the better resource utilization for the next generation WLANs (11-12-0068-00-0wng-discussion-on-the-better-resource-utilization-for-the-next-generation-wlans.pptx) - Yasuhiko Inoue</a:t>
            </a:r>
          </a:p>
        </p:txBody>
      </p:sp>
    </p:spTree>
    <p:extLst>
      <p:ext uri="{BB962C8B-B14F-4D97-AF65-F5344CB8AC3E}">
        <p14:creationId xmlns:p14="http://schemas.microsoft.com/office/powerpoint/2010/main" val="163398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802.11 ARC – Jan, 2012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8077200" cy="4343400"/>
          </a:xfrm>
        </p:spPr>
        <p:txBody>
          <a:bodyPr/>
          <a:lstStyle/>
          <a:p>
            <a:pPr eaLnBrk="1" hangingPunct="1"/>
            <a:r>
              <a:rPr lang="en-US" dirty="0" smtClean="0"/>
              <a:t>Administration</a:t>
            </a:r>
          </a:p>
          <a:p>
            <a:pPr lvl="1" eaLnBrk="1" hangingPunct="1"/>
            <a:r>
              <a:rPr lang="en-US" dirty="0" smtClean="0"/>
              <a:t>Attendance</a:t>
            </a:r>
          </a:p>
          <a:p>
            <a:pPr lvl="1" eaLnBrk="1" hangingPunct="1"/>
            <a:r>
              <a:rPr lang="en-US" dirty="0" smtClean="0"/>
              <a:t>Approve Agenda</a:t>
            </a:r>
          </a:p>
          <a:p>
            <a:pPr lvl="1" eaLnBrk="1" hangingPunct="1"/>
            <a:r>
              <a:rPr lang="en-US" dirty="0" smtClean="0"/>
              <a:t>Policies </a:t>
            </a:r>
          </a:p>
          <a:p>
            <a:pPr eaLnBrk="1" hangingPunct="1"/>
            <a:r>
              <a:rPr lang="en-US" dirty="0" smtClean="0"/>
              <a:t>802 Overview &amp; Architecture ballot</a:t>
            </a:r>
          </a:p>
          <a:p>
            <a:pPr lvl="1" eaLnBrk="1" hangingPunct="1"/>
            <a:r>
              <a:rPr lang="en-US" dirty="0" smtClean="0"/>
              <a:t>Ballot status update</a:t>
            </a:r>
          </a:p>
          <a:p>
            <a:pPr lvl="2" eaLnBrk="1" hangingPunct="1"/>
            <a:r>
              <a:rPr lang="en-US" dirty="0" smtClean="0"/>
              <a:t>802.11 WG ballot to collect comments closed Jan 13</a:t>
            </a:r>
          </a:p>
          <a:p>
            <a:pPr lvl="2" eaLnBrk="1" hangingPunct="1"/>
            <a:r>
              <a:rPr lang="en-US" dirty="0" smtClean="0"/>
              <a:t>802 ballot closes Feb 4</a:t>
            </a:r>
          </a:p>
          <a:p>
            <a:pPr lvl="1" eaLnBrk="1" hangingPunct="1"/>
            <a:r>
              <a:rPr lang="en-US" dirty="0" smtClean="0"/>
              <a:t>Discussion on consolidation of 802.11 comments</a:t>
            </a:r>
          </a:p>
          <a:p>
            <a:pPr lvl="2" eaLnBrk="1" hangingPunct="1"/>
            <a:r>
              <a:rPr lang="en-US" dirty="0" smtClean="0"/>
              <a:t>Submit 802.11’s comments/vote to 802 ballot by Feb 4</a:t>
            </a:r>
          </a:p>
          <a:p>
            <a:pPr eaLnBrk="1" hangingPunct="1"/>
            <a:r>
              <a:rPr lang="en-US" dirty="0" smtClean="0"/>
              <a:t>Future sessions / SC activities</a:t>
            </a:r>
          </a:p>
        </p:txBody>
      </p:sp>
      <p:sp>
        <p:nvSpPr>
          <p:cNvPr id="205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778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 2012</a:t>
            </a:r>
          </a:p>
        </p:txBody>
      </p:sp>
      <p:sp>
        <p:nvSpPr>
          <p:cNvPr id="2053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Mark Hamilton, Polycom, Inc.</a:t>
            </a:r>
          </a:p>
        </p:txBody>
      </p:sp>
      <p:sp>
        <p:nvSpPr>
          <p:cNvPr id="20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mtClean="0"/>
              <a:t>Slide </a:t>
            </a:r>
            <a:fld id="{5DADFC70-2EE8-4440-93D2-9F2D4262553D}" type="slidenum">
              <a:rPr lang="en-US" smtClean="0"/>
              <a:pPr/>
              <a:t>16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23926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2012</a:t>
            </a:r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CF72973D-1BF1-4650-B003-A613B74699B8}" type="slidenum">
              <a:rPr lang="en-US" sz="1200" smtClean="0"/>
              <a:pPr/>
              <a:t>17</a:t>
            </a:fld>
            <a:endParaRPr lang="en-US" sz="1200" smtClean="0"/>
          </a:p>
        </p:txBody>
      </p:sp>
      <p:sp>
        <p:nvSpPr>
          <p:cNvPr id="2053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>
                <a:ea typeface="ＭＳ Ｐゴシック" pitchFamily="34" charset="-128"/>
              </a:rPr>
              <a:t>Slide </a:t>
            </a:r>
            <a:fld id="{8EC0BA0D-FCDE-46F1-8970-DDED79C3BB2F}" type="slidenum">
              <a:rPr lang="en-US" sz="1200">
                <a:ea typeface="ＭＳ Ｐゴシック" pitchFamily="34" charset="-128"/>
              </a:rPr>
              <a:pPr algn="ctr"/>
              <a:t>17</a:t>
            </a:fld>
            <a:endParaRPr lang="en-US" sz="1200">
              <a:ea typeface="ＭＳ Ｐゴシック" pitchFamily="34" charset="-128"/>
            </a:endParaRPr>
          </a:p>
        </p:txBody>
      </p:sp>
      <p:sp>
        <p:nvSpPr>
          <p:cNvPr id="2054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 smtClean="0"/>
              <a:t>TGmb - January 2012</a:t>
            </a:r>
          </a:p>
        </p:txBody>
      </p:sp>
      <p:sp>
        <p:nvSpPr>
          <p:cNvPr id="205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1524000"/>
            <a:ext cx="8229600" cy="4572000"/>
          </a:xfrm>
        </p:spPr>
        <p:txBody>
          <a:bodyPr/>
          <a:lstStyle/>
          <a:p>
            <a:r>
              <a:rPr lang="en-US" smtClean="0"/>
              <a:t>Recirculation Sponsor Ballot on Draft 12.0 closed 13 Nov 2011</a:t>
            </a:r>
          </a:p>
          <a:p>
            <a:pPr lvl="1"/>
            <a:r>
              <a:rPr lang="en-US" smtClean="0"/>
              <a:t>Pool 186, 150 affirmative – 97%, 5 Disapprove –35%, 9 Abstain – 5% (prior ballot was 147/9/8)</a:t>
            </a:r>
          </a:p>
          <a:p>
            <a:pPr lvl="1"/>
            <a:r>
              <a:rPr lang="en-US" smtClean="0"/>
              <a:t>2 comments (prior ballot was 92), both from an approve voter; no additional recirculation required. </a:t>
            </a:r>
          </a:p>
          <a:p>
            <a:pPr lvl="1"/>
            <a:r>
              <a:rPr lang="en-US" smtClean="0"/>
              <a:t>EC approved our Request for Conditional Approval to proceed to RevCom at Nov 2011 EC meeting; Conditions met</a:t>
            </a:r>
          </a:p>
          <a:p>
            <a:r>
              <a:rPr lang="en-US" smtClean="0"/>
              <a:t>D12.0 submitted to RevCom; on the continuous process agenda (January 23</a:t>
            </a:r>
            <a:r>
              <a:rPr lang="en-US" baseline="30000" smtClean="0"/>
              <a:t>rd</a:t>
            </a:r>
            <a:r>
              <a:rPr lang="en-US" smtClean="0"/>
              <a:t> meeting, early Feb ratification, March/April publication)</a:t>
            </a:r>
          </a:p>
          <a:p>
            <a:r>
              <a:rPr lang="en-US" smtClean="0"/>
              <a:t>This meeting: respond to any RevCom questions</a:t>
            </a:r>
          </a:p>
        </p:txBody>
      </p:sp>
    </p:spTree>
    <p:extLst>
      <p:ext uri="{BB962C8B-B14F-4D97-AF65-F5344CB8AC3E}">
        <p14:creationId xmlns:p14="http://schemas.microsoft.com/office/powerpoint/2010/main" val="312612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/>
          <a:p>
            <a:r>
              <a:rPr lang="en-US" altLang="ja-JP"/>
              <a:t>Jan 2012</a:t>
            </a:r>
          </a:p>
        </p:txBody>
      </p:sp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>
            <a:normAutofit/>
          </a:bodyPr>
          <a:lstStyle/>
          <a:p>
            <a:r>
              <a:rPr lang="en-US" altLang="ja-JP" sz="2900" smtClean="0"/>
              <a:t>IEEE 802.11 TGaa – Jacksonville, </a:t>
            </a:r>
            <a:br>
              <a:rPr lang="en-US" altLang="ja-JP" sz="2900" smtClean="0"/>
            </a:br>
            <a:r>
              <a:rPr lang="en-US" altLang="ja-JP" sz="2900" smtClean="0"/>
              <a:t>Jan 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152400" y="1752600"/>
            <a:ext cx="8839200" cy="4572000"/>
          </a:xfrm>
        </p:spPr>
        <p:txBody>
          <a:bodyPr lIns="91440" tIns="45720" rIns="91440" bIns="45720"/>
          <a:lstStyle/>
          <a:p>
            <a:r>
              <a:rPr lang="en-US" altLang="ja-JP" sz="3200" dirty="0" smtClean="0"/>
              <a:t>Goals for the  Meeting:</a:t>
            </a:r>
          </a:p>
          <a:p>
            <a:pPr lvl="1">
              <a:buFontTx/>
              <a:buNone/>
            </a:pPr>
            <a:r>
              <a:rPr lang="en-US" altLang="ja-JP" sz="2800" dirty="0" smtClean="0"/>
              <a:t>Sponsor Ballot 3 received 100% approval with 6 comments.</a:t>
            </a:r>
          </a:p>
          <a:p>
            <a:pPr lvl="1"/>
            <a:r>
              <a:rPr lang="en-US" altLang="ja-JP" sz="2800" dirty="0" smtClean="0"/>
              <a:t>Review and Approve the  Atlanta and Teleconferences meeting minutes</a:t>
            </a:r>
          </a:p>
          <a:p>
            <a:pPr lvl="1"/>
            <a:r>
              <a:rPr lang="en-US" altLang="ja-JP" sz="2800" dirty="0" smtClean="0"/>
              <a:t>Report on Sponsor Ballot results and plan</a:t>
            </a:r>
          </a:p>
          <a:p>
            <a:pPr lvl="1"/>
            <a:r>
              <a:rPr lang="en-US" altLang="ja-JP" sz="2800" dirty="0" smtClean="0"/>
              <a:t>Prepare submission to EC</a:t>
            </a:r>
          </a:p>
          <a:p>
            <a:pPr lvl="1"/>
            <a:r>
              <a:rPr lang="en-US" altLang="ja-JP" sz="2800" dirty="0" smtClean="0"/>
              <a:t>Plan for Teleconferences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77200" y="6475413"/>
            <a:ext cx="4667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Bruce Kraemer (Marvell)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MS PGothic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7C7EAC3F-A80A-4B5B-863E-22E9A1F3F6F8}" type="slidenum">
              <a:rPr kumimoji="0" lang="he-IL" altLang="ja-JP" sz="1200">
                <a:cs typeface="Times New Roman" pitchFamily="18" charset="0"/>
              </a:rPr>
              <a:pPr/>
              <a:t>18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41565242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 smtClean="0"/>
              <a:t>January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200" smtClean="0"/>
              <a:t>Slide </a:t>
            </a:r>
            <a:fld id="{350A3845-B017-4C70-9605-D94219CFADCC}" type="slidenum">
              <a:rPr lang="en-US" sz="1200" smtClean="0"/>
              <a:pPr/>
              <a:t>19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802.11ac – January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685800" y="1600200"/>
            <a:ext cx="77724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mtClean="0"/>
              <a:t>Discuss any proposed changes to TGac draft.</a:t>
            </a:r>
          </a:p>
          <a:p>
            <a:pPr>
              <a:lnSpc>
                <a:spcPct val="90000"/>
              </a:lnSpc>
            </a:pPr>
            <a:r>
              <a:rPr lang="en-US" smtClean="0"/>
              <a:t>Request WG approval to start a 30-day WG Letter Ballot.</a:t>
            </a:r>
          </a:p>
          <a:p>
            <a:pPr lvl="1">
              <a:lnSpc>
                <a:spcPct val="90000"/>
              </a:lnSpc>
            </a:pPr>
            <a:r>
              <a:rPr lang="en-US" smtClean="0"/>
              <a:t>Comment resolution spread sheet is available at: </a:t>
            </a:r>
            <a:r>
              <a:rPr lang="en-US" smtClean="0">
                <a:hlinkClick r:id="rId3"/>
              </a:rPr>
              <a:t>https://mentor.ieee.org/802.11/dcn/11/11-11-0907-12-00ac-lb178-comments-tgac-d1-0.xls</a:t>
            </a:r>
            <a:r>
              <a:rPr lang="en-US" smtClean="0"/>
              <a:t> .</a:t>
            </a:r>
          </a:p>
          <a:p>
            <a:r>
              <a:rPr lang="en-US" smtClean="0"/>
              <a:t>Review TG timeline.</a:t>
            </a:r>
          </a:p>
          <a:p>
            <a:r>
              <a:rPr lang="en-US" smtClean="0"/>
              <a:t>Agenda for this meeting is available  in document 11-12/0008r0.</a:t>
            </a:r>
          </a:p>
        </p:txBody>
      </p:sp>
    </p:spTree>
    <p:extLst>
      <p:ext uri="{BB962C8B-B14F-4D97-AF65-F5344CB8AC3E}">
        <p14:creationId xmlns:p14="http://schemas.microsoft.com/office/powerpoint/2010/main" val="147348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US" dirty="0" smtClean="0"/>
              <a:t>802.11 Meeting Documents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00200"/>
            <a:ext cx="8077200" cy="4495800"/>
          </a:xfrm>
        </p:spPr>
        <p:txBody>
          <a:bodyPr/>
          <a:lstStyle/>
          <a:p>
            <a:r>
              <a:rPr lang="en-US" sz="3200" dirty="0" smtClean="0"/>
              <a:t>Agenda 					11-11-1595</a:t>
            </a:r>
          </a:p>
          <a:p>
            <a:r>
              <a:rPr lang="en-US" sz="3200" dirty="0" smtClean="0"/>
              <a:t>Snapshots 				11-11-1596</a:t>
            </a:r>
          </a:p>
          <a:p>
            <a:r>
              <a:rPr lang="en-US" sz="3200" dirty="0" smtClean="0"/>
              <a:t>Supplementary 			11-11-1597</a:t>
            </a:r>
          </a:p>
          <a:p>
            <a:r>
              <a:rPr lang="en-US" sz="3200" dirty="0" smtClean="0"/>
              <a:t>Adrian’s Vice Chair report  	11-12-0038</a:t>
            </a:r>
          </a:p>
          <a:p>
            <a:r>
              <a:rPr lang="en-US" sz="3200" dirty="0" smtClean="0"/>
              <a:t>Jon’s Vice Chair report  	11-12-0045</a:t>
            </a:r>
          </a:p>
          <a:p>
            <a:r>
              <a:rPr lang="en-US" sz="3200" dirty="0" smtClean="0"/>
              <a:t>Treasury report  			11-12-0043</a:t>
            </a:r>
            <a:endParaRPr lang="en-US" sz="3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46CF54C-7449-4815-8AB2-C073E1E86124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918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TGad – Meeting 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3600" smtClean="0"/>
              <a:t>Comment resolution on first sponsor ballot</a:t>
            </a:r>
          </a:p>
          <a:p>
            <a:pPr eaLnBrk="1" hangingPunct="1"/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147787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z="1800" smtClean="0"/>
              <a:t>Month Year</a:t>
            </a:r>
          </a:p>
        </p:txBody>
      </p:sp>
      <p:sp>
        <p:nvSpPr>
          <p:cNvPr id="15362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 smtClean="0"/>
              <a:t>John Doe, Some Company</a:t>
            </a:r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lang="en-US"/>
              <a:t>Slide </a:t>
            </a:r>
            <a:fld id="{AF92A04A-B4D5-4DF3-A186-573DB10508C7}" type="slidenum">
              <a:rPr lang="en-US"/>
              <a:pPr/>
              <a:t>21</a:t>
            </a:fld>
            <a:endParaRPr lang="en-US"/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>
                <a:ea typeface="ＭＳ Ｐゴシック" pitchFamily="34" charset="-128"/>
              </a:rPr>
              <a:t>TGae  January 2012 Summary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sz="2800" dirty="0" smtClean="0">
                <a:ea typeface="ＭＳ Ｐゴシック" pitchFamily="34" charset="-128"/>
              </a:rPr>
              <a:t>Status:</a:t>
            </a:r>
          </a:p>
          <a:p>
            <a:r>
              <a:rPr lang="en-US" sz="2800" dirty="0" smtClean="0">
                <a:ea typeface="ＭＳ Ｐゴシック" pitchFamily="34" charset="-128"/>
              </a:rPr>
              <a:t>Completed 2 SB Recirculations:</a:t>
            </a:r>
          </a:p>
          <a:p>
            <a:pPr lvl="1"/>
            <a:r>
              <a:rPr lang="en-US" sz="2400" dirty="0" smtClean="0">
                <a:ea typeface="ＭＳ Ｐゴシック" pitchFamily="34" charset="-128"/>
              </a:rPr>
              <a:t>2</a:t>
            </a:r>
            <a:r>
              <a:rPr lang="en-US" sz="2400" baseline="30000" dirty="0" smtClean="0">
                <a:ea typeface="ＭＳ Ｐゴシック" pitchFamily="34" charset="-128"/>
              </a:rPr>
              <a:t>nd</a:t>
            </a:r>
            <a:r>
              <a:rPr lang="en-US" sz="2400" dirty="0" smtClean="0">
                <a:ea typeface="ＭＳ Ｐゴシック" pitchFamily="34" charset="-128"/>
              </a:rPr>
              <a:t> Recirculation: 100% approval and 11 comments.</a:t>
            </a:r>
          </a:p>
          <a:p>
            <a:pPr lvl="1"/>
            <a:r>
              <a:rPr lang="en-US" sz="2400" dirty="0" smtClean="0">
                <a:ea typeface="ＭＳ Ｐゴシック" pitchFamily="34" charset="-128"/>
              </a:rPr>
              <a:t>3</a:t>
            </a:r>
            <a:r>
              <a:rPr lang="en-US" sz="2400" baseline="30000" dirty="0" smtClean="0">
                <a:ea typeface="ＭＳ Ｐゴシック" pitchFamily="34" charset="-128"/>
              </a:rPr>
              <a:t>rd</a:t>
            </a:r>
            <a:r>
              <a:rPr lang="en-US" sz="2400" dirty="0" smtClean="0">
                <a:ea typeface="ＭＳ Ｐゴシック" pitchFamily="34" charset="-128"/>
              </a:rPr>
              <a:t> Recirculation: 100% approval and 0 comments.</a:t>
            </a:r>
          </a:p>
          <a:p>
            <a:pPr>
              <a:buFontTx/>
              <a:buNone/>
            </a:pPr>
            <a:r>
              <a:rPr lang="en-US" sz="2800" dirty="0" smtClean="0">
                <a:ea typeface="ＭＳ Ｐゴシック" pitchFamily="34" charset="-128"/>
              </a:rPr>
              <a:t>Objectives:</a:t>
            </a:r>
          </a:p>
          <a:p>
            <a:r>
              <a:rPr lang="en-US" sz="2800" dirty="0" smtClean="0">
                <a:ea typeface="ＭＳ Ｐゴシック" pitchFamily="34" charset="-128"/>
              </a:rPr>
              <a:t>Prepare report for EC and REVCOM</a:t>
            </a:r>
          </a:p>
        </p:txBody>
      </p:sp>
    </p:spTree>
    <p:extLst>
      <p:ext uri="{BB962C8B-B14F-4D97-AF65-F5344CB8AC3E}">
        <p14:creationId xmlns:p14="http://schemas.microsoft.com/office/powerpoint/2010/main" val="3667972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579562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2012</a:t>
            </a:r>
          </a:p>
        </p:txBody>
      </p:sp>
      <p:sp>
        <p:nvSpPr>
          <p:cNvPr id="2051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543925" y="6475413"/>
            <a:ext cx="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205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49107B09-54CA-4F76-AF53-BA11555A6311}" type="slidenum">
              <a:rPr lang="en-US" sz="1200" smtClean="0"/>
              <a:pPr/>
              <a:t>22</a:t>
            </a:fld>
            <a:endParaRPr lang="en-US" sz="1200" smtClean="0"/>
          </a:p>
        </p:txBody>
      </p:sp>
      <p:sp>
        <p:nvSpPr>
          <p:cNvPr id="2053" name="Slide Number Placeholder 3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/>
            <a:r>
              <a:rPr lang="en-US" sz="1200"/>
              <a:t>Slide </a:t>
            </a:r>
            <a:fld id="{ECAFEE19-C885-473E-893C-C35BBCC3FA2B}" type="slidenum">
              <a:rPr lang="en-US" sz="1200"/>
              <a:pPr algn="ctr"/>
              <a:t>22</a:t>
            </a:fld>
            <a:endParaRPr lang="en-US" sz="1200"/>
          </a:p>
        </p:txBody>
      </p:sp>
      <p:sp>
        <p:nvSpPr>
          <p:cNvPr id="2054" name="Title 1"/>
          <p:cNvSpPr>
            <a:spLocks noGrp="1"/>
          </p:cNvSpPr>
          <p:nvPr>
            <p:ph type="title" idx="4294967295"/>
          </p:nvPr>
        </p:nvSpPr>
        <p:spPr>
          <a:xfrm>
            <a:off x="609600" y="609600"/>
            <a:ext cx="7772400" cy="1066800"/>
          </a:xfrm>
        </p:spPr>
        <p:txBody>
          <a:bodyPr lIns="91440" tIns="45720" rIns="91440" bIns="45720"/>
          <a:lstStyle/>
          <a:p>
            <a:r>
              <a:rPr lang="en-US" smtClean="0"/>
              <a:t>TGaf – Meeting Goals January 2012</a:t>
            </a:r>
          </a:p>
        </p:txBody>
      </p:sp>
      <p:sp>
        <p:nvSpPr>
          <p:cNvPr id="2055" name="Content Placeholder 2"/>
          <p:cNvSpPr>
            <a:spLocks noGrp="1"/>
          </p:cNvSpPr>
          <p:nvPr>
            <p:ph idx="4294967295"/>
          </p:nvPr>
        </p:nvSpPr>
        <p:spPr>
          <a:xfrm>
            <a:off x="457200" y="1905000"/>
            <a:ext cx="8229600" cy="4572000"/>
          </a:xfrm>
        </p:spPr>
        <p:txBody>
          <a:bodyPr lIns="91440" tIns="45720" rIns="91440" bIns="45720"/>
          <a:lstStyle/>
          <a:p>
            <a:r>
              <a:rPr lang="en-US" altLang="ja-JP" smtClean="0">
                <a:ea typeface="ＭＳ Ｐゴシック" pitchFamily="34" charset="-128"/>
              </a:rPr>
              <a:t>Approve meeting and teleconference minutes</a:t>
            </a:r>
          </a:p>
          <a:p>
            <a:r>
              <a:rPr lang="en-US" altLang="ja-JP" smtClean="0">
                <a:ea typeface="ＭＳ Ｐゴシック" pitchFamily="34" charset="-128"/>
              </a:rPr>
              <a:t>Review the results of LB171</a:t>
            </a:r>
          </a:p>
          <a:p>
            <a:r>
              <a:rPr lang="en-US" altLang="ja-JP" smtClean="0">
                <a:ea typeface="ＭＳ Ｐゴシック" pitchFamily="34" charset="-128"/>
              </a:rPr>
              <a:t>Approve the LB171 comment spreadsheet in 11-11/277r24</a:t>
            </a:r>
          </a:p>
          <a:p>
            <a:r>
              <a:rPr lang="en-US" altLang="ja-JP" smtClean="0">
                <a:ea typeface="ＭＳ Ｐゴシック" pitchFamily="34" charset="-128"/>
              </a:rPr>
              <a:t>Approve speculative draft D1.05</a:t>
            </a:r>
          </a:p>
          <a:p>
            <a:r>
              <a:rPr lang="en-US" altLang="ja-JP" smtClean="0">
                <a:ea typeface="ＭＳ Ｐゴシック" pitchFamily="34" charset="-128"/>
              </a:rPr>
              <a:t>Review the progress since November</a:t>
            </a:r>
          </a:p>
          <a:p>
            <a:r>
              <a:rPr lang="en-US" altLang="ja-JP" smtClean="0">
                <a:ea typeface="ＭＳ Ｐゴシック" pitchFamily="34" charset="-128"/>
              </a:rPr>
              <a:t>Complete MAC/General comments resolution</a:t>
            </a:r>
            <a:endParaRPr lang="en-US" altLang="ja-JP" sz="1800" smtClean="0">
              <a:ea typeface="ＭＳ Ｐゴシック" pitchFamily="34" charset="-128"/>
            </a:endParaRPr>
          </a:p>
          <a:p>
            <a:r>
              <a:rPr lang="en-US" altLang="ja-JP" smtClean="0">
                <a:ea typeface="ＭＳ Ｐゴシック" pitchFamily="34" charset="-128"/>
              </a:rPr>
              <a:t>Review regulatory landscape</a:t>
            </a:r>
          </a:p>
          <a:p>
            <a:r>
              <a:rPr lang="en-US" altLang="ja-JP" smtClean="0">
                <a:ea typeface="ＭＳ Ｐゴシック" pitchFamily="34" charset="-128"/>
              </a:rPr>
              <a:t>Begin the process of creating the PHY clause, answering all LB 171 PHY comments</a:t>
            </a:r>
          </a:p>
          <a:p>
            <a:r>
              <a:rPr lang="en-US" altLang="ja-JP" smtClean="0">
                <a:ea typeface="ＭＳ Ｐゴシック" pitchFamily="34" charset="-128"/>
              </a:rPr>
              <a:t>Plan for March meeting and teleconferences</a:t>
            </a:r>
          </a:p>
        </p:txBody>
      </p:sp>
    </p:spTree>
    <p:extLst>
      <p:ext uri="{BB962C8B-B14F-4D97-AF65-F5344CB8AC3E}">
        <p14:creationId xmlns:p14="http://schemas.microsoft.com/office/powerpoint/2010/main" val="31053517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IEEE 802.11ah Snapshot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04800" y="1676400"/>
            <a:ext cx="8534400" cy="4114800"/>
          </a:xfrm>
        </p:spPr>
        <p:txBody>
          <a:bodyPr/>
          <a:lstStyle/>
          <a:p>
            <a:pPr marL="609600" indent="-609600"/>
            <a:r>
              <a:rPr lang="en-US" sz="2800" dirty="0" smtClean="0"/>
              <a:t>Primary focus</a:t>
            </a:r>
          </a:p>
          <a:p>
            <a:pPr marL="1009650" lvl="1" indent="-609600"/>
            <a:r>
              <a:rPr lang="en-US" sz="2400" dirty="0" smtClean="0"/>
              <a:t>Continue work on the specification framework document.</a:t>
            </a:r>
          </a:p>
          <a:p>
            <a:pPr marL="609600" indent="-609600"/>
            <a:r>
              <a:rPr lang="en-US" sz="2800" dirty="0" smtClean="0"/>
              <a:t>Continue work on,</a:t>
            </a:r>
          </a:p>
          <a:p>
            <a:pPr marL="1009650" lvl="1" indent="-609600"/>
            <a:r>
              <a:rPr lang="en-US" sz="2400" dirty="0" smtClean="0"/>
              <a:t>Requirements</a:t>
            </a:r>
            <a:r>
              <a:rPr lang="en-US" sz="2400" dirty="0"/>
              <a:t> </a:t>
            </a:r>
            <a:r>
              <a:rPr lang="en-US" sz="2400" dirty="0" smtClean="0"/>
              <a:t>&amp; </a:t>
            </a:r>
            <a:r>
              <a:rPr lang="en-US" sz="2400" dirty="0" err="1" smtClean="0"/>
              <a:t>eval</a:t>
            </a:r>
            <a:r>
              <a:rPr lang="en-US" sz="2400" dirty="0"/>
              <a:t>.</a:t>
            </a:r>
            <a:r>
              <a:rPr lang="en-US" sz="2400" dirty="0" smtClean="0"/>
              <a:t> and channel model document</a:t>
            </a:r>
          </a:p>
          <a:p>
            <a:pPr marL="609600" indent="-609600"/>
            <a:r>
              <a:rPr lang="en-US" sz="2800" dirty="0" smtClean="0"/>
              <a:t>Timeline review &amp; Teleconference schedule</a:t>
            </a:r>
          </a:p>
          <a:p>
            <a:pPr marL="0" indent="0">
              <a:buNone/>
            </a:pPr>
            <a:endParaRPr lang="en-US" sz="2800" dirty="0" smtClean="0"/>
          </a:p>
          <a:p>
            <a:pPr marL="1009650" lvl="1" indent="-609600"/>
            <a:endParaRPr lang="en-US" sz="2400" dirty="0" smtClean="0"/>
          </a:p>
        </p:txBody>
      </p:sp>
      <p:sp>
        <p:nvSpPr>
          <p:cNvPr id="15364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January 2012</a:t>
            </a:r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David Halasz, OakTree Wireless</a:t>
            </a:r>
          </a:p>
        </p:txBody>
      </p:sp>
      <p:sp>
        <p:nvSpPr>
          <p:cNvPr id="153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38F0476F-A4BB-476C-A2BA-863251181211}" type="slidenum">
              <a:rPr lang="en-US" smtClean="0"/>
              <a:pPr/>
              <a:t>23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750969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/>
          <a:lstStyle/>
          <a:p>
            <a:r>
              <a:rPr lang="en-US" altLang="ja-JP" sz="2900" smtClean="0">
                <a:ea typeface="ＭＳ Ｐゴシック" pitchFamily="34" charset="-128"/>
              </a:rPr>
              <a:t>IEEE 802.11 FILS TGai – Jacksonville, </a:t>
            </a:r>
            <a:br>
              <a:rPr lang="en-US" altLang="ja-JP" sz="2900" smtClean="0">
                <a:ea typeface="ＭＳ Ｐゴシック" pitchFamily="34" charset="-128"/>
              </a:rPr>
            </a:br>
            <a:r>
              <a:rPr lang="en-US" altLang="ja-JP" sz="2900" smtClean="0">
                <a:ea typeface="ＭＳ Ｐゴシック" pitchFamily="34" charset="-128"/>
              </a:rPr>
              <a:t>Jan 2012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648200"/>
          </a:xfrm>
        </p:spPr>
        <p:txBody>
          <a:bodyPr lIns="91440" tIns="45720" rIns="91440" bIns="45720"/>
          <a:lstStyle/>
          <a:p>
            <a:r>
              <a:rPr lang="en-US" altLang="ja-JP" sz="3200" dirty="0" smtClean="0">
                <a:ea typeface="ＭＳ Ｐゴシック" pitchFamily="34" charset="-128"/>
              </a:rPr>
              <a:t>Goals for the  Meeting: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Joint Session with ISD-SG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Review and Approve the Atlanta and Teleconference  meeting minutes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Presentation of submissions</a:t>
            </a:r>
          </a:p>
          <a:p>
            <a:pPr lvl="2"/>
            <a:r>
              <a:rPr lang="en-US" altLang="ja-JP" sz="2400" dirty="0" smtClean="0">
                <a:ea typeface="ＭＳ Ｐゴシック" pitchFamily="34" charset="-128"/>
              </a:rPr>
              <a:t>Submission of Initial  technical contribution</a:t>
            </a:r>
          </a:p>
          <a:p>
            <a:pPr lvl="2"/>
            <a:r>
              <a:rPr lang="en-US" altLang="ja-JP" sz="2400" dirty="0" smtClean="0">
                <a:ea typeface="ＭＳ Ｐゴシック" pitchFamily="34" charset="-128"/>
              </a:rPr>
              <a:t>General submission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TIME line of task group</a:t>
            </a:r>
          </a:p>
          <a:p>
            <a:pPr lvl="1"/>
            <a:r>
              <a:rPr lang="en-US" altLang="ja-JP" sz="2800" dirty="0" smtClean="0">
                <a:ea typeface="ＭＳ Ｐゴシック" pitchFamily="34" charset="-128"/>
              </a:rPr>
              <a:t>Plan for Jan &amp; Teleconference</a:t>
            </a:r>
          </a:p>
        </p:txBody>
      </p:sp>
      <p:sp>
        <p:nvSpPr>
          <p:cNvPr id="1536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865187" cy="276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800"/>
              <a:t>Jan 2012</a:t>
            </a:r>
          </a:p>
        </p:txBody>
      </p:sp>
      <p:sp>
        <p:nvSpPr>
          <p:cNvPr id="1536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Bruce Kraemer (Marvell)</a:t>
            </a:r>
          </a:p>
        </p:txBody>
      </p:sp>
      <p:sp>
        <p:nvSpPr>
          <p:cNvPr id="1536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37931725" indent="-37474525"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r>
              <a:rPr kumimoji="0" lang="en-US" altLang="ja-JP" sz="1200"/>
              <a:t>Slide </a:t>
            </a:r>
            <a:fld id="{60382BF3-20CD-4DEC-9569-F9EA7B993FEB}" type="slidenum">
              <a:rPr kumimoji="0" lang="en-US" altLang="ja-JP" sz="1200"/>
              <a:pPr/>
              <a:t>24</a:t>
            </a:fld>
            <a:endParaRPr kumimoji="0" lang="en-US" altLang="ja-JP" sz="1200"/>
          </a:p>
        </p:txBody>
      </p:sp>
    </p:spTree>
    <p:extLst>
      <p:ext uri="{BB962C8B-B14F-4D97-AF65-F5344CB8AC3E}">
        <p14:creationId xmlns:p14="http://schemas.microsoft.com/office/powerpoint/2010/main" val="41990268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January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DC3F90F2-706C-451E-A377-19FE9F6EE004}" type="slidenum">
              <a:rPr lang="en-US" sz="1200" smtClean="0"/>
              <a:pPr/>
              <a:t>25</a:t>
            </a:fld>
            <a:endParaRPr lang="en-US" sz="1200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dirty="0" smtClean="0"/>
              <a:t>IEEE JTC1 ad hoc – November 2011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533400" y="1676400"/>
            <a:ext cx="8458200" cy="4114800"/>
          </a:xfrm>
        </p:spPr>
        <p:txBody>
          <a:bodyPr lIns="91440" tIns="45720" rIns="91440" bIns="45720"/>
          <a:lstStyle/>
          <a:p>
            <a:r>
              <a:rPr lang="en-AU" smtClean="0"/>
              <a:t>The agenda items that will be addressed this week are:</a:t>
            </a:r>
          </a:p>
          <a:p>
            <a:pPr lvl="1"/>
            <a:r>
              <a:rPr lang="en-AU" smtClean="0"/>
              <a:t>Select IEEE 802 delegation for next SC6 meeting</a:t>
            </a:r>
          </a:p>
          <a:p>
            <a:pPr lvl="2"/>
            <a:r>
              <a:rPr lang="en-AU" smtClean="0"/>
              <a:t>February 2012 in China – same week as WFA meeting </a:t>
            </a:r>
          </a:p>
          <a:p>
            <a:pPr lvl="1"/>
            <a:r>
              <a:rPr lang="en-AU" smtClean="0"/>
              <a:t>Review IEEE 802.11 WG liaisons to SC6</a:t>
            </a:r>
          </a:p>
          <a:p>
            <a:pPr lvl="2"/>
            <a:r>
              <a:rPr lang="en-AU" smtClean="0"/>
              <a:t>Latest liaisons of Sponsor Ballot drafts</a:t>
            </a:r>
          </a:p>
          <a:p>
            <a:pPr lvl="1"/>
            <a:r>
              <a:rPr lang="en-AU" smtClean="0"/>
              <a:t>Review status of WAPI in SC6 (802.11i replacement)</a:t>
            </a:r>
          </a:p>
          <a:p>
            <a:pPr lvl="2"/>
            <a:r>
              <a:rPr lang="en-AU" smtClean="0"/>
              <a:t>CRM meetings on WAPI NP comments</a:t>
            </a:r>
          </a:p>
          <a:p>
            <a:pPr lvl="1"/>
            <a:r>
              <a:rPr lang="en-AU" smtClean="0"/>
              <a:t>Review status of 802.1X/AE and 802.16 security replacements</a:t>
            </a:r>
          </a:p>
          <a:p>
            <a:pPr lvl="2"/>
            <a:r>
              <a:rPr lang="en-AU" smtClean="0"/>
              <a:t>Not much new in ISO/IEC</a:t>
            </a:r>
          </a:p>
          <a:p>
            <a:pPr lvl="1"/>
            <a:r>
              <a:rPr lang="en-AU" smtClean="0"/>
              <a:t>Review status of N-UHT (802.11ac replacement)</a:t>
            </a:r>
          </a:p>
          <a:p>
            <a:pPr lvl="2"/>
            <a:r>
              <a:rPr lang="en-AU" smtClean="0"/>
              <a:t>Not much new in ISO/IEC; but it is being standardised in China</a:t>
            </a:r>
          </a:p>
          <a:p>
            <a:pPr lvl="1"/>
            <a:r>
              <a:rPr lang="en-AU" smtClean="0"/>
              <a:t>Review plan for ISO/IEC 8802 standards</a:t>
            </a:r>
          </a:p>
          <a:p>
            <a:pPr lvl="2"/>
            <a:r>
              <a:rPr lang="en-AU" smtClean="0"/>
              <a:t>Goal is a liaison to SC6 from IEEE 802</a:t>
            </a:r>
          </a:p>
        </p:txBody>
      </p:sp>
    </p:spTree>
    <p:extLst>
      <p:ext uri="{BB962C8B-B14F-4D97-AF65-F5344CB8AC3E}">
        <p14:creationId xmlns:p14="http://schemas.microsoft.com/office/powerpoint/2010/main" val="1485265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Regulatory Standing Committee </a:t>
            </a:r>
            <a:br>
              <a:rPr lang="en-US" smtClean="0"/>
            </a:br>
            <a:r>
              <a:rPr lang="en-US" smtClean="0"/>
              <a:t>Meeting Goals January 2012</a:t>
            </a:r>
          </a:p>
        </p:txBody>
      </p:sp>
      <p:sp>
        <p:nvSpPr>
          <p:cNvPr id="3075" name="Content Placeholder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regulatory summaries</a:t>
            </a:r>
          </a:p>
          <a:p>
            <a:pPr eaLnBrk="1" hangingPunct="1"/>
            <a:r>
              <a:rPr lang="en-US" smtClean="0"/>
              <a:t>Regulatory issues status</a:t>
            </a:r>
          </a:p>
          <a:p>
            <a:pPr lvl="1" eaLnBrk="1" hangingPunct="1"/>
            <a:r>
              <a:rPr lang="en-US" smtClean="0"/>
              <a:t>FCC open issues and changes on the horizon</a:t>
            </a:r>
          </a:p>
          <a:p>
            <a:pPr lvl="1" eaLnBrk="1" hangingPunct="1"/>
            <a:r>
              <a:rPr lang="en-US" smtClean="0"/>
              <a:t>FCC 5 GHz rules changes update </a:t>
            </a:r>
          </a:p>
          <a:p>
            <a:pPr lvl="1" eaLnBrk="1" hangingPunct="1"/>
            <a:r>
              <a:rPr lang="en-US" smtClean="0"/>
              <a:t>EN 300 328 revision update</a:t>
            </a:r>
          </a:p>
          <a:p>
            <a:pPr lvl="1" eaLnBrk="1" hangingPunct="1"/>
            <a:r>
              <a:rPr lang="en-US" smtClean="0"/>
              <a:t>ETSI 5 GHz rules changes update</a:t>
            </a:r>
          </a:p>
          <a:p>
            <a:pPr lvl="2" eaLnBrk="1" hangingPunct="1"/>
            <a:r>
              <a:rPr lang="en-US" smtClean="0"/>
              <a:t>5 GHz bands part of SRD regulation</a:t>
            </a:r>
          </a:p>
          <a:p>
            <a:pPr lvl="2" eaLnBrk="1" hangingPunct="1"/>
            <a:r>
              <a:rPr lang="en-US" smtClean="0"/>
              <a:t>ERC Recommendation for SRDs </a:t>
            </a:r>
          </a:p>
          <a:p>
            <a:pPr eaLnBrk="1" hangingPunct="1"/>
            <a:r>
              <a:rPr lang="en-US" smtClean="0"/>
              <a:t>Critical issues actions</a:t>
            </a:r>
          </a:p>
          <a:p>
            <a:pPr lvl="1" eaLnBrk="1" hangingPunct="1"/>
            <a:r>
              <a:rPr lang="en-US" smtClean="0"/>
              <a:t>Lufthansa DA2GC status</a:t>
            </a:r>
          </a:p>
          <a:p>
            <a:pPr lvl="1" eaLnBrk="1" hangingPunct="1"/>
            <a:r>
              <a:rPr lang="en-US" smtClean="0"/>
              <a:t>Wireless Automation – spectrum outside 2.4 GHz</a:t>
            </a:r>
          </a:p>
          <a:p>
            <a:pPr lvl="1" eaLnBrk="1" hangingPunct="1"/>
            <a:endParaRPr lang="en-US" smtClean="0"/>
          </a:p>
        </p:txBody>
      </p:sp>
      <p:sp>
        <p:nvSpPr>
          <p:cNvPr id="3076" name="Date Placeholder 1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January 2012</a:t>
            </a:r>
          </a:p>
        </p:txBody>
      </p:sp>
      <p:sp>
        <p:nvSpPr>
          <p:cNvPr id="3077" name="Footer Placeholder 2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200" smtClean="0"/>
          </a:p>
        </p:txBody>
      </p:sp>
      <p:sp>
        <p:nvSpPr>
          <p:cNvPr id="307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smtClean="0"/>
              <a:t>Slide </a:t>
            </a:r>
            <a:fld id="{A024DF6A-9F2B-4745-9FAA-8FE621BF4E3F}" type="slidenum">
              <a:rPr lang="en-US" sz="1200" smtClean="0"/>
              <a:pPr/>
              <a:t>26</a:t>
            </a:fld>
            <a:endParaRPr lang="en-US" sz="1200" smtClean="0"/>
          </a:p>
        </p:txBody>
      </p:sp>
    </p:spTree>
    <p:extLst>
      <p:ext uri="{BB962C8B-B14F-4D97-AF65-F5344CB8AC3E}">
        <p14:creationId xmlns:p14="http://schemas.microsoft.com/office/powerpoint/2010/main" val="11462007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144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144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A85B3E6-ADB8-4C08-AD24-A3E5BDC1702F}" type="slidenum">
              <a:rPr lang="en-US" smtClean="0"/>
              <a:pPr/>
              <a:t>27</a:t>
            </a:fld>
            <a:endParaRPr lang="en-US" smtClean="0"/>
          </a:p>
        </p:txBody>
      </p:sp>
      <p:sp>
        <p:nvSpPr>
          <p:cNvPr id="6144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927100"/>
            <a:ext cx="7772400" cy="461963"/>
          </a:xfrm>
        </p:spPr>
        <p:txBody>
          <a:bodyPr/>
          <a:lstStyle/>
          <a:p>
            <a:r>
              <a:rPr lang="en-US" sz="2800" dirty="0" smtClean="0"/>
              <a:t>Smart Grid – </a:t>
            </a:r>
            <a:r>
              <a:rPr lang="en-US" sz="2800" dirty="0" smtClean="0"/>
              <a:t>January  2012</a:t>
            </a:r>
            <a:endParaRPr lang="en-US" sz="2800" dirty="0" smtClean="0"/>
          </a:p>
        </p:txBody>
      </p:sp>
      <p:sp>
        <p:nvSpPr>
          <p:cNvPr id="6144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50838" y="1485900"/>
            <a:ext cx="8524875" cy="4954588"/>
          </a:xfrm>
        </p:spPr>
        <p:txBody>
          <a:bodyPr/>
          <a:lstStyle/>
          <a:p>
            <a:r>
              <a:rPr lang="en-US" sz="3600" b="0" dirty="0" smtClean="0"/>
              <a:t>NIST Smart Grid PAP#2 Update</a:t>
            </a:r>
          </a:p>
          <a:p>
            <a:r>
              <a:rPr lang="en-US" sz="3600" b="0" dirty="0" smtClean="0"/>
              <a:t>Progress on rewrite of Chapter 4 &amp; 5</a:t>
            </a:r>
            <a:endParaRPr lang="en-US" sz="3600" b="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China </a:t>
            </a:r>
            <a:r>
              <a:rPr lang="en-US" dirty="0" smtClean="0"/>
              <a:t>millimeter wave Study </a:t>
            </a:r>
            <a:r>
              <a:rPr lang="en-US" dirty="0" smtClean="0"/>
              <a:t>Group – Meeting Goals</a:t>
            </a:r>
          </a:p>
        </p:txBody>
      </p:sp>
      <p:sp>
        <p:nvSpPr>
          <p:cNvPr id="2051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382000" cy="4343400"/>
          </a:xfrm>
        </p:spPr>
        <p:txBody>
          <a:bodyPr/>
          <a:lstStyle/>
          <a:p>
            <a:pPr eaLnBrk="1" hangingPunct="1"/>
            <a:r>
              <a:rPr lang="en-US" sz="4000" dirty="0" smtClean="0"/>
              <a:t>Select Task Group leadership</a:t>
            </a:r>
          </a:p>
          <a:p>
            <a:pPr eaLnBrk="1" hangingPunct="1"/>
            <a:r>
              <a:rPr lang="en-US" sz="4000" dirty="0" smtClean="0"/>
              <a:t>PAR &amp; 5 C </a:t>
            </a:r>
            <a:r>
              <a:rPr lang="en-US" sz="4000" dirty="0" smtClean="0"/>
              <a:t>draft &amp; development</a:t>
            </a:r>
            <a:endParaRPr lang="en-US" sz="4000" dirty="0" smtClean="0"/>
          </a:p>
          <a:p>
            <a:pPr eaLnBrk="1" hangingPunct="1"/>
            <a:r>
              <a:rPr lang="en-US" sz="4000" dirty="0" smtClean="0"/>
              <a:t>Task group logistics</a:t>
            </a:r>
          </a:p>
          <a:p>
            <a:pPr eaLnBrk="1" hangingPunct="1"/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41054073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968375" cy="276225"/>
          </a:xfrm>
        </p:spPr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January 2012</a:t>
            </a:r>
          </a:p>
        </p:txBody>
      </p:sp>
      <p:sp>
        <p:nvSpPr>
          <p:cNvPr id="307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ea typeface="MS PGothic" pitchFamily="34" charset="-128"/>
              </a:rPr>
              <a:t>Bruce Kraemer (Marvell)</a:t>
            </a:r>
          </a:p>
        </p:txBody>
      </p:sp>
      <p:sp>
        <p:nvSpPr>
          <p:cNvPr id="307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829CA71-B54B-4B5E-837A-4F3DE470B8C5}" type="slidenum">
              <a:rPr lang="en-US" smtClean="0"/>
              <a:pPr>
                <a:defRPr/>
              </a:pPr>
              <a:t>29</a:t>
            </a:fld>
            <a:endParaRPr lang="en-US" smtClean="0"/>
          </a:p>
        </p:txBody>
      </p:sp>
      <p:sp>
        <p:nvSpPr>
          <p:cNvPr id="3077" name="Title 1"/>
          <p:cNvSpPr>
            <a:spLocks noGrp="1"/>
          </p:cNvSpPr>
          <p:nvPr>
            <p:ph type="title" idx="4294967295"/>
          </p:nvPr>
        </p:nvSpPr>
        <p:spPr/>
        <p:txBody>
          <a:bodyPr lIns="91440" tIns="45720" rIns="91440" bIns="45720"/>
          <a:lstStyle/>
          <a:p>
            <a:r>
              <a:rPr lang="en-US" smtClean="0"/>
              <a:t>IEEE 802.11 ISD SG – January 2012</a:t>
            </a:r>
          </a:p>
        </p:txBody>
      </p:sp>
      <p:sp>
        <p:nvSpPr>
          <p:cNvPr id="3078" name="Content Placeholder 2"/>
          <p:cNvSpPr>
            <a:spLocks noGrp="1"/>
          </p:cNvSpPr>
          <p:nvPr>
            <p:ph idx="4294967295"/>
          </p:nvPr>
        </p:nvSpPr>
        <p:spPr>
          <a:xfrm>
            <a:off x="228600" y="1600200"/>
            <a:ext cx="8763000" cy="4114800"/>
          </a:xfrm>
        </p:spPr>
        <p:txBody>
          <a:bodyPr lIns="91440" tIns="45720" rIns="91440" bIns="45720"/>
          <a:lstStyle/>
          <a:p>
            <a:pPr>
              <a:lnSpc>
                <a:spcPct val="90000"/>
              </a:lnSpc>
            </a:pPr>
            <a:r>
              <a:rPr lang="en-US" sz="3200" dirty="0" smtClean="0"/>
              <a:t>Study Group officer elections.</a:t>
            </a:r>
          </a:p>
          <a:p>
            <a:r>
              <a:rPr lang="en-US" sz="3200" dirty="0" smtClean="0"/>
              <a:t>Determine Scope of Study Group</a:t>
            </a:r>
          </a:p>
          <a:p>
            <a:r>
              <a:rPr lang="en-US" sz="3200" dirty="0" smtClean="0"/>
              <a:t>Presentations</a:t>
            </a:r>
          </a:p>
          <a:p>
            <a:r>
              <a:rPr lang="en-US" sz="3200" dirty="0" smtClean="0"/>
              <a:t>Discussions with TGai regarding scope</a:t>
            </a:r>
          </a:p>
          <a:p>
            <a:r>
              <a:rPr lang="en-US" sz="3200" dirty="0" smtClean="0"/>
              <a:t>Plans for March 2012</a:t>
            </a:r>
          </a:p>
          <a:p>
            <a:r>
              <a:rPr lang="en-US" sz="3200" dirty="0" smtClean="0"/>
              <a:t>Agenda for this meeting is available  in document 11-12/0004r0.</a:t>
            </a:r>
          </a:p>
        </p:txBody>
      </p:sp>
    </p:spTree>
    <p:extLst>
      <p:ext uri="{BB962C8B-B14F-4D97-AF65-F5344CB8AC3E}">
        <p14:creationId xmlns:p14="http://schemas.microsoft.com/office/powerpoint/2010/main" val="4184260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19458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1D93F3EC-4A58-4AD0-B2A3-2B41569DE473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9460" name="Rectangle 7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smtClean="0"/>
              <a:t>PAR Expiration/Renewal Schedule</a:t>
            </a:r>
          </a:p>
        </p:txBody>
      </p:sp>
      <p:graphicFrame>
        <p:nvGraphicFramePr>
          <p:cNvPr id="3247205" name="Group 101"/>
          <p:cNvGraphicFramePr>
            <a:graphicFrameLocks noGrp="1"/>
          </p:cNvGraphicFramePr>
          <p:nvPr>
            <p:ph idx="1"/>
          </p:nvPr>
        </p:nvGraphicFramePr>
        <p:xfrm>
          <a:off x="609600" y="1295400"/>
          <a:ext cx="5384800" cy="4754592"/>
        </p:xfrm>
        <a:graphic>
          <a:graphicData uri="http://schemas.openxmlformats.org/drawingml/2006/table">
            <a:tbl>
              <a:tblPr/>
              <a:tblGrid>
                <a:gridCol w="2692400"/>
                <a:gridCol w="2692400"/>
              </a:tblGrid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Project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PAR Expiration Date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31-DEC-2011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Revision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31-DEC-2012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31-DEC-2013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45708" marB="45708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31-DEC-2014</a:t>
                      </a:r>
                    </a:p>
                  </a:txBody>
                  <a:tcPr marT="45708" marB="45708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502" name="Text Box 83"/>
          <p:cNvSpPr txBox="1">
            <a:spLocks noChangeArrowheads="1"/>
          </p:cNvSpPr>
          <p:nvPr/>
        </p:nvSpPr>
        <p:spPr bwMode="auto">
          <a:xfrm>
            <a:off x="746125" y="6057900"/>
            <a:ext cx="7051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800">
                <a:hlinkClick r:id="rId2"/>
              </a:rPr>
              <a:t>https://development.standards.ieee.org/pub/active-pars?n=22&amp;o=1a0a2a3d</a:t>
            </a:r>
            <a:endParaRPr lang="en-US" sz="1800"/>
          </a:p>
        </p:txBody>
      </p:sp>
      <p:sp>
        <p:nvSpPr>
          <p:cNvPr id="19504" name="WordArt 48"/>
          <p:cNvSpPr>
            <a:spLocks noChangeArrowheads="1" noChangeShapeType="1" noTextEdit="1"/>
          </p:cNvSpPr>
          <p:nvPr/>
        </p:nvSpPr>
        <p:spPr bwMode="auto">
          <a:xfrm rot="-621396">
            <a:off x="6344033" y="1930861"/>
            <a:ext cx="2640386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Plan for Approval of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92D05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New </a:t>
            </a:r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Revision </a:t>
            </a:r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PAR</a:t>
            </a:r>
          </a:p>
          <a:p>
            <a:pPr algn="ctr"/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July 2012</a:t>
            </a:r>
          </a:p>
        </p:txBody>
      </p:sp>
      <p:sp>
        <p:nvSpPr>
          <p:cNvPr id="19505" name="AutoShape 49"/>
          <p:cNvSpPr>
            <a:spLocks noChangeArrowheads="1"/>
          </p:cNvSpPr>
          <p:nvPr/>
        </p:nvSpPr>
        <p:spPr bwMode="auto">
          <a:xfrm>
            <a:off x="6096000" y="3733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9506" name="AutoShape 50"/>
          <p:cNvSpPr>
            <a:spLocks noChangeArrowheads="1"/>
          </p:cNvSpPr>
          <p:nvPr/>
        </p:nvSpPr>
        <p:spPr bwMode="auto">
          <a:xfrm>
            <a:off x="6096000" y="2971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AutoShape 49"/>
          <p:cNvSpPr>
            <a:spLocks noChangeArrowheads="1"/>
          </p:cNvSpPr>
          <p:nvPr/>
        </p:nvSpPr>
        <p:spPr bwMode="auto">
          <a:xfrm>
            <a:off x="6096000" y="4114800"/>
            <a:ext cx="533400" cy="228600"/>
          </a:xfrm>
          <a:prstGeom prst="leftArrow">
            <a:avLst>
              <a:gd name="adj1" fmla="val 50000"/>
              <a:gd name="adj2" fmla="val 58333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WordArt 48"/>
          <p:cNvSpPr>
            <a:spLocks noChangeArrowheads="1" noChangeShapeType="1" noTextEdit="1"/>
          </p:cNvSpPr>
          <p:nvPr/>
        </p:nvSpPr>
        <p:spPr bwMode="auto">
          <a:xfrm rot="-621396">
            <a:off x="6344033" y="4343757"/>
            <a:ext cx="2640386" cy="10287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Plan for Approval of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FF99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400" b="1" kern="10" dirty="0" smtClean="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Extension PAR</a:t>
            </a:r>
            <a:endParaRPr lang="en-US" sz="2400" b="1" kern="10" dirty="0">
              <a:ln w="9525">
                <a:noFill/>
                <a:round/>
                <a:headEnd/>
                <a:tailEnd/>
              </a:ln>
              <a:solidFill>
                <a:srgbClr val="FF9900"/>
              </a:solidFill>
              <a:latin typeface="Times New Roman"/>
              <a:cs typeface="Times New Roman"/>
            </a:endParaRPr>
          </a:p>
          <a:p>
            <a:pPr algn="ctr"/>
            <a:r>
              <a:rPr lang="en-US" sz="2400" b="1" kern="10" dirty="0">
                <a:ln w="9525">
                  <a:noFill/>
                  <a:round/>
                  <a:headEnd/>
                  <a:tailEnd/>
                </a:ln>
                <a:solidFill>
                  <a:srgbClr val="FF9900"/>
                </a:solidFill>
                <a:latin typeface="Times New Roman"/>
                <a:cs typeface="Times New Roman"/>
              </a:rPr>
              <a:t>July 2012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349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349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3175FD6-F9B8-4428-AAC5-57B19A3C7799}" type="slidenum">
              <a:rPr lang="en-US" smtClean="0"/>
              <a:pPr/>
              <a:t>30</a:t>
            </a:fld>
            <a:endParaRPr lang="en-US" smtClean="0"/>
          </a:p>
        </p:txBody>
      </p:sp>
      <p:sp>
        <p:nvSpPr>
          <p:cNvPr id="63492" name="WordArt 2"/>
          <p:cNvSpPr>
            <a:spLocks noChangeArrowheads="1" noChangeShapeType="1" noTextEdit="1"/>
          </p:cNvSpPr>
          <p:nvPr/>
        </p:nvSpPr>
        <p:spPr bwMode="auto">
          <a:xfrm>
            <a:off x="762000" y="1981200"/>
            <a:ext cx="75438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Recent Ballots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64514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6451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57688" y="6475413"/>
            <a:ext cx="504825" cy="182562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4AD0B8E8-9BB3-4142-99AB-6E8E8AA4DC3E}" type="slidenum">
              <a:rPr lang="en-US" smtClean="0"/>
              <a:pPr/>
              <a:t>31</a:t>
            </a:fld>
            <a:endParaRPr lang="en-US" smtClean="0"/>
          </a:p>
        </p:txBody>
      </p:sp>
      <p:graphicFrame>
        <p:nvGraphicFramePr>
          <p:cNvPr id="64567" name="Group 55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3187333993"/>
              </p:ext>
            </p:extLst>
          </p:nvPr>
        </p:nvGraphicFramePr>
        <p:xfrm>
          <a:off x="685800" y="1011746"/>
          <a:ext cx="7315200" cy="4962370"/>
        </p:xfrm>
        <a:graphic>
          <a:graphicData uri="http://schemas.openxmlformats.org/drawingml/2006/table">
            <a:tbl>
              <a:tblPr/>
              <a:tblGrid>
                <a:gridCol w="2046288"/>
                <a:gridCol w="2160587"/>
                <a:gridCol w="1528763"/>
                <a:gridCol w="1579562"/>
              </a:tblGrid>
              <a:tr h="592138"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Year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Inter meeting Period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Ballots Completed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77946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Sponsor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 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7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89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05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2010/2011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845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Jan - Mar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877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 - May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068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May - July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2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July - Sept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4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2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</a:t>
                      </a: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Sept - Nov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3</a:t>
                      </a: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1204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2011/2012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Nov - Jan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1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6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29" marB="45729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65" name="Rectangle 24"/>
          <p:cNvSpPr>
            <a:spLocks noChangeArrowheads="1"/>
          </p:cNvSpPr>
          <p:nvPr/>
        </p:nvSpPr>
        <p:spPr bwMode="auto">
          <a:xfrm>
            <a:off x="685800" y="604838"/>
            <a:ext cx="77724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 anchor="ctr"/>
          <a:lstStyle/>
          <a:p>
            <a:pPr algn="ctr" eaLnBrk="0" hangingPunct="0"/>
            <a:r>
              <a:rPr lang="en-US" b="1">
                <a:solidFill>
                  <a:schemeClr val="tx2"/>
                </a:solidFill>
              </a:rPr>
              <a:t>Recent Ballot History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Date Placeholder 2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72707" name="Footer Placeholder 3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72708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B545D538-3261-4482-87C7-EF1FAAF40412}" type="slidenum">
              <a:rPr lang="en-US" smtClean="0"/>
              <a:pPr/>
              <a:t>32</a:t>
            </a:fld>
            <a:endParaRPr lang="en-US" smtClean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931891"/>
              </p:ext>
            </p:extLst>
          </p:nvPr>
        </p:nvGraphicFramePr>
        <p:xfrm>
          <a:off x="152399" y="838200"/>
          <a:ext cx="8534402" cy="46482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45674"/>
                <a:gridCol w="1016527"/>
                <a:gridCol w="1066800"/>
                <a:gridCol w="1053715"/>
                <a:gridCol w="1003685"/>
                <a:gridCol w="976943"/>
                <a:gridCol w="719672"/>
                <a:gridCol w="1351386"/>
              </a:tblGrid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Working Group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Activity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Ballot #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Draft</a:t>
                      </a:r>
                      <a:endParaRPr lang="en-US" sz="3200">
                        <a:effectLst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#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Start date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End date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% Yes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Comments received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AD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186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5.0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09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24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94.7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23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4572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Sponsor</a:t>
                      </a:r>
                      <a:endParaRPr lang="en-US" sz="3200">
                        <a:effectLst/>
                      </a:endParaRPr>
                    </a:p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Pool size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6858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214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AD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0 (initial)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6.0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Dec 05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Jan 05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86.0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514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156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AA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R1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11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26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95.8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23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AA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R2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Dec 12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Jan 01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99.2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6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186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REVmb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R6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12.0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3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13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96.8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2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145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AE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R2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7.0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Nov 28 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Dec 13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11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  <a:tr h="22860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 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AE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R3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8.0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Dec 15 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Jan 04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100</a:t>
                      </a:r>
                      <a:endParaRPr lang="en-US" sz="320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0</a:t>
                      </a:r>
                      <a:endParaRPr lang="en-US" sz="3200" dirty="0">
                        <a:effectLst/>
                        <a:latin typeface="Times New Roman"/>
                        <a:ea typeface="MS Mincho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20482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04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3E06D59D-F68D-4FBB-9006-7EFC865CE5F7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0484" name="WordArt 2"/>
          <p:cNvSpPr>
            <a:spLocks noChangeArrowheads="1" noChangeShapeType="1" noTextEdit="1"/>
          </p:cNvSpPr>
          <p:nvPr/>
        </p:nvSpPr>
        <p:spPr bwMode="auto">
          <a:xfrm>
            <a:off x="1600200" y="2057400"/>
            <a:ext cx="6096000" cy="2667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Officers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574827B-B22F-498A-BCA5-0EB0E76CEC4A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January 2012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08279810"/>
              </p:ext>
            </p:extLst>
          </p:nvPr>
        </p:nvGraphicFramePr>
        <p:xfrm>
          <a:off x="95250" y="990600"/>
          <a:ext cx="8991600" cy="5265090"/>
        </p:xfrm>
        <a:graphic>
          <a:graphicData uri="http://schemas.openxmlformats.org/drawingml/2006/table">
            <a:tbl>
              <a:tblPr/>
              <a:tblGrid>
                <a:gridCol w="666750"/>
                <a:gridCol w="914400"/>
                <a:gridCol w="1905000"/>
                <a:gridCol w="2133600"/>
                <a:gridCol w="1676400"/>
                <a:gridCol w="169545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Ganesh Venkatesan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Joonsuk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TEO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Chee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Clint Chaplin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Bagby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Mark Hamilton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CMMW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Xiaoming, Eldad - PT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- PT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21506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D574827B-B22F-498A-BCA5-0EB0E76CEC4A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609600"/>
            <a:ext cx="8991600" cy="381000"/>
          </a:xfrm>
        </p:spPr>
        <p:txBody>
          <a:bodyPr/>
          <a:lstStyle/>
          <a:p>
            <a:r>
              <a:rPr lang="en-US" sz="2800" dirty="0" smtClean="0"/>
              <a:t>WG11 Task &amp; Study Group Officers – January 2012-adj</a:t>
            </a:r>
          </a:p>
        </p:txBody>
      </p:sp>
      <p:graphicFrame>
        <p:nvGraphicFramePr>
          <p:cNvPr id="3245204" name="Group 14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12999344"/>
              </p:ext>
            </p:extLst>
          </p:nvPr>
        </p:nvGraphicFramePr>
        <p:xfrm>
          <a:off x="95250" y="990600"/>
          <a:ext cx="8991600" cy="5265090"/>
        </p:xfrm>
        <a:graphic>
          <a:graphicData uri="http://schemas.openxmlformats.org/drawingml/2006/table">
            <a:tbl>
              <a:tblPr/>
              <a:tblGrid>
                <a:gridCol w="514350"/>
                <a:gridCol w="914400"/>
                <a:gridCol w="1981200"/>
                <a:gridCol w="2209800"/>
                <a:gridCol w="1524000"/>
                <a:gridCol w="1847850"/>
              </a:tblGrid>
              <a:tr h="3048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Cat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Group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Vice Chair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Technical Editor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Secretary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61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</a:t>
                      </a:r>
                    </a:p>
                  </a:txBody>
                  <a:tcPr marT="45722" marB="45722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WG11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  <a:p>
                      <a:pPr marL="0" marR="0" lvl="0" indent="0" algn="ctr" defTabSz="914400" rtl="0" eaLnBrk="0" fontAlgn="base" latinLnBrk="0" hangingPunct="0">
                        <a:lnSpc>
                          <a:spcPct val="90000"/>
                        </a:lnSpc>
                        <a:spcBef>
                          <a:spcPct val="5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Peter Ecclesine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45722" marB="45722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Mb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Dorothy Stanley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Graham Smith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Alex Ashley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Ganesh Venkatesan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59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Osama Aboul-Magd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Menzo Wentink,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Joonsuk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 Kim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Robert Stacey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David Yang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Eldad Perahia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Chris Hansen, James Yee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Carlos Cordeiro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-OPEN-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Michael  Montemurro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Times New Roman" pitchFamily="18" charset="0"/>
                        </a:rPr>
                        <a:t>Henry Ptasinski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Matthew Fischer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AF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Peter Ecclesine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Zhou Lan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2606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AH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Dave Halasz 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Yongho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Seok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Minyoung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Park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Joseph TEO </a:t>
                      </a:r>
                      <a:r>
                        <a:rPr kumimoji="0" lang="en-US" sz="14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Chee</a:t>
                      </a: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 Ming</a:t>
                      </a:r>
                    </a:p>
                  </a:txBody>
                  <a:tcPr marT="27433" marB="27433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AI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Hiroshi Mano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Marc Emmelmann</a:t>
                      </a: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bg2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Tom Siep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Hitoshi Morioka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WNG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Jon Rosdahl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</a:tr>
              <a:tr h="292112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ARC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Adrian Stephens</a:t>
                      </a: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JTC1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Andrew Myles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  <a:endParaRPr kumimoji="0" lang="en-US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REG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Richard Kennedy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SC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Smart G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Bruce Kraemer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CMMW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Xiaoming, Eldad - PT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6823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SG</a:t>
                      </a:r>
                    </a:p>
                  </a:txBody>
                  <a:tcPr marT="27433" marB="27433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ISD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Stephen McCann - PT</a:t>
                      </a: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1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27433" marB="2743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630" name="Text Box 138"/>
          <p:cNvSpPr txBox="1">
            <a:spLocks noChangeArrowheads="1"/>
          </p:cNvSpPr>
          <p:nvPr/>
        </p:nvSpPr>
        <p:spPr bwMode="auto">
          <a:xfrm>
            <a:off x="0" y="6553200"/>
            <a:ext cx="7192963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 sz="1400"/>
              <a:t>NYRQ = Not yet required, nominations are not open      OPEN = Candidate Nominations are open</a:t>
            </a:r>
          </a:p>
        </p:txBody>
      </p:sp>
    </p:spTree>
    <p:extLst>
      <p:ext uri="{BB962C8B-B14F-4D97-AF65-F5344CB8AC3E}">
        <p14:creationId xmlns:p14="http://schemas.microsoft.com/office/powerpoint/2010/main" val="2640673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27650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064DE8DC-2CF3-4FFD-9DD7-AF6DE3462778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7652" name="WordArt 2"/>
          <p:cNvSpPr>
            <a:spLocks noChangeArrowheads="1" noChangeShapeType="1" noTextEdit="1"/>
          </p:cNvSpPr>
          <p:nvPr/>
        </p:nvSpPr>
        <p:spPr bwMode="auto">
          <a:xfrm>
            <a:off x="914400" y="1600200"/>
            <a:ext cx="7239000" cy="3581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8000" kern="1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Status Reports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Date Placeholder 3"/>
          <p:cNvSpPr>
            <a:spLocks noGrp="1"/>
          </p:cNvSpPr>
          <p:nvPr>
            <p:ph type="dt" sz="quarter" idx="10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January 2012</a:t>
            </a:r>
            <a:endParaRPr lang="en-US"/>
          </a:p>
        </p:txBody>
      </p:sp>
      <p:sp>
        <p:nvSpPr>
          <p:cNvPr id="28674" name="Footer Placeholder 4"/>
          <p:cNvSpPr>
            <a:spLocks noGrp="1"/>
          </p:cNvSpPr>
          <p:nvPr>
            <p:ph type="ftr" sz="quarter" idx="11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Bruce Kraemer (Marvell)</a:t>
            </a:r>
          </a:p>
        </p:txBody>
      </p:sp>
      <p:sp>
        <p:nvSpPr>
          <p:cNvPr id="286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r>
              <a:rPr lang="en-US" smtClean="0"/>
              <a:t>Slide </a:t>
            </a:r>
            <a:fld id="{CD546D3B-8069-44A5-BA97-FB0CBCE76B24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86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Current Membership Status</a:t>
            </a:r>
          </a:p>
        </p:txBody>
      </p:sp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685800" y="6019800"/>
            <a:ext cx="77724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r>
              <a:rPr lang="en-GB" sz="1200" dirty="0" smtClean="0"/>
              <a:t>Data from document   11-12-0038</a:t>
            </a:r>
            <a:endParaRPr lang="en-GB" sz="1200" dirty="0"/>
          </a:p>
        </p:txBody>
      </p:sp>
      <p:sp>
        <p:nvSpPr>
          <p:cNvPr id="28678" name="TextBox 8"/>
          <p:cNvSpPr txBox="1">
            <a:spLocks noChangeArrowheads="1"/>
          </p:cNvSpPr>
          <p:nvPr/>
        </p:nvSpPr>
        <p:spPr bwMode="auto">
          <a:xfrm>
            <a:off x="609600" y="4495800"/>
            <a:ext cx="7772400" cy="1200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GB" sz="1800"/>
              <a:t>Definitions:  </a:t>
            </a:r>
          </a:p>
          <a:p>
            <a:pPr lvl="1" eaLnBrk="0" hangingPunct="0"/>
            <a:r>
              <a:rPr lang="en-GB" sz="1800" b="1" i="1"/>
              <a:t>Aspirant</a:t>
            </a:r>
            <a:r>
              <a:rPr lang="en-GB" sz="1800"/>
              <a:t>: a member who has attended 1 qualifying meeting</a:t>
            </a:r>
          </a:p>
          <a:p>
            <a:pPr lvl="1" eaLnBrk="0" hangingPunct="0"/>
            <a:r>
              <a:rPr lang="en-GB" sz="1800" b="1" i="1"/>
              <a:t>Potential Voter</a:t>
            </a:r>
            <a:r>
              <a:rPr lang="en-GB" sz="1800"/>
              <a:t>: a member who has attended 2 qualifying meetings and will become a voter at the start of the next plenary they attend</a:t>
            </a:r>
            <a:endParaRPr lang="en-US" sz="2400" b="1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60396176"/>
              </p:ext>
            </p:extLst>
          </p:nvPr>
        </p:nvGraphicFramePr>
        <p:xfrm>
          <a:off x="533400" y="1752600"/>
          <a:ext cx="7848600" cy="2560640"/>
        </p:xfrm>
        <a:graphic>
          <a:graphicData uri="http://schemas.openxmlformats.org/drawingml/2006/table">
            <a:tbl>
              <a:tblPr/>
              <a:tblGrid>
                <a:gridCol w="3924300"/>
                <a:gridCol w="3924300"/>
              </a:tblGrid>
              <a:tr h="640160">
                <a:tc>
                  <a:txBody>
                    <a:bodyPr/>
                    <a:lstStyle/>
                    <a:p>
                      <a:r>
                        <a:rPr lang="en-GB" sz="3600" dirty="0" smtClean="0">
                          <a:effectLst/>
                          <a:latin typeface="Calibri"/>
                        </a:rPr>
                        <a:t>November Status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B>
                      <a:noFill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3600" dirty="0">
                          <a:effectLst/>
                          <a:latin typeface="Calibri"/>
                        </a:rPr>
                        <a:t>Number</a:t>
                      </a:r>
                      <a:endParaRPr lang="en-GB" sz="5400" dirty="0"/>
                    </a:p>
                  </a:txBody>
                  <a:tcPr marT="45726" marB="45726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0C0C0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Aspirant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113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Potential 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40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640160">
                <a:tc>
                  <a:txBody>
                    <a:bodyPr/>
                    <a:lstStyle/>
                    <a:p>
                      <a:r>
                        <a:rPr lang="en-GB" sz="3600">
                          <a:effectLst/>
                          <a:latin typeface="Calibri"/>
                        </a:rPr>
                        <a:t>Voter</a:t>
                      </a:r>
                      <a:endParaRPr lang="en-GB" sz="540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GB" sz="3600" dirty="0" smtClean="0">
                          <a:effectLst/>
                          <a:latin typeface="Calibri"/>
                        </a:rPr>
                        <a:t>300</a:t>
                      </a:r>
                      <a:endParaRPr lang="en-GB" sz="5400" dirty="0"/>
                    </a:p>
                  </a:txBody>
                  <a:tcPr marT="45726" marB="45726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 smtClean="0"/>
              <a:t>January 2012  Meeting Registration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January 2012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Bruce Kraemer (Marvell)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646CF54C-7449-4815-8AB2-C073E1E86124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  <p:pic>
        <p:nvPicPr>
          <p:cNvPr id="2050" name="Picture 1" descr="image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371600"/>
            <a:ext cx="8184513" cy="48669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0745229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237772</TotalTime>
  <Words>2333</Words>
  <Application>Microsoft Office PowerPoint</Application>
  <PresentationFormat>On-screen Show (4:3)</PresentationFormat>
  <Paragraphs>930</Paragraphs>
  <Slides>32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Default Design</vt:lpstr>
      <vt:lpstr>WG11  Snapshot January ‘12</vt:lpstr>
      <vt:lpstr>802.11 Meeting Documents</vt:lpstr>
      <vt:lpstr>PAR Expiration/Renewal Schedule</vt:lpstr>
      <vt:lpstr>PowerPoint Presentation</vt:lpstr>
      <vt:lpstr>WG11 Task &amp; Study Group Officers – January 2012</vt:lpstr>
      <vt:lpstr>WG11 Task &amp; Study Group Officers – January 2012-adj</vt:lpstr>
      <vt:lpstr>PowerPoint Presentation</vt:lpstr>
      <vt:lpstr>Current Membership Status</vt:lpstr>
      <vt:lpstr>January 2012  Meeting Registration</vt:lpstr>
      <vt:lpstr>IEEE 802.11 Standards Pipeline</vt:lpstr>
      <vt:lpstr>IEEE 802.11 Revisions</vt:lpstr>
      <vt:lpstr>Type of Groups</vt:lpstr>
      <vt:lpstr>Groups</vt:lpstr>
      <vt:lpstr>WG11 Editor Abstract / Agenda – Jan 2012 </vt:lpstr>
      <vt:lpstr>WNG SC – January 2012</vt:lpstr>
      <vt:lpstr>802.11 ARC – Jan, 2012</vt:lpstr>
      <vt:lpstr>TGmb - January 2012</vt:lpstr>
      <vt:lpstr>IEEE 802.11 TGaa – Jacksonville,  Jan 2012</vt:lpstr>
      <vt:lpstr>IEEE 802.11ac – January 2012</vt:lpstr>
      <vt:lpstr>TGad – Meeting Goals</vt:lpstr>
      <vt:lpstr>TGae  January 2012 Summary</vt:lpstr>
      <vt:lpstr>TGaf – Meeting Goals January 2012</vt:lpstr>
      <vt:lpstr>IEEE 802.11ah Snapshot</vt:lpstr>
      <vt:lpstr>IEEE 802.11 FILS TGai – Jacksonville,  Jan 2012</vt:lpstr>
      <vt:lpstr>IEEE JTC1 ad hoc – November 2011</vt:lpstr>
      <vt:lpstr>Regulatory Standing Committee  Meeting Goals January 2012</vt:lpstr>
      <vt:lpstr>Smart Grid – January  2012</vt:lpstr>
      <vt:lpstr>China millimeter wave Study Group – Meeting Goals</vt:lpstr>
      <vt:lpstr>IEEE 802.11 ISD SG – January 2012</vt:lpstr>
      <vt:lpstr>PowerPoint Presentation</vt:lpstr>
      <vt:lpstr>PowerPoint Presentation</vt:lpstr>
      <vt:lpstr>PowerPoint Presentation</vt:lpstr>
    </vt:vector>
  </TitlesOfParts>
  <Company>Marvell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WG11 Opening Report Snapshots November 2011</dc:title>
  <dc:creator>Bruce Kraemer</dc:creator>
  <cp:lastModifiedBy>Bruce Kraemer</cp:lastModifiedBy>
  <cp:revision>2501</cp:revision>
  <cp:lastPrinted>2011-11-05T14:39:36Z</cp:lastPrinted>
  <dcterms:created xsi:type="dcterms:W3CDTF">1998-02-10T13:07:52Z</dcterms:created>
  <dcterms:modified xsi:type="dcterms:W3CDTF">2012-01-16T13:40:12Z</dcterms:modified>
</cp:coreProperties>
</file>