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1403" r:id="rId2"/>
    <p:sldId id="2142" r:id="rId3"/>
    <p:sldId id="2019" r:id="rId4"/>
    <p:sldId id="1995" r:id="rId5"/>
    <p:sldId id="2018" r:id="rId6"/>
    <p:sldId id="2127" r:id="rId7"/>
    <p:sldId id="1996" r:id="rId8"/>
    <p:sldId id="2054" r:id="rId9"/>
    <p:sldId id="2143" r:id="rId10"/>
    <p:sldId id="2056" r:id="rId11"/>
    <p:sldId id="2057" r:id="rId12"/>
    <p:sldId id="2144" r:id="rId13"/>
    <p:sldId id="2145" r:id="rId14"/>
    <p:sldId id="2128" r:id="rId15"/>
    <p:sldId id="2129" r:id="rId16"/>
    <p:sldId id="2130" r:id="rId17"/>
    <p:sldId id="2131" r:id="rId18"/>
    <p:sldId id="2141" r:id="rId19"/>
    <p:sldId id="2132" r:id="rId20"/>
    <p:sldId id="2133" r:id="rId21"/>
    <p:sldId id="2134" r:id="rId22"/>
    <p:sldId id="2135" r:id="rId23"/>
    <p:sldId id="2138" r:id="rId24"/>
    <p:sldId id="2137" r:id="rId25"/>
    <p:sldId id="2118" r:id="rId26"/>
    <p:sldId id="2136" r:id="rId27"/>
    <p:sldId id="1994" r:id="rId28"/>
    <p:sldId id="2139" r:id="rId29"/>
    <p:sldId id="2140" r:id="rId30"/>
    <p:sldId id="2009" r:id="rId31"/>
    <p:sldId id="2013" r:id="rId32"/>
    <p:sldId id="2104" r:id="rId3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66"/>
    <a:srgbClr val="0033CC"/>
    <a:srgbClr val="3366FF"/>
    <a:srgbClr val="FFFF99"/>
    <a:srgbClr val="66FF33"/>
    <a:srgbClr val="66FF99"/>
    <a:srgbClr val="FF9933"/>
    <a:srgbClr val="FFFF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531" autoAdjust="0"/>
    <p:restoredTop sz="86410" autoAdjust="0"/>
  </p:normalViewPr>
  <p:slideViewPr>
    <p:cSldViewPr>
      <p:cViewPr>
        <p:scale>
          <a:sx n="75" d="100"/>
          <a:sy n="75" d="100"/>
        </p:scale>
        <p:origin x="-558" y="-12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1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6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479" y="171704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7563" y="171704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3296" y="9011833"/>
            <a:ext cx="1622266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82912" y="9011833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D2FFF61-0F02-4C4D-874F-C6F0AA25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5965" y="387879"/>
            <a:ext cx="5641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5966" y="9011833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13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5966" y="9000705"/>
            <a:ext cx="57994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5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438" y="89041"/>
            <a:ext cx="1222965" cy="2209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015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43437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22459"/>
            <a:ext cx="5171754" cy="41903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404" tIns="46403" rIns="94404" bIns="46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173" lvl="4" algn="r" defTabSz="942015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7243" y="9016602"/>
            <a:ext cx="53251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015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439F4A26-5FC8-4F29-BD47-494A4B58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6314" y="9016602"/>
            <a:ext cx="738592" cy="18938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2188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6313" y="9013421"/>
            <a:ext cx="558063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9647" y="295679"/>
            <a:ext cx="57339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889" tIns="45444" rIns="90889" bIns="45444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45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6F5EC64D-2204-4C45-BF0E-88DFAC3B3DED}" type="slidenum">
              <a:rPr lang="en-US" smtClean="0"/>
              <a:pPr defTabSz="941301"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1850" cy="3481387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DF3C3D7B-305C-4861-8F10-B292E1595B77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4102" name="Rectangle 2"/>
          <p:cNvSpPr txBox="1">
            <a:spLocks noGrp="1" noChangeArrowheads="1"/>
          </p:cNvSpPr>
          <p:nvPr/>
        </p:nvSpPr>
        <p:spPr bwMode="auto">
          <a:xfrm>
            <a:off x="4194169" y="9729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>
                <a:ea typeface="ＭＳ Ｐゴシック" pitchFamily="34" charset="-128"/>
              </a:rPr>
              <a:t>doc.: IEEE 802.11-yy/xxxxr0</a:t>
            </a:r>
          </a:p>
        </p:txBody>
      </p:sp>
      <p:sp>
        <p:nvSpPr>
          <p:cNvPr id="4103" name="Rectangle 3"/>
          <p:cNvSpPr txBox="1">
            <a:spLocks noGrp="1" noChangeArrowheads="1"/>
          </p:cNvSpPr>
          <p:nvPr/>
        </p:nvSpPr>
        <p:spPr bwMode="auto">
          <a:xfrm>
            <a:off x="664831" y="97295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ea typeface="ＭＳ Ｐゴシック" pitchFamily="34" charset="-128"/>
              </a:rPr>
              <a:t>Month Year</a:t>
            </a:r>
          </a:p>
        </p:txBody>
      </p:sp>
      <p:sp>
        <p:nvSpPr>
          <p:cNvPr id="4104" name="Rectangle 6"/>
          <p:cNvSpPr txBox="1">
            <a:spLocks noGrp="1" noChangeArrowheads="1"/>
          </p:cNvSpPr>
          <p:nvPr/>
        </p:nvSpPr>
        <p:spPr bwMode="auto">
          <a:xfrm>
            <a:off x="4275346" y="9012238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sz="1200">
                <a:ea typeface="ＭＳ Ｐゴシック" pitchFamily="34" charset="-128"/>
              </a:rPr>
              <a:t>John Doe, Some Company</a:t>
            </a:r>
          </a:p>
        </p:txBody>
      </p:sp>
      <p:sp>
        <p:nvSpPr>
          <p:cNvPr id="4105" name="Rectangle 7"/>
          <p:cNvSpPr txBox="1">
            <a:spLocks noGrp="1" noChangeArrowheads="1"/>
          </p:cNvSpPr>
          <p:nvPr/>
        </p:nvSpPr>
        <p:spPr bwMode="auto">
          <a:xfrm>
            <a:off x="3384084" y="9012238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>
                <a:ea typeface="ＭＳ Ｐゴシック" pitchFamily="34" charset="-128"/>
              </a:rPr>
              <a:t>Page </a:t>
            </a:r>
            <a:fld id="{0C96E413-0712-4B85-94F1-C27B3357266B}" type="slidenum">
              <a:rPr lang="en-US" sz="1200">
                <a:ea typeface="ＭＳ Ｐゴシック" pitchFamily="34" charset="-128"/>
              </a:rPr>
              <a:pPr algn="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4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4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3943" tIns="46176" rIns="93943" bIns="4617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4438" y="94542"/>
            <a:ext cx="1426416" cy="215444"/>
          </a:xfrm>
          <a:ln/>
        </p:spPr>
        <p:txBody>
          <a:bodyPr/>
          <a:lstStyle/>
          <a:p>
            <a:r>
              <a:rPr lang="en-US"/>
              <a:t>Oct 2011</a:t>
            </a:r>
            <a:r>
              <a:rPr lang="en-US" altLang="ja-JP"/>
              <a:t>May 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94168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/>
              <a:t>doc.: IEEE 802.11-09/xxxxr0</a:t>
            </a:r>
          </a:p>
        </p:txBody>
      </p:sp>
      <p:sp>
        <p:nvSpPr>
          <p:cNvPr id="16387" name="Rectangle 3"/>
          <p:cNvSpPr txBox="1">
            <a:spLocks noGrp="1" noChangeArrowheads="1"/>
          </p:cNvSpPr>
          <p:nvPr/>
        </p:nvSpPr>
        <p:spPr bwMode="auto">
          <a:xfrm>
            <a:off x="664832" y="9570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b="1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49084" y="9013826"/>
            <a:ext cx="204094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B4ADF7B4-35D9-49ED-B4A7-F67FA7C22627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802.11-10/xxxxr0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Page </a:t>
            </a:r>
            <a:fld id="{C72C1126-5572-43F6-8D49-F08EE3750E2E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1602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3177" y="9016602"/>
            <a:ext cx="211724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1361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9711" indent="-28835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3401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476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6122" indent="-230680" defTabSz="941944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Page </a:t>
            </a:r>
            <a:fld id="{CF4D6426-30CC-4365-9ACD-5D8FBBA48693}" type="slidenum">
              <a:rPr lang="en-US"/>
              <a:pPr/>
              <a:t>21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0" y="703263"/>
            <a:ext cx="4640263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4438" y="94542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11218" y="9016602"/>
            <a:ext cx="177920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ECCD7A0F-17FB-400E-A45C-345FECF66F52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802.11-11/1596r0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9" y="89041"/>
            <a:ext cx="774862" cy="22094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477" indent="-343477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9561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7532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5503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3474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9144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202" indent="-286232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927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89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868" indent="-228985" defTabSz="94138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84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810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478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752" indent="-228985" defTabSz="94138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58BCD22B-401A-4E2C-B5BD-1F9C67A36C1E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3621" y="9016602"/>
            <a:ext cx="506134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58A4E1F0-5C6E-448F-B689-8EBF1D4E7479}" type="slidenum">
              <a:rPr lang="en-US" smtClean="0"/>
              <a:pPr defTabSz="941301"/>
              <a:t>27</a:t>
            </a:fld>
            <a:endParaRPr lang="en-US" smtClean="0"/>
          </a:p>
        </p:txBody>
      </p:sp>
      <p:sp>
        <p:nvSpPr>
          <p:cNvPr id="624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5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doc.: IEEE 802.11-10/xxxxr0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760C93-9F21-451D-B90E-21ED382F9EB4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8500"/>
            <a:ext cx="4656137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689" y="4421188"/>
            <a:ext cx="5643886" cy="4189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January 2012</a:t>
            </a:r>
            <a:endParaRPr lang="en-US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458705" lvl="4" defTabSz="941301"/>
            <a:r>
              <a:rPr lang="en-US" smtClean="0"/>
              <a:t>Bruce Kraemer (Marvell)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2756" y="9016602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1301"/>
            <a:r>
              <a:rPr lang="en-US" smtClean="0"/>
              <a:t>Page </a:t>
            </a:r>
            <a:fld id="{B7BD8141-324E-4FD5-89D7-69ED6D842BAF}" type="slidenum">
              <a:rPr lang="en-US" smtClean="0"/>
              <a:pPr defTabSz="941301"/>
              <a:t>6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doc.: IEEE 802.11-11/1596r0</a:t>
            </a:r>
            <a:endParaRPr lang="en-US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January 2012</a:t>
            </a:r>
            <a:endParaRPr lang="en-US"/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5267" y="9016602"/>
            <a:ext cx="197515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463483" lvl="4" defTabSz="949264"/>
            <a:r>
              <a:rPr lang="en-US" smtClean="0"/>
              <a:t>Bruce Kraemer, Marvell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71158" y="9013421"/>
            <a:ext cx="426999" cy="18938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9264"/>
            <a:r>
              <a:rPr lang="en-US" smtClean="0"/>
              <a:t>Page </a:t>
            </a:r>
            <a:fld id="{B4640BD4-4002-4B24-A852-5FF0D85484BA}" type="slidenum">
              <a:rPr lang="en-US" smtClean="0"/>
              <a:pPr defTabSz="949264"/>
              <a:t>8</a:t>
            </a:fld>
            <a:endParaRPr lang="en-US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72756" y="9016602"/>
            <a:ext cx="426999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785954A8-A7AB-4EEF-9D9C-C37F3A00DCBF}" type="slidenum">
              <a:rPr lang="en-US" sz="1200"/>
              <a:pPr algn="r" defTabSz="941301" eaLnBrk="0" hangingPunct="0"/>
              <a:t>10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42200" y="89041"/>
            <a:ext cx="2248223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41301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4439" y="89041"/>
            <a:ext cx="764707" cy="22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1301"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03899" y="9016602"/>
            <a:ext cx="208652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05" lvl="4" algn="r" defTabSz="941301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93621" y="9016602"/>
            <a:ext cx="506134" cy="18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1301" eaLnBrk="0" hangingPunct="0"/>
            <a:r>
              <a:rPr lang="en-US" sz="1200"/>
              <a:t>Page </a:t>
            </a:r>
            <a:fld id="{B566C048-2E74-4DCC-855C-269F52CC1C37}" type="slidenum">
              <a:rPr lang="en-US" sz="1200"/>
              <a:pPr algn="r" defTabSz="941301" eaLnBrk="0" hangingPunct="0"/>
              <a:t>11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700088"/>
            <a:ext cx="4656137" cy="3490912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369" y="4420869"/>
            <a:ext cx="5644527" cy="418877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65345" y="9013826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14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3263"/>
            <a:ext cx="4638675" cy="3479800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714796" y="90166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9666" indent="-292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8718" indent="-23374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6205" indent="-23374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03692" indent="-23374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2AA0D2-5152-436A-B96F-A9DE1538CCDA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4510" y="96476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35134" y="9013343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84116" y="901334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5B0B2E61-B63D-4CE4-866D-76882EE46A9F}" type="slidenum">
              <a:rPr lang="en-US" sz="1200">
                <a:latin typeface="Times New Roman" pitchFamily="18" charset="0"/>
              </a:rPr>
              <a:pPr algn="r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2" tIns="46602" rIns="94812" bIns="46602"/>
          <a:lstStyle/>
          <a:p>
            <a:pPr defTabSz="954453"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802.11-08/1455r0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4438" y="94542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Jan 2009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47364" y="9016602"/>
            <a:ext cx="27430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20" indent="-34602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1361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2721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408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5442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6803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4578" y="901660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711" indent="-28835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3401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76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122" indent="-230680" defTabSz="941944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748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8843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6020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21564" indent="-230680" defTabSz="941944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7DDF1B9-1D13-4E8E-ABF2-080A54513D0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1675"/>
            <a:ext cx="4643438" cy="3482975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405" y="4422062"/>
            <a:ext cx="5170455" cy="41911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A14033-66FA-44CF-81FB-E2BDAA2D0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A52A30-628B-4554-BBC5-152EF1A61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CAF644-528D-4EE2-8FC4-FC9E4FCE9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A7AEBE-7639-476E-BE32-6EE4912D4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F822-95CF-4667-A2F5-1E3613C4B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6CF54C-7449-4815-8AB2-C073E1E86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B18A17-D383-4E62-8749-CA258F67F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0A5A2A-8CFD-4374-A645-0E7D138AE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888A40-A5EE-46CD-844A-14F77C7F4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FE2681-01BC-48D6-BF4C-CAAE6F7A5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9F3018-A288-4847-88BA-573BA3910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992D8B-68C8-4561-BEF6-BB3615919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20B689-C2D3-4780-BC2C-668B44C3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607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08B8C6C-10C7-44C0-9E26-1F71EC143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9046" y="302439"/>
            <a:ext cx="327025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802.11-11/1596r2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907-12-00ac-lb178-comments-tgac-d1-0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D6A728-ED77-4588-9F06-9DB2E7400B2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</p:spPr>
        <p:txBody>
          <a:bodyPr/>
          <a:lstStyle/>
          <a:p>
            <a:r>
              <a:rPr lang="en-US" dirty="0" smtClean="0"/>
              <a:t>WG11  Snapshot January ‘12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15 </a:t>
            </a:r>
            <a:r>
              <a:rPr lang="en-US" sz="2000" b="0" dirty="0" smtClean="0"/>
              <a:t>-January-2012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662F97B9-FA0E-41D2-BD9E-5CC88904A72D}" type="slidenum">
              <a:rPr lang="en-US" sz="1200"/>
              <a:pPr algn="ctr" eaLnBrk="0" hangingPunct="0"/>
              <a:t>10</a:t>
            </a:fld>
            <a:endParaRPr lang="en-US" sz="12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6" y="495300"/>
            <a:ext cx="7772400" cy="533400"/>
          </a:xfrm>
        </p:spPr>
        <p:txBody>
          <a:bodyPr/>
          <a:lstStyle/>
          <a:p>
            <a:r>
              <a:rPr lang="en-US" sz="2800" dirty="0" smtClean="0"/>
              <a:t>IEEE 802.11 Standards Pipeline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Ballot</a:t>
            </a:r>
          </a:p>
        </p:txBody>
      </p:sp>
      <p:sp>
        <p:nvSpPr>
          <p:cNvPr id="30726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groups</a:t>
            </a:r>
          </a:p>
        </p:txBody>
      </p:sp>
      <p:sp>
        <p:nvSpPr>
          <p:cNvPr id="30729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0" name="AutoShape 9"/>
          <p:cNvSpPr>
            <a:spLocks noChangeArrowheads="1"/>
          </p:cNvSpPr>
          <p:nvPr/>
        </p:nvSpPr>
        <p:spPr bwMode="auto">
          <a:xfrm>
            <a:off x="6781800" y="19399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0731" name="AutoShape 10"/>
          <p:cNvSpPr>
            <a:spLocks noChangeArrowheads="1"/>
          </p:cNvSpPr>
          <p:nvPr/>
        </p:nvSpPr>
        <p:spPr bwMode="auto">
          <a:xfrm>
            <a:off x="6781800" y="1406525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0732" name="AutoShape 11"/>
          <p:cNvSpPr>
            <a:spLocks noChangeArrowheads="1"/>
          </p:cNvSpPr>
          <p:nvPr/>
        </p:nvSpPr>
        <p:spPr bwMode="auto">
          <a:xfrm>
            <a:off x="7986713" y="762000"/>
            <a:ext cx="1157287" cy="34385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33" name="AutoShape 12"/>
          <p:cNvSpPr>
            <a:spLocks noChangeArrowheads="1"/>
          </p:cNvSpPr>
          <p:nvPr/>
        </p:nvSpPr>
        <p:spPr bwMode="auto">
          <a:xfrm>
            <a:off x="7983538" y="5762625"/>
            <a:ext cx="1157287" cy="381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 (’99)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8077200" y="6143625"/>
            <a:ext cx="931863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Standard</a:t>
            </a: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8077200" y="3667125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096250" y="1381125"/>
            <a:ext cx="681038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8081963" y="2276475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8310563" y="2722563"/>
            <a:ext cx="681037" cy="377825"/>
          </a:xfrm>
          <a:prstGeom prst="cube">
            <a:avLst>
              <a:gd name="adj" fmla="val 659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Inter AP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8081963" y="1835150"/>
            <a:ext cx="681037" cy="376238"/>
          </a:xfrm>
          <a:prstGeom prst="cube">
            <a:avLst>
              <a:gd name="adj" fmla="val 10069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0740" name="AutoShape 21"/>
          <p:cNvSpPr>
            <a:spLocks noChangeArrowheads="1"/>
          </p:cNvSpPr>
          <p:nvPr/>
        </p:nvSpPr>
        <p:spPr bwMode="auto">
          <a:xfrm>
            <a:off x="5732463" y="1878013"/>
            <a:ext cx="973137" cy="555625"/>
          </a:xfrm>
          <a:prstGeom prst="cube">
            <a:avLst>
              <a:gd name="adj" fmla="val 4486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41" name="AutoShape 23"/>
          <p:cNvSpPr>
            <a:spLocks noChangeArrowheads="1"/>
          </p:cNvSpPr>
          <p:nvPr/>
        </p:nvSpPr>
        <p:spPr bwMode="auto">
          <a:xfrm>
            <a:off x="5753100" y="1422400"/>
            <a:ext cx="952500" cy="4064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0742" name="AutoShape 24"/>
          <p:cNvSpPr>
            <a:spLocks noChangeArrowheads="1"/>
          </p:cNvSpPr>
          <p:nvPr/>
        </p:nvSpPr>
        <p:spPr bwMode="auto">
          <a:xfrm>
            <a:off x="6781800" y="24733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0743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4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Letter Ballot</a:t>
            </a:r>
          </a:p>
        </p:txBody>
      </p:sp>
      <p:sp>
        <p:nvSpPr>
          <p:cNvPr id="30745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6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802.11 -2007</a:t>
            </a:r>
          </a:p>
        </p:txBody>
      </p:sp>
      <p:sp>
        <p:nvSpPr>
          <p:cNvPr id="30747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8" name="AutoShape 31"/>
          <p:cNvSpPr>
            <a:spLocks noChangeArrowheads="1"/>
          </p:cNvSpPr>
          <p:nvPr/>
        </p:nvSpPr>
        <p:spPr bwMode="auto">
          <a:xfrm>
            <a:off x="5457825" y="2527300"/>
            <a:ext cx="1085850" cy="423862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2952750" y="46609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51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2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Approved draft</a:t>
            </a:r>
          </a:p>
        </p:txBody>
      </p:sp>
      <p:sp>
        <p:nvSpPr>
          <p:cNvPr id="30753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Discussion Topics</a:t>
            </a:r>
          </a:p>
        </p:txBody>
      </p:sp>
      <p:sp>
        <p:nvSpPr>
          <p:cNvPr id="30754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5" name="Text Box 38"/>
          <p:cNvSpPr txBox="1">
            <a:spLocks noChangeArrowheads="1"/>
          </p:cNvSpPr>
          <p:nvPr/>
        </p:nvSpPr>
        <p:spPr bwMode="auto">
          <a:xfrm>
            <a:off x="6759575" y="5867400"/>
            <a:ext cx="1130300" cy="5175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Published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charset="0"/>
              </a:rPr>
              <a:t>Amendment</a:t>
            </a:r>
          </a:p>
        </p:txBody>
      </p:sp>
      <p:sp>
        <p:nvSpPr>
          <p:cNvPr id="30756" name="AutoShape 39"/>
          <p:cNvSpPr>
            <a:spLocks noChangeArrowheads="1"/>
          </p:cNvSpPr>
          <p:nvPr/>
        </p:nvSpPr>
        <p:spPr bwMode="auto">
          <a:xfrm>
            <a:off x="8382000" y="4191000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58" name="AutoShape 41"/>
          <p:cNvSpPr>
            <a:spLocks noChangeArrowheads="1"/>
          </p:cNvSpPr>
          <p:nvPr/>
        </p:nvSpPr>
        <p:spPr bwMode="auto">
          <a:xfrm>
            <a:off x="6772275" y="4106863"/>
            <a:ext cx="990600" cy="757237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0759" name="AutoShape 42"/>
          <p:cNvSpPr>
            <a:spLocks noChangeArrowheads="1"/>
          </p:cNvSpPr>
          <p:nvPr/>
        </p:nvSpPr>
        <p:spPr bwMode="auto">
          <a:xfrm>
            <a:off x="6751638" y="5000625"/>
            <a:ext cx="990600" cy="757238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0760" name="AutoShape 43"/>
          <p:cNvSpPr>
            <a:spLocks noChangeArrowheads="1"/>
          </p:cNvSpPr>
          <p:nvPr/>
        </p:nvSpPr>
        <p:spPr bwMode="auto">
          <a:xfrm>
            <a:off x="6784975" y="846138"/>
            <a:ext cx="952500" cy="473075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0761" name="AutoShape 44"/>
          <p:cNvSpPr>
            <a:spLocks noChangeArrowheads="1"/>
          </p:cNvSpPr>
          <p:nvPr/>
        </p:nvSpPr>
        <p:spPr bwMode="auto">
          <a:xfrm>
            <a:off x="6791325" y="3333750"/>
            <a:ext cx="962025" cy="7239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2619375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3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67000" y="2427288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67000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7" name="AutoShape 30"/>
          <p:cNvSpPr>
            <a:spLocks noChangeArrowheads="1"/>
          </p:cNvSpPr>
          <p:nvPr/>
        </p:nvSpPr>
        <p:spPr bwMode="auto">
          <a:xfrm>
            <a:off x="5653087" y="3435350"/>
            <a:ext cx="1066800" cy="685800"/>
          </a:xfrm>
          <a:prstGeom prst="cube">
            <a:avLst>
              <a:gd name="adj" fmla="val 10069"/>
            </a:avLst>
          </a:prstGeom>
          <a:solidFill>
            <a:srgbClr val="3366FF">
              <a:alpha val="9411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802.11mb</a:t>
            </a:r>
          </a:p>
          <a:p>
            <a:pPr algn="ctr" eaLnBrk="0" hangingPunct="0"/>
            <a:r>
              <a:rPr lang="en-US" sz="15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Revision</a:t>
            </a:r>
          </a:p>
        </p:txBody>
      </p:sp>
      <p:sp>
        <p:nvSpPr>
          <p:cNvPr id="30768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WNG</a:t>
            </a:r>
          </a:p>
        </p:txBody>
      </p:sp>
      <p:sp>
        <p:nvSpPr>
          <p:cNvPr id="30769" name="AutoShape 12"/>
          <p:cNvSpPr>
            <a:spLocks noChangeArrowheads="1"/>
          </p:cNvSpPr>
          <p:nvPr/>
        </p:nvSpPr>
        <p:spPr bwMode="auto">
          <a:xfrm>
            <a:off x="7986713" y="4343400"/>
            <a:ext cx="1157287" cy="1219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0" name="AutoShape 39"/>
          <p:cNvSpPr>
            <a:spLocks noChangeArrowheads="1"/>
          </p:cNvSpPr>
          <p:nvPr/>
        </p:nvSpPr>
        <p:spPr bwMode="auto">
          <a:xfrm>
            <a:off x="8382000" y="5610225"/>
            <a:ext cx="228600" cy="1524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71" name="AutoShape 18"/>
          <p:cNvSpPr>
            <a:spLocks noChangeArrowheads="1"/>
          </p:cNvSpPr>
          <p:nvPr/>
        </p:nvSpPr>
        <p:spPr bwMode="auto">
          <a:xfrm>
            <a:off x="8077200" y="3133725"/>
            <a:ext cx="681038" cy="3762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2" name="Text Box 28"/>
          <p:cNvSpPr txBox="1">
            <a:spLocks noChangeArrowheads="1"/>
          </p:cNvSpPr>
          <p:nvPr/>
        </p:nvSpPr>
        <p:spPr bwMode="auto">
          <a:xfrm>
            <a:off x="8012113" y="4343400"/>
            <a:ext cx="1131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1">
                <a:latin typeface="Times" pitchFamily="18" charset="0"/>
                <a:ea typeface="ＭＳ Ｐゴシック" charset="-128"/>
              </a:rPr>
              <a:t>802.11 -2003</a:t>
            </a:r>
          </a:p>
        </p:txBody>
      </p:sp>
      <p:sp>
        <p:nvSpPr>
          <p:cNvPr id="30773" name="AutoShape 15"/>
          <p:cNvSpPr>
            <a:spLocks noChangeArrowheads="1"/>
          </p:cNvSpPr>
          <p:nvPr/>
        </p:nvSpPr>
        <p:spPr bwMode="auto">
          <a:xfrm>
            <a:off x="8077200" y="5080000"/>
            <a:ext cx="681038" cy="4572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0774" name="AutoShape 18"/>
          <p:cNvSpPr>
            <a:spLocks noChangeArrowheads="1"/>
          </p:cNvSpPr>
          <p:nvPr/>
        </p:nvSpPr>
        <p:spPr bwMode="auto">
          <a:xfrm>
            <a:off x="8077200" y="4572000"/>
            <a:ext cx="914400" cy="452438"/>
          </a:xfrm>
          <a:prstGeom prst="cube">
            <a:avLst>
              <a:gd name="adj" fmla="val 659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11Mbps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2.4 GHz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0775" name="AutoShape 15"/>
          <p:cNvSpPr>
            <a:spLocks noChangeArrowheads="1"/>
          </p:cNvSpPr>
          <p:nvPr/>
        </p:nvSpPr>
        <p:spPr bwMode="auto">
          <a:xfrm>
            <a:off x="8839200" y="5105400"/>
            <a:ext cx="152400" cy="4064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07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368FC42-8507-457E-A893-4AEDA7C8199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79" name="AutoShape 10"/>
          <p:cNvSpPr>
            <a:spLocks noChangeArrowheads="1"/>
          </p:cNvSpPr>
          <p:nvPr/>
        </p:nvSpPr>
        <p:spPr bwMode="auto">
          <a:xfrm>
            <a:off x="5729288" y="914400"/>
            <a:ext cx="990600" cy="457200"/>
          </a:xfrm>
          <a:prstGeom prst="cube">
            <a:avLst>
              <a:gd name="adj" fmla="val 10069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0780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82" name="AutoShape 31"/>
          <p:cNvSpPr>
            <a:spLocks noChangeArrowheads="1"/>
          </p:cNvSpPr>
          <p:nvPr/>
        </p:nvSpPr>
        <p:spPr bwMode="auto">
          <a:xfrm>
            <a:off x="5467350" y="2951162"/>
            <a:ext cx="1085850" cy="466725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QoS </a:t>
            </a:r>
            <a:r>
              <a:rPr lang="en-US" sz="1000" b="1" dirty="0" err="1">
                <a:latin typeface="Tahoma" pitchFamily="34" charset="0"/>
                <a:ea typeface="ＭＳ Ｐゴシック" charset="-128"/>
                <a:cs typeface="Arial" charset="0"/>
              </a:rPr>
              <a:t>Mgt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 Frames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1" name="AutoShape 31"/>
          <p:cNvSpPr>
            <a:spLocks noChangeArrowheads="1"/>
          </p:cNvSpPr>
          <p:nvPr/>
        </p:nvSpPr>
        <p:spPr bwMode="auto">
          <a:xfrm>
            <a:off x="49593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3366FF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VHT 60 GHz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2" name="AutoShape 46"/>
          <p:cNvSpPr>
            <a:spLocks noChangeArrowheads="1"/>
          </p:cNvSpPr>
          <p:nvPr/>
        </p:nvSpPr>
        <p:spPr bwMode="auto">
          <a:xfrm>
            <a:off x="1514475" y="2644776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IDS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3" name="AutoShape 46"/>
          <p:cNvSpPr>
            <a:spLocks noChangeArrowheads="1"/>
          </p:cNvSpPr>
          <p:nvPr/>
        </p:nvSpPr>
        <p:spPr bwMode="auto">
          <a:xfrm>
            <a:off x="1539875" y="377825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CMMW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 txBox="1">
            <a:spLocks noGrp="1"/>
          </p:cNvSpPr>
          <p:nvPr/>
        </p:nvSpPr>
        <p:spPr bwMode="auto">
          <a:xfrm>
            <a:off x="47005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/>
              <a:t>Slide </a:t>
            </a:r>
            <a:fld id="{75B4C9E7-1F8D-4190-9229-C70C7D76FC49}" type="slidenum">
              <a:rPr lang="en-US" sz="1200"/>
              <a:pPr algn="ctr" eaLnBrk="0" hangingPunct="0"/>
              <a:t>11</a:t>
            </a:fld>
            <a:endParaRPr lang="en-US" sz="12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3127375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58140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Tahoma" pitchFamily="34" charset="0"/>
                <a:ea typeface="ＭＳ Ｐゴシック" charset="-128"/>
                <a:cs typeface="Arial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/>
            <a:r>
              <a:rPr lang="en-US" sz="1800" b="1" dirty="0"/>
              <a:t>-2012</a:t>
            </a:r>
          </a:p>
        </p:txBody>
      </p:sp>
      <p:sp>
        <p:nvSpPr>
          <p:cNvPr id="32789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0" name="AutoShape 9"/>
          <p:cNvSpPr>
            <a:spLocks noChangeArrowheads="1"/>
          </p:cNvSpPr>
          <p:nvPr/>
        </p:nvSpPr>
        <p:spPr bwMode="auto">
          <a:xfrm>
            <a:off x="7696200" y="2057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Video Transport</a:t>
            </a:r>
          </a:p>
        </p:txBody>
      </p:sp>
      <p:sp>
        <p:nvSpPr>
          <p:cNvPr id="32791" name="AutoShape 10"/>
          <p:cNvSpPr>
            <a:spLocks noChangeArrowheads="1"/>
          </p:cNvSpPr>
          <p:nvPr/>
        </p:nvSpPr>
        <p:spPr bwMode="auto">
          <a:xfrm>
            <a:off x="7696200" y="1524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QoS Mgt Frames</a:t>
            </a: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96200" y="5562600"/>
            <a:ext cx="1295400" cy="6096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charset="0"/>
              </a:rPr>
              <a:t>&lt;1GHz</a:t>
            </a:r>
          </a:p>
        </p:txBody>
      </p:sp>
      <p:sp>
        <p:nvSpPr>
          <p:cNvPr id="32793" name="AutoShape 41"/>
          <p:cNvSpPr>
            <a:spLocks noChangeArrowheads="1"/>
          </p:cNvSpPr>
          <p:nvPr/>
        </p:nvSpPr>
        <p:spPr bwMode="auto">
          <a:xfrm>
            <a:off x="7686675" y="3810000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5GHz</a:t>
            </a:r>
          </a:p>
        </p:txBody>
      </p:sp>
      <p:sp>
        <p:nvSpPr>
          <p:cNvPr id="32794" name="AutoShape 43"/>
          <p:cNvSpPr>
            <a:spLocks noChangeArrowheads="1"/>
          </p:cNvSpPr>
          <p:nvPr/>
        </p:nvSpPr>
        <p:spPr bwMode="auto">
          <a:xfrm>
            <a:off x="7699375" y="963613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96200" y="4695825"/>
            <a:ext cx="12954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802.11ad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Very High 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Throughput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6Gbps @ 60GHz</a:t>
            </a:r>
          </a:p>
        </p:txBody>
      </p:sp>
      <p:sp>
        <p:nvSpPr>
          <p:cNvPr id="32796" name="AutoShape 9"/>
          <p:cNvSpPr>
            <a:spLocks noChangeArrowheads="1"/>
          </p:cNvSpPr>
          <p:nvPr/>
        </p:nvSpPr>
        <p:spPr bwMode="auto">
          <a:xfrm>
            <a:off x="7696200" y="3276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charset="0"/>
              </a:rPr>
              <a:t>TV Whitespace</a:t>
            </a:r>
          </a:p>
        </p:txBody>
      </p:sp>
      <p:sp>
        <p:nvSpPr>
          <p:cNvPr id="32797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798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2.4GHz</a:t>
            </a:r>
          </a:p>
        </p:txBody>
      </p:sp>
      <p:sp>
        <p:nvSpPr>
          <p:cNvPr id="32799" name="AutoShape 16"/>
          <p:cNvSpPr>
            <a:spLocks noChangeArrowheads="1"/>
          </p:cNvSpPr>
          <p:nvPr/>
        </p:nvSpPr>
        <p:spPr bwMode="auto">
          <a:xfrm>
            <a:off x="2605088" y="12954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QoS</a:t>
            </a:r>
          </a:p>
        </p:txBody>
      </p:sp>
      <p:sp>
        <p:nvSpPr>
          <p:cNvPr id="32800" name="AutoShape 17"/>
          <p:cNvSpPr>
            <a:spLocks noChangeArrowheads="1"/>
          </p:cNvSpPr>
          <p:nvPr/>
        </p:nvSpPr>
        <p:spPr bwMode="auto">
          <a:xfrm>
            <a:off x="2590800" y="21907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Security</a:t>
            </a:r>
          </a:p>
        </p:txBody>
      </p:sp>
      <p:sp>
        <p:nvSpPr>
          <p:cNvPr id="32801" name="AutoShape 19"/>
          <p:cNvSpPr>
            <a:spLocks noChangeArrowheads="1"/>
          </p:cNvSpPr>
          <p:nvPr/>
        </p:nvSpPr>
        <p:spPr bwMode="auto">
          <a:xfrm>
            <a:off x="2590800" y="17494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DFS &amp; TPC</a:t>
            </a:r>
          </a:p>
        </p:txBody>
      </p:sp>
      <p:sp>
        <p:nvSpPr>
          <p:cNvPr id="32802" name="AutoShape 18"/>
          <p:cNvSpPr>
            <a:spLocks noChangeArrowheads="1"/>
          </p:cNvSpPr>
          <p:nvPr/>
        </p:nvSpPr>
        <p:spPr bwMode="auto">
          <a:xfrm>
            <a:off x="2595563" y="31242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6828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2805" name="Footer Placeholder 2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328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E2792FC-2C1F-4DC5-B60D-1127CB588D9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7790"/>
            <a:ext cx="685800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1693"/>
            <a:ext cx="1506537" cy="556419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of Groups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39203"/>
              </p:ext>
            </p:extLst>
          </p:nvPr>
        </p:nvGraphicFramePr>
        <p:xfrm>
          <a:off x="1600200" y="26670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dirty="0" smtClean="0"/>
              <a:t>Groups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518949"/>
              </p:ext>
            </p:extLst>
          </p:nvPr>
        </p:nvGraphicFramePr>
        <p:xfrm>
          <a:off x="609600" y="762000"/>
          <a:ext cx="7924800" cy="5512288"/>
        </p:xfrm>
        <a:graphic>
          <a:graphicData uri="http://schemas.openxmlformats.org/drawingml/2006/table">
            <a:tbl>
              <a:tblPr/>
              <a:tblGrid>
                <a:gridCol w="1008610"/>
                <a:gridCol w="1152698"/>
                <a:gridCol w="3477492"/>
                <a:gridCol w="228600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“mb”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Robust video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QoS for Management Frames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C60G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TBA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Infrastructure Service Discovery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TBA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14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Jan 2012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smtClean="0"/>
              <a:t>Roll Call / Contacts / Reflector</a:t>
            </a:r>
          </a:p>
          <a:p>
            <a:r>
              <a:rPr lang="en-US" sz="2800" smtClean="0"/>
              <a:t>Go round table and get brief status report</a:t>
            </a:r>
          </a:p>
          <a:p>
            <a:r>
              <a:rPr lang="en-US" sz="2800" smtClean="0"/>
              <a:t>ANA Status / Process / What is administered</a:t>
            </a:r>
          </a:p>
          <a:p>
            <a:r>
              <a:rPr lang="en-US" sz="2800" smtClean="0"/>
              <a:t>Numbering Alignment process / Spreadsheet</a:t>
            </a:r>
          </a:p>
          <a:p>
            <a:r>
              <a:rPr lang="en-US" sz="2800" smtClean="0"/>
              <a:t>Amendment Ordering / Draft Snapshots</a:t>
            </a:r>
          </a:p>
          <a:p>
            <a:r>
              <a:rPr lang="en-US" sz="2800" smtClean="0"/>
              <a:t>Style Guide for 802.11 </a:t>
            </a:r>
          </a:p>
          <a:p>
            <a:r>
              <a:rPr lang="en-US" sz="2800" smtClean="0"/>
              <a:t>Editor succession REVmc</a:t>
            </a:r>
          </a:p>
          <a:p>
            <a:r>
              <a:rPr lang="en-US" sz="280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36255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WNG SC – January 2012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pPr eaLnBrk="1" hangingPunct="1"/>
            <a:r>
              <a:rPr lang="en-US" dirty="0"/>
              <a:t>Review of objectives</a:t>
            </a:r>
          </a:p>
          <a:p>
            <a:pPr eaLnBrk="1" hangingPunct="1"/>
            <a:r>
              <a:rPr lang="en-US" dirty="0"/>
              <a:t>802.21 Issues () – Subir Das</a:t>
            </a:r>
          </a:p>
          <a:p>
            <a:pPr eaLnBrk="1" hangingPunct="1"/>
            <a:r>
              <a:rPr lang="en-US" dirty="0"/>
              <a:t>Access Point Power Saving (11-12-0006-00-0wng-access-point-power-saving) – Alex Ashley</a:t>
            </a:r>
          </a:p>
          <a:p>
            <a:pPr eaLnBrk="1" hangingPunct="1"/>
            <a:r>
              <a:rPr lang="en-US" dirty="0"/>
              <a:t>6-10GHz () – Jim Lansford</a:t>
            </a:r>
          </a:p>
          <a:p>
            <a:pPr eaLnBrk="1" hangingPunct="1"/>
            <a:r>
              <a:rPr lang="en-US" dirty="0"/>
              <a:t>Discussions on the better resource utilization for the next generation WLANs (11-12-0068-00-0wng-discussion-on-the-better-resource-utilization-for-the-next-generation-wlans.pptx) - Yasuhiko Inoue</a:t>
            </a:r>
          </a:p>
        </p:txBody>
      </p:sp>
    </p:spTree>
    <p:extLst>
      <p:ext uri="{BB962C8B-B14F-4D97-AF65-F5344CB8AC3E}">
        <p14:creationId xmlns:p14="http://schemas.microsoft.com/office/powerpoint/2010/main" val="16339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802.11 ARC – Jan, 2012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Administration</a:t>
            </a:r>
          </a:p>
          <a:p>
            <a:pPr lvl="1" eaLnBrk="1" hangingPunct="1"/>
            <a:r>
              <a:rPr lang="en-US" dirty="0" smtClean="0"/>
              <a:t>Attendance</a:t>
            </a:r>
          </a:p>
          <a:p>
            <a:pPr lvl="1" eaLnBrk="1" hangingPunct="1"/>
            <a:r>
              <a:rPr lang="en-US" dirty="0" smtClean="0"/>
              <a:t>Approve Agenda</a:t>
            </a:r>
          </a:p>
          <a:p>
            <a:pPr lvl="1" eaLnBrk="1" hangingPunct="1"/>
            <a:r>
              <a:rPr lang="en-US" dirty="0" smtClean="0"/>
              <a:t>Policies </a:t>
            </a:r>
          </a:p>
          <a:p>
            <a:pPr eaLnBrk="1" hangingPunct="1"/>
            <a:r>
              <a:rPr lang="en-US" dirty="0" smtClean="0"/>
              <a:t>802 Overview &amp; Architecture ballot</a:t>
            </a:r>
          </a:p>
          <a:p>
            <a:pPr lvl="1" eaLnBrk="1" hangingPunct="1"/>
            <a:r>
              <a:rPr lang="en-US" dirty="0" smtClean="0"/>
              <a:t>Ballot status update</a:t>
            </a:r>
          </a:p>
          <a:p>
            <a:pPr lvl="2" eaLnBrk="1" hangingPunct="1"/>
            <a:r>
              <a:rPr lang="en-US" dirty="0" smtClean="0"/>
              <a:t>802.11 WG ballot to collect comments closed Jan 13</a:t>
            </a:r>
          </a:p>
          <a:p>
            <a:pPr lvl="2" eaLnBrk="1" hangingPunct="1"/>
            <a:r>
              <a:rPr lang="en-US" dirty="0" smtClean="0"/>
              <a:t>802 ballot closes Feb 4</a:t>
            </a:r>
          </a:p>
          <a:p>
            <a:pPr lvl="1" eaLnBrk="1" hangingPunct="1"/>
            <a:r>
              <a:rPr lang="en-US" dirty="0" smtClean="0"/>
              <a:t>Discussion on consolidation of 802.11 comments</a:t>
            </a:r>
          </a:p>
          <a:p>
            <a:pPr lvl="2" eaLnBrk="1" hangingPunct="1"/>
            <a:r>
              <a:rPr lang="en-US" dirty="0" smtClean="0"/>
              <a:t>Submit 802.11’s comments/vote to 802 ballot by Feb 4</a:t>
            </a:r>
          </a:p>
          <a:p>
            <a:pPr eaLnBrk="1" hangingPunct="1"/>
            <a:r>
              <a:rPr lang="en-US" dirty="0" smtClean="0"/>
              <a:t>Future sessions / SC activities</a:t>
            </a:r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778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2012</a:t>
            </a: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Mark Hamilton, Polycom, Inc.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DADFC70-2EE8-4440-93D2-9F2D4262553D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39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F72973D-1BF1-4650-B003-A613B74699B8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205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>
                <a:ea typeface="ＭＳ Ｐゴシック" pitchFamily="34" charset="-128"/>
              </a:rPr>
              <a:t>Slide </a:t>
            </a:r>
            <a:fld id="{8EC0BA0D-FCDE-46F1-8970-DDED79C3BB2F}" type="slidenum">
              <a:rPr lang="en-US" sz="1200">
                <a:ea typeface="ＭＳ Ｐゴシック" pitchFamily="34" charset="-128"/>
              </a:rPr>
              <a:pPr algn="ctr"/>
              <a:t>17</a:t>
            </a:fld>
            <a:endParaRPr lang="en-US" sz="1200">
              <a:ea typeface="ＭＳ Ｐゴシック" pitchFamily="34" charset="-128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TGmb - January 2012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72000"/>
          </a:xfrm>
        </p:spPr>
        <p:txBody>
          <a:bodyPr/>
          <a:lstStyle/>
          <a:p>
            <a:r>
              <a:rPr lang="en-US" smtClean="0"/>
              <a:t>Recirculation Sponsor Ballot on Draft 12.0 closed 13 Nov 2011</a:t>
            </a:r>
          </a:p>
          <a:p>
            <a:pPr lvl="1"/>
            <a:r>
              <a:rPr lang="en-US" smtClean="0"/>
              <a:t>Pool 186, 150 affirmative – 97%, 5 Disapprove –35%, 9 Abstain – 5% (prior ballot was 147/9/8)</a:t>
            </a:r>
          </a:p>
          <a:p>
            <a:pPr lvl="1"/>
            <a:r>
              <a:rPr lang="en-US" smtClean="0"/>
              <a:t>2 comments (prior ballot was 92), both from an approve voter; no additional recirculation required. </a:t>
            </a:r>
          </a:p>
          <a:p>
            <a:pPr lvl="1"/>
            <a:r>
              <a:rPr lang="en-US" smtClean="0"/>
              <a:t>EC approved our Request for Conditional Approval to proceed to RevCom at Nov 2011 EC meeting; Conditions met</a:t>
            </a:r>
          </a:p>
          <a:p>
            <a:r>
              <a:rPr lang="en-US" smtClean="0"/>
              <a:t>D12.0 submitted to RevCom; on the continuous process agenda (January 23</a:t>
            </a:r>
            <a:r>
              <a:rPr lang="en-US" baseline="30000" smtClean="0"/>
              <a:t>rd</a:t>
            </a:r>
            <a:r>
              <a:rPr lang="en-US" smtClean="0"/>
              <a:t> meeting, early Feb ratification, March/April publication)</a:t>
            </a:r>
          </a:p>
          <a:p>
            <a:r>
              <a:rPr lang="en-US" smtClean="0"/>
              <a:t>This meeting: respond to any RevCom questions</a:t>
            </a:r>
          </a:p>
        </p:txBody>
      </p:sp>
    </p:spTree>
    <p:extLst>
      <p:ext uri="{BB962C8B-B14F-4D97-AF65-F5344CB8AC3E}">
        <p14:creationId xmlns:p14="http://schemas.microsoft.com/office/powerpoint/2010/main" val="31261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/>
          <a:p>
            <a:r>
              <a:rPr lang="en-US" altLang="ja-JP"/>
              <a:t>Jan 2012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>
            <a:normAutofit/>
          </a:bodyPr>
          <a:lstStyle/>
          <a:p>
            <a:r>
              <a:rPr lang="en-US" altLang="ja-JP" sz="2900" smtClean="0"/>
              <a:t>IEEE 802.11 TGaa – Jacksonville, </a:t>
            </a:r>
            <a:br>
              <a:rPr lang="en-US" altLang="ja-JP" sz="2900" smtClean="0"/>
            </a:br>
            <a:r>
              <a:rPr lang="en-US" altLang="ja-JP" sz="2900" smtClean="0"/>
              <a:t>Jan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572000"/>
          </a:xfrm>
        </p:spPr>
        <p:txBody>
          <a:bodyPr lIns="91440" tIns="45720" rIns="91440" bIns="45720"/>
          <a:lstStyle/>
          <a:p>
            <a:r>
              <a:rPr lang="en-US" altLang="ja-JP" sz="3200" dirty="0" smtClean="0"/>
              <a:t>Goals for the  Meeting:</a:t>
            </a:r>
          </a:p>
          <a:p>
            <a:pPr lvl="1">
              <a:buFontTx/>
              <a:buNone/>
            </a:pPr>
            <a:r>
              <a:rPr lang="en-US" altLang="ja-JP" sz="2800" dirty="0" smtClean="0"/>
              <a:t>Sponsor Ballot 3 received 100% approval with 6 comments.</a:t>
            </a:r>
          </a:p>
          <a:p>
            <a:pPr lvl="1"/>
            <a:r>
              <a:rPr lang="en-US" altLang="ja-JP" sz="2800" dirty="0" smtClean="0"/>
              <a:t>Review and Approve the  Atlanta and Teleconferences meeting minutes</a:t>
            </a:r>
          </a:p>
          <a:p>
            <a:pPr lvl="1"/>
            <a:r>
              <a:rPr lang="en-US" altLang="ja-JP" sz="2800" dirty="0" smtClean="0"/>
              <a:t>Report on Sponsor Ballot results and plan</a:t>
            </a:r>
          </a:p>
          <a:p>
            <a:pPr lvl="1"/>
            <a:r>
              <a:rPr lang="en-US" altLang="ja-JP" sz="2800" dirty="0" smtClean="0"/>
              <a:t>Prepare submission to EC</a:t>
            </a:r>
          </a:p>
          <a:p>
            <a:pPr lvl="1"/>
            <a:r>
              <a:rPr lang="en-US" altLang="ja-JP" sz="2800" dirty="0" smtClean="0"/>
              <a:t>Plan for Teleconferences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7C7EAC3F-A80A-4B5B-863E-22E9A1F3F6F8}" type="slidenum">
              <a:rPr kumimoji="0" lang="he-IL" altLang="ja-JP" sz="1200">
                <a:cs typeface="Times New Roman" pitchFamily="18" charset="0"/>
              </a:rPr>
              <a:pPr/>
              <a:t>18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56524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350A3845-B017-4C70-9605-D94219CFADCC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January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7724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mtClean="0"/>
              <a:t>Discuss any proposed changes to TGac draft.</a:t>
            </a:r>
          </a:p>
          <a:p>
            <a:pPr>
              <a:lnSpc>
                <a:spcPct val="90000"/>
              </a:lnSpc>
            </a:pPr>
            <a:r>
              <a:rPr lang="en-US" smtClean="0"/>
              <a:t>Request WG approval to start a 30-day WG Letter Ballot.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Comment resolution spread sheet is available at: </a:t>
            </a:r>
            <a:r>
              <a:rPr lang="en-US" smtClean="0">
                <a:hlinkClick r:id="rId3"/>
              </a:rPr>
              <a:t>https://mentor.ieee.org/802.11/dcn/11/11-11-0907-12-00ac-lb178-comments-tgac-d1-0.xls</a:t>
            </a:r>
            <a:r>
              <a:rPr lang="en-US" smtClean="0"/>
              <a:t> .</a:t>
            </a:r>
          </a:p>
          <a:p>
            <a:r>
              <a:rPr lang="en-US" smtClean="0"/>
              <a:t>Review TG timeline.</a:t>
            </a:r>
          </a:p>
          <a:p>
            <a:r>
              <a:rPr lang="en-US" smtClean="0"/>
              <a:t>Agenda for this meeting is available  in document 11-12/0008r0.</a:t>
            </a:r>
          </a:p>
        </p:txBody>
      </p:sp>
    </p:spTree>
    <p:extLst>
      <p:ext uri="{BB962C8B-B14F-4D97-AF65-F5344CB8AC3E}">
        <p14:creationId xmlns:p14="http://schemas.microsoft.com/office/powerpoint/2010/main" val="14734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r>
              <a:rPr lang="en-US" sz="3200" dirty="0" smtClean="0"/>
              <a:t>Agenda 					11-11-1595</a:t>
            </a:r>
          </a:p>
          <a:p>
            <a:r>
              <a:rPr lang="en-US" sz="3200" dirty="0" smtClean="0"/>
              <a:t>Snapshots 				11-11-1596</a:t>
            </a:r>
          </a:p>
          <a:p>
            <a:r>
              <a:rPr lang="en-US" sz="3200" dirty="0" smtClean="0"/>
              <a:t>Supplementary 			11-11-1597</a:t>
            </a:r>
          </a:p>
          <a:p>
            <a:r>
              <a:rPr lang="en-US" sz="3200" dirty="0" smtClean="0"/>
              <a:t>Adrian’s Vice Chair report  	11-12-0038</a:t>
            </a:r>
          </a:p>
          <a:p>
            <a:r>
              <a:rPr lang="en-US" sz="3200" dirty="0" smtClean="0"/>
              <a:t>Jon’s Vice Chair report  	11-12-0045</a:t>
            </a:r>
          </a:p>
          <a:p>
            <a:r>
              <a:rPr lang="en-US" sz="3200" dirty="0" smtClean="0"/>
              <a:t>Treasury report  			11-12-0043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TGad –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Comment resolution on first sponsor ballot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4778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Month Year</a:t>
            </a:r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mtClean="0"/>
              <a:t>John Doe, Some Company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AF92A04A-B4D5-4DF3-A186-573DB10508C7}" type="slidenum">
              <a:rPr lang="en-US"/>
              <a:pPr/>
              <a:t>21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TGae  January 2012 Summary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Status:</a:t>
            </a:r>
          </a:p>
          <a:p>
            <a:r>
              <a:rPr lang="en-US" sz="2800" dirty="0" smtClean="0">
                <a:ea typeface="ＭＳ Ｐゴシック" pitchFamily="34" charset="-128"/>
              </a:rPr>
              <a:t>Completed 2 SB Recirculations: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2</a:t>
            </a:r>
            <a:r>
              <a:rPr lang="en-US" sz="2400" baseline="30000" dirty="0" smtClean="0">
                <a:ea typeface="ＭＳ Ｐゴシック" pitchFamily="34" charset="-128"/>
              </a:rPr>
              <a:t>nd</a:t>
            </a:r>
            <a:r>
              <a:rPr lang="en-US" sz="2400" dirty="0" smtClean="0">
                <a:ea typeface="ＭＳ Ｐゴシック" pitchFamily="34" charset="-128"/>
              </a:rPr>
              <a:t> Recirculation: 100% approval and 11 comments.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3</a:t>
            </a:r>
            <a:r>
              <a:rPr lang="en-US" sz="2400" baseline="30000" dirty="0" smtClean="0">
                <a:ea typeface="ＭＳ Ｐゴシック" pitchFamily="34" charset="-128"/>
              </a:rPr>
              <a:t>rd</a:t>
            </a:r>
            <a:r>
              <a:rPr lang="en-US" sz="2400" dirty="0" smtClean="0">
                <a:ea typeface="ＭＳ Ｐゴシック" pitchFamily="34" charset="-128"/>
              </a:rPr>
              <a:t> Recirculation: 100% approval and 0 comments.</a:t>
            </a:r>
          </a:p>
          <a:p>
            <a:pPr>
              <a:buFontTx/>
              <a:buNone/>
            </a:pPr>
            <a:r>
              <a:rPr lang="en-US" sz="2800" dirty="0" smtClean="0">
                <a:ea typeface="ＭＳ Ｐゴシック" pitchFamily="34" charset="-128"/>
              </a:rPr>
              <a:t>Objectives:</a:t>
            </a:r>
          </a:p>
          <a:p>
            <a:r>
              <a:rPr lang="en-US" sz="2800" dirty="0" smtClean="0">
                <a:ea typeface="ＭＳ Ｐゴシック" pitchFamily="34" charset="-128"/>
              </a:rPr>
              <a:t>Prepare report for EC and REVCOM</a:t>
            </a:r>
          </a:p>
        </p:txBody>
      </p:sp>
    </p:spTree>
    <p:extLst>
      <p:ext uri="{BB962C8B-B14F-4D97-AF65-F5344CB8AC3E}">
        <p14:creationId xmlns:p14="http://schemas.microsoft.com/office/powerpoint/2010/main" val="36679721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9107B09-54CA-4F76-AF53-BA11555A6311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ECAFEE19-C885-473E-893C-C35BBCC3FA2B}" type="slidenum">
              <a:rPr lang="en-US" sz="1200"/>
              <a:pPr algn="ctr"/>
              <a:t>22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January 2012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results of LB171</a:t>
            </a:r>
          </a:p>
          <a:p>
            <a:r>
              <a:rPr lang="en-US" altLang="ja-JP" smtClean="0">
                <a:ea typeface="ＭＳ Ｐゴシック" pitchFamily="34" charset="-128"/>
              </a:rPr>
              <a:t>Approve the LB171 comment spreadsheet in 11-11/277r24</a:t>
            </a:r>
          </a:p>
          <a:p>
            <a:r>
              <a:rPr lang="en-US" altLang="ja-JP" smtClean="0">
                <a:ea typeface="ＭＳ Ｐゴシック" pitchFamily="34" charset="-128"/>
              </a:rPr>
              <a:t>Approve speculative draft D1.05</a:t>
            </a:r>
          </a:p>
          <a:p>
            <a:r>
              <a:rPr lang="en-US" altLang="ja-JP" smtClean="0">
                <a:ea typeface="ＭＳ Ｐゴシック" pitchFamily="34" charset="-128"/>
              </a:rPr>
              <a:t>Review the progress since November</a:t>
            </a:r>
          </a:p>
          <a:p>
            <a:r>
              <a:rPr lang="en-US" altLang="ja-JP" smtClean="0">
                <a:ea typeface="ＭＳ Ｐゴシック" pitchFamily="34" charset="-128"/>
              </a:rPr>
              <a:t>Complete MAC/General comments resolution</a:t>
            </a:r>
            <a:endParaRPr lang="en-US" altLang="ja-JP" sz="1800" smtClean="0">
              <a:ea typeface="ＭＳ Ｐゴシック" pitchFamily="34" charset="-128"/>
            </a:endParaRPr>
          </a:p>
          <a:p>
            <a:r>
              <a:rPr lang="en-US" altLang="ja-JP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smtClean="0">
                <a:ea typeface="ＭＳ Ｐゴシック" pitchFamily="34" charset="-128"/>
              </a:rPr>
              <a:t>Begin the process of creating the PHY clause, answering all LB 171 PHY comments</a:t>
            </a:r>
          </a:p>
          <a:p>
            <a:r>
              <a:rPr lang="en-US" altLang="ja-JP" smtClean="0">
                <a:ea typeface="ＭＳ Ｐゴシック" pitchFamily="34" charset="-128"/>
              </a:rPr>
              <a:t>Plan for March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3105351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Snapshot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 marL="609600" indent="-609600"/>
            <a:r>
              <a:rPr lang="en-US" sz="2800" dirty="0" smtClean="0"/>
              <a:t>Primary focus</a:t>
            </a:r>
          </a:p>
          <a:p>
            <a:pPr marL="1009650" lvl="1" indent="-609600"/>
            <a:r>
              <a:rPr lang="en-US" sz="2400" dirty="0" smtClean="0"/>
              <a:t>Continue work on the specification framework document.</a:t>
            </a:r>
          </a:p>
          <a:p>
            <a:pPr marL="609600" indent="-609600"/>
            <a:r>
              <a:rPr lang="en-US" sz="2800" dirty="0" smtClean="0"/>
              <a:t>Continue work on,</a:t>
            </a:r>
          </a:p>
          <a:p>
            <a:pPr marL="1009650" lvl="1" indent="-609600"/>
            <a:r>
              <a:rPr lang="en-US" sz="2400" dirty="0" smtClean="0"/>
              <a:t>Requirements</a:t>
            </a:r>
            <a:r>
              <a:rPr lang="en-US" sz="2400" dirty="0"/>
              <a:t> </a:t>
            </a:r>
            <a:r>
              <a:rPr lang="en-US" sz="2400" dirty="0" smtClean="0"/>
              <a:t>&amp; </a:t>
            </a:r>
            <a:r>
              <a:rPr lang="en-US" sz="2400" dirty="0" err="1" smtClean="0"/>
              <a:t>eval</a:t>
            </a:r>
            <a:r>
              <a:rPr lang="en-US" sz="2400" dirty="0"/>
              <a:t>.</a:t>
            </a:r>
            <a:r>
              <a:rPr lang="en-US" sz="2400" dirty="0" smtClean="0"/>
              <a:t> and channel model document</a:t>
            </a:r>
          </a:p>
          <a:p>
            <a:pPr marL="609600" indent="-609600"/>
            <a:r>
              <a:rPr lang="en-US" sz="2800" dirty="0" smtClean="0"/>
              <a:t>Timeline review &amp; Teleconference 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09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sz="2900" smtClean="0">
                <a:ea typeface="ＭＳ Ｐゴシック" pitchFamily="34" charset="-128"/>
              </a:rPr>
              <a:t>IEEE 802.11 FILS TGai – Jacksonville, </a:t>
            </a:r>
            <a:br>
              <a:rPr lang="en-US" altLang="ja-JP" sz="2900" smtClean="0">
                <a:ea typeface="ＭＳ Ｐゴシック" pitchFamily="34" charset="-128"/>
              </a:rPr>
            </a:br>
            <a:r>
              <a:rPr lang="en-US" altLang="ja-JP" sz="2900" smtClean="0">
                <a:ea typeface="ＭＳ Ｐゴシック" pitchFamily="34" charset="-128"/>
              </a:rPr>
              <a:t>Jan 2012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648200"/>
          </a:xfrm>
        </p:spPr>
        <p:txBody>
          <a:bodyPr lIns="91440" tIns="45720" rIns="91440" bIns="45720"/>
          <a:lstStyle/>
          <a:p>
            <a:r>
              <a:rPr lang="en-US" altLang="ja-JP" sz="3200" dirty="0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Joint Session with ISD-SG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Review and Approve the Atlanta and Teleconference  meeting minutes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Presentation of submissions</a:t>
            </a:r>
          </a:p>
          <a:p>
            <a:pPr lvl="2"/>
            <a:r>
              <a:rPr lang="en-US" altLang="ja-JP" sz="2400" dirty="0" smtClean="0">
                <a:ea typeface="ＭＳ Ｐゴシック" pitchFamily="34" charset="-128"/>
              </a:rPr>
              <a:t>Submission of Initial  technical contribution</a:t>
            </a:r>
          </a:p>
          <a:p>
            <a:pPr lvl="2"/>
            <a:r>
              <a:rPr lang="en-US" altLang="ja-JP" sz="2400" dirty="0" smtClean="0">
                <a:ea typeface="ＭＳ Ｐゴシック" pitchFamily="34" charset="-128"/>
              </a:rPr>
              <a:t>General submission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TIME line of task group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Plan for Jan &amp; Teleconference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/>
              <a:t>Jan 2012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Bruce Kraemer (Marvell)</a:t>
            </a: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60382BF3-20CD-4DEC-9569-F9EA7B993FEB}" type="slidenum">
              <a:rPr kumimoji="0" lang="en-US" altLang="ja-JP" sz="1200"/>
              <a:pPr/>
              <a:t>24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4199026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C3F90F2-706C-451E-A377-19FE9F6EE004}" type="slidenum">
              <a:rPr lang="en-US" sz="1200" smtClean="0"/>
              <a:pPr/>
              <a:t>25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JTC1 ad hoc – November 2011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458200" cy="4114800"/>
          </a:xfrm>
        </p:spPr>
        <p:txBody>
          <a:bodyPr lIns="91440" tIns="45720" rIns="91440" bIns="45720"/>
          <a:lstStyle/>
          <a:p>
            <a:r>
              <a:rPr lang="en-AU" smtClean="0"/>
              <a:t>The agenda items that will be addressed this week are:</a:t>
            </a:r>
          </a:p>
          <a:p>
            <a:pPr lvl="1"/>
            <a:r>
              <a:rPr lang="en-AU" smtClean="0"/>
              <a:t>Select IEEE 802 delegation for next SC6 meeting</a:t>
            </a:r>
          </a:p>
          <a:p>
            <a:pPr lvl="2"/>
            <a:r>
              <a:rPr lang="en-AU" smtClean="0"/>
              <a:t>February 2012 in China – same week as WFA meeting </a:t>
            </a:r>
          </a:p>
          <a:p>
            <a:pPr lvl="1"/>
            <a:r>
              <a:rPr lang="en-AU" smtClean="0"/>
              <a:t>Review IEEE 802.11 WG liaisons to SC6</a:t>
            </a:r>
          </a:p>
          <a:p>
            <a:pPr lvl="2"/>
            <a:r>
              <a:rPr lang="en-AU" smtClean="0"/>
              <a:t>Latest liaisons of Sponsor Ballot drafts</a:t>
            </a:r>
          </a:p>
          <a:p>
            <a:pPr lvl="1"/>
            <a:r>
              <a:rPr lang="en-AU" smtClean="0"/>
              <a:t>Review status of WAPI in SC6 (802.11i replacement)</a:t>
            </a:r>
          </a:p>
          <a:p>
            <a:pPr lvl="2"/>
            <a:r>
              <a:rPr lang="en-AU" smtClean="0"/>
              <a:t>CRM meetings on WAPI NP comments</a:t>
            </a:r>
          </a:p>
          <a:p>
            <a:pPr lvl="1"/>
            <a:r>
              <a:rPr lang="en-AU" smtClean="0"/>
              <a:t>Review status of 802.1X/AE and 802.16 security replacements</a:t>
            </a:r>
          </a:p>
          <a:p>
            <a:pPr lvl="2"/>
            <a:r>
              <a:rPr lang="en-AU" smtClean="0"/>
              <a:t>Not much new in ISO/IEC</a:t>
            </a:r>
          </a:p>
          <a:p>
            <a:pPr lvl="1"/>
            <a:r>
              <a:rPr lang="en-AU" smtClean="0"/>
              <a:t>Review status of N-UHT (802.11ac replacement)</a:t>
            </a:r>
          </a:p>
          <a:p>
            <a:pPr lvl="2"/>
            <a:r>
              <a:rPr lang="en-AU" smtClean="0"/>
              <a:t>Not much new in ISO/IEC; but it is being standardised in China</a:t>
            </a:r>
          </a:p>
          <a:p>
            <a:pPr lvl="1"/>
            <a:r>
              <a:rPr lang="en-AU" smtClean="0"/>
              <a:t>Review plan for ISO/IEC 8802 standards</a:t>
            </a:r>
          </a:p>
          <a:p>
            <a:pPr lvl="2"/>
            <a:r>
              <a:rPr lang="en-AU" smtClean="0"/>
              <a:t>Goal is a liaison to SC6 from IEEE 802</a:t>
            </a:r>
          </a:p>
        </p:txBody>
      </p:sp>
    </p:spTree>
    <p:extLst>
      <p:ext uri="{BB962C8B-B14F-4D97-AF65-F5344CB8AC3E}">
        <p14:creationId xmlns:p14="http://schemas.microsoft.com/office/powerpoint/2010/main" val="14852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Standing Committee </a:t>
            </a:r>
            <a:br>
              <a:rPr lang="en-US" smtClean="0"/>
            </a:br>
            <a:r>
              <a:rPr lang="en-US" smtClean="0"/>
              <a:t>Meeting Goals January 2012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Regulatory issues status</a:t>
            </a:r>
          </a:p>
          <a:p>
            <a:pPr lvl="1" eaLnBrk="1" hangingPunct="1"/>
            <a:r>
              <a:rPr lang="en-US" smtClean="0"/>
              <a:t>FCC open issues and changes on the horizon</a:t>
            </a:r>
          </a:p>
          <a:p>
            <a:pPr lvl="1" eaLnBrk="1" hangingPunct="1"/>
            <a:r>
              <a:rPr lang="en-US" smtClean="0"/>
              <a:t>FCC 5 GHz rules changes update </a:t>
            </a:r>
          </a:p>
          <a:p>
            <a:pPr lvl="1" eaLnBrk="1" hangingPunct="1"/>
            <a:r>
              <a:rPr lang="en-US" smtClean="0"/>
              <a:t>EN 300 328 revision update</a:t>
            </a:r>
          </a:p>
          <a:p>
            <a:pPr lvl="1" eaLnBrk="1" hangingPunct="1"/>
            <a:r>
              <a:rPr lang="en-US" smtClean="0"/>
              <a:t>ETSI 5 GHz rules changes update</a:t>
            </a:r>
          </a:p>
          <a:p>
            <a:pPr lvl="2" eaLnBrk="1" hangingPunct="1"/>
            <a:r>
              <a:rPr lang="en-US" smtClean="0"/>
              <a:t>5 GHz bands part of SRD regulation</a:t>
            </a:r>
          </a:p>
          <a:p>
            <a:pPr lvl="2" eaLnBrk="1" hangingPunct="1"/>
            <a:r>
              <a:rPr lang="en-US" smtClean="0"/>
              <a:t>ERC Recommendation for SRDs </a:t>
            </a:r>
          </a:p>
          <a:p>
            <a:pPr eaLnBrk="1" hangingPunct="1"/>
            <a:r>
              <a:rPr lang="en-US" smtClean="0"/>
              <a:t>Critical issues actions</a:t>
            </a:r>
          </a:p>
          <a:p>
            <a:pPr lvl="1" eaLnBrk="1" hangingPunct="1"/>
            <a:r>
              <a:rPr lang="en-US" smtClean="0"/>
              <a:t>Lufthansa DA2GC status</a:t>
            </a:r>
          </a:p>
          <a:p>
            <a:pPr lvl="1" eaLnBrk="1" hangingPunct="1"/>
            <a:r>
              <a:rPr lang="en-US" smtClean="0"/>
              <a:t>Wireless Automation – spectrum outside 2.4 GHz</a:t>
            </a:r>
          </a:p>
          <a:p>
            <a:pPr lvl="1" eaLnBrk="1" hangingPunct="1"/>
            <a:endParaRPr lang="en-US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January 2012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A024DF6A-9F2B-4745-9FAA-8FE621BF4E3F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14620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A85B3E6-ADB8-4C08-AD24-A3E5BDC1702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7100"/>
            <a:ext cx="7772400" cy="461963"/>
          </a:xfrm>
        </p:spPr>
        <p:txBody>
          <a:bodyPr/>
          <a:lstStyle/>
          <a:p>
            <a:r>
              <a:rPr lang="en-US" sz="2800" dirty="0" smtClean="0"/>
              <a:t>Smart Grid – </a:t>
            </a:r>
            <a:r>
              <a:rPr lang="en-US" sz="2800" dirty="0" smtClean="0"/>
              <a:t>January  2012</a:t>
            </a:r>
            <a:endParaRPr lang="en-US" sz="2800" dirty="0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485900"/>
            <a:ext cx="8524875" cy="4954588"/>
          </a:xfrm>
        </p:spPr>
        <p:txBody>
          <a:bodyPr/>
          <a:lstStyle/>
          <a:p>
            <a:r>
              <a:rPr lang="en-US" sz="3600" b="0" dirty="0" smtClean="0"/>
              <a:t>NIST Smart Grid PAP#2 Update</a:t>
            </a:r>
          </a:p>
          <a:p>
            <a:r>
              <a:rPr lang="en-US" sz="3600" b="0" dirty="0" smtClean="0"/>
              <a:t>Progress on rewrite of Chapter 4 &amp; 5</a:t>
            </a:r>
            <a:endParaRPr lang="en-US" sz="36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China </a:t>
            </a:r>
            <a:r>
              <a:rPr lang="en-US" dirty="0" smtClean="0"/>
              <a:t>millimeter wave Study </a:t>
            </a:r>
            <a:r>
              <a:rPr lang="en-US" dirty="0" smtClean="0"/>
              <a:t>Group –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343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Select Task Group leadership</a:t>
            </a:r>
          </a:p>
          <a:p>
            <a:pPr eaLnBrk="1" hangingPunct="1"/>
            <a:r>
              <a:rPr lang="en-US" sz="4000" dirty="0" smtClean="0"/>
              <a:t>PAR &amp; 5 C </a:t>
            </a:r>
            <a:r>
              <a:rPr lang="en-US" sz="4000" dirty="0" smtClean="0"/>
              <a:t>draft &amp; development</a:t>
            </a:r>
            <a:endParaRPr lang="en-US" sz="4000" dirty="0" smtClean="0"/>
          </a:p>
          <a:p>
            <a:pPr eaLnBrk="1" hangingPunct="1"/>
            <a:r>
              <a:rPr lang="en-US" sz="4000" dirty="0" smtClean="0"/>
              <a:t>Task group logistics</a:t>
            </a:r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105407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January 2012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a typeface="MS PGothic" pitchFamily="34" charset="-128"/>
              </a:rPr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29CA71-B54B-4B5E-837A-4F3DE470B8C5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 ISD SG – January 2012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8763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3200" dirty="0" smtClean="0"/>
              <a:t>Study Group officer elections.</a:t>
            </a:r>
          </a:p>
          <a:p>
            <a:r>
              <a:rPr lang="en-US" sz="3200" dirty="0" smtClean="0"/>
              <a:t>Determine Scope of Study Group</a:t>
            </a:r>
          </a:p>
          <a:p>
            <a:r>
              <a:rPr lang="en-US" sz="3200" dirty="0" smtClean="0"/>
              <a:t>Presentations</a:t>
            </a:r>
          </a:p>
          <a:p>
            <a:r>
              <a:rPr lang="en-US" sz="3200" dirty="0" smtClean="0"/>
              <a:t>Discussions with TGai regarding scope</a:t>
            </a:r>
          </a:p>
          <a:p>
            <a:r>
              <a:rPr lang="en-US" sz="3200" dirty="0" smtClean="0"/>
              <a:t>Plans for March 2012</a:t>
            </a:r>
          </a:p>
          <a:p>
            <a:r>
              <a:rPr lang="en-US" sz="3200" dirty="0" smtClean="0"/>
              <a:t>Agenda for this meeting is available  in document 11-12/0004r0.</a:t>
            </a:r>
          </a:p>
        </p:txBody>
      </p:sp>
    </p:spTree>
    <p:extLst>
      <p:ext uri="{BB962C8B-B14F-4D97-AF65-F5344CB8AC3E}">
        <p14:creationId xmlns:p14="http://schemas.microsoft.com/office/powerpoint/2010/main" val="41842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D93F3EC-4A58-4AD0-B2A3-2B41569DE47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60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5384800" cy="4754592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31-DEC-2011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31-DEC-2012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2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19504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1930861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New </a:t>
            </a:r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Revision </a:t>
            </a:r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PAR</a:t>
            </a: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July 2012</a:t>
            </a:r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6096000" y="3733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AutoShape 50"/>
          <p:cNvSpPr>
            <a:spLocks noChangeArrowheads="1"/>
          </p:cNvSpPr>
          <p:nvPr/>
        </p:nvSpPr>
        <p:spPr bwMode="auto">
          <a:xfrm>
            <a:off x="6096000" y="2971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49"/>
          <p:cNvSpPr>
            <a:spLocks noChangeArrowheads="1"/>
          </p:cNvSpPr>
          <p:nvPr/>
        </p:nvSpPr>
        <p:spPr bwMode="auto">
          <a:xfrm>
            <a:off x="6096000" y="4114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WordArt 48"/>
          <p:cNvSpPr>
            <a:spLocks noChangeArrowheads="1" noChangeShapeType="1" noTextEdit="1"/>
          </p:cNvSpPr>
          <p:nvPr/>
        </p:nvSpPr>
        <p:spPr bwMode="auto">
          <a:xfrm rot="-621396">
            <a:off x="6344033" y="4343757"/>
            <a:ext cx="2640386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Plan for Approval of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Extension PAR</a:t>
            </a:r>
            <a:endParaRPr lang="en-US" sz="2400" b="1" kern="10" dirty="0">
              <a:ln w="9525">
                <a:noFill/>
                <a:round/>
                <a:headEnd/>
                <a:tailEnd/>
              </a:ln>
              <a:solidFill>
                <a:srgbClr val="FF99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2400" b="1" kern="10" dirty="0">
                <a:ln w="9525">
                  <a:noFill/>
                  <a:round/>
                  <a:headEnd/>
                  <a:tailEnd/>
                </a:ln>
                <a:solidFill>
                  <a:srgbClr val="FF9900"/>
                </a:solidFill>
                <a:latin typeface="Times New Roman"/>
                <a:cs typeface="Times New Roman"/>
              </a:rPr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3175FD6-F9B8-4428-AAC5-57B19A3C779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3492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451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AD0B8E8-9BB3-4142-99AB-6E8E8AA4DC3E}" type="slidenum">
              <a:rPr lang="en-US" smtClean="0"/>
              <a:pPr/>
              <a:t>31</a:t>
            </a:fld>
            <a:endParaRPr lang="en-US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87333993"/>
              </p:ext>
            </p:extLst>
          </p:nvPr>
        </p:nvGraphicFramePr>
        <p:xfrm>
          <a:off x="685800" y="1011746"/>
          <a:ext cx="7315200" cy="4962370"/>
        </p:xfrm>
        <a:graphic>
          <a:graphicData uri="http://schemas.openxmlformats.org/drawingml/2006/table">
            <a:tbl>
              <a:tblPr/>
              <a:tblGrid>
                <a:gridCol w="2046288"/>
                <a:gridCol w="2160587"/>
                <a:gridCol w="1528763"/>
                <a:gridCol w="1579562"/>
              </a:tblGrid>
              <a:tr h="5921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94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 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2010/2011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2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65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545D538-3261-4482-87C7-EF1FAAF40412}" type="slidenum">
              <a:rPr lang="en-US" smtClean="0"/>
              <a:pPr/>
              <a:t>32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931891"/>
              </p:ext>
            </p:extLst>
          </p:nvPr>
        </p:nvGraphicFramePr>
        <p:xfrm>
          <a:off x="152399" y="838200"/>
          <a:ext cx="8534402" cy="4648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5674"/>
                <a:gridCol w="1016527"/>
                <a:gridCol w="1066800"/>
                <a:gridCol w="1053715"/>
                <a:gridCol w="1003685"/>
                <a:gridCol w="976943"/>
                <a:gridCol w="719672"/>
                <a:gridCol w="135138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Working Group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Activity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Ballot #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Draft</a:t>
                      </a:r>
                      <a:endParaRPr lang="en-US" sz="3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#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Start date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End date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% Yes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Comments received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09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94.7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Sponsor</a:t>
                      </a:r>
                      <a:endParaRPr lang="en-US" sz="3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Pool size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 (initial)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05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86.0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514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AA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11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95.8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AA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01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99.2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186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REVmb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R6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13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96.8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145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R2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Nov 28 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AE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R3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8.0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Dec 15 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Jan 04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3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3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6D59D-F68D-4FBB-9006-7EFC865CE5F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4" name="WordArt 2"/>
          <p:cNvSpPr>
            <a:spLocks noChangeArrowheads="1" noChangeShapeType="1" noTextEdit="1"/>
          </p:cNvSpPr>
          <p:nvPr/>
        </p:nvSpPr>
        <p:spPr bwMode="auto">
          <a:xfrm>
            <a:off x="1600200" y="2057400"/>
            <a:ext cx="60960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2012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279810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666750"/>
                <a:gridCol w="914400"/>
                <a:gridCol w="1905000"/>
                <a:gridCol w="2133600"/>
                <a:gridCol w="1676400"/>
                <a:gridCol w="16954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Joonsuk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D574827B-B22F-498A-BCA5-0EB0E76CEC4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January 2012-adj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999344"/>
              </p:ext>
            </p:extLst>
          </p:nvPr>
        </p:nvGraphicFramePr>
        <p:xfrm>
          <a:off x="95250" y="990600"/>
          <a:ext cx="8991600" cy="5265090"/>
        </p:xfrm>
        <a:graphic>
          <a:graphicData uri="http://schemas.openxmlformats.org/drawingml/2006/table">
            <a:tbl>
              <a:tblPr/>
              <a:tblGrid>
                <a:gridCol w="514350"/>
                <a:gridCol w="914400"/>
                <a:gridCol w="1981200"/>
                <a:gridCol w="2209800"/>
                <a:gridCol w="1524000"/>
                <a:gridCol w="1847850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Mb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Graham Smith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Alex Ashley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Ganesh Venkatesan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Chris Hansen, James Yee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Michael  Montemurro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Henry Ptasinski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Matthew Fischer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Joseph TEO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Chee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Ming</a:t>
                      </a:r>
                    </a:p>
                  </a:txBody>
                  <a:tcPr marT="27433" marB="2743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 Siep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921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CMMW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Xiaoming, Eldad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3" marB="274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ISD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- PT</a:t>
                      </a: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3" marB="274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630" name="Text Box 138"/>
          <p:cNvSpPr txBox="1">
            <a:spLocks noChangeArrowheads="1"/>
          </p:cNvSpPr>
          <p:nvPr/>
        </p:nvSpPr>
        <p:spPr bwMode="auto">
          <a:xfrm>
            <a:off x="0" y="6553200"/>
            <a:ext cx="7192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/>
              <a:t>NYRQ = Not yet required, nominations are not open      OPEN = Candidate Nominations are open</a:t>
            </a:r>
          </a:p>
        </p:txBody>
      </p:sp>
    </p:spTree>
    <p:extLst>
      <p:ext uri="{BB962C8B-B14F-4D97-AF65-F5344CB8AC3E}">
        <p14:creationId xmlns:p14="http://schemas.microsoft.com/office/powerpoint/2010/main" val="26406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064DE8DC-2CF3-4FFD-9DD7-AF6DE34627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2" name="WordArt 2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72390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D546D3B-8069-44A5-BA97-FB0CBCE76B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200" dirty="0" smtClean="0"/>
              <a:t>Data from document   11-12-0038</a:t>
            </a:r>
            <a:endParaRPr lang="en-GB" sz="1200" dirty="0"/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1800"/>
              <a:t>Definitions:  </a:t>
            </a:r>
          </a:p>
          <a:p>
            <a:pPr lvl="1" eaLnBrk="0" hangingPunct="0"/>
            <a:r>
              <a:rPr lang="en-GB" sz="1800" b="1" i="1"/>
              <a:t>Aspirant</a:t>
            </a:r>
            <a:r>
              <a:rPr lang="en-GB" sz="1800"/>
              <a:t>: a member who has attended 1 qualifying meeting</a:t>
            </a:r>
          </a:p>
          <a:p>
            <a:pPr lvl="1" eaLnBrk="0" hangingPunct="0"/>
            <a:r>
              <a:rPr lang="en-GB" sz="1800" b="1" i="1"/>
              <a:t>Potential Voter</a:t>
            </a:r>
            <a:r>
              <a:rPr lang="en-GB" sz="1800"/>
              <a:t>: a member who has attended 2 qualifying meetings and will become a voter at the start of the next plenary they attend</a:t>
            </a:r>
            <a:endParaRPr lang="en-US" sz="2400" b="1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96176"/>
              </p:ext>
            </p:extLst>
          </p:nvPr>
        </p:nvGraphicFramePr>
        <p:xfrm>
          <a:off x="533400" y="1752600"/>
          <a:ext cx="7848600" cy="2560640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64016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effectLst/>
                          <a:latin typeface="Calibri"/>
                        </a:rPr>
                        <a:t>November Status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effectLst/>
                          <a:latin typeface="Calibri"/>
                        </a:rPr>
                        <a:t>Number</a:t>
                      </a:r>
                      <a:endParaRPr lang="en-GB" sz="5400" dirty="0"/>
                    </a:p>
                  </a:txBody>
                  <a:tcPr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Aspirant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113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Potential 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40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0160">
                <a:tc>
                  <a:txBody>
                    <a:bodyPr/>
                    <a:lstStyle/>
                    <a:p>
                      <a:r>
                        <a:rPr lang="en-GB" sz="3600">
                          <a:effectLst/>
                          <a:latin typeface="Calibri"/>
                        </a:rPr>
                        <a:t>Voter</a:t>
                      </a:r>
                      <a:endParaRPr lang="en-GB" sz="540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 smtClean="0">
                          <a:effectLst/>
                          <a:latin typeface="Calibri"/>
                        </a:rPr>
                        <a:t>300</a:t>
                      </a:r>
                      <a:endParaRPr lang="en-GB" sz="5400" dirty="0"/>
                    </a:p>
                  </a:txBody>
                  <a:tcPr marT="45726" marB="4572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January 2012  Meeting Registration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46CF54C-7449-4815-8AB2-C073E1E861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184513" cy="4866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7452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237772</TotalTime>
  <Words>2333</Words>
  <Application>Microsoft Office PowerPoint</Application>
  <PresentationFormat>On-screen Show (4:3)</PresentationFormat>
  <Paragraphs>930</Paragraphs>
  <Slides>32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WG11  Snapshot January ‘12</vt:lpstr>
      <vt:lpstr>802.11 Meeting Documents</vt:lpstr>
      <vt:lpstr>PAR Expiration/Renewal Schedule</vt:lpstr>
      <vt:lpstr>PowerPoint Presentation</vt:lpstr>
      <vt:lpstr>WG11 Task &amp; Study Group Officers – January 2012</vt:lpstr>
      <vt:lpstr>WG11 Task &amp; Study Group Officers – January 2012-adj</vt:lpstr>
      <vt:lpstr>PowerPoint Presentation</vt:lpstr>
      <vt:lpstr>Current Membership Status</vt:lpstr>
      <vt:lpstr>January 2012  Meeting Registration</vt:lpstr>
      <vt:lpstr>IEEE 802.11 Standards Pipeline</vt:lpstr>
      <vt:lpstr>IEEE 802.11 Revisions</vt:lpstr>
      <vt:lpstr>Type of Groups</vt:lpstr>
      <vt:lpstr>Groups</vt:lpstr>
      <vt:lpstr>WG11 Editor Abstract / Agenda – Jan 2012 </vt:lpstr>
      <vt:lpstr>WNG SC – January 2012</vt:lpstr>
      <vt:lpstr>802.11 ARC – Jan, 2012</vt:lpstr>
      <vt:lpstr>TGmb - January 2012</vt:lpstr>
      <vt:lpstr>IEEE 802.11 TGaa – Jacksonville,  Jan 2012</vt:lpstr>
      <vt:lpstr>IEEE 802.11ac – January 2012</vt:lpstr>
      <vt:lpstr>TGad – Meeting Goals</vt:lpstr>
      <vt:lpstr>TGae  January 2012 Summary</vt:lpstr>
      <vt:lpstr>TGaf – Meeting Goals January 2012</vt:lpstr>
      <vt:lpstr>IEEE 802.11ah Snapshot</vt:lpstr>
      <vt:lpstr>IEEE 802.11 FILS TGai – Jacksonville,  Jan 2012</vt:lpstr>
      <vt:lpstr>IEEE JTC1 ad hoc – November 2011</vt:lpstr>
      <vt:lpstr>Regulatory Standing Committee  Meeting Goals January 2012</vt:lpstr>
      <vt:lpstr>Smart Grid – January  2012</vt:lpstr>
      <vt:lpstr>China millimeter wave Study Group – Meeting Goals</vt:lpstr>
      <vt:lpstr>IEEE 802.11 ISD SG – January 2012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2011</dc:title>
  <dc:creator>Bruce Kraemer</dc:creator>
  <cp:lastModifiedBy>Bruce Kraemer</cp:lastModifiedBy>
  <cp:revision>2501</cp:revision>
  <cp:lastPrinted>2011-11-05T14:39:36Z</cp:lastPrinted>
  <dcterms:created xsi:type="dcterms:W3CDTF">1998-02-10T13:07:52Z</dcterms:created>
  <dcterms:modified xsi:type="dcterms:W3CDTF">2012-01-16T13:40:12Z</dcterms:modified>
</cp:coreProperties>
</file>