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9"/>
  </p:notesMasterIdLst>
  <p:handoutMasterIdLst>
    <p:handoutMasterId r:id="rId10"/>
  </p:handoutMasterIdLst>
  <p:sldIdLst>
    <p:sldId id="2113" r:id="rId2"/>
    <p:sldId id="2149" r:id="rId3"/>
    <p:sldId id="2152" r:id="rId4"/>
    <p:sldId id="2151" r:id="rId5"/>
    <p:sldId id="2118" r:id="rId6"/>
    <p:sldId id="2153" r:id="rId7"/>
    <p:sldId id="2154" r:id="rId8"/>
  </p:sldIdLst>
  <p:sldSz cx="9144000" cy="6858000" type="screen4x3"/>
  <p:notesSz cx="7086600" cy="9372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9933"/>
    <a:srgbClr val="FF9966"/>
    <a:srgbClr val="33CC33"/>
    <a:srgbClr val="66FF99"/>
    <a:srgbClr val="FF3300"/>
    <a:srgbClr val="C0C0C0"/>
    <a:srgbClr val="B2B2B2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0" autoAdjust="0"/>
    <p:restoredTop sz="86410" autoAdjust="0"/>
  </p:normalViewPr>
  <p:slideViewPr>
    <p:cSldViewPr snapToGrid="0">
      <p:cViewPr>
        <p:scale>
          <a:sx n="66" d="100"/>
          <a:sy n="66" d="100"/>
        </p:scale>
        <p:origin x="-798" y="-120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920" y="-72"/>
      </p:cViewPr>
      <p:guideLst>
        <p:guide orient="horz" pos="2181"/>
        <p:guide pos="294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51238" y="1809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52500" eaLnBrk="0" hangingPunct="0">
              <a:defRPr sz="1400"/>
            </a:lvl1pPr>
          </a:lstStyle>
          <a:p>
            <a:r>
              <a:rPr lang="en-US"/>
              <a:t>doc.: IEEE 802.11-11/1542r0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80975"/>
            <a:ext cx="20621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52500" eaLnBrk="0" hangingPunct="0">
              <a:defRPr sz="1400"/>
            </a:lvl1pPr>
          </a:lstStyle>
          <a:p>
            <a:fld id="{B98146BD-4A83-4981-B09F-87FDB6E7F664}" type="datetime1">
              <a:rPr lang="en-US"/>
              <a:pPr/>
              <a:t>11/10/2011</a:t>
            </a:fld>
            <a:r>
              <a:rPr lang="en-US"/>
              <a:t>November 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427538" y="9072563"/>
            <a:ext cx="2028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52500" eaLnBrk="0" hangingPunct="0">
              <a:defRPr sz="1200" b="0"/>
            </a:lvl1pPr>
          </a:lstStyle>
          <a:p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9925" y="907256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52500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E6DFEF94-40E0-416B-8873-CEE81C055E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0182" name="Line 6"/>
          <p:cNvSpPr>
            <a:spLocks noChangeShapeType="1"/>
          </p:cNvSpPr>
          <p:nvPr/>
        </p:nvSpPr>
        <p:spPr bwMode="auto">
          <a:xfrm>
            <a:off x="708025" y="390525"/>
            <a:ext cx="5670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/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708025" y="907256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/>
          <a:p>
            <a:pPr defTabSz="952500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>
            <a:off x="708025" y="9061450"/>
            <a:ext cx="5829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/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94100" y="100013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52500" eaLnBrk="0" hangingPunct="0">
              <a:defRPr sz="1400"/>
            </a:lvl1pPr>
          </a:lstStyle>
          <a:p>
            <a:r>
              <a:rPr lang="en-US"/>
              <a:t>doc.: IEEE 802.11-11/1268r1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8338" y="100013"/>
            <a:ext cx="209073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52500" eaLnBrk="0" hangingPunct="0">
              <a:defRPr sz="1400"/>
            </a:lvl1pPr>
          </a:lstStyle>
          <a:p>
            <a:fld id="{E80EBCFA-B4C9-4916-BE30-4ACC64FDDCD9}" type="datetime1">
              <a:rPr lang="en-US"/>
              <a:pPr/>
              <a:t>11/10/2011</a:t>
            </a:fld>
            <a:r>
              <a:rPr lang="en-US"/>
              <a:t>September  2011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6500" y="708025"/>
            <a:ext cx="4673600" cy="3505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452938"/>
            <a:ext cx="5197475" cy="421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0" tIns="46971" rIns="95560" bIns="469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25888" y="9075738"/>
            <a:ext cx="2493962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5138" lvl="4" algn="r" defTabSz="952500" eaLnBrk="0" hangingPunct="0">
              <a:defRPr sz="1200" b="0"/>
            </a:lvl5pPr>
          </a:lstStyle>
          <a:p>
            <a:pPr lvl="4"/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3588" y="9075738"/>
            <a:ext cx="512762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52500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F3EBBC9-9D77-46D1-BCF8-476838470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739775" y="9075738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>
            <a:off x="739775" y="9074150"/>
            <a:ext cx="5607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/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39946" name="Line 10"/>
          <p:cNvSpPr>
            <a:spLocks noChangeShapeType="1"/>
          </p:cNvSpPr>
          <p:nvPr/>
        </p:nvSpPr>
        <p:spPr bwMode="auto">
          <a:xfrm>
            <a:off x="661988" y="298450"/>
            <a:ext cx="576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/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802.11-11/1268r1</a:t>
            </a:r>
          </a:p>
        </p:txBody>
      </p:sp>
      <p:sp>
        <p:nvSpPr>
          <p:cNvPr id="8193" name="Rectangle 2"/>
          <p:cNvSpPr txBox="1">
            <a:spLocks noGrp="1" noChangeArrowheads="1"/>
          </p:cNvSpPr>
          <p:nvPr/>
        </p:nvSpPr>
        <p:spPr bwMode="auto">
          <a:xfrm>
            <a:off x="4252913" y="96838"/>
            <a:ext cx="21669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52500" eaLnBrk="0" hangingPunct="0"/>
            <a:r>
              <a:rPr lang="en-US" sz="1400"/>
              <a:t>doc.: IEEE 802.11-11/1268r1</a:t>
            </a:r>
          </a:p>
        </p:txBody>
      </p:sp>
      <p:sp>
        <p:nvSpPr>
          <p:cNvPr id="819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38" y="96838"/>
            <a:ext cx="987425" cy="215900"/>
          </a:xfrm>
          <a:noFill/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8195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71975" y="9075738"/>
            <a:ext cx="2047875" cy="184150"/>
          </a:xfrm>
          <a:noFill/>
        </p:spPr>
        <p:txBody>
          <a:bodyPr/>
          <a:lstStyle/>
          <a:p>
            <a:pPr lvl="4"/>
            <a:r>
              <a:rPr lang="en-US"/>
              <a:t>Bruce Kraemer (Marvell)</a:t>
            </a:r>
          </a:p>
        </p:txBody>
      </p:sp>
      <p:sp>
        <p:nvSpPr>
          <p:cNvPr id="819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0425" y="9075738"/>
            <a:ext cx="415925" cy="184150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384AAA6E-5B37-40DB-B363-7BE18A7B839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802.11-11/1268r1</a:t>
            </a:r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5170488" y="314325"/>
            <a:ext cx="32639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/>
              <a:t>doc.: IEEE 802.11-11/1582r0</a:t>
            </a:r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/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/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 2011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Bruce Kraemer, Marvell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32F3F3F-8549-4F0B-9ED6-8BF4332FB5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2654300" cy="274637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/>
            </a:lvl1pPr>
          </a:lstStyle>
          <a:p>
            <a:r>
              <a:rPr lang="en-US"/>
              <a:t>November  2011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78600" y="6475413"/>
            <a:ext cx="19653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b="0"/>
            </a:lvl1pPr>
          </a:lstStyle>
          <a:p>
            <a:r>
              <a:rPr lang="en-US"/>
              <a:t>Bruce Kraemer, Marvell</a:t>
            </a: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1073637E-FE60-41D2-8E90-DA4706BC3B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Arial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Arial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Arial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11/15-11-0802-00-0000-802-november-2011-sg-tutorial-composite-r0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ollaborate.nist.gov/twiki-sggrid/bin/view/SmartGrid/SGIPCosSIFNISTIR7761?sortcol=1;table=1;up=0#sorted_table" TargetMode="External"/><Relationship Id="rId2" Type="http://schemas.openxmlformats.org/officeDocument/2006/relationships/hyperlink" Target="http://collaborate.nist.gov/twiki-sggrid/bin/view/SmartGrid/SGIPCosSIFNISTIR7761?sortcol=0;table=1;up=0#sorted_table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collaborate.nist.gov/twiki-sggrid/bin/view/SmartGrid/SGIPCosSIFNISTIR7761" TargetMode="External"/><Relationship Id="rId4" Type="http://schemas.openxmlformats.org/officeDocument/2006/relationships/hyperlink" Target="http://collaborate.nist.gov/twiki-sggrid/pub/SmartGrid/PAP02Objective3/NIST_PAP2_Guidelines_for_Assessing_Wireless_Standards_for_Smart_Grid_Applications_1.0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ollaborate.nist.gov/twiki-sggrid/pub/SmartGrid/IKBFramework/Draft_NIST_Framework_Release_2-0_10-17-2011.pdf" TargetMode="External"/><Relationship Id="rId2" Type="http://schemas.openxmlformats.org/officeDocument/2006/relationships/hyperlink" Target="http://collaborate.nist.gov/twiki-sggrid/bin/view/SmartGrid/IKBFramework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ollaborate.nist.gov/twiki-sggrid/bin/view/SmartGrid/IKBFramework#Draft_NIST_Framework_and_Roadma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 2011</a:t>
            </a:r>
          </a:p>
        </p:txBody>
      </p:sp>
      <p:sp>
        <p:nvSpPr>
          <p:cNvPr id="7169" name="Date Placeholder 4"/>
          <p:cNvSpPr txBox="1">
            <a:spLocks noGrp="1"/>
          </p:cNvSpPr>
          <p:nvPr/>
        </p:nvSpPr>
        <p:spPr bwMode="auto">
          <a:xfrm>
            <a:off x="696913" y="334963"/>
            <a:ext cx="15875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eaLnBrk="0" hangingPunct="0"/>
            <a:r>
              <a:rPr lang="en-US" sz="1800"/>
              <a:t>November  2011</a:t>
            </a:r>
          </a:p>
        </p:txBody>
      </p:sp>
      <p:sp>
        <p:nvSpPr>
          <p:cNvPr id="717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</p:spPr>
        <p:txBody>
          <a:bodyPr/>
          <a:lstStyle/>
          <a:p>
            <a:r>
              <a:rPr lang="en-US"/>
              <a:t>Bruce Kraemer, Marvell</a:t>
            </a:r>
          </a:p>
        </p:txBody>
      </p:sp>
      <p:sp>
        <p:nvSpPr>
          <p:cNvPr id="717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DCA0552-983F-451F-8C4B-299C72F354E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172" name="Rectangle 321"/>
          <p:cNvSpPr>
            <a:spLocks noGrp="1" noChangeArrowheads="1"/>
          </p:cNvSpPr>
          <p:nvPr>
            <p:ph type="title"/>
          </p:nvPr>
        </p:nvSpPr>
        <p:spPr>
          <a:xfrm>
            <a:off x="338138" y="685800"/>
            <a:ext cx="8632825" cy="849313"/>
          </a:xfrm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Smart Grid SC Closing Report– November 2011</a:t>
            </a:r>
          </a:p>
        </p:txBody>
      </p:sp>
      <p:sp>
        <p:nvSpPr>
          <p:cNvPr id="7173" name="Rectangle 322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994025"/>
            <a:ext cx="3810000" cy="446088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>
                <a:latin typeface="Times New Roman" pitchFamily="18" charset="0"/>
              </a:rPr>
              <a:t>Date:</a:t>
            </a:r>
            <a:r>
              <a:rPr lang="en-US" sz="2000" b="0" smtClean="0">
                <a:latin typeface="Times New Roman" pitchFamily="18" charset="0"/>
              </a:rPr>
              <a:t> 10 November 2011</a:t>
            </a:r>
          </a:p>
        </p:txBody>
      </p:sp>
      <p:sp>
        <p:nvSpPr>
          <p:cNvPr id="7174" name="Text Box 330"/>
          <p:cNvSpPr txBox="1">
            <a:spLocks noChangeArrowheads="1"/>
          </p:cNvSpPr>
          <p:nvPr/>
        </p:nvSpPr>
        <p:spPr bwMode="auto">
          <a:xfrm>
            <a:off x="177800" y="3538538"/>
            <a:ext cx="8394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/>
              <a:t>Discussion topics during November Atlanta Session </a:t>
            </a:r>
          </a:p>
        </p:txBody>
      </p:sp>
      <p:graphicFrame>
        <p:nvGraphicFramePr>
          <p:cNvPr id="1725817" name="Group 377"/>
          <p:cNvGraphicFramePr>
            <a:graphicFrameLocks noGrp="1"/>
          </p:cNvGraphicFramePr>
          <p:nvPr>
            <p:ph sz="half" idx="2"/>
          </p:nvPr>
        </p:nvGraphicFramePr>
        <p:xfrm>
          <a:off x="336550" y="1763713"/>
          <a:ext cx="8553450" cy="1220787"/>
        </p:xfrm>
        <a:graphic>
          <a:graphicData uri="http://schemas.openxmlformats.org/drawingml/2006/table">
            <a:tbl>
              <a:tblPr/>
              <a:tblGrid>
                <a:gridCol w="1711325"/>
                <a:gridCol w="1709738"/>
                <a:gridCol w="1711325"/>
                <a:gridCol w="1528762"/>
                <a:gridCol w="1892300"/>
              </a:tblGrid>
              <a:tr h="3964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Company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Address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Phone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email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1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Marvell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5488 Marvell Lane,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Santa Clara, CA, 95054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+1-321-751-3988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bkraemer@marvell.com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1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01" name="Text Box 330"/>
          <p:cNvSpPr txBox="1">
            <a:spLocks noChangeArrowheads="1"/>
          </p:cNvSpPr>
          <p:nvPr/>
        </p:nvSpPr>
        <p:spPr bwMode="auto">
          <a:xfrm>
            <a:off x="533400" y="4043363"/>
            <a:ext cx="8161338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/>
              <a:t>Tuesday Abstract: </a:t>
            </a:r>
          </a:p>
          <a:p>
            <a:pPr eaLnBrk="0" hangingPunct="0"/>
            <a:r>
              <a:rPr lang="en-US"/>
              <a:t>1 – Tutorial    </a:t>
            </a:r>
            <a:r>
              <a:rPr lang="en-US" sz="1800">
                <a:hlinkClick r:id="rId3"/>
              </a:rPr>
              <a:t>https://mentor.ieee.org/802.15/dcn/11/15-11-0802-00-0000-802-november-2011-sg-tutorial-composite-r0.pptx</a:t>
            </a:r>
            <a:endParaRPr lang="en-US" sz="1800"/>
          </a:p>
          <a:p>
            <a:pPr eaLnBrk="0" hangingPunct="0"/>
            <a:r>
              <a:rPr lang="en-US"/>
              <a:t>2 - NIST PAP2</a:t>
            </a:r>
          </a:p>
          <a:p>
            <a:pPr eaLnBrk="0" hangingPunct="0"/>
            <a:r>
              <a:rPr lang="en-US"/>
              <a:t>3 – NIST Framework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 2011</a:t>
            </a:r>
          </a:p>
        </p:txBody>
      </p:sp>
      <p:sp>
        <p:nvSpPr>
          <p:cNvPr id="921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17550"/>
          </a:xfrm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Atlanta Agenda</a:t>
            </a:r>
          </a:p>
        </p:txBody>
      </p:sp>
      <p:sp>
        <p:nvSpPr>
          <p:cNvPr id="9218" name="Text Placeholder 2"/>
          <p:cNvSpPr>
            <a:spLocks noGrp="1"/>
          </p:cNvSpPr>
          <p:nvPr>
            <p:ph type="body" sz="half" idx="1"/>
          </p:nvPr>
        </p:nvSpPr>
        <p:spPr>
          <a:xfrm>
            <a:off x="493713" y="1611313"/>
            <a:ext cx="8156575" cy="4005262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>
                <a:latin typeface="Times New Roman" pitchFamily="18" charset="0"/>
              </a:rPr>
              <a:t>High level</a:t>
            </a:r>
          </a:p>
          <a:p>
            <a:r>
              <a:rPr lang="en-US" smtClean="0">
                <a:latin typeface="Times New Roman" pitchFamily="18" charset="0"/>
              </a:rPr>
              <a:t>PAP02 GOALS, Work plan, Schedule,  </a:t>
            </a:r>
          </a:p>
          <a:p>
            <a:pPr lvl="1"/>
            <a:r>
              <a:rPr lang="en-US" sz="2400" smtClean="0">
                <a:latin typeface="Times New Roman" pitchFamily="18" charset="0"/>
              </a:rPr>
              <a:t>Rewrite of Section 4, 5, 6</a:t>
            </a:r>
          </a:p>
          <a:p>
            <a:r>
              <a:rPr lang="en-US" smtClean="0">
                <a:latin typeface="Times New Roman" pitchFamily="18" charset="0"/>
              </a:rPr>
              <a:t>Procedure  to apply for Catalog of Standards</a:t>
            </a:r>
          </a:p>
          <a:p>
            <a:endParaRPr lang="en-US" smtClean="0">
              <a:latin typeface="Times New Roman" pitchFamily="18" charset="0"/>
            </a:endParaRPr>
          </a:p>
          <a:p>
            <a:endParaRPr lang="en-US" smtClean="0"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en-US" smtClean="0">
                <a:latin typeface="Times New Roman" pitchFamily="18" charset="0"/>
              </a:rPr>
              <a:t>NIST Framework document – comment period open</a:t>
            </a:r>
          </a:p>
        </p:txBody>
      </p:sp>
      <p:sp>
        <p:nvSpPr>
          <p:cNvPr id="9219" name="Date Placeholder 4"/>
          <p:cNvSpPr txBox="1">
            <a:spLocks noGrp="1"/>
          </p:cNvSpPr>
          <p:nvPr/>
        </p:nvSpPr>
        <p:spPr bwMode="auto">
          <a:xfrm>
            <a:off x="696913" y="334963"/>
            <a:ext cx="15875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eaLnBrk="0" hangingPunct="0"/>
            <a:r>
              <a:rPr lang="en-US" sz="1800"/>
              <a:t>November  2011</a:t>
            </a:r>
          </a:p>
        </p:txBody>
      </p:sp>
      <p:sp>
        <p:nvSpPr>
          <p:cNvPr id="92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</p:spPr>
        <p:txBody>
          <a:bodyPr/>
          <a:lstStyle/>
          <a:p>
            <a:r>
              <a:rPr lang="en-US"/>
              <a:t>Bruce Kraemer, Marvell</a:t>
            </a:r>
          </a:p>
        </p:txBody>
      </p:sp>
      <p:sp>
        <p:nvSpPr>
          <p:cNvPr id="922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40319D2-50B2-4ADA-9676-D4DC760A07A5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 2011</a:t>
            </a:r>
          </a:p>
        </p:txBody>
      </p:sp>
      <p:sp>
        <p:nvSpPr>
          <p:cNvPr id="8396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96900"/>
          </a:xfrm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Guideline Sections</a:t>
            </a:r>
          </a:p>
        </p:txBody>
      </p:sp>
      <p:sp>
        <p:nvSpPr>
          <p:cNvPr id="83970" name="Text Placeholder 2"/>
          <p:cNvSpPr>
            <a:spLocks noGrp="1"/>
          </p:cNvSpPr>
          <p:nvPr>
            <p:ph type="body" sz="half" idx="1"/>
          </p:nvPr>
        </p:nvSpPr>
        <p:spPr>
          <a:xfrm>
            <a:off x="393700" y="1498600"/>
            <a:ext cx="8331200" cy="4597400"/>
          </a:xfrm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Sect 2 Acronyms and Definitions </a:t>
            </a:r>
          </a:p>
          <a:p>
            <a:r>
              <a:rPr lang="en-US" smtClean="0">
                <a:latin typeface="Times New Roman" pitchFamily="18" charset="0"/>
              </a:rPr>
              <a:t>Sect 3 SG Conceptual Model &amp; Business Requirements </a:t>
            </a:r>
          </a:p>
          <a:p>
            <a:r>
              <a:rPr lang="en-US" smtClean="0">
                <a:latin typeface="Times New Roman" pitchFamily="18" charset="0"/>
              </a:rPr>
              <a:t>Sect 4 Wireless Technology </a:t>
            </a:r>
          </a:p>
          <a:p>
            <a:r>
              <a:rPr lang="en-US" smtClean="0">
                <a:latin typeface="Times New Roman" pitchFamily="18" charset="0"/>
              </a:rPr>
              <a:t>Sect 5 Modeling &amp; Evaluation Approach </a:t>
            </a:r>
          </a:p>
          <a:p>
            <a:r>
              <a:rPr lang="en-US" smtClean="0">
                <a:latin typeface="Times New Roman" pitchFamily="18" charset="0"/>
              </a:rPr>
              <a:t>Sect 6 Factors to Consider </a:t>
            </a:r>
          </a:p>
          <a:p>
            <a:r>
              <a:rPr lang="en-US" smtClean="0">
                <a:latin typeface="Times New Roman" pitchFamily="18" charset="0"/>
              </a:rPr>
              <a:t>Sect 7 Conclusions</a:t>
            </a:r>
          </a:p>
          <a:p>
            <a:r>
              <a:rPr lang="en-US" smtClean="0">
                <a:latin typeface="Times New Roman" pitchFamily="18" charset="0"/>
              </a:rPr>
              <a:t>Sect 8 References</a:t>
            </a:r>
          </a:p>
          <a:p>
            <a:r>
              <a:rPr lang="en-US" smtClean="0">
                <a:latin typeface="Times New Roman" pitchFamily="18" charset="0"/>
              </a:rPr>
              <a:t>Sect 9 Bibliography</a:t>
            </a:r>
          </a:p>
          <a:p>
            <a:r>
              <a:rPr lang="en-US" smtClean="0">
                <a:latin typeface="Times New Roman" pitchFamily="18" charset="0"/>
              </a:rPr>
              <a:t>Annex (e.g. A, B, C, D, E)</a:t>
            </a:r>
          </a:p>
        </p:txBody>
      </p:sp>
      <p:sp>
        <p:nvSpPr>
          <p:cNvPr id="8397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</p:spPr>
        <p:txBody>
          <a:bodyPr/>
          <a:lstStyle/>
          <a:p>
            <a:r>
              <a:rPr lang="en-US"/>
              <a:t>Bruce Kraemer, Marvell</a:t>
            </a:r>
          </a:p>
        </p:txBody>
      </p:sp>
      <p:sp>
        <p:nvSpPr>
          <p:cNvPr id="8397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3F3357E-B7BD-491C-A726-8383E7093F63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 2011</a:t>
            </a:r>
          </a:p>
        </p:txBody>
      </p:sp>
      <p:sp>
        <p:nvSpPr>
          <p:cNvPr id="860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</a:rPr>
              <a:t>PAP02 Guideline - Schedule Overview</a:t>
            </a:r>
          </a:p>
        </p:txBody>
      </p:sp>
      <p:sp>
        <p:nvSpPr>
          <p:cNvPr id="86018" name="Text Placeholder 2"/>
          <p:cNvSpPr>
            <a:spLocks noGrp="1"/>
          </p:cNvSpPr>
          <p:nvPr>
            <p:ph type="body" sz="half" idx="1"/>
          </p:nvPr>
        </p:nvSpPr>
        <p:spPr>
          <a:xfrm>
            <a:off x="469900" y="1689100"/>
            <a:ext cx="8420100" cy="4406900"/>
          </a:xfrm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Wireless Guideline 1 published – Jan 13, 2011</a:t>
            </a:r>
          </a:p>
          <a:p>
            <a:endParaRPr lang="en-US" smtClean="0">
              <a:latin typeface="Times New Roman" pitchFamily="18" charset="0"/>
            </a:endParaRPr>
          </a:p>
          <a:p>
            <a:r>
              <a:rPr lang="en-US" smtClean="0">
                <a:latin typeface="Times New Roman" pitchFamily="18" charset="0"/>
              </a:rPr>
              <a:t>Finalize wireless model – Oct 7, 2011</a:t>
            </a:r>
          </a:p>
          <a:p>
            <a:r>
              <a:rPr lang="en-US" smtClean="0">
                <a:latin typeface="Times New Roman" pitchFamily="18" charset="0"/>
              </a:rPr>
              <a:t>Revise Sections 2,3,4,5,6,7,8,9,Annex  - March 16, 2012</a:t>
            </a:r>
          </a:p>
          <a:p>
            <a:r>
              <a:rPr lang="en-US" smtClean="0">
                <a:latin typeface="Times New Roman" pitchFamily="18" charset="0"/>
              </a:rPr>
              <a:t>Collect all details on modeling scenarios – Nov 4, 2011</a:t>
            </a:r>
          </a:p>
          <a:p>
            <a:r>
              <a:rPr lang="en-US" smtClean="0">
                <a:latin typeface="Times New Roman" pitchFamily="18" charset="0"/>
              </a:rPr>
              <a:t>Exercise, refine, output model results – Feb 3, 2012</a:t>
            </a:r>
          </a:p>
          <a:p>
            <a:r>
              <a:rPr lang="en-US" smtClean="0">
                <a:latin typeface="Times New Roman" pitchFamily="18" charset="0"/>
              </a:rPr>
              <a:t>PAP02 vote on Guideline 2</a:t>
            </a:r>
          </a:p>
          <a:p>
            <a:r>
              <a:rPr lang="en-US" smtClean="0">
                <a:latin typeface="Times New Roman" pitchFamily="18" charset="0"/>
              </a:rPr>
              <a:t>Submit Guideline 2 to CoS process – April 16, 2012</a:t>
            </a:r>
          </a:p>
          <a:p>
            <a:endParaRPr lang="en-US" smtClean="0">
              <a:latin typeface="Times New Roman" pitchFamily="18" charset="0"/>
            </a:endParaRPr>
          </a:p>
          <a:p>
            <a:r>
              <a:rPr lang="en-US" smtClean="0">
                <a:latin typeface="Times New Roman" pitchFamily="18" charset="0"/>
              </a:rPr>
              <a:t>Wireless Guideline 2 published – Aug 10, 2012</a:t>
            </a:r>
          </a:p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860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</p:spPr>
        <p:txBody>
          <a:bodyPr/>
          <a:lstStyle/>
          <a:p>
            <a:r>
              <a:rPr lang="en-US"/>
              <a:t>Bruce Kraemer, Marvell</a:t>
            </a:r>
          </a:p>
        </p:txBody>
      </p:sp>
      <p:sp>
        <p:nvSpPr>
          <p:cNvPr id="860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EF9DF8E7-3A2A-4E3F-BF95-950B30D55C8F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 2011</a:t>
            </a:r>
          </a:p>
        </p:txBody>
      </p:sp>
      <p:sp>
        <p:nvSpPr>
          <p:cNvPr id="829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</a:rPr>
              <a:t>Wireless Guideline Version 1</a:t>
            </a:r>
          </a:p>
        </p:txBody>
      </p:sp>
      <p:sp>
        <p:nvSpPr>
          <p:cNvPr id="8294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</p:spPr>
        <p:txBody>
          <a:bodyPr/>
          <a:lstStyle/>
          <a:p>
            <a:r>
              <a:rPr lang="en-US"/>
              <a:t>Bruce Kraemer, Marvell</a:t>
            </a:r>
          </a:p>
        </p:txBody>
      </p:sp>
      <p:sp>
        <p:nvSpPr>
          <p:cNvPr id="8294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28E19E7-0ED5-4832-B624-2166A2864FBF}" type="slidenum">
              <a:rPr lang="en-US" smtClean="0"/>
              <a:pPr/>
              <a:t>5</a:t>
            </a:fld>
            <a:endParaRPr lang="en-US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41300" y="2392363"/>
          <a:ext cx="8712200" cy="1920875"/>
        </p:xfrm>
        <a:graphic>
          <a:graphicData uri="http://schemas.openxmlformats.org/drawingml/2006/table">
            <a:tbl>
              <a:tblPr/>
              <a:tblGrid>
                <a:gridCol w="3124200"/>
                <a:gridCol w="558800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  <a:hlinkClick r:id="rId2" action="ppaction://hlinkfile" tooltip="Sort by this column"/>
                        </a:rPr>
                        <a:t>Attribute</a:t>
                      </a:r>
                      <a:r>
                        <a:rPr lang="en-US" sz="1400">
                          <a:effectLst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3D96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  <a:hlinkClick r:id="rId3" action="ppaction://hlinkfile" tooltip="Sort by this column"/>
                        </a:rPr>
                        <a:t>Standard Information</a:t>
                      </a:r>
                      <a:r>
                        <a:rPr lang="en-US" sz="1400">
                          <a:effectLst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3D963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Identifier of the standard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NIST IR 7761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B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Title of the standard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1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Guidelines for Assessing Wireless Standards for Smart Grid </a:t>
                      </a:r>
                      <a:br>
                        <a:rPr lang="en-US" sz="1400">
                          <a:effectLst/>
                        </a:rPr>
                      </a:br>
                      <a:r>
                        <a:rPr lang="en-US" sz="1400">
                          <a:effectLst/>
                        </a:rPr>
                        <a:t>Applications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1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Name of owner organization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NIST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B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Latest versions, stages, dates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1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1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URL(s) for the standard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  <a:hlinkClick r:id="rId4"/>
                        </a:rPr>
                        <a:t>http://collaborate.nist.gov/twiki-sggrid/pub/SmartGrid/PAP02Objective3/NIST_PAP2_Guidelines_for_Assessing_Wireless_Standards_for_Smart_Grid_Applications_1.0.pdf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BF"/>
                    </a:solidFill>
                  </a:tcPr>
                </a:tc>
              </a:tr>
            </a:tbl>
          </a:graphicData>
        </a:graphic>
      </p:graphicFrame>
      <p:sp>
        <p:nvSpPr>
          <p:cNvPr id="82962" name="Rectangle 1"/>
          <p:cNvSpPr>
            <a:spLocks noChangeArrowheads="1"/>
          </p:cNvSpPr>
          <p:nvPr/>
        </p:nvSpPr>
        <p:spPr bwMode="auto">
          <a:xfrm>
            <a:off x="685800" y="23923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82963" name="TextBox 10"/>
          <p:cNvSpPr txBox="1">
            <a:spLocks noChangeArrowheads="1"/>
          </p:cNvSpPr>
          <p:nvPr/>
        </p:nvSpPr>
        <p:spPr bwMode="auto">
          <a:xfrm>
            <a:off x="612775" y="5915025"/>
            <a:ext cx="6638925" cy="277813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200">
                <a:hlinkClick r:id="rId5"/>
              </a:rPr>
              <a:t>http://collaborate.nist.gov/twiki-sggrid/bin/view/SmartGrid/SGIPCosSIFNISTIR7761</a:t>
            </a:r>
            <a:endParaRPr lang="en-US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 2011</a:t>
            </a:r>
          </a:p>
        </p:txBody>
      </p:sp>
      <p:sp>
        <p:nvSpPr>
          <p:cNvPr id="849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</a:rPr>
              <a:t>Goals of Guideline 1 to 2 Changes</a:t>
            </a:r>
          </a:p>
        </p:txBody>
      </p:sp>
      <p:sp>
        <p:nvSpPr>
          <p:cNvPr id="84994" name="Text Placeholder 2"/>
          <p:cNvSpPr>
            <a:spLocks noGrp="1"/>
          </p:cNvSpPr>
          <p:nvPr>
            <p:ph type="body" sz="half" idx="1"/>
          </p:nvPr>
        </p:nvSpPr>
        <p:spPr>
          <a:xfrm>
            <a:off x="241300" y="1714500"/>
            <a:ext cx="8597900" cy="4381500"/>
          </a:xfrm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Provide a significantly better method for analyzing/comparing the performance of a wireless technology in a representative physical environment with a specified data load scenario</a:t>
            </a:r>
          </a:p>
          <a:p>
            <a:pPr lvl="1"/>
            <a:r>
              <a:rPr lang="en-US" sz="2400" smtClean="0">
                <a:latin typeface="Times New Roman" pitchFamily="18" charset="0"/>
              </a:rPr>
              <a:t>Utilize realistic data loading (developed by OpenSG)</a:t>
            </a:r>
          </a:p>
          <a:p>
            <a:pPr lvl="1"/>
            <a:r>
              <a:rPr lang="en-US" sz="2400" smtClean="0">
                <a:latin typeface="Times New Roman" pitchFamily="18" charset="0"/>
              </a:rPr>
              <a:t>Significantly extend the technology modeling (SDO sub com)</a:t>
            </a:r>
          </a:p>
          <a:p>
            <a:pPr lvl="1"/>
            <a:r>
              <a:rPr lang="en-US" sz="2400" smtClean="0">
                <a:latin typeface="Times New Roman" pitchFamily="18" charset="0"/>
              </a:rPr>
              <a:t>Correct definitions contained in Section 4</a:t>
            </a:r>
          </a:p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8499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</p:spPr>
        <p:txBody>
          <a:bodyPr/>
          <a:lstStyle/>
          <a:p>
            <a:r>
              <a:rPr lang="en-US"/>
              <a:t>Bruce Kraemer, Marvell</a:t>
            </a:r>
          </a:p>
        </p:txBody>
      </p:sp>
      <p:sp>
        <p:nvSpPr>
          <p:cNvPr id="8499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A050D72-2FB6-49E8-BA2C-B791C7ABC2A7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 2011</a:t>
            </a:r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Framework Release 2.0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2425" y="1981200"/>
            <a:ext cx="8526463" cy="4114800"/>
          </a:xfrm>
        </p:spPr>
        <p:txBody>
          <a:bodyPr/>
          <a:lstStyle/>
          <a:p>
            <a:r>
              <a:rPr lang="en-US" smtClean="0"/>
              <a:t>SGIP calls for Comments on Draft NIST Framework and Roadmap for Smart Grid Interoperability Standards, Release 2.0 </a:t>
            </a:r>
          </a:p>
          <a:p>
            <a:r>
              <a:rPr lang="en-US" smtClean="0"/>
              <a:t>Released for public comments via Federal Register Notice on October 25, 2011</a:t>
            </a:r>
          </a:p>
          <a:p>
            <a:r>
              <a:rPr lang="en-US" smtClean="0"/>
              <a:t>Click </a:t>
            </a:r>
            <a:r>
              <a:rPr lang="en-US" smtClean="0">
                <a:hlinkClick r:id="rId2"/>
              </a:rPr>
              <a:t>HERE</a:t>
            </a:r>
            <a:r>
              <a:rPr lang="en-US" smtClean="0"/>
              <a:t> for the NIST Framework and Comments page. </a:t>
            </a:r>
            <a:br>
              <a:rPr lang="en-US" smtClean="0"/>
            </a:br>
            <a:r>
              <a:rPr lang="en-US" smtClean="0"/>
              <a:t>Click </a:t>
            </a:r>
            <a:r>
              <a:rPr lang="en-US" smtClean="0">
                <a:hlinkClick r:id="rId3"/>
              </a:rPr>
              <a:t>HERE</a:t>
            </a:r>
            <a:r>
              <a:rPr lang="en-US" smtClean="0"/>
              <a:t> for the Draft Release 2.0 [PDF, 5.3 MB].</a:t>
            </a:r>
          </a:p>
          <a:p>
            <a:r>
              <a:rPr lang="en-US" smtClean="0"/>
              <a:t>The deadline for public comments is November 25, 2011 at 5:00 PM Eastern Time. </a:t>
            </a:r>
          </a:p>
        </p:txBody>
      </p:sp>
      <p:sp>
        <p:nvSpPr>
          <p:cNvPr id="96260" name="Text Box 4"/>
          <p:cNvSpPr txBox="1">
            <a:spLocks noChangeArrowheads="1"/>
          </p:cNvSpPr>
          <p:nvPr/>
        </p:nvSpPr>
        <p:spPr bwMode="auto">
          <a:xfrm>
            <a:off x="0" y="6154738"/>
            <a:ext cx="91551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hlinkClick r:id="rId4"/>
              </a:rPr>
              <a:t>http://collaborate.nist.gov/twiki-sggrid/bin/view/SmartGrid/IKBFramework#Draft_NIST_Framework_and_Roadmap</a:t>
            </a:r>
            <a:endParaRPr lang="en-US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275705</TotalTime>
  <Words>387</Words>
  <Application>Microsoft Office PowerPoint</Application>
  <PresentationFormat>On-screen Show (4:3)</PresentationFormat>
  <Paragraphs>90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Times New Roman</vt:lpstr>
      <vt:lpstr>Arial</vt:lpstr>
      <vt:lpstr>Default Design</vt:lpstr>
      <vt:lpstr>Default Design</vt:lpstr>
      <vt:lpstr>Smart Grid SC Closing Report– November 2011</vt:lpstr>
      <vt:lpstr>Atlanta Agenda</vt:lpstr>
      <vt:lpstr>Guideline Sections</vt:lpstr>
      <vt:lpstr>PAP02 Guideline - Schedule Overview</vt:lpstr>
      <vt:lpstr>Wireless Guideline Version 1</vt:lpstr>
      <vt:lpstr>Goals of Guideline 1 to 2 Changes</vt:lpstr>
      <vt:lpstr>Framework Release 2.0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2011 Smart Grid SC</dc:title>
  <dc:subject>Smart Grid Information </dc:subject>
  <dc:creator>Bruce Kraemer (Marvell)</dc:creator>
  <cp:lastModifiedBy>Administrator</cp:lastModifiedBy>
  <cp:revision>2754</cp:revision>
  <cp:lastPrinted>2011-09-22T00:11:15Z</cp:lastPrinted>
  <dcterms:created xsi:type="dcterms:W3CDTF">1998-02-10T13:07:52Z</dcterms:created>
  <dcterms:modified xsi:type="dcterms:W3CDTF">2011-11-10T22:17:23Z</dcterms:modified>
</cp:coreProperties>
</file>