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9" r:id="rId2"/>
    <p:sldId id="257" r:id="rId3"/>
    <p:sldId id="271" r:id="rId4"/>
    <p:sldId id="291" r:id="rId5"/>
    <p:sldId id="296" r:id="rId6"/>
    <p:sldId id="297" r:id="rId7"/>
    <p:sldId id="295" r:id="rId8"/>
    <p:sldId id="294" r:id="rId9"/>
    <p:sldId id="298" r:id="rId10"/>
    <p:sldId id="292" r:id="rId11"/>
    <p:sldId id="258" r:id="rId12"/>
    <p:sldId id="284" r:id="rId13"/>
    <p:sldId id="283" r:id="rId14"/>
    <p:sldId id="286" r:id="rId15"/>
    <p:sldId id="288" r:id="rId16"/>
    <p:sldId id="287" r:id="rId17"/>
    <p:sldId id="289" r:id="rId18"/>
    <p:sldId id="282" r:id="rId19"/>
    <p:sldId id="281" r:id="rId20"/>
    <p:sldId id="280" r:id="rId21"/>
    <p:sldId id="279" r:id="rId22"/>
    <p:sldId id="278" r:id="rId23"/>
    <p:sldId id="277" r:id="rId24"/>
    <p:sldId id="276" r:id="rId25"/>
    <p:sldId id="275" r:id="rId26"/>
    <p:sldId id="274" r:id="rId27"/>
    <p:sldId id="285" r:id="rId28"/>
    <p:sldId id="290" r:id="rId2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92" autoAdjust="0"/>
  </p:normalViewPr>
  <p:slideViewPr>
    <p:cSldViewPr>
      <p:cViewPr varScale="1">
        <p:scale>
          <a:sx n="70" d="100"/>
          <a:sy n="70" d="100"/>
        </p:scale>
        <p:origin x="-8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1F25181C-3BEA-493A-AE91-4D71596CD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108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575748A-DB4F-40E0-92D4-9AA3FC6C0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396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468C211-FB33-467C-B7C7-72992599C127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19E1BEC-3FD8-431E-8701-BB2D171783F3}" type="slidenum">
              <a:rPr lang="en-US"/>
              <a:pPr/>
              <a:t>2</a:t>
            </a:fld>
            <a:endParaRPr 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6E4843-F374-42B2-862F-A2C3E97DC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9DC89F0-2C5F-4A2A-AE89-05E1AEBBE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2AF2C7-406E-4CD9-9C57-39224C446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Tom Siep,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16894E4-33C1-483B-8B7D-605EDE476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121BAA8-7DD2-4216-958C-06D1B7D2B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C7832AA-09A7-4F72-927D-6604781ED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70B2B8-7A44-4B7A-A847-460969A37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BE153A-7CDC-43D1-B0EC-FA4825BE4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71D3F2-5F3E-4D67-837C-E22F1DA08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B0C1F4-1210-4825-9A87-1EE55085B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B869120-632A-4827-853D-0ABB154A2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64490" y="6475413"/>
            <a:ext cx="9794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err="1" smtClean="0"/>
              <a:t>Jtom</a:t>
            </a:r>
            <a:r>
              <a:rPr lang="en-US" dirty="0" smtClean="0"/>
              <a:t> Siep, CSR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4E341E85-E9C8-4A65-AFE7-7700124C5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802.11-11/01575r1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griffin.events.ieee.org/docs/802.11/11/11-11-0198-00-00ah-call-for-technical-contributions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ocument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public-file/07/11-07-0360-04-0000-802-11-policies-and-procedures.doc" TargetMode="External"/><Relationship Id="rId3" Type="http://schemas.openxmlformats.org/officeDocument/2006/relationships/hyperlink" Target="http://standards.ieee.org/board/pat/faq.pdf" TargetMode="External"/><Relationship Id="rId7" Type="http://schemas.openxmlformats.org/officeDocument/2006/relationships/hyperlink" Target="http://www.ieee.org/portal/cms_docs/about/CoE_poster.pdf" TargetMode="External"/><Relationship Id="rId2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board/pat/loa.pdf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811-07-00ai-tgai-evaluation-methodology.doc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139-01-00ai-guidellines-for-submissions-to-tgai.doc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myproject/Public/mytools/draft/styleman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  <a:noFill/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5885D547-E70B-417C-91C5-28AC1931FB32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Process for Creating TGai Draft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2011-11-10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4" imgW="8263656" imgH="2982773" progId="Word.Document.8">
                  <p:embed/>
                </p:oleObj>
              </mc:Choice>
              <mc:Fallback>
                <p:oleObj name="Document" r:id="rId4" imgW="8263656" imgH="298277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79650"/>
                        <a:ext cx="8121650" cy="293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5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Description of steps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Define process and requirements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Call for Proposals (CFP)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Evaluation Methodology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Review submissions for adherence to CFP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Conforms to CFP?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Submitter(s) revision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Solution overlap?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Merge solutions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75% Approval? (Submissions)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Prepare  Draft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75% Approval? (Drafts)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Comment Resolution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Technically Complete?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Ready for WG Ballot</a:t>
            </a:r>
          </a:p>
          <a:p>
            <a:pPr marL="457200" indent="-457200">
              <a:buFont typeface="+mj-lt"/>
              <a:buAutoNum type="arabicPeriod"/>
            </a:pPr>
            <a:endParaRPr lang="en-US" sz="2100" dirty="0" smtClean="0"/>
          </a:p>
          <a:p>
            <a:pPr marL="457200" indent="-457200">
              <a:buFont typeface="+mj-lt"/>
              <a:buAutoNum type="arabicPeriod"/>
            </a:pPr>
            <a:endParaRPr lang="en-US" sz="2100" dirty="0" smtClean="0"/>
          </a:p>
        </p:txBody>
      </p:sp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A4D6D3D-E21D-4157-B321-341E9485DC9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Define process and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This document, when approved, describes the process TGai will use in processing potential solutions for the Amendment to 802.11 standard</a:t>
            </a:r>
          </a:p>
          <a:p>
            <a:pPr lvl="1"/>
            <a:r>
              <a:rPr lang="en-US" dirty="0" smtClean="0"/>
              <a:t>Process may be amended by &gt;50% vote of TGai </a:t>
            </a:r>
          </a:p>
          <a:p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Separate document </a:t>
            </a:r>
          </a:p>
          <a:p>
            <a:pPr lvl="1"/>
            <a:r>
              <a:rPr lang="en-US" dirty="0" smtClean="0"/>
              <a:t>11-11-0745-05-00ai-TGai-functional-requirements.docx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2. Call for Technical Contributions (CFTC)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Requesting technical inputs for consideration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>
                <a:hlinkClick r:id="rId2"/>
              </a:rPr>
              <a:t>11-11-0198-00-00ah-call-for-technical-contributions.docx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 submissions (1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GB" sz="2200" dirty="0" smtClean="0"/>
              <a:t>Any individual intending to present a proposal must notify the IEEE 802.11ai Task Group chair, Hiroshi Mano, via email at </a:t>
            </a:r>
            <a:r>
              <a:rPr lang="en-GB" sz="2200" dirty="0" smtClean="0">
                <a:hlinkClick r:id="rId2"/>
              </a:rPr>
              <a:t>hiroshi@manosan.org</a:t>
            </a:r>
            <a:r>
              <a:rPr lang="en-GB" sz="2200" dirty="0" smtClean="0"/>
              <a:t> by</a:t>
            </a:r>
            <a:r>
              <a:rPr lang="en-GB" sz="2200" dirty="0" smtClean="0">
                <a:solidFill>
                  <a:srgbClr val="FF0000"/>
                </a:solidFill>
              </a:rPr>
              <a:t> July 1</a:t>
            </a:r>
            <a:r>
              <a:rPr lang="en-GB" sz="2200" baseline="30000" dirty="0" smtClean="0">
                <a:solidFill>
                  <a:srgbClr val="FF0000"/>
                </a:solidFill>
              </a:rPr>
              <a:t>th</a:t>
            </a:r>
            <a:r>
              <a:rPr lang="en-GB" sz="2200" dirty="0" smtClean="0">
                <a:solidFill>
                  <a:srgbClr val="FF0000"/>
                </a:solidFill>
              </a:rPr>
              <a:t>, 2011. </a:t>
            </a:r>
            <a:r>
              <a:rPr lang="en-GB" sz="2200" dirty="0" smtClean="0"/>
              <a:t>Presentations of introductory proposal submissions material shall be submitted to the IEEE 802.11 document server prior to </a:t>
            </a:r>
            <a:r>
              <a:rPr lang="en-GB" sz="2200" dirty="0" smtClean="0">
                <a:solidFill>
                  <a:srgbClr val="FF0000"/>
                </a:solidFill>
              </a:rPr>
              <a:t>July18</a:t>
            </a:r>
            <a:r>
              <a:rPr lang="en-GB" sz="2200" baseline="30000" dirty="0" smtClean="0">
                <a:solidFill>
                  <a:srgbClr val="FF0000"/>
                </a:solidFill>
              </a:rPr>
              <a:t>th</a:t>
            </a:r>
            <a:r>
              <a:rPr lang="en-GB" sz="2200" dirty="0" smtClean="0">
                <a:solidFill>
                  <a:srgbClr val="FF0000"/>
                </a:solidFill>
              </a:rPr>
              <a:t>, 2011</a:t>
            </a:r>
            <a:r>
              <a:rPr lang="en-GB" sz="2200" dirty="0" smtClean="0"/>
              <a:t> for presentation and discussion during the July IEEE 802 Wireless Plenary session.</a:t>
            </a:r>
            <a:endParaRPr lang="en-US" sz="2200" dirty="0" smtClean="0"/>
          </a:p>
          <a:p>
            <a:r>
              <a:rPr lang="en-GB" sz="2200" dirty="0" smtClean="0"/>
              <a:t>Final proposals and related documents shall be submitted to the IEEE 802.11 document server prior to </a:t>
            </a:r>
            <a:r>
              <a:rPr lang="en-GB" sz="2200" dirty="0" smtClean="0">
                <a:solidFill>
                  <a:srgbClr val="FF0000"/>
                </a:solidFill>
              </a:rPr>
              <a:t>September 9</a:t>
            </a:r>
            <a:r>
              <a:rPr lang="en-GB" sz="2200" baseline="30000" dirty="0" smtClean="0">
                <a:solidFill>
                  <a:srgbClr val="FF0000"/>
                </a:solidFill>
              </a:rPr>
              <a:t>th</a:t>
            </a:r>
            <a:r>
              <a:rPr lang="en-GB" sz="2200" dirty="0" smtClean="0">
                <a:solidFill>
                  <a:srgbClr val="FF0000"/>
                </a:solidFill>
              </a:rPr>
              <a:t>, 2011</a:t>
            </a:r>
            <a:r>
              <a:rPr lang="en-GB" sz="2200" dirty="0" smtClean="0"/>
              <a:t> for presentation and discussion during the September plenary session.</a:t>
            </a:r>
            <a:endParaRPr lang="en-US" sz="2200" dirty="0" smtClean="0"/>
          </a:p>
          <a:p>
            <a:r>
              <a:rPr lang="en-GB" sz="2200" dirty="0" smtClean="0"/>
              <a:t>Time permitting, proposals arising at or during meeting time and after the stated due dates may be allowed by the chair.</a:t>
            </a:r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 submissions (2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 information is available in the following documents in </a:t>
            </a:r>
            <a:r>
              <a:rPr lang="en-GB" dirty="0" smtClean="0"/>
              <a:t>document server is available at the following location, </a:t>
            </a:r>
            <a:r>
              <a:rPr lang="en-GB" u="sng" dirty="0" smtClean="0">
                <a:hlinkClick r:id="rId2"/>
              </a:rPr>
              <a:t>https://mentor.ieee.org/802.11/documents</a:t>
            </a:r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11-10/1152r01:  Fast Initial Link Set-UP Project </a:t>
            </a:r>
            <a:r>
              <a:rPr lang="en-US" dirty="0" err="1" smtClean="0"/>
              <a:t>Authorizaiton</a:t>
            </a:r>
            <a:r>
              <a:rPr lang="en-US" dirty="0" smtClean="0"/>
              <a:t> Request</a:t>
            </a:r>
          </a:p>
          <a:p>
            <a:r>
              <a:rPr lang="en-US" dirty="0" smtClean="0"/>
              <a:t>11-10/1152r01:  Fast Initial Link Set-Up PAR</a:t>
            </a:r>
          </a:p>
          <a:p>
            <a:r>
              <a:rPr lang="en-US" dirty="0" smtClean="0"/>
              <a:t> 11-10/0238:  TGai Use Cases</a:t>
            </a:r>
          </a:p>
          <a:p>
            <a:r>
              <a:rPr lang="en-US" dirty="0" smtClean="0"/>
              <a:t> 11-11-0811:  TGai Evaluation Methodology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 smtClean="0"/>
              <a:t>Call for submissions (3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GB" sz="2000" dirty="0" smtClean="0"/>
              <a:t>All presenters should be familiar with the following documents regarding IEEE policies and procedures:</a:t>
            </a:r>
            <a:endParaRPr lang="en-US" sz="2000" dirty="0" smtClean="0"/>
          </a:p>
          <a:p>
            <a:r>
              <a:rPr lang="en-GB" sz="2000" dirty="0" smtClean="0"/>
              <a:t>-  IEEE Patent Policy - </a:t>
            </a:r>
            <a:r>
              <a:rPr lang="en-GB" sz="2000" u="sng" dirty="0" smtClean="0">
                <a:hlinkClick r:id="rId2"/>
              </a:rPr>
              <a:t>http://standards.ieee.org/board/pat/pat-slideset.ppt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Patent FAQ - </a:t>
            </a:r>
            <a:r>
              <a:rPr lang="en-GB" sz="2000" u="sng" dirty="0" smtClean="0">
                <a:hlinkClick r:id="rId3"/>
              </a:rPr>
              <a:t>http://standards.ieee.org/board/pat/faq.pdf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</a:t>
            </a:r>
            <a:r>
              <a:rPr lang="en-GB" sz="2000" dirty="0" err="1" smtClean="0"/>
              <a:t>LoA</a:t>
            </a:r>
            <a:r>
              <a:rPr lang="en-GB" sz="2000" dirty="0" smtClean="0"/>
              <a:t> Form - </a:t>
            </a:r>
            <a:r>
              <a:rPr lang="en-GB" sz="2000" u="sng" dirty="0" smtClean="0">
                <a:hlinkClick r:id="rId4"/>
              </a:rPr>
              <a:t>http://standards.ieee.org/board/pat/loa.pdf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Affiliation FAQ - </a:t>
            </a:r>
            <a:r>
              <a:rPr lang="en-GB" sz="2000" u="sng" dirty="0" smtClean="0">
                <a:hlinkClick r:id="rId5"/>
              </a:rPr>
              <a:t>http://standards.ieee.org/faqs/affiliationFAQ.html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Anti-Trust FAQ - </a:t>
            </a:r>
            <a:r>
              <a:rPr lang="en-GB" sz="2000" u="sng" dirty="0" smtClean="0">
                <a:hlinkClick r:id="rId6"/>
              </a:rPr>
              <a:t>http://standards.ieee.org/resources/antitrust-guidelines.pdf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Ethics - </a:t>
            </a:r>
            <a:r>
              <a:rPr lang="en-GB" sz="2000" u="sng" dirty="0" smtClean="0">
                <a:hlinkClick r:id="rId7"/>
              </a:rPr>
              <a:t>http://www.ieee.org/portal/cms_docs/about/CoE_poster.pdf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IEEE 802.11 Working Group Policies and Procedures -</a:t>
            </a:r>
            <a:br>
              <a:rPr lang="en-GB" sz="2000" dirty="0" smtClean="0"/>
            </a:br>
            <a:r>
              <a:rPr lang="en-GB" sz="2000" dirty="0" smtClean="0"/>
              <a:t> </a:t>
            </a:r>
            <a:r>
              <a:rPr lang="en-GB" sz="2000" u="sng" dirty="0" smtClean="0">
                <a:hlinkClick r:id="rId8"/>
              </a:rPr>
              <a:t>https://mentor.ieee.org/802.11/public-file/07/11-07-0360-04-0000-802-11-policies-and-procedures.doc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Evaluation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Separate document </a:t>
            </a:r>
          </a:p>
          <a:p>
            <a:pPr lvl="1"/>
            <a:r>
              <a:rPr lang="en-US" dirty="0" smtClean="0">
                <a:hlinkClick r:id="rId2"/>
              </a:rPr>
              <a:t>11-11-0811-07-00ai-TGai-Evaluation-Methodology.docx</a:t>
            </a:r>
            <a:endParaRPr lang="en-US" dirty="0" smtClean="0"/>
          </a:p>
          <a:p>
            <a:r>
              <a:rPr lang="en-US" dirty="0" smtClean="0"/>
              <a:t>Estimated availability: earliest is end of July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4.  Review submissions for adherence to CFTC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chair, vice chair, and technical editor of TGai should review submissions to determine if they are in scope for the </a:t>
            </a:r>
          </a:p>
          <a:p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0139r1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5.  Conforms to Requirements?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Contributors will be notified by the chair if their submissions fall outside the scope of TGai and will be encouraged to modify them</a:t>
            </a:r>
          </a:p>
          <a:p>
            <a:r>
              <a:rPr lang="en-US" dirty="0" smtClean="0"/>
              <a:t>Submitters who choose to present submissions which have been determined to be out of scope may ask for a vote of the TG membership to have their submission considered. </a:t>
            </a:r>
          </a:p>
          <a:p>
            <a:r>
              <a:rPr lang="en-US" dirty="0" smtClean="0"/>
              <a:t>50% majority of attendees are required to approve.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  <a:noFill/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F71A561-9B8F-42CC-BD35-25B34E52049D}" type="slidenum">
              <a:rPr lang="en-US"/>
              <a:pPr/>
              <a:t>2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" indent="0">
              <a:buFontTx/>
              <a:buNone/>
            </a:pPr>
            <a:r>
              <a:rPr lang="en-US" dirty="0" smtClean="0"/>
              <a:t>Suggestions from contributions to the</a:t>
            </a:r>
            <a:r>
              <a:rPr lang="en-US" dirty="0" smtClean="0"/>
              <a:t> </a:t>
            </a:r>
            <a:r>
              <a:rPr lang="en-US" dirty="0" smtClean="0"/>
              <a:t>draft for 802.11ai to submit to 802.11 Working Group for WG letter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6.  Submitter(s) revision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Submissions which have had deficits identified during the TGai process will have the opportunity to modify their submissions and resubmit in a timely manner.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7.  Solution overlap?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possible that more than one submission will be found to be acceptable to the WG</a:t>
            </a:r>
          </a:p>
          <a:p>
            <a:r>
              <a:rPr lang="en-US" dirty="0" smtClean="0"/>
              <a:t>There must be a determination by the WG whether or  not an overlap in functionality exists</a:t>
            </a:r>
          </a:p>
          <a:p>
            <a:r>
              <a:rPr lang="en-US" dirty="0" smtClean="0"/>
              <a:t>The WG may express an preference for resolution of the duplication, but it is up to the submitters to resolve and merge the solutions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8.  Merge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 merging is generally an offline activity between submitters</a:t>
            </a:r>
          </a:p>
          <a:p>
            <a:r>
              <a:rPr lang="en-US" dirty="0" smtClean="0"/>
              <a:t>Others may be included by mutual consent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9.  75% Approval? (Submissions)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Technical proposals are required to pass a TG vote by a 75% margin</a:t>
            </a:r>
          </a:p>
          <a:p>
            <a:r>
              <a:rPr lang="en-US" dirty="0" smtClean="0"/>
              <a:t>In the submissions phase of the standards process, it is not necessary to be orthogonal with all other solutions</a:t>
            </a:r>
          </a:p>
          <a:p>
            <a:pPr lvl="1"/>
            <a:r>
              <a:rPr lang="en-US" dirty="0" smtClean="0"/>
              <a:t>Overlaps may exist</a:t>
            </a:r>
          </a:p>
          <a:p>
            <a:pPr lvl="1"/>
            <a:r>
              <a:rPr lang="en-US" dirty="0" smtClean="0"/>
              <a:t>Some or all features in an approved submission may be removed as a result of the merging process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10.  Prepare  Draft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technical editor is responsible for accurately translating the material in approved submissions into a Draft Amendment</a:t>
            </a:r>
          </a:p>
          <a:p>
            <a:r>
              <a:rPr lang="en-US" dirty="0" smtClean="0"/>
              <a:t>Members of TGai may be invited to assist</a:t>
            </a:r>
          </a:p>
          <a:p>
            <a:r>
              <a:rPr lang="en-US" dirty="0" smtClean="0"/>
              <a:t>The work will be done in consultation with the WG technical editor and the editors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11.  75% Approval? (Drafts)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TGai Draft is required to pass a TG vote by a 75% margin</a:t>
            </a:r>
          </a:p>
          <a:p>
            <a:r>
              <a:rPr lang="en-US" dirty="0" smtClean="0"/>
              <a:t>This will not be a formal letter ballot process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12.  Comment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 resolution may be done by the group as a whole or by a subset of TGai.</a:t>
            </a:r>
          </a:p>
          <a:p>
            <a:r>
              <a:rPr lang="en-US" dirty="0" smtClean="0"/>
              <a:t>This activity may be performed during Interim, Plenary or Ad Hoc meetings</a:t>
            </a:r>
          </a:p>
          <a:p>
            <a:pPr lvl="1"/>
            <a:r>
              <a:rPr lang="en-US" dirty="0" smtClean="0"/>
              <a:t>Ad Hoc meetings will be called in accordance with 802.11 rules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13.  Technically Complete?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part of the preparation for WG Letter Ballot, the Draft will have a final review for completeness and correctness</a:t>
            </a:r>
          </a:p>
          <a:p>
            <a:pPr lvl="1"/>
            <a:r>
              <a:rPr lang="en-US" dirty="0" smtClean="0"/>
              <a:t>Technically complete</a:t>
            </a:r>
          </a:p>
          <a:p>
            <a:pPr lvl="1"/>
            <a:r>
              <a:rPr lang="en-US" dirty="0" smtClean="0"/>
              <a:t>Able to pass 802.11 MEC or mechanisms defined for passing 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14.  Ready for WG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Submit to WG ballot process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 smtClean="0"/>
              <a:t>Process Flow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  <a:noFill/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C1033FB-7037-45C9-A62C-BB99C338AA5F}" type="slidenum">
              <a:rPr lang="en-US"/>
              <a:pPr/>
              <a:t>3</a:t>
            </a:fld>
            <a:endParaRPr lang="en-US"/>
          </a:p>
        </p:txBody>
      </p:sp>
      <p:pic>
        <p:nvPicPr>
          <p:cNvPr id="15366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8686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ight Arrow 1"/>
          <p:cNvSpPr/>
          <p:nvPr/>
        </p:nvSpPr>
        <p:spPr bwMode="auto">
          <a:xfrm rot="20354112">
            <a:off x="1703925" y="2306956"/>
            <a:ext cx="2895600" cy="685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</a:rPr>
              <a:t>WE ARE HERE IN JANUARY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1" y="4267200"/>
            <a:ext cx="3276600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Description of the steps is in the flowchart are in the backup section of this presentation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Language</a:t>
            </a:r>
          </a:p>
          <a:p>
            <a:r>
              <a:rPr lang="en-US" dirty="0" smtClean="0"/>
              <a:t>Style Guide</a:t>
            </a:r>
          </a:p>
          <a:p>
            <a:r>
              <a:rPr lang="en-US" dirty="0" smtClean="0"/>
              <a:t>Use (and overuse) of terms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7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IEEE Language -- definitions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26803"/>
              </p:ext>
            </p:extLst>
          </p:nvPr>
        </p:nvGraphicFramePr>
        <p:xfrm>
          <a:off x="381000" y="1828800"/>
          <a:ext cx="8381999" cy="415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037"/>
                <a:gridCol w="2793763"/>
                <a:gridCol w="46481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Equivalent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shall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is required 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defines normative behavior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must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is a natural consequence 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describes unavoidable situations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it is true that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statement of fact not controlled by the text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should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is recommended that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indicates that among several possibilities one is recommended as particularly suitable, but not required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may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is permitted 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allows options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is able 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relates statements in a causal fashion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is defined 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further explains elements that are previously required or allowed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</a:t>
                      </a:r>
                      <a:r>
                        <a:rPr lang="en-US" baseline="0" dirty="0" smtClean="0"/>
                        <a:t> your information only,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preface to informative text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63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IEEE Language – simple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 the table in the previous slide to check for correctness of usage by:</a:t>
            </a:r>
          </a:p>
          <a:p>
            <a:pPr lvl="1"/>
            <a:r>
              <a:rPr lang="en-US" dirty="0" smtClean="0"/>
              <a:t>Insert the equivalent phrase in place of the IEEE term</a:t>
            </a:r>
          </a:p>
          <a:p>
            <a:pPr lvl="1"/>
            <a:r>
              <a:rPr lang="en-US" dirty="0" smtClean="0"/>
              <a:t>Evaluate the resulting sentence for the intended meaning</a:t>
            </a:r>
          </a:p>
          <a:p>
            <a:pPr lvl="1"/>
            <a:r>
              <a:rPr lang="en-US" dirty="0" smtClean="0"/>
              <a:t>If the sentence has the same meaning then the term is likely to have been used correctly.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4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Style Guide(s)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>
                <a:hlinkClick r:id="rId2"/>
              </a:rPr>
              <a:t>IEEE Standards Style Manual</a:t>
            </a:r>
            <a:r>
              <a:rPr lang="en-US" dirty="0"/>
              <a:t>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Establishes </a:t>
            </a:r>
            <a:r>
              <a:rPr lang="en-US" dirty="0"/>
              <a:t>preferred style for the preparation of IEEE standards drafts</a:t>
            </a:r>
          </a:p>
          <a:p>
            <a:r>
              <a:rPr lang="en-US" dirty="0" smtClean="0"/>
              <a:t>11-09-1034-03-0000-802-11-editorial-style-guide.doc</a:t>
            </a:r>
          </a:p>
          <a:p>
            <a:pPr lvl="1"/>
            <a:r>
              <a:rPr lang="en-US" dirty="0" smtClean="0"/>
              <a:t>Style guide supplement to the IEEE Standards Style Manual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9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Use (and overuse) of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“Shall” used at the beginning of a paragraph generally is sufficient</a:t>
            </a:r>
          </a:p>
          <a:p>
            <a:pPr lvl="1"/>
            <a:r>
              <a:rPr lang="en-US" dirty="0" smtClean="0"/>
              <a:t>Consider that each “shall” is the equivalent of a line in the PICS</a:t>
            </a:r>
          </a:p>
          <a:p>
            <a:pPr lvl="1"/>
            <a:r>
              <a:rPr lang="en-US" dirty="0" smtClean="0"/>
              <a:t>Specific exceptions should be in separate paragraphs </a:t>
            </a:r>
          </a:p>
          <a:p>
            <a:r>
              <a:rPr lang="en-US" dirty="0" smtClean="0"/>
              <a:t>Any time the term “note” is used, the following text is considered to be informative</a:t>
            </a:r>
          </a:p>
          <a:p>
            <a:pPr lvl="1"/>
            <a:r>
              <a:rPr lang="en-US" dirty="0" smtClean="0"/>
              <a:t>Do not mix informative and normative text in the same paragraph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0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1600" b="0" dirty="0" smtClean="0"/>
              <a:t>The </a:t>
            </a:r>
            <a:r>
              <a:rPr lang="en-US" sz="1600" b="0" dirty="0"/>
              <a:t>following rules should be observed:</a:t>
            </a:r>
          </a:p>
          <a:p>
            <a:pPr>
              <a:buFont typeface="+mj-lt"/>
              <a:buAutoNum type="arabicPeriod"/>
            </a:pPr>
            <a:r>
              <a:rPr lang="en-US" sz="1600" b="0" dirty="0" smtClean="0"/>
              <a:t>The </a:t>
            </a:r>
            <a:r>
              <a:rPr lang="en-US" sz="1600" b="0" dirty="0"/>
              <a:t>decimal marker should be a dot on the line (decimal point). This applies even when </a:t>
            </a:r>
            <a:r>
              <a:rPr lang="en-US" sz="1600" b="0" dirty="0" smtClean="0"/>
              <a:t>the standard </a:t>
            </a:r>
            <a:r>
              <a:rPr lang="en-US" sz="1600" b="0" dirty="0"/>
              <a:t>in question is intended for international adoption (e.g., adoption by ISO/IEC); </a:t>
            </a:r>
            <a:r>
              <a:rPr lang="en-US" sz="1600" b="0" dirty="0" smtClean="0"/>
              <a:t>see Clause </a:t>
            </a:r>
            <a:r>
              <a:rPr lang="en-US" sz="1600" b="0" dirty="0"/>
              <a:t>22.</a:t>
            </a:r>
          </a:p>
          <a:p>
            <a:pPr>
              <a:buFont typeface="+mj-lt"/>
              <a:buAutoNum type="arabicPeriod"/>
            </a:pPr>
            <a:r>
              <a:rPr lang="en-US" sz="1600" b="0" dirty="0" smtClean="0"/>
              <a:t>For </a:t>
            </a:r>
            <a:r>
              <a:rPr lang="en-US" sz="1600" b="0" dirty="0"/>
              <a:t>numbers of magnitude less than one, a zero should be placed in front of the decimal point (</a:t>
            </a:r>
            <a:r>
              <a:rPr lang="en-US" sz="1600" b="0" dirty="0" smtClean="0"/>
              <a:t>see 15.3.2</a:t>
            </a:r>
            <a:r>
              <a:rPr lang="en-US" sz="1600" b="0" dirty="0"/>
              <a:t>).</a:t>
            </a:r>
          </a:p>
          <a:p>
            <a:pPr>
              <a:buFont typeface="+mj-lt"/>
              <a:buAutoNum type="arabicPeriod"/>
            </a:pPr>
            <a:r>
              <a:rPr lang="en-US" sz="1600" b="0" dirty="0" smtClean="0"/>
              <a:t>In </a:t>
            </a:r>
            <a:r>
              <a:rPr lang="en-US" sz="1600" b="0" dirty="0"/>
              <a:t>general text, isolated numbers less than 10 should be spelled out. However, in equations, </a:t>
            </a:r>
            <a:r>
              <a:rPr lang="en-US" sz="1600" b="0" dirty="0" smtClean="0"/>
              <a:t>tables, figures</a:t>
            </a:r>
            <a:r>
              <a:rPr lang="en-US" sz="1600" b="0" dirty="0"/>
              <a:t>, and other display elements, Arabic numerals should be used. Numbers applicable to </a:t>
            </a:r>
            <a:r>
              <a:rPr lang="en-US" sz="1600" b="0" dirty="0" smtClean="0"/>
              <a:t>the same </a:t>
            </a:r>
            <a:r>
              <a:rPr lang="en-US" sz="1600" b="0" dirty="0"/>
              <a:t>category should be treated alike throughout a paragraph; numerals should not be used in </a:t>
            </a:r>
            <a:r>
              <a:rPr lang="en-US" sz="1600" b="0" dirty="0" smtClean="0"/>
              <a:t>some cases </a:t>
            </a:r>
            <a:r>
              <a:rPr lang="en-US" sz="1600" b="0" dirty="0"/>
              <a:t>and words in others.</a:t>
            </a:r>
          </a:p>
          <a:p>
            <a:pPr>
              <a:buFont typeface="+mj-lt"/>
              <a:buAutoNum type="arabicPeriod"/>
            </a:pPr>
            <a:r>
              <a:rPr lang="en-US" sz="1600" b="0" dirty="0" smtClean="0"/>
              <a:t>The </a:t>
            </a:r>
            <a:r>
              <a:rPr lang="en-US" sz="1600" b="0" dirty="0"/>
              <a:t>value of a quantity shall be expressed by an Arabic numeral followed by a space and </a:t>
            </a:r>
            <a:r>
              <a:rPr lang="en-US" sz="1600" b="0" dirty="0" smtClean="0"/>
              <a:t>the appropriate </a:t>
            </a:r>
            <a:r>
              <a:rPr lang="en-US" sz="1600" b="0" dirty="0"/>
              <a:t>unit name or symbol. An upright (Roman) type font should be used for the unit </a:t>
            </a:r>
            <a:r>
              <a:rPr lang="en-US" sz="1600" b="0" dirty="0" smtClean="0"/>
              <a:t>symbol even </a:t>
            </a:r>
            <a:r>
              <a:rPr lang="en-US" sz="1600" b="0" dirty="0"/>
              <a:t>if the surrounding text uses a sloping (italic) font.</a:t>
            </a:r>
          </a:p>
          <a:p>
            <a:pPr>
              <a:buFont typeface="+mj-lt"/>
              <a:buAutoNum type="arabicPeriod"/>
            </a:pPr>
            <a:r>
              <a:rPr lang="en-US" sz="1600" b="0" dirty="0" smtClean="0"/>
              <a:t>If </a:t>
            </a:r>
            <a:r>
              <a:rPr lang="en-US" sz="1600" b="0" dirty="0"/>
              <a:t>tolerances are provided, the unit shall be given with both the basic value and the tolerance (</a:t>
            </a:r>
            <a:r>
              <a:rPr lang="en-US" sz="1600" b="0" dirty="0" smtClean="0"/>
              <a:t>150 m </a:t>
            </a:r>
            <a:r>
              <a:rPr lang="en-US" sz="1600" b="0" dirty="0"/>
              <a:t>± 5 mm). Ranges should repeat the unit (e.g., 115 V to 125 V). Dashes should never be </a:t>
            </a:r>
            <a:r>
              <a:rPr lang="en-US" sz="1600" b="0" dirty="0" smtClean="0"/>
              <a:t>used because </a:t>
            </a:r>
            <a:r>
              <a:rPr lang="en-US" sz="1600" b="0" dirty="0"/>
              <a:t>they can be misconstrued for subtraction signs.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0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1671</TotalTime>
  <Words>1576</Words>
  <Application>Microsoft Office PowerPoint</Application>
  <PresentationFormat>On-screen Show (4:3)</PresentationFormat>
  <Paragraphs>239</Paragraphs>
  <Slides>28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802-11-Submission-tms</vt:lpstr>
      <vt:lpstr>Document</vt:lpstr>
      <vt:lpstr>Process for Creating TGai Draft</vt:lpstr>
      <vt:lpstr>Abstract</vt:lpstr>
      <vt:lpstr>Process Flow</vt:lpstr>
      <vt:lpstr>Submissions</vt:lpstr>
      <vt:lpstr>IEEE Language -- definitions</vt:lpstr>
      <vt:lpstr>IEEE Language – simple check</vt:lpstr>
      <vt:lpstr>Style Guide(s)</vt:lpstr>
      <vt:lpstr>Use (and overuse) of terms</vt:lpstr>
      <vt:lpstr>Numbers </vt:lpstr>
      <vt:lpstr>BACKUP SLIDES</vt:lpstr>
      <vt:lpstr>Description of steps</vt:lpstr>
      <vt:lpstr>Define process and requirements</vt:lpstr>
      <vt:lpstr>2. Call for Technical Contributions (CFTC)</vt:lpstr>
      <vt:lpstr>Call for submissions (1 of 3)</vt:lpstr>
      <vt:lpstr>Call for submissions (2 of 3)</vt:lpstr>
      <vt:lpstr>Call for submissions (3 of 3)</vt:lpstr>
      <vt:lpstr>3.  Evaluation Methodology</vt:lpstr>
      <vt:lpstr>4.  Review submissions for adherence to CFTC</vt:lpstr>
      <vt:lpstr>5.  Conforms to Requirements?</vt:lpstr>
      <vt:lpstr>6.  Submitter(s) revision</vt:lpstr>
      <vt:lpstr>7.  Solution overlap?</vt:lpstr>
      <vt:lpstr>8.  Merge solutions</vt:lpstr>
      <vt:lpstr>9.  75% Approval? (Submissions)</vt:lpstr>
      <vt:lpstr>10.  Prepare  Draft</vt:lpstr>
      <vt:lpstr>11.  75% Approval? (Drafts)</vt:lpstr>
      <vt:lpstr>12.  Comment Resolution</vt:lpstr>
      <vt:lpstr>13.  Technically Complete?</vt:lpstr>
      <vt:lpstr>14.  Ready for WG Ballot</vt:lpstr>
    </vt:vector>
  </TitlesOfParts>
  <Company>CSR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for Creating TGai Draft</dc:title>
  <dc:creator>Tom Siep</dc:creator>
  <cp:lastModifiedBy>Tom Siep</cp:lastModifiedBy>
  <cp:revision>17</cp:revision>
  <cp:lastPrinted>1998-02-10T13:28:06Z</cp:lastPrinted>
  <dcterms:created xsi:type="dcterms:W3CDTF">2011-05-10T04:31:17Z</dcterms:created>
  <dcterms:modified xsi:type="dcterms:W3CDTF">2011-11-10T20:24:26Z</dcterms:modified>
</cp:coreProperties>
</file>