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1105" r:id="rId2"/>
    <p:sldId id="1510" r:id="rId3"/>
    <p:sldId id="1511" r:id="rId4"/>
    <p:sldId id="1512" r:id="rId5"/>
    <p:sldId id="1513" r:id="rId6"/>
    <p:sldId id="1514" r:id="rId7"/>
    <p:sldId id="1515" r:id="rId8"/>
    <p:sldId id="1516" r:id="rId9"/>
    <p:sldId id="1517" r:id="rId10"/>
    <p:sldId id="1518" r:id="rId11"/>
    <p:sldId id="1519" r:id="rId12"/>
    <p:sldId id="1520" r:id="rId13"/>
    <p:sldId id="1521" r:id="rId14"/>
    <p:sldId id="1522" r:id="rId15"/>
    <p:sldId id="1523" r:id="rId16"/>
    <p:sldId id="1524" r:id="rId17"/>
    <p:sldId id="1525" r:id="rId18"/>
    <p:sldId id="1531" r:id="rId19"/>
    <p:sldId id="1526" r:id="rId20"/>
    <p:sldId id="1527" r:id="rId21"/>
    <p:sldId id="1528" r:id="rId22"/>
    <p:sldId id="1529" r:id="rId23"/>
    <p:sldId id="1530" r:id="rId2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FF9933"/>
    <a:srgbClr val="FF3300"/>
    <a:srgbClr val="33CC33"/>
    <a:srgbClr val="66FF99"/>
    <a:srgbClr val="C0C0C0"/>
    <a:srgbClr val="B2B2B2"/>
    <a:srgbClr val="FFFF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napToGrid="0">
      <p:cViewPr>
        <p:scale>
          <a:sx n="66" d="100"/>
          <a:sy n="66" d="100"/>
        </p:scale>
        <p:origin x="-798" y="-1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266"/>
    </p:cViewPr>
  </p:sorterViewPr>
  <p:notesViewPr>
    <p:cSldViewPr snapToGrid="0">
      <p:cViewPr>
        <p:scale>
          <a:sx n="100" d="100"/>
          <a:sy n="100" d="100"/>
        </p:scale>
        <p:origin x="-1932" y="-72"/>
      </p:cViewPr>
      <p:guideLst>
        <p:guide orient="horz" pos="2166"/>
        <p:guide pos="293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62425" y="188913"/>
            <a:ext cx="218440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r>
              <a:rPr lang="en-US"/>
              <a:t>doc.: IEEE 802.11-11/1570r0</a:t>
            </a:r>
          </a:p>
        </p:txBody>
      </p:sp>
      <p:sp>
        <p:nvSpPr>
          <p:cNvPr id="3075" name="Rectangle 3"/>
          <p:cNvSpPr>
            <a:spLocks noGrp="1" noChangeArrowheads="1"/>
          </p:cNvSpPr>
          <p:nvPr>
            <p:ph type="dt" sz="quarter" idx="1"/>
          </p:nvPr>
        </p:nvSpPr>
        <p:spPr bwMode="auto">
          <a:xfrm>
            <a:off x="706438" y="179388"/>
            <a:ext cx="1190625"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35" eaLnBrk="0" hangingPunct="0">
              <a:defRPr sz="1400"/>
            </a:lvl1pPr>
          </a:lstStyle>
          <a:p>
            <a:pPr>
              <a:defRPr/>
            </a:pPr>
            <a:r>
              <a:rPr lang="en-US"/>
              <a:t>November 2011</a:t>
            </a:r>
          </a:p>
        </p:txBody>
      </p:sp>
      <p:sp>
        <p:nvSpPr>
          <p:cNvPr id="3076" name="Rectangle 4"/>
          <p:cNvSpPr>
            <a:spLocks noGrp="1" noChangeArrowheads="1"/>
          </p:cNvSpPr>
          <p:nvPr>
            <p:ph type="ftr" sz="quarter" idx="2"/>
          </p:nvPr>
        </p:nvSpPr>
        <p:spPr bwMode="auto">
          <a:xfrm>
            <a:off x="4397375" y="9010650"/>
            <a:ext cx="2028825"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50"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2463" y="9010650"/>
            <a:ext cx="512762" cy="182563"/>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35" eaLnBrk="0" hangingPunct="0">
              <a:defRPr sz="1200" b="0"/>
            </a:lvl1pPr>
          </a:lstStyle>
          <a:p>
            <a:pPr>
              <a:defRPr/>
            </a:pPr>
            <a:r>
              <a:rPr lang="en-US"/>
              <a:t>Page </a:t>
            </a:r>
            <a:fld id="{DF10304D-C675-4D5A-AE21-4C41D5318ED8}"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35" eaLnBrk="0" hangingPunct="0">
              <a:defRPr/>
            </a:pPr>
            <a:r>
              <a:rPr lang="en-US" sz="1200" b="0"/>
              <a:t>Submission</a:t>
            </a:r>
          </a:p>
        </p:txBody>
      </p:sp>
      <p:sp>
        <p:nvSpPr>
          <p:cNvPr id="72712" name="Line 8"/>
          <p:cNvSpPr>
            <a:spLocks noChangeShapeType="1"/>
          </p:cNvSpPr>
          <p:nvPr/>
        </p:nvSpPr>
        <p:spPr bwMode="auto">
          <a:xfrm>
            <a:off x="704850" y="8999538"/>
            <a:ext cx="580231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63938" y="98425"/>
            <a:ext cx="2825750"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50" eaLnBrk="0" hangingPunct="0">
              <a:defRPr sz="1400"/>
            </a:lvl1pPr>
          </a:lstStyle>
          <a:p>
            <a:pPr>
              <a:defRPr/>
            </a:pPr>
            <a:r>
              <a:rPr lang="en-US"/>
              <a:t>doc.: IEEE 802.11-11/1357r2</a:t>
            </a:r>
          </a:p>
        </p:txBody>
      </p:sp>
      <p:sp>
        <p:nvSpPr>
          <p:cNvPr id="2051" name="Rectangle 3"/>
          <p:cNvSpPr>
            <a:spLocks noGrp="1" noChangeArrowheads="1"/>
          </p:cNvSpPr>
          <p:nvPr>
            <p:ph type="dt" idx="1"/>
          </p:nvPr>
        </p:nvSpPr>
        <p:spPr bwMode="auto">
          <a:xfrm>
            <a:off x="665163" y="98425"/>
            <a:ext cx="2017712" cy="212725"/>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50" eaLnBrk="0" hangingPunct="0">
              <a:defRPr sz="1400"/>
            </a:lvl1pPr>
          </a:lstStyle>
          <a:p>
            <a:pPr>
              <a:defRPr/>
            </a:pPr>
            <a:r>
              <a:rPr lang="en-US"/>
              <a:t>doc 11-11-1357r3November 2011</a:t>
            </a:r>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9800" y="4422775"/>
            <a:ext cx="5173663" cy="4189413"/>
          </a:xfrm>
          <a:prstGeom prst="rect">
            <a:avLst/>
          </a:prstGeom>
          <a:noFill/>
          <a:ln>
            <a:noFill/>
          </a:ln>
          <a:effectLst/>
          <a:extLst/>
        </p:spPr>
        <p:txBody>
          <a:bodyPr vert="horz" wrap="square" lIns="94982" tIns="46687" rIns="94982" bIns="4668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98900" y="9015413"/>
            <a:ext cx="2490788" cy="182562"/>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63" lvl="4" algn="r" defTabSz="946150"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6125" y="9015413"/>
            <a:ext cx="512763"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35" eaLnBrk="0" hangingPunct="0">
              <a:defRPr sz="1200" b="0"/>
            </a:lvl1pPr>
          </a:lstStyle>
          <a:p>
            <a:pPr>
              <a:defRPr/>
            </a:pPr>
            <a:r>
              <a:rPr lang="en-US"/>
              <a:t>Page </a:t>
            </a:r>
            <a:fld id="{0E852242-0C5D-4E20-BCF2-704DCCC10503}"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801"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
        <p:nvSpPr>
          <p:cNvPr id="50186" name="Line 10"/>
          <p:cNvSpPr>
            <a:spLocks noChangeShapeType="1"/>
          </p:cNvSpPr>
          <p:nvPr/>
        </p:nvSpPr>
        <p:spPr bwMode="auto">
          <a:xfrm>
            <a:off x="658813" y="296863"/>
            <a:ext cx="5735637" cy="0"/>
          </a:xfrm>
          <a:prstGeom prst="line">
            <a:avLst/>
          </a:prstGeom>
          <a:noFill/>
          <a:ln w="12700">
            <a:solidFill>
              <a:schemeClr val="tx1"/>
            </a:solidFill>
            <a:round/>
            <a:headEnd type="none" w="sm" len="sm"/>
            <a:tailEnd type="none" w="sm" len="sm"/>
          </a:ln>
          <a:effectLst/>
          <a:extLst/>
        </p:spPr>
        <p:txBody>
          <a:bodyPr wrap="none" lIns="90887" tIns="45444" rIns="90887" bIns="45444" anchor="ctr"/>
          <a:lstStyle/>
          <a:p>
            <a:pPr algn="ct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ln>
            <a:miter lim="800000"/>
            <a:headEnd/>
            <a:tailEnd/>
          </a:ln>
        </p:spPr>
        <p:txBody>
          <a:bodyPr/>
          <a:lstStyle/>
          <a:p>
            <a:r>
              <a:rPr lang="en-US" smtClean="0"/>
              <a:t>doc 11-11-1357r3November 2011</a:t>
            </a:r>
          </a:p>
        </p:txBody>
      </p:sp>
      <p:sp>
        <p:nvSpPr>
          <p:cNvPr id="17410" name="Rectangle 2"/>
          <p:cNvSpPr>
            <a:spLocks noGrp="1" noChangeArrowheads="1"/>
          </p:cNvSpPr>
          <p:nvPr>
            <p:ph type="hdr" sz="quarter"/>
          </p:nvPr>
        </p:nvSpPr>
        <p:spPr>
          <a:xfrm>
            <a:off x="4203700" y="95250"/>
            <a:ext cx="2185988" cy="215900"/>
          </a:xfrm>
          <a:noFill/>
          <a:ln>
            <a:miter lim="800000"/>
            <a:headEnd/>
            <a:tailEnd/>
          </a:ln>
        </p:spPr>
        <p:txBody>
          <a:bodyPr/>
          <a:lstStyle/>
          <a:p>
            <a:r>
              <a:rPr lang="en-US" smtClean="0"/>
              <a:t>doc.: IEEE 802.11-11/1357r2</a:t>
            </a:r>
          </a:p>
        </p:txBody>
      </p:sp>
      <p:sp>
        <p:nvSpPr>
          <p:cNvPr id="17411" name="Rectangle 3"/>
          <p:cNvSpPr txBox="1">
            <a:spLocks noGrp="1" noChangeArrowheads="1"/>
          </p:cNvSpPr>
          <p:nvPr/>
        </p:nvSpPr>
        <p:spPr bwMode="auto">
          <a:xfrm>
            <a:off x="665163" y="88900"/>
            <a:ext cx="1222375" cy="222250"/>
          </a:xfrm>
          <a:prstGeom prst="rect">
            <a:avLst/>
          </a:prstGeom>
          <a:noFill/>
          <a:ln w="9525">
            <a:noFill/>
            <a:miter lim="800000"/>
            <a:headEnd/>
            <a:tailEnd/>
          </a:ln>
        </p:spPr>
        <p:txBody>
          <a:bodyPr wrap="none" lIns="0" tIns="0" rIns="0" bIns="0" anchor="b">
            <a:spAutoFit/>
          </a:bodyPr>
          <a:lstStyle/>
          <a:p>
            <a:pPr defTabSz="946150" eaLnBrk="0" hangingPunct="0"/>
            <a:r>
              <a:rPr lang="en-US" sz="1400"/>
              <a:t>November 2011</a:t>
            </a:r>
          </a:p>
        </p:txBody>
      </p:sp>
      <p:sp>
        <p:nvSpPr>
          <p:cNvPr id="17412" name="Rectangle 6"/>
          <p:cNvSpPr>
            <a:spLocks noGrp="1" noChangeArrowheads="1"/>
          </p:cNvSpPr>
          <p:nvPr>
            <p:ph type="ftr" sz="quarter" idx="4"/>
          </p:nvPr>
        </p:nvSpPr>
        <p:spPr>
          <a:xfrm>
            <a:off x="4300538" y="9015413"/>
            <a:ext cx="2089150" cy="190500"/>
          </a:xfrm>
          <a:noFill/>
          <a:ln>
            <a:miter lim="800000"/>
            <a:headEnd/>
            <a:tailEnd/>
          </a:ln>
        </p:spPr>
        <p:txBody>
          <a:bodyPr/>
          <a:lstStyle/>
          <a:p>
            <a:pPr lvl="4"/>
            <a:r>
              <a:rPr lang="en-US" smtClean="0"/>
              <a:t>Bruce Kraemer (Marvell)</a:t>
            </a:r>
          </a:p>
        </p:txBody>
      </p:sp>
      <p:sp>
        <p:nvSpPr>
          <p:cNvPr id="17413" name="Rectangle 7"/>
          <p:cNvSpPr>
            <a:spLocks noGrp="1" noChangeArrowheads="1"/>
          </p:cNvSpPr>
          <p:nvPr>
            <p:ph type="sldNum" sz="quarter" idx="5"/>
          </p:nvPr>
        </p:nvSpPr>
        <p:spPr>
          <a:xfrm>
            <a:off x="3371850" y="9015413"/>
            <a:ext cx="427038" cy="190500"/>
          </a:xfrm>
          <a:noFill/>
          <a:ln>
            <a:miter lim="800000"/>
            <a:headEnd/>
            <a:tailEnd/>
          </a:ln>
        </p:spPr>
        <p:txBody>
          <a:bodyPr/>
          <a:lstStyle/>
          <a:p>
            <a:pPr defTabSz="946150"/>
            <a:r>
              <a:rPr lang="en-US" smtClean="0"/>
              <a:t>Page </a:t>
            </a:r>
            <a:fld id="{84D6E4CE-FD06-40F9-A3F4-3BB6F5159076}" type="slidenum">
              <a:rPr lang="en-US" smtClean="0"/>
              <a:pPr defTabSz="946150"/>
              <a:t>1</a:t>
            </a:fld>
            <a:endParaRPr lang="en-US"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F00497DA-344B-4A10-A104-F657BE7DED9D}" type="slidenum">
              <a:rPr lang="en-US" sz="1200" b="0">
                <a:latin typeface="Arial" charset="0"/>
                <a:ea typeface="ＭＳ Ｐゴシック"/>
                <a:cs typeface="ＭＳ Ｐゴシック"/>
              </a:rPr>
              <a:pPr algn="r" defTabSz="917575"/>
              <a:t>11</a:t>
            </a:fld>
            <a:endParaRPr lang="en-US" sz="1200" b="0">
              <a:latin typeface="Arial" charset="0"/>
              <a:ea typeface="ＭＳ Ｐゴシック"/>
              <a:cs typeface="ＭＳ Ｐゴシック"/>
            </a:endParaRPr>
          </a:p>
        </p:txBody>
      </p:sp>
      <p:sp>
        <p:nvSpPr>
          <p:cNvPr id="110595" name="Rectangle 2"/>
          <p:cNvSpPr>
            <a:spLocks noGrp="1" noRot="1" noChangeAspect="1" noChangeArrowheads="1" noTextEdit="1"/>
          </p:cNvSpPr>
          <p:nvPr>
            <p:ph type="sldImg"/>
          </p:nvPr>
        </p:nvSpPr>
        <p:spPr>
          <a:xfrm>
            <a:off x="1198563" y="698500"/>
            <a:ext cx="4654550" cy="3490913"/>
          </a:xfrm>
          <a:ln/>
        </p:spPr>
      </p:sp>
      <p:sp>
        <p:nvSpPr>
          <p:cNvPr id="110596"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FD8A551B-F182-4BE0-AC71-37EEA1557460}" type="slidenum">
              <a:rPr lang="en-US" sz="1200" b="0">
                <a:latin typeface="Arial" charset="0"/>
                <a:ea typeface="ＭＳ Ｐゴシック"/>
                <a:cs typeface="ＭＳ Ｐゴシック"/>
              </a:rPr>
              <a:pPr algn="r" defTabSz="917575"/>
              <a:t>12</a:t>
            </a:fld>
            <a:endParaRPr lang="en-US" sz="1200" b="0">
              <a:latin typeface="Arial" charset="0"/>
              <a:ea typeface="ＭＳ Ｐゴシック"/>
              <a:cs typeface="ＭＳ Ｐゴシック"/>
            </a:endParaRPr>
          </a:p>
        </p:txBody>
      </p:sp>
      <p:sp>
        <p:nvSpPr>
          <p:cNvPr id="112643" name="Rectangle 2"/>
          <p:cNvSpPr>
            <a:spLocks noGrp="1" noRot="1" noChangeAspect="1" noChangeArrowheads="1" noTextEdit="1"/>
          </p:cNvSpPr>
          <p:nvPr>
            <p:ph type="sldImg"/>
          </p:nvPr>
        </p:nvSpPr>
        <p:spPr>
          <a:xfrm>
            <a:off x="1198563" y="698500"/>
            <a:ext cx="4654550" cy="3490913"/>
          </a:xfrm>
          <a:ln/>
        </p:spPr>
      </p:sp>
      <p:sp>
        <p:nvSpPr>
          <p:cNvPr id="112644"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214393FE-00F5-4519-AD97-B22C9D15509A}" type="slidenum">
              <a:rPr lang="en-US" sz="1200" b="0">
                <a:latin typeface="Arial" charset="0"/>
                <a:ea typeface="ＭＳ Ｐゴシック"/>
                <a:cs typeface="ＭＳ Ｐゴシック"/>
              </a:rPr>
              <a:pPr algn="r" defTabSz="917575"/>
              <a:t>13</a:t>
            </a:fld>
            <a:endParaRPr lang="en-US" sz="1200" b="0">
              <a:latin typeface="Arial" charset="0"/>
              <a:ea typeface="ＭＳ Ｐゴシック"/>
              <a:cs typeface="ＭＳ Ｐゴシック"/>
            </a:endParaRPr>
          </a:p>
        </p:txBody>
      </p:sp>
      <p:sp>
        <p:nvSpPr>
          <p:cNvPr id="114691" name="Rectangle 2"/>
          <p:cNvSpPr>
            <a:spLocks noGrp="1" noRot="1" noChangeAspect="1" noChangeArrowheads="1" noTextEdit="1"/>
          </p:cNvSpPr>
          <p:nvPr>
            <p:ph type="sldImg"/>
          </p:nvPr>
        </p:nvSpPr>
        <p:spPr>
          <a:xfrm>
            <a:off x="1198563" y="698500"/>
            <a:ext cx="4654550" cy="3490913"/>
          </a:xfrm>
          <a:ln/>
        </p:spPr>
      </p:sp>
      <p:sp>
        <p:nvSpPr>
          <p:cNvPr id="114692"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AB393829-E306-43DB-BCE8-3D7D62F3F8D9}" type="slidenum">
              <a:rPr lang="en-US" sz="1200" b="0">
                <a:latin typeface="Arial" charset="0"/>
                <a:ea typeface="ＭＳ Ｐゴシック"/>
                <a:cs typeface="ＭＳ Ｐゴシック"/>
              </a:rPr>
              <a:pPr algn="r" defTabSz="917575"/>
              <a:t>14</a:t>
            </a:fld>
            <a:endParaRPr lang="en-US" sz="1200" b="0">
              <a:latin typeface="Arial" charset="0"/>
              <a:ea typeface="ＭＳ Ｐゴシック"/>
              <a:cs typeface="ＭＳ Ｐゴシック"/>
            </a:endParaRPr>
          </a:p>
        </p:txBody>
      </p:sp>
      <p:sp>
        <p:nvSpPr>
          <p:cNvPr id="116739" name="Rectangle 2"/>
          <p:cNvSpPr>
            <a:spLocks noGrp="1" noRot="1" noChangeAspect="1" noChangeArrowheads="1" noTextEdit="1"/>
          </p:cNvSpPr>
          <p:nvPr>
            <p:ph type="sldImg"/>
          </p:nvPr>
        </p:nvSpPr>
        <p:spPr>
          <a:xfrm>
            <a:off x="1198563" y="698500"/>
            <a:ext cx="4654550" cy="3490913"/>
          </a:xfrm>
          <a:ln/>
        </p:spPr>
      </p:sp>
      <p:sp>
        <p:nvSpPr>
          <p:cNvPr id="116740"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D22F989D-87CD-4709-ACCB-EB160CE91899}" type="slidenum">
              <a:rPr lang="en-US" sz="1200" b="0">
                <a:latin typeface="Arial" charset="0"/>
                <a:ea typeface="ＭＳ Ｐゴシック"/>
                <a:cs typeface="ＭＳ Ｐゴシック"/>
              </a:rPr>
              <a:pPr algn="r" defTabSz="917575"/>
              <a:t>3</a:t>
            </a:fld>
            <a:endParaRPr lang="en-US" sz="1200" b="0">
              <a:latin typeface="Arial" charset="0"/>
              <a:ea typeface="ＭＳ Ｐゴシック"/>
              <a:cs typeface="ＭＳ Ｐゴシック"/>
            </a:endParaRPr>
          </a:p>
        </p:txBody>
      </p:sp>
      <p:sp>
        <p:nvSpPr>
          <p:cNvPr id="94211" name="Rectangle 2"/>
          <p:cNvSpPr>
            <a:spLocks noGrp="1" noRot="1" noChangeAspect="1" noChangeArrowheads="1" noTextEdit="1"/>
          </p:cNvSpPr>
          <p:nvPr>
            <p:ph type="sldImg"/>
          </p:nvPr>
        </p:nvSpPr>
        <p:spPr>
          <a:xfrm>
            <a:off x="1198563" y="698500"/>
            <a:ext cx="4654550" cy="3490913"/>
          </a:xfrm>
          <a:ln/>
        </p:spPr>
      </p:sp>
      <p:sp>
        <p:nvSpPr>
          <p:cNvPr id="94212"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753B87E5-0C25-4B34-833D-4AAB40C4872A}" type="slidenum">
              <a:rPr lang="en-US" sz="1200" b="0">
                <a:latin typeface="Arial" charset="0"/>
                <a:ea typeface="ＭＳ Ｐゴシック"/>
                <a:cs typeface="ＭＳ Ｐゴシック"/>
              </a:rPr>
              <a:pPr algn="r" defTabSz="917575"/>
              <a:t>4</a:t>
            </a:fld>
            <a:endParaRPr lang="en-US" sz="1200" b="0">
              <a:latin typeface="Arial" charset="0"/>
              <a:ea typeface="ＭＳ Ｐゴシック"/>
              <a:cs typeface="ＭＳ Ｐゴシック"/>
            </a:endParaRPr>
          </a:p>
        </p:txBody>
      </p:sp>
      <p:sp>
        <p:nvSpPr>
          <p:cNvPr id="96259" name="Rectangle 2"/>
          <p:cNvSpPr>
            <a:spLocks noGrp="1" noRot="1" noChangeAspect="1" noChangeArrowheads="1" noTextEdit="1"/>
          </p:cNvSpPr>
          <p:nvPr>
            <p:ph type="sldImg"/>
          </p:nvPr>
        </p:nvSpPr>
        <p:spPr>
          <a:xfrm>
            <a:off x="1198563" y="698500"/>
            <a:ext cx="4654550" cy="3490913"/>
          </a:xfrm>
          <a:ln/>
        </p:spPr>
      </p:sp>
      <p:sp>
        <p:nvSpPr>
          <p:cNvPr id="96260"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4A9700B8-D319-44B0-AE8A-E443CA317DA4}" type="slidenum">
              <a:rPr lang="en-US" sz="1200" b="0">
                <a:latin typeface="Arial" charset="0"/>
                <a:ea typeface="ＭＳ Ｐゴシック"/>
                <a:cs typeface="ＭＳ Ｐゴシック"/>
              </a:rPr>
              <a:pPr algn="r" defTabSz="917575"/>
              <a:t>5</a:t>
            </a:fld>
            <a:endParaRPr lang="en-US" sz="1200" b="0">
              <a:latin typeface="Arial" charset="0"/>
              <a:ea typeface="ＭＳ Ｐゴシック"/>
              <a:cs typeface="ＭＳ Ｐゴシック"/>
            </a:endParaRPr>
          </a:p>
        </p:txBody>
      </p:sp>
      <p:sp>
        <p:nvSpPr>
          <p:cNvPr id="98307" name="Rectangle 2"/>
          <p:cNvSpPr>
            <a:spLocks noGrp="1" noRot="1" noChangeAspect="1" noChangeArrowheads="1" noTextEdit="1"/>
          </p:cNvSpPr>
          <p:nvPr>
            <p:ph type="sldImg"/>
          </p:nvPr>
        </p:nvSpPr>
        <p:spPr>
          <a:xfrm>
            <a:off x="1198563" y="698500"/>
            <a:ext cx="4654550" cy="3490913"/>
          </a:xfrm>
          <a:ln/>
        </p:spPr>
      </p:sp>
      <p:sp>
        <p:nvSpPr>
          <p:cNvPr id="98308"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07A444AB-84E5-4340-88B6-1FCBC191BE7B}" type="slidenum">
              <a:rPr lang="en-US" sz="1200" b="0">
                <a:latin typeface="Arial" charset="0"/>
                <a:ea typeface="ＭＳ Ｐゴシック"/>
                <a:cs typeface="ＭＳ Ｐゴシック"/>
              </a:rPr>
              <a:pPr algn="r" defTabSz="917575"/>
              <a:t>6</a:t>
            </a:fld>
            <a:endParaRPr lang="en-US" sz="1200" b="0">
              <a:latin typeface="Arial" charset="0"/>
              <a:ea typeface="ＭＳ Ｐゴシック"/>
              <a:cs typeface="ＭＳ Ｐゴシック"/>
            </a:endParaRPr>
          </a:p>
        </p:txBody>
      </p:sp>
      <p:sp>
        <p:nvSpPr>
          <p:cNvPr id="100355" name="Rectangle 2"/>
          <p:cNvSpPr>
            <a:spLocks noGrp="1" noRot="1" noChangeAspect="1" noChangeArrowheads="1" noTextEdit="1"/>
          </p:cNvSpPr>
          <p:nvPr>
            <p:ph type="sldImg"/>
          </p:nvPr>
        </p:nvSpPr>
        <p:spPr>
          <a:xfrm>
            <a:off x="1198563" y="698500"/>
            <a:ext cx="4654550" cy="3490913"/>
          </a:xfrm>
          <a:ln/>
        </p:spPr>
      </p:sp>
      <p:sp>
        <p:nvSpPr>
          <p:cNvPr id="100356"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524B7D89-6384-44AE-9BB4-7E0128C14428}" type="slidenum">
              <a:rPr lang="en-US" sz="1200" b="0">
                <a:latin typeface="Arial" charset="0"/>
                <a:ea typeface="ＭＳ Ｐゴシック"/>
                <a:cs typeface="ＭＳ Ｐゴシック"/>
              </a:rPr>
              <a:pPr algn="r" defTabSz="917575"/>
              <a:t>7</a:t>
            </a:fld>
            <a:endParaRPr lang="en-US" sz="1200" b="0">
              <a:latin typeface="Arial" charset="0"/>
              <a:ea typeface="ＭＳ Ｐゴシック"/>
              <a:cs typeface="ＭＳ Ｐゴシック"/>
            </a:endParaRPr>
          </a:p>
        </p:txBody>
      </p:sp>
      <p:sp>
        <p:nvSpPr>
          <p:cNvPr id="102403" name="Rectangle 2"/>
          <p:cNvSpPr>
            <a:spLocks noGrp="1" noRot="1" noChangeAspect="1" noChangeArrowheads="1" noTextEdit="1"/>
          </p:cNvSpPr>
          <p:nvPr>
            <p:ph type="sldImg"/>
          </p:nvPr>
        </p:nvSpPr>
        <p:spPr>
          <a:xfrm>
            <a:off x="1198563" y="698500"/>
            <a:ext cx="4654550" cy="3490913"/>
          </a:xfrm>
          <a:ln/>
        </p:spPr>
      </p:sp>
      <p:sp>
        <p:nvSpPr>
          <p:cNvPr id="102404"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8B398392-ED1B-41FB-9791-FF4570988C66}" type="slidenum">
              <a:rPr lang="en-US" sz="1200" b="0">
                <a:latin typeface="Arial" charset="0"/>
                <a:ea typeface="ＭＳ Ｐゴシック"/>
                <a:cs typeface="ＭＳ Ｐゴシック"/>
              </a:rPr>
              <a:pPr algn="r" defTabSz="917575"/>
              <a:t>8</a:t>
            </a:fld>
            <a:endParaRPr lang="en-US" sz="1200" b="0">
              <a:latin typeface="Arial" charset="0"/>
              <a:ea typeface="ＭＳ Ｐゴシック"/>
              <a:cs typeface="ＭＳ Ｐゴシック"/>
            </a:endParaRPr>
          </a:p>
        </p:txBody>
      </p:sp>
      <p:sp>
        <p:nvSpPr>
          <p:cNvPr id="104451" name="Rectangle 2"/>
          <p:cNvSpPr>
            <a:spLocks noGrp="1" noRot="1" noChangeAspect="1" noChangeArrowheads="1" noTextEdit="1"/>
          </p:cNvSpPr>
          <p:nvPr>
            <p:ph type="sldImg"/>
          </p:nvPr>
        </p:nvSpPr>
        <p:spPr>
          <a:xfrm>
            <a:off x="1198563" y="698500"/>
            <a:ext cx="4654550" cy="3490913"/>
          </a:xfrm>
          <a:ln/>
        </p:spPr>
      </p:sp>
      <p:sp>
        <p:nvSpPr>
          <p:cNvPr id="104452"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4F9275C3-2397-4669-89B7-D758B689785D}" type="slidenum">
              <a:rPr lang="en-US" sz="1200" b="0">
                <a:latin typeface="Arial" charset="0"/>
                <a:ea typeface="ＭＳ Ｐゴシック"/>
                <a:cs typeface="ＭＳ Ｐゴシック"/>
              </a:rPr>
              <a:pPr algn="r" defTabSz="917575"/>
              <a:t>9</a:t>
            </a:fld>
            <a:endParaRPr lang="en-US" sz="1200" b="0">
              <a:latin typeface="Arial" charset="0"/>
              <a:ea typeface="ＭＳ Ｐゴシック"/>
              <a:cs typeface="ＭＳ Ｐゴシック"/>
            </a:endParaRPr>
          </a:p>
        </p:txBody>
      </p:sp>
      <p:sp>
        <p:nvSpPr>
          <p:cNvPr id="106499" name="Rectangle 2"/>
          <p:cNvSpPr>
            <a:spLocks noGrp="1" noRot="1" noChangeAspect="1" noChangeArrowheads="1" noTextEdit="1"/>
          </p:cNvSpPr>
          <p:nvPr>
            <p:ph type="sldImg"/>
          </p:nvPr>
        </p:nvSpPr>
        <p:spPr>
          <a:xfrm>
            <a:off x="1198563" y="698500"/>
            <a:ext cx="4654550" cy="3490913"/>
          </a:xfrm>
          <a:ln/>
        </p:spPr>
      </p:sp>
      <p:sp>
        <p:nvSpPr>
          <p:cNvPr id="106500"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txBox="1">
            <a:spLocks noGrp="1" noChangeArrowheads="1"/>
          </p:cNvSpPr>
          <p:nvPr/>
        </p:nvSpPr>
        <p:spPr bwMode="auto">
          <a:xfrm>
            <a:off x="3994150" y="8842375"/>
            <a:ext cx="3057525" cy="465138"/>
          </a:xfrm>
          <a:prstGeom prst="rect">
            <a:avLst/>
          </a:prstGeom>
          <a:noFill/>
          <a:ln w="9525">
            <a:noFill/>
            <a:miter lim="800000"/>
            <a:headEnd/>
            <a:tailEnd/>
          </a:ln>
        </p:spPr>
        <p:txBody>
          <a:bodyPr lIns="93494" tIns="46747" rIns="93494" bIns="46747" anchor="b"/>
          <a:lstStyle/>
          <a:p>
            <a:pPr algn="r" defTabSz="917575"/>
            <a:fld id="{F6FD5551-368B-4E6F-84C5-517BD30B21D7}" type="slidenum">
              <a:rPr lang="en-US" sz="1200" b="0">
                <a:latin typeface="Arial" charset="0"/>
                <a:ea typeface="ＭＳ Ｐゴシック"/>
                <a:cs typeface="ＭＳ Ｐゴシック"/>
              </a:rPr>
              <a:pPr algn="r" defTabSz="917575"/>
              <a:t>10</a:t>
            </a:fld>
            <a:endParaRPr lang="en-US" sz="1200" b="0">
              <a:latin typeface="Arial" charset="0"/>
              <a:ea typeface="ＭＳ Ｐゴシック"/>
              <a:cs typeface="ＭＳ Ｐゴシック"/>
            </a:endParaRPr>
          </a:p>
        </p:txBody>
      </p:sp>
      <p:sp>
        <p:nvSpPr>
          <p:cNvPr id="108547" name="Rectangle 2"/>
          <p:cNvSpPr>
            <a:spLocks noGrp="1" noRot="1" noChangeAspect="1" noChangeArrowheads="1" noTextEdit="1"/>
          </p:cNvSpPr>
          <p:nvPr>
            <p:ph type="sldImg"/>
          </p:nvPr>
        </p:nvSpPr>
        <p:spPr>
          <a:xfrm>
            <a:off x="1198563" y="698500"/>
            <a:ext cx="4654550" cy="3490913"/>
          </a:xfrm>
          <a:ln/>
        </p:spPr>
      </p:sp>
      <p:sp>
        <p:nvSpPr>
          <p:cNvPr id="108548" name="Rectangle 3"/>
          <p:cNvSpPr>
            <a:spLocks noGrp="1" noChangeArrowheads="1"/>
          </p:cNvSpPr>
          <p:nvPr>
            <p:ph type="body" idx="1"/>
          </p:nvPr>
        </p:nvSpPr>
        <p:spPr>
          <a:xfrm>
            <a:off x="706438" y="4422775"/>
            <a:ext cx="5640387" cy="4187825"/>
          </a:xfrm>
          <a:noFill/>
        </p:spPr>
        <p:txBody>
          <a:bodyPr lIns="93494" tIns="46747" rIns="93494" bIns="46747"/>
          <a:lstStyle/>
          <a:p>
            <a:pPr defTabSz="91440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F790C50-B3D0-4597-A8CF-40CEBB58C3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86F58BE-FC6C-44D3-8EA9-47179BC60DD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A6879AD-A3BA-4B28-9DA4-F9C108A184C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EF7952-9CE8-4009-8BD3-DD68C2854E9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65E9B22-5084-454B-974B-86C9EC6034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5"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003307-B770-46AF-B6BA-71E1895DF9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6"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3DD0488-2FE1-43B1-8717-4122FD936F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8"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8410011-744B-4C42-8C0F-C0DB374C53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4"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CBE4F25-FAA6-4135-9EC3-869189454F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3"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B19A84A3-AE69-44E2-8C31-CFA5A80E25F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6"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5F66DE8-15A9-439E-AE05-5FA2E66D494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November 2011</a:t>
            </a:r>
          </a:p>
        </p:txBody>
      </p:sp>
      <p:sp>
        <p:nvSpPr>
          <p:cNvPr id="6" name="Rectangle 5"/>
          <p:cNvSpPr>
            <a:spLocks noGrp="1" noChangeArrowheads="1"/>
          </p:cNvSpPr>
          <p:nvPr>
            <p:ph type="ftr" sz="quarter" idx="11"/>
          </p:nvPr>
        </p:nvSpPr>
        <p:spPr>
          <a:ln/>
        </p:spPr>
        <p:txBody>
          <a:bodyPr/>
          <a:lstStyle>
            <a:lvl1pPr>
              <a:defRPr/>
            </a:lvl1pPr>
          </a:lstStyle>
          <a:p>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3EF44E7-5614-4E70-A47A-444658BE92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2597150" cy="274637"/>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a:lvl1pPr>
          </a:lstStyle>
          <a:p>
            <a:pPr>
              <a:defRPr/>
            </a:pPr>
            <a:r>
              <a:rPr lang="en-US"/>
              <a:t>November 2011</a:t>
            </a:r>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r>
              <a:rPr lang="en-US"/>
              <a:t>Bruce Kraemer,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6C05EAD3-7066-4BCC-9972-B2889D67A3AF}" type="slidenum">
              <a:rPr lang="en-US"/>
              <a:pPr>
                <a:defRPr/>
              </a:pPr>
              <a:t>‹#›</a:t>
            </a:fld>
            <a:endParaRPr lang="en-US"/>
          </a:p>
        </p:txBody>
      </p:sp>
      <p:sp>
        <p:nvSpPr>
          <p:cNvPr id="1031" name="Rectangle 7"/>
          <p:cNvSpPr>
            <a:spLocks noChangeArrowheads="1"/>
          </p:cNvSpPr>
          <p:nvPr/>
        </p:nvSpPr>
        <p:spPr bwMode="auto">
          <a:xfrm>
            <a:off x="5083175" y="314325"/>
            <a:ext cx="3263900" cy="274638"/>
          </a:xfrm>
          <a:prstGeom prst="rect">
            <a:avLst/>
          </a:prstGeom>
          <a:noFill/>
          <a:ln>
            <a:noFill/>
          </a:ln>
          <a:effectLst/>
          <a:extLst/>
        </p:spPr>
        <p:txBody>
          <a:bodyPr wrap="none" lIns="0" tIns="0" rIns="0" bIns="0" anchor="b">
            <a:spAutoFit/>
          </a:bodyPr>
          <a:lstStyle/>
          <a:p>
            <a:pPr marL="457200" lvl="4" algn="r" eaLnBrk="0" hangingPunct="0"/>
            <a:r>
              <a:rPr lang="en-US" sz="1800"/>
              <a:t>doc.: IEEE 802.11-11/1570r0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bkraemer@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4"/>
          <p:cNvSpPr>
            <a:spLocks noGrp="1" noChangeArrowheads="1"/>
          </p:cNvSpPr>
          <p:nvPr>
            <p:ph type="dt" sz="half" idx="10"/>
          </p:nvPr>
        </p:nvSpPr>
        <p:spPr>
          <a:ln/>
        </p:spPr>
        <p:txBody>
          <a:bodyPr/>
          <a:lstStyle/>
          <a:p>
            <a:pPr>
              <a:defRPr/>
            </a:pPr>
            <a:r>
              <a:rPr lang="en-US"/>
              <a:t>November 2011</a:t>
            </a:r>
          </a:p>
        </p:txBody>
      </p:sp>
      <p:sp>
        <p:nvSpPr>
          <p:cNvPr id="118" name="Rectangle 5"/>
          <p:cNvSpPr>
            <a:spLocks noGrp="1" noChangeArrowheads="1"/>
          </p:cNvSpPr>
          <p:nvPr>
            <p:ph type="ftr" sz="quarter" idx="11"/>
          </p:nvPr>
        </p:nvSpPr>
        <p:spPr>
          <a:ln/>
        </p:spPr>
        <p:txBody>
          <a:bodyPr/>
          <a:lstStyle/>
          <a:p>
            <a:r>
              <a:rPr lang="en-US"/>
              <a:t>Bruce Kraemer, Marvell</a:t>
            </a:r>
          </a:p>
        </p:txBody>
      </p:sp>
      <p:sp>
        <p:nvSpPr>
          <p:cNvPr id="119" name="Rectangle 6"/>
          <p:cNvSpPr>
            <a:spLocks noGrp="1" noChangeArrowheads="1"/>
          </p:cNvSpPr>
          <p:nvPr>
            <p:ph type="sldNum" sz="quarter" idx="12"/>
          </p:nvPr>
        </p:nvSpPr>
        <p:spPr>
          <a:ln/>
        </p:spPr>
        <p:txBody>
          <a:bodyPr/>
          <a:lstStyle/>
          <a:p>
            <a:pPr>
              <a:defRPr/>
            </a:pPr>
            <a:r>
              <a:rPr lang="en-US"/>
              <a:t>Slide </a:t>
            </a:r>
            <a:fld id="{9FD9BDBD-0AD9-43DF-A740-C2BBBA0DEF10}" type="slidenum">
              <a:rPr lang="en-US"/>
              <a:pPr>
                <a:defRPr/>
              </a:pPr>
              <a:t>1</a:t>
            </a:fld>
            <a:endParaRPr lang="en-US"/>
          </a:p>
        </p:txBody>
      </p:sp>
      <p:sp>
        <p:nvSpPr>
          <p:cNvPr id="16385" name="Footer Placeholder 4"/>
          <p:cNvSpPr txBox="1">
            <a:spLocks noGrp="1"/>
          </p:cNvSpPr>
          <p:nvPr/>
        </p:nvSpPr>
        <p:spPr bwMode="auto">
          <a:xfrm>
            <a:off x="8077200" y="6475413"/>
            <a:ext cx="466725" cy="182562"/>
          </a:xfrm>
          <a:prstGeom prst="rect">
            <a:avLst/>
          </a:prstGeom>
          <a:noFill/>
          <a:ln w="9525">
            <a:noFill/>
            <a:miter lim="800000"/>
            <a:headEnd/>
            <a:tailEnd/>
          </a:ln>
        </p:spPr>
        <p:txBody>
          <a:bodyPr wrap="none" lIns="0" tIns="0" rIns="0" bIns="0">
            <a:spAutoFit/>
          </a:bodyPr>
          <a:lstStyle/>
          <a:p>
            <a:pPr algn="r" eaLnBrk="0" hangingPunct="0"/>
            <a:r>
              <a:rPr lang="en-US" sz="1200" b="0"/>
              <a:t>Bruce Kraemer, Marvell</a:t>
            </a:r>
          </a:p>
        </p:txBody>
      </p:sp>
      <p:sp>
        <p:nvSpPr>
          <p:cNvPr id="1638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sz="1200" b="0"/>
              <a:t>Slide </a:t>
            </a:r>
            <a:fld id="{4E662C2F-7C4D-4171-9B1D-8B5B8DD4AE1D}" type="slidenum">
              <a:rPr lang="en-US" sz="1200" b="0"/>
              <a:pPr algn="ctr" eaLnBrk="0" hangingPunct="0"/>
              <a:t>1</a:t>
            </a:fld>
            <a:endParaRPr lang="en-US" sz="1200" b="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w="9525">
            <a:noFill/>
            <a:miter lim="800000"/>
            <a:headEnd/>
            <a:tailEnd/>
          </a:ln>
        </p:spPr>
        <p:txBody>
          <a:bodyPr>
            <a:spAutoFit/>
          </a:body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w="9525">
            <a:noFill/>
            <a:miter lim="800000"/>
            <a:headEnd/>
            <a:tailEnd/>
          </a:ln>
        </p:spPr>
        <p:txBody>
          <a:bodyPr wrap="none">
            <a:spAutoFit/>
          </a:body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w="9525">
            <a:noFill/>
            <a:miter lim="800000"/>
            <a:headEnd/>
            <a:tailEnd/>
          </a:ln>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w="9525">
            <a:noFill/>
            <a:miter lim="800000"/>
            <a:headEnd/>
            <a:tailEnd/>
          </a:ln>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w="9525">
            <a:noFill/>
            <a:miter lim="800000"/>
            <a:headEnd/>
            <a:tailEnd/>
          </a:ln>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w="9525">
            <a:noFill/>
            <a:miter lim="800000"/>
            <a:headEnd/>
            <a:tailEnd/>
          </a:ln>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w="9525">
            <a:noFill/>
            <a:miter lim="800000"/>
            <a:headEnd/>
            <a:tailEnd/>
          </a:ln>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w="9525">
            <a:noFill/>
            <a:miter lim="800000"/>
            <a:headEnd/>
            <a:tailEnd/>
          </a:ln>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w="9525">
            <a:noFill/>
            <a:miter lim="800000"/>
            <a:headEnd/>
            <a:tailEnd/>
          </a:ln>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w="9525">
            <a:noFill/>
            <a:miter lim="800000"/>
            <a:headEnd/>
            <a:tailEnd/>
          </a:ln>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w="9525">
            <a:noFill/>
            <a:miter lim="800000"/>
            <a:headEnd/>
            <a:tailEnd/>
          </a:ln>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smtClean="0"/>
              <a:t>CWPAN Opportunity - November 2011</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smtClean="0"/>
              <a:t>Date:</a:t>
            </a:r>
            <a:r>
              <a:rPr lang="en-US" b="0" smtClean="0"/>
              <a:t> 2011-November-09</a:t>
            </a:r>
          </a:p>
        </p:txBody>
      </p:sp>
      <p:sp>
        <p:nvSpPr>
          <p:cNvPr id="16496" name="Rectangle 323"/>
          <p:cNvSpPr>
            <a:spLocks noChangeArrowheads="1"/>
          </p:cNvSpPr>
          <p:nvPr/>
        </p:nvSpPr>
        <p:spPr bwMode="auto">
          <a:xfrm>
            <a:off x="5334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827088" y="3394075"/>
            <a:ext cx="5514975" cy="336550"/>
          </a:xfrm>
          <a:prstGeom prst="rect">
            <a:avLst/>
          </a:prstGeom>
          <a:noFill/>
          <a:ln w="9525">
            <a:noFill/>
            <a:miter lim="800000"/>
            <a:headEnd/>
            <a:tailEnd/>
          </a:ln>
        </p:spPr>
        <p:txBody>
          <a:bodyPr wrap="none">
            <a:spAutoFit/>
          </a:bodyPr>
          <a:lstStyle/>
          <a:p>
            <a:pPr eaLnBrk="0" hangingPunct="0"/>
            <a:r>
              <a:rPr lang="en-US" sz="1600"/>
              <a:t>Abstract: CWPAN  opportunity discussion – November 2011 </a:t>
            </a:r>
          </a:p>
        </p:txBody>
      </p:sp>
      <p:sp>
        <p:nvSpPr>
          <p:cNvPr id="16498" name="Date Placeholder 1"/>
          <p:cNvSpPr txBox="1">
            <a:spLocks noGrp="1"/>
          </p:cNvSpPr>
          <p:nvPr/>
        </p:nvSpPr>
        <p:spPr bwMode="auto">
          <a:xfrm>
            <a:off x="682625" y="304800"/>
            <a:ext cx="1528763" cy="276225"/>
          </a:xfrm>
          <a:prstGeom prst="rect">
            <a:avLst/>
          </a:prstGeom>
          <a:noFill/>
          <a:ln w="9525">
            <a:noFill/>
            <a:miter lim="800000"/>
            <a:headEnd/>
            <a:tailEnd/>
          </a:ln>
        </p:spPr>
        <p:txBody>
          <a:bodyPr wrap="none" lIns="0" tIns="0" rIns="0" bIns="0" anchor="b">
            <a:spAutoFit/>
          </a:bodyPr>
          <a:lstStyle/>
          <a:p>
            <a:pPr eaLnBrk="0" hangingPunct="0"/>
            <a:r>
              <a:rPr lang="en-US" sz="1800"/>
              <a:t>November 2011</a:t>
            </a:r>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3560B005-613B-4726-9A49-BE59282FC89F}" type="slidenum">
              <a:rPr lang="en-US"/>
              <a:pPr>
                <a:defRPr/>
              </a:pPr>
              <a:t>10</a:t>
            </a:fld>
            <a:endParaRPr lang="en-US"/>
          </a:p>
        </p:txBody>
      </p:sp>
      <p:sp>
        <p:nvSpPr>
          <p:cNvPr id="107522"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07523"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802.11 can reach an agreement to provide copies of drafts for all CWPAN members.</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Can CWPAN provide equivalent access?</a:t>
            </a:r>
          </a:p>
          <a:p>
            <a:pPr eaLnBrk="0" hangingPunct="0"/>
            <a:endParaRPr lang="en-US" b="0">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EFF6E917-FD1F-4032-990B-206B64012BB2}" type="slidenum">
              <a:rPr lang="en-US"/>
              <a:pPr>
                <a:defRPr/>
              </a:pPr>
              <a:t>11</a:t>
            </a:fld>
            <a:endParaRPr lang="en-US"/>
          </a:p>
        </p:txBody>
      </p:sp>
      <p:sp>
        <p:nvSpPr>
          <p:cNvPr id="109570"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09571" name="Rectangle 3"/>
          <p:cNvSpPr>
            <a:spLocks noChangeArrowheads="1"/>
          </p:cNvSpPr>
          <p:nvPr/>
        </p:nvSpPr>
        <p:spPr bwMode="auto">
          <a:xfrm>
            <a:off x="323850" y="1412875"/>
            <a:ext cx="8640763" cy="4824413"/>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It is envisioned that a new amendment project could be</a:t>
            </a:r>
          </a:p>
          <a:p>
            <a:pPr eaLnBrk="0" hangingPunct="0"/>
            <a:r>
              <a:rPr lang="en-US" b="0">
                <a:latin typeface="Arial" charset="0"/>
                <a:ea typeface="ＭＳ Ｐゴシック"/>
                <a:cs typeface="ＭＳ Ｐゴシック"/>
              </a:rPr>
              <a:t>chaired by a CWPAN principle (such as Xiaoming Peng, Liang Li) </a:t>
            </a:r>
          </a:p>
          <a:p>
            <a:pPr eaLnBrk="0" hangingPunct="0"/>
            <a:r>
              <a:rPr lang="en-US" b="0">
                <a:latin typeface="Arial" charset="0"/>
                <a:ea typeface="ＭＳ Ｐゴシック"/>
                <a:cs typeface="ＭＳ Ｐゴシック"/>
              </a:rPr>
              <a:t>with the recognition and acceptance of the arrangements by CESI.</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For the CWPANad  project and it’s interested participants maintaining voting rights in the 802.11 working group will represent a challenge that needs further thought.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296C5366-EA5B-4094-977F-02CDA990EE72}" type="slidenum">
              <a:rPr lang="en-US"/>
              <a:pPr>
                <a:defRPr/>
              </a:pPr>
              <a:t>12</a:t>
            </a:fld>
            <a:endParaRPr lang="en-US"/>
          </a:p>
        </p:txBody>
      </p:sp>
      <p:sp>
        <p:nvSpPr>
          <p:cNvPr id="111618"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11619" name="Rectangle 3"/>
          <p:cNvSpPr>
            <a:spLocks noChangeArrowheads="1"/>
          </p:cNvSpPr>
          <p:nvPr/>
        </p:nvSpPr>
        <p:spPr bwMode="auto">
          <a:xfrm>
            <a:off x="323850" y="1412875"/>
            <a:ext cx="8640763" cy="4824413"/>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Currently all IEEE 802 projects are established with individual voting members.</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There are entity projects within other Standards Association projects but none within 802.</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802 very strongly desires to maintain the individual member voting approach.</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CWPAN uses entity voting in its process now.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49E5D212-830B-4081-9D6F-6E48753DAC6C}" type="slidenum">
              <a:rPr lang="en-US"/>
              <a:pPr>
                <a:defRPr/>
              </a:pPr>
              <a:t>13</a:t>
            </a:fld>
            <a:endParaRPr lang="en-US"/>
          </a:p>
        </p:txBody>
      </p:sp>
      <p:sp>
        <p:nvSpPr>
          <p:cNvPr id="113666"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13667" name="Rectangle 3"/>
          <p:cNvSpPr>
            <a:spLocks noChangeArrowheads="1"/>
          </p:cNvSpPr>
          <p:nvPr/>
        </p:nvSpPr>
        <p:spPr bwMode="auto">
          <a:xfrm>
            <a:off x="323850" y="1412875"/>
            <a:ext cx="8640763" cy="4824413"/>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Among various voting options to consider ….</a:t>
            </a:r>
          </a:p>
          <a:p>
            <a:pPr lvl="1" eaLnBrk="0" hangingPunct="0"/>
            <a:r>
              <a:rPr lang="en-US" b="0">
                <a:latin typeface="Arial" charset="0"/>
                <a:ea typeface="ＭＳ Ｐゴシック"/>
                <a:cs typeface="ＭＳ Ｐゴシック"/>
              </a:rPr>
              <a:t>CWPANad interim meetings could be convened in Beijing or other suitable Asian location.</a:t>
            </a:r>
          </a:p>
          <a:p>
            <a:pPr lvl="1" eaLnBrk="0" hangingPunct="0"/>
            <a:endParaRPr lang="en-US" b="0">
              <a:latin typeface="Arial" charset="0"/>
              <a:ea typeface="ＭＳ Ｐゴシック"/>
              <a:cs typeface="ＭＳ Ｐゴシック"/>
            </a:endParaRPr>
          </a:p>
          <a:p>
            <a:pPr lvl="1" eaLnBrk="0" hangingPunct="0"/>
            <a:r>
              <a:rPr lang="en-US" b="0">
                <a:latin typeface="Arial" charset="0"/>
                <a:ea typeface="ＭＳ Ｐゴシック"/>
                <a:cs typeface="ＭＳ Ｐゴシック"/>
              </a:rPr>
              <a:t>CWPANad voting rights could be maintained on attendance of CWPANad meetings only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49D98D62-D8BC-441A-B1E7-9FF7FE91970E}" type="slidenum">
              <a:rPr lang="en-US"/>
              <a:pPr>
                <a:defRPr/>
              </a:pPr>
              <a:t>14</a:t>
            </a:fld>
            <a:endParaRPr lang="en-US"/>
          </a:p>
        </p:txBody>
      </p:sp>
      <p:sp>
        <p:nvSpPr>
          <p:cNvPr id="115714"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15715" name="Rectangle 3"/>
          <p:cNvSpPr>
            <a:spLocks noChangeArrowheads="1"/>
          </p:cNvSpPr>
          <p:nvPr/>
        </p:nvSpPr>
        <p:spPr bwMode="auto">
          <a:xfrm>
            <a:off x="323850" y="1412875"/>
            <a:ext cx="8640763" cy="4824413"/>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Or perhaps</a:t>
            </a:r>
          </a:p>
          <a:p>
            <a:pPr eaLnBrk="0" hangingPunct="0"/>
            <a:r>
              <a:rPr lang="en-US" b="0">
                <a:latin typeface="Arial" charset="0"/>
                <a:ea typeface="ＭＳ Ｐゴシック"/>
                <a:cs typeface="ＭＳ Ｐゴシック"/>
              </a:rPr>
              <a:t>CWPAN and IEEE 802.11 could agree to provide each other balloting rights.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Under this arrangement, CWPANad TG will acknowledge  a CWPAN liaison as a single voter, representing the CWPAN interests, on its ballots, and consider its ballot comments and provide considered comment resolutions and  CWPAN would acknowledge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 802.11ad liaison would similarly be regarded as a voting entity on the CWPAN ballots. CWPAN consider its ballot comments and provide considered comment resolutions.</a:t>
            </a:r>
          </a:p>
          <a:p>
            <a:pPr eaLnBrk="0" hangingPunct="0"/>
            <a:r>
              <a:rPr lang="en-US" b="0">
                <a:latin typeface="Arial" charset="0"/>
                <a:ea typeface="ＭＳ Ｐゴシック"/>
                <a:cs typeface="ＭＳ Ｐゴシック"/>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9B66A8BF-95B2-4CAA-93ED-5A82E245439F}" type="slidenum">
              <a:rPr lang="en-US"/>
              <a:pPr>
                <a:defRPr/>
              </a:pPr>
              <a:t>15</a:t>
            </a:fld>
            <a:endParaRPr lang="en-US"/>
          </a:p>
        </p:txBody>
      </p:sp>
      <p:sp>
        <p:nvSpPr>
          <p:cNvPr id="2" name="Title 1"/>
          <p:cNvSpPr>
            <a:spLocks noGrp="1"/>
          </p:cNvSpPr>
          <p:nvPr>
            <p:ph type="ctrTitle" idx="4294967295"/>
          </p:nvPr>
        </p:nvSpPr>
        <p:spPr>
          <a:xfrm>
            <a:off x="685800" y="1752601"/>
            <a:ext cx="7772400" cy="1829761"/>
          </a:xfrm>
          <a:noFill/>
          <a:ln/>
        </p:spPr>
        <p:txBody>
          <a:bodyPr anchor="b">
            <a:normAutofit/>
            <a:scene3d>
              <a:camera prst="orthographicFront"/>
              <a:lightRig rig="soft" dir="t"/>
            </a:scene3d>
            <a:sp3d prstMaterial="softEdge">
              <a:bevelT w="25400" h="25400"/>
            </a:sp3d>
          </a:bodyPr>
          <a:lstStyle/>
          <a:p>
            <a:pPr algn="r" eaLnBrk="1" fontAlgn="auto" hangingPunct="1">
              <a:spcAft>
                <a:spcPts val="0"/>
              </a:spcAft>
              <a:defRPr/>
            </a:pPr>
            <a:r>
              <a:rPr lang="en-US" sz="4800" kern="1200" dirty="0" smtClean="0">
                <a:effectLst>
                  <a:outerShdw blurRad="31750" dist="25400" dir="5400000" algn="tl" rotWithShape="0">
                    <a:srgbClr val="000000">
                      <a:alpha val="25000"/>
                    </a:srgbClr>
                  </a:outerShdw>
                </a:effectLst>
              </a:rPr>
              <a:t>CWPAN Response to IEEE 802.11 Proposal </a:t>
            </a:r>
            <a:endParaRPr lang="en-SG" sz="4800" kern="1200" dirty="0">
              <a:effectLst>
                <a:outerShdw blurRad="31750" dist="25400" dir="5400000" algn="tl" rotWithShape="0">
                  <a:srgbClr val="000000">
                    <a:alpha val="25000"/>
                  </a:srgbClr>
                </a:outerShdw>
              </a:effectLst>
            </a:endParaRPr>
          </a:p>
        </p:txBody>
      </p:sp>
      <p:sp>
        <p:nvSpPr>
          <p:cNvPr id="118787" name="Subtitle 2"/>
          <p:cNvSpPr>
            <a:spLocks noGrp="1"/>
          </p:cNvSpPr>
          <p:nvPr>
            <p:ph type="subTitle" idx="4294967295"/>
          </p:nvPr>
        </p:nvSpPr>
        <p:spPr>
          <a:xfrm>
            <a:off x="901700" y="3917950"/>
            <a:ext cx="7340600" cy="1090613"/>
          </a:xfrm>
        </p:spPr>
        <p:txBody>
          <a:bodyPr lIns="45720" rIns="45720"/>
          <a:lstStyle/>
          <a:p>
            <a:pPr marL="0" indent="0" algn="r">
              <a:buFontTx/>
              <a:buNone/>
            </a:pPr>
            <a:r>
              <a:rPr lang="en-US" smtClean="0">
                <a:solidFill>
                  <a:schemeClr val="tx2"/>
                </a:solidFill>
              </a:rPr>
              <a:t>Oct 26, 2011</a:t>
            </a:r>
            <a:endParaRPr lang="en-SG" smtClean="0">
              <a:solidFill>
                <a:schemeClr val="tx2"/>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554D6EB1-522B-4C52-A3F7-BFEE913603EE}" type="slidenum">
              <a:rPr lang="en-US"/>
              <a:pPr>
                <a:defRPr/>
              </a:pPr>
              <a:t>16</a:t>
            </a:fld>
            <a:endParaRPr lang="en-US"/>
          </a:p>
        </p:txBody>
      </p:sp>
      <p:sp>
        <p:nvSpPr>
          <p:cNvPr id="119810" name="Content Placeholder 1"/>
          <p:cNvSpPr>
            <a:spLocks noGrp="1"/>
          </p:cNvSpPr>
          <p:nvPr>
            <p:ph idx="4294967295"/>
          </p:nvPr>
        </p:nvSpPr>
        <p:spPr/>
        <p:txBody>
          <a:bodyPr/>
          <a:lstStyle/>
          <a:p>
            <a:pPr marL="365125" indent="-255588"/>
            <a:r>
              <a:rPr lang="en-US" smtClean="0"/>
              <a:t>Dr. Bruce Kraemer, Chair of IEEE 802.11, made a proposal on the collaboration between CWPAN and IEEE 802.11 during the 2</a:t>
            </a:r>
            <a:r>
              <a:rPr lang="en-US" baseline="30000" smtClean="0"/>
              <a:t>nd</a:t>
            </a:r>
            <a:r>
              <a:rPr lang="en-US" smtClean="0"/>
              <a:t> joint meeting on Sept 27, 2011 in Beijing</a:t>
            </a:r>
          </a:p>
          <a:p>
            <a:pPr marL="365125" indent="-255588"/>
            <a:endParaRPr lang="en-US" smtClean="0"/>
          </a:p>
          <a:p>
            <a:pPr marL="365125" indent="-255588"/>
            <a:r>
              <a:rPr lang="en-US" smtClean="0"/>
              <a:t>CWPAN gives response to the above proposal in this presentation slide</a:t>
            </a:r>
            <a:endParaRPr lang="en-SG" smtClean="0"/>
          </a:p>
        </p:txBody>
      </p:sp>
      <p:sp>
        <p:nvSpPr>
          <p:cNvPr id="3" name="Title 2"/>
          <p:cNvSpPr>
            <a:spLocks noGrp="1"/>
          </p:cNvSpPr>
          <p:nvPr>
            <p:ph type="title" idx="4294967295"/>
          </p:nvPr>
        </p:nvSpPr>
        <p:spPr>
          <a:xfrm>
            <a:off x="457200" y="274638"/>
            <a:ext cx="8229600" cy="1143000"/>
          </a:xfrm>
          <a:noFill/>
          <a:ln/>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sz="4100" kern="1200" dirty="0" smtClean="0">
                <a:effectLst>
                  <a:outerShdw blurRad="31750" dist="25400" dir="5400000" algn="tl" rotWithShape="0">
                    <a:srgbClr val="000000">
                      <a:alpha val="25000"/>
                    </a:srgbClr>
                  </a:outerShdw>
                </a:effectLst>
              </a:rPr>
              <a:t>Background</a:t>
            </a:r>
            <a:endParaRPr lang="en-SG" sz="4100" kern="1200" dirty="0">
              <a:effectLst>
                <a:outerShdw blurRad="31750" dist="25400" dir="5400000" algn="tl" rotWithShape="0">
                  <a:srgbClr val="000000">
                    <a:alpha val="25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AED5EA65-F6E5-4A13-A819-4A6918F0C00A}" type="slidenum">
              <a:rPr lang="en-US"/>
              <a:pPr>
                <a:defRPr/>
              </a:pPr>
              <a:t>17</a:t>
            </a:fld>
            <a:endParaRPr lang="en-US"/>
          </a:p>
        </p:txBody>
      </p:sp>
      <p:sp>
        <p:nvSpPr>
          <p:cNvPr id="3" name="Content Placeholder 2"/>
          <p:cNvSpPr>
            <a:spLocks noGrp="1"/>
          </p:cNvSpPr>
          <p:nvPr>
            <p:ph idx="4294967295"/>
          </p:nvPr>
        </p:nvSpPr>
        <p:spPr>
          <a:xfrm>
            <a:off x="268288" y="1206500"/>
            <a:ext cx="8570912" cy="5270500"/>
          </a:xfrm>
        </p:spPr>
        <p:txBody>
          <a:bodyPr>
            <a:normAutofit/>
          </a:bodyPr>
          <a:lstStyle/>
          <a:p>
            <a:pPr marL="365125" indent="-255588">
              <a:lnSpc>
                <a:spcPct val="80000"/>
              </a:lnSpc>
            </a:pPr>
            <a:r>
              <a:rPr lang="en-US" sz="1800" smtClean="0"/>
              <a:t>[Context in IEEE 802.11 Proposal in Slide 7 &amp; 10]</a:t>
            </a:r>
          </a:p>
          <a:p>
            <a:pPr marL="365125" indent="-255588">
              <a:lnSpc>
                <a:spcPct val="80000"/>
              </a:lnSpc>
            </a:pPr>
            <a:r>
              <a:rPr lang="en-US" sz="1800" smtClean="0"/>
              <a:t>In consideration of, and in addition to, items previously mentioned, the 802.11 community believes that the best way to undertake a modification is to open a new project. </a:t>
            </a:r>
          </a:p>
          <a:p>
            <a:pPr marL="365125" indent="-255588">
              <a:lnSpc>
                <a:spcPct val="80000"/>
              </a:lnSpc>
            </a:pPr>
            <a:r>
              <a:rPr lang="en-US" sz="1800" smtClean="0"/>
              <a:t>This means a new study group, new PAR, new Task Group, new amendment project.</a:t>
            </a:r>
          </a:p>
          <a:p>
            <a:pPr marL="365125" indent="-255588">
              <a:lnSpc>
                <a:spcPct val="80000"/>
              </a:lnSpc>
            </a:pPr>
            <a:r>
              <a:rPr lang="en-US" sz="1800" smtClean="0"/>
              <a:t>Lets refer to the project as CWPANad.</a:t>
            </a:r>
          </a:p>
          <a:p>
            <a:pPr marL="365125" indent="-255588">
              <a:lnSpc>
                <a:spcPct val="80000"/>
              </a:lnSpc>
            </a:pPr>
            <a:r>
              <a:rPr lang="en-US" sz="1800" smtClean="0"/>
              <a:t>It is envisioned that a new amendment project could be chaired by a CWPAN principle with the recognition and acceptance of the arrangements by CESI.</a:t>
            </a:r>
          </a:p>
          <a:p>
            <a:pPr marL="365125" indent="-255588">
              <a:lnSpc>
                <a:spcPct val="80000"/>
              </a:lnSpc>
              <a:buFontTx/>
              <a:buNone/>
            </a:pPr>
            <a:endParaRPr lang="en-US" sz="1800" smtClean="0"/>
          </a:p>
          <a:p>
            <a:pPr marL="365125" indent="-255588">
              <a:lnSpc>
                <a:spcPct val="80000"/>
              </a:lnSpc>
            </a:pPr>
            <a:r>
              <a:rPr lang="en-US" sz="2500" smtClean="0">
                <a:solidFill>
                  <a:srgbClr val="FF0000"/>
                </a:solidFill>
                <a:latin typeface="Copperplate Gothic Bold" pitchFamily="34" charset="0"/>
              </a:rPr>
              <a:t>[CWPAN response]: </a:t>
            </a:r>
          </a:p>
          <a:p>
            <a:pPr marL="620713" lvl="1" indent="-228600">
              <a:lnSpc>
                <a:spcPct val="80000"/>
              </a:lnSpc>
              <a:buFont typeface="Arial" charset="0"/>
              <a:buChar char="•"/>
            </a:pPr>
            <a:r>
              <a:rPr lang="en-US" sz="2400" smtClean="0">
                <a:solidFill>
                  <a:srgbClr val="FF0000"/>
                </a:solidFill>
                <a:latin typeface="Copperplate Gothic Bold" pitchFamily="34" charset="0"/>
              </a:rPr>
              <a:t>Yes, we fully agree. We can start to discuss the details of creating and operating the new study group, new PAR and new Task Group, to amend or define the mmWave standard for China</a:t>
            </a:r>
          </a:p>
          <a:p>
            <a:pPr marL="620713" lvl="1" indent="-228600">
              <a:lnSpc>
                <a:spcPct val="80000"/>
              </a:lnSpc>
              <a:buFont typeface="Arial" charset="0"/>
              <a:buChar char="•"/>
            </a:pPr>
            <a:r>
              <a:rPr lang="en-US" sz="2400" smtClean="0">
                <a:solidFill>
                  <a:srgbClr val="FF0000"/>
                </a:solidFill>
                <a:latin typeface="Copperplate Gothic Bold" pitchFamily="34" charset="0"/>
              </a:rPr>
              <a:t>Yes, we agree that the new amendment project could be chaired by a CWPAN principle</a:t>
            </a:r>
            <a:endParaRPr lang="en-SG" smtClean="0">
              <a:latin typeface="Copperplate Gothic Bold" pitchFamily="34" charset="0"/>
            </a:endParaRPr>
          </a:p>
        </p:txBody>
      </p:sp>
      <p:sp>
        <p:nvSpPr>
          <p:cNvPr id="2" name="Title 1"/>
          <p:cNvSpPr>
            <a:spLocks noGrp="1"/>
          </p:cNvSpPr>
          <p:nvPr>
            <p:ph type="title" idx="4294967295"/>
          </p:nvPr>
        </p:nvSpPr>
        <p:spPr>
          <a:xfrm>
            <a:off x="457200" y="274638"/>
            <a:ext cx="8229600" cy="1143000"/>
          </a:xfrm>
          <a:noFill/>
          <a:ln/>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sz="4100" kern="1200" dirty="0" smtClean="0">
                <a:effectLst>
                  <a:outerShdw blurRad="31750" dist="25400" dir="5400000" algn="tl" rotWithShape="0">
                    <a:srgbClr val="000000">
                      <a:alpha val="25000"/>
                    </a:srgbClr>
                  </a:outerShdw>
                </a:effectLst>
              </a:rPr>
              <a:t>Response 1 </a:t>
            </a:r>
            <a:endParaRPr lang="en-SG" sz="4100" kern="1200" dirty="0">
              <a:effectLst>
                <a:outerShdw blurRad="31750" dist="25400" dir="5400000" algn="tl" rotWithShape="0">
                  <a:srgbClr val="000000">
                    <a:alpha val="25000"/>
                  </a:srgbClr>
                </a:outerShdw>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495A2AC4-5517-4FFE-A59C-4EEDCF4ABBDB}" type="slidenum">
              <a:rPr lang="en-US"/>
              <a:pPr>
                <a:defRPr/>
              </a:pPr>
              <a:t>18</a:t>
            </a:fld>
            <a:endParaRPr lang="en-US"/>
          </a:p>
        </p:txBody>
      </p:sp>
      <p:sp>
        <p:nvSpPr>
          <p:cNvPr id="126978" name="Rectangle 2"/>
          <p:cNvSpPr>
            <a:spLocks noGrp="1" noChangeArrowheads="1"/>
          </p:cNvSpPr>
          <p:nvPr>
            <p:ph type="title"/>
          </p:nvPr>
        </p:nvSpPr>
        <p:spPr/>
        <p:txBody>
          <a:bodyPr/>
          <a:lstStyle/>
          <a:p>
            <a:r>
              <a:rPr lang="en-US" smtClean="0"/>
              <a:t>Response 1 -  information</a:t>
            </a:r>
          </a:p>
        </p:txBody>
      </p:sp>
      <p:sp>
        <p:nvSpPr>
          <p:cNvPr id="126979" name="Rectangle 3"/>
          <p:cNvSpPr>
            <a:spLocks noGrp="1" noChangeArrowheads="1"/>
          </p:cNvSpPr>
          <p:nvPr>
            <p:ph type="body" idx="1"/>
          </p:nvPr>
        </p:nvSpPr>
        <p:spPr>
          <a:xfrm>
            <a:off x="336550" y="1981200"/>
            <a:ext cx="8121650" cy="3476625"/>
          </a:xfrm>
        </p:spPr>
        <p:txBody>
          <a:bodyPr/>
          <a:lstStyle/>
          <a:p>
            <a:r>
              <a:rPr lang="en-US" smtClean="0"/>
              <a:t>Eldad has offered to serve as a vice-chair of  CWPANad.</a:t>
            </a:r>
          </a:p>
          <a:p>
            <a:endParaRPr lang="en-US" smtClean="0"/>
          </a:p>
          <a:p>
            <a:r>
              <a:rPr lang="en-US" smtClean="0"/>
              <a:t>Bruce, Jon, and Adrian have volunteered to rotate attendance at Asian CWPANad meetings.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F6F24182-D4D2-4B0F-9AC1-1288790A4AA1}" type="slidenum">
              <a:rPr lang="en-US"/>
              <a:pPr>
                <a:defRPr/>
              </a:pPr>
              <a:t>19</a:t>
            </a:fld>
            <a:endParaRPr lang="en-US"/>
          </a:p>
        </p:txBody>
      </p:sp>
      <p:sp>
        <p:nvSpPr>
          <p:cNvPr id="3" name="Content Placeholder 2"/>
          <p:cNvSpPr>
            <a:spLocks noGrp="1"/>
          </p:cNvSpPr>
          <p:nvPr>
            <p:ph idx="4294967295"/>
          </p:nvPr>
        </p:nvSpPr>
        <p:spPr/>
        <p:txBody>
          <a:bodyPr>
            <a:normAutofit/>
          </a:bodyPr>
          <a:lstStyle/>
          <a:p>
            <a:pPr marL="365125" indent="-255588"/>
            <a:r>
              <a:rPr lang="en-US" sz="3200" smtClean="0"/>
              <a:t>[Context in IEEE 802.11 proposal in Slide 8]</a:t>
            </a:r>
          </a:p>
          <a:p>
            <a:pPr marL="620713" lvl="1" indent="-228600"/>
            <a:r>
              <a:rPr lang="en-US" sz="2800" smtClean="0"/>
              <a:t>802.11 can reach an agreement to provide copies of drafts for all CWPAN members.</a:t>
            </a:r>
          </a:p>
          <a:p>
            <a:pPr marL="620713" lvl="1" indent="-228600"/>
            <a:r>
              <a:rPr lang="en-US" sz="2800" smtClean="0"/>
              <a:t>Can CWPAN provide equivalent access?</a:t>
            </a:r>
          </a:p>
          <a:p>
            <a:pPr marL="620713" lvl="1" indent="-228600">
              <a:buFont typeface="Arial" charset="0"/>
              <a:buChar char="•"/>
            </a:pPr>
            <a:endParaRPr lang="en-US" sz="2800" smtClean="0"/>
          </a:p>
          <a:p>
            <a:pPr marL="620713" lvl="1" indent="-228600">
              <a:buFont typeface="Arial" charset="0"/>
              <a:buChar char="•"/>
            </a:pPr>
            <a:r>
              <a:rPr lang="en-US" sz="2800" smtClean="0">
                <a:solidFill>
                  <a:srgbClr val="FF0000"/>
                </a:solidFill>
                <a:latin typeface="Copperplate Gothic Bold" pitchFamily="34" charset="0"/>
              </a:rPr>
              <a:t>[CWPAN response]: </a:t>
            </a:r>
          </a:p>
          <a:p>
            <a:pPr marL="579438" lvl="2" indent="-342900"/>
            <a:r>
              <a:rPr lang="en-US" sz="2400" smtClean="0">
                <a:solidFill>
                  <a:srgbClr val="FF0000"/>
                </a:solidFill>
                <a:latin typeface="Copperplate Gothic Bold" pitchFamily="34" charset="0"/>
              </a:rPr>
              <a:t>CWPAN is willing to open its PG4 (60GHz) specification draft in Chinese to IEEE 802.11 members through the existing liaison channel</a:t>
            </a:r>
            <a:endParaRPr lang="en-SG" sz="2400" smtClean="0">
              <a:latin typeface="Copperplate Gothic Bold" pitchFamily="34" charset="0"/>
            </a:endParaRPr>
          </a:p>
        </p:txBody>
      </p:sp>
      <p:sp>
        <p:nvSpPr>
          <p:cNvPr id="2" name="Title 1"/>
          <p:cNvSpPr>
            <a:spLocks noGrp="1"/>
          </p:cNvSpPr>
          <p:nvPr>
            <p:ph type="title" idx="4294967295"/>
          </p:nvPr>
        </p:nvSpPr>
        <p:spPr>
          <a:xfrm>
            <a:off x="457200" y="274638"/>
            <a:ext cx="8229600" cy="1143000"/>
          </a:xfrm>
          <a:noFill/>
          <a:ln/>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sz="4100" kern="1200" dirty="0" smtClean="0">
                <a:effectLst>
                  <a:outerShdw blurRad="31750" dist="25400" dir="5400000" algn="tl" rotWithShape="0">
                    <a:srgbClr val="000000">
                      <a:alpha val="25000"/>
                    </a:srgbClr>
                  </a:outerShdw>
                </a:effectLst>
              </a:rPr>
              <a:t>Response 2</a:t>
            </a:r>
            <a:endParaRPr lang="en-SG" sz="4100" kern="1200" dirty="0">
              <a:effectLst>
                <a:outerShdw blurRad="31750" dist="25400" dir="5400000" algn="tl" rotWithShape="0">
                  <a:srgbClr val="000000">
                    <a:alpha val="2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ln/>
        </p:spPr>
        <p:txBody>
          <a:bodyPr/>
          <a:lstStyle/>
          <a:p>
            <a:pPr>
              <a:defRPr/>
            </a:pPr>
            <a:r>
              <a:rPr lang="en-US"/>
              <a:t>November 2011</a:t>
            </a:r>
          </a:p>
        </p:txBody>
      </p:sp>
      <p:sp>
        <p:nvSpPr>
          <p:cNvPr id="4" name="Rectangle 5"/>
          <p:cNvSpPr>
            <a:spLocks noGrp="1" noChangeArrowheads="1"/>
          </p:cNvSpPr>
          <p:nvPr>
            <p:ph type="ftr" sz="quarter" idx="11"/>
          </p:nvPr>
        </p:nvSpPr>
        <p:spPr>
          <a:ln/>
        </p:spPr>
        <p:txBody>
          <a:bodyPr/>
          <a:lstStyle/>
          <a:p>
            <a:r>
              <a:rPr lang="en-US"/>
              <a:t>Bruce Kraemer, Marvell</a:t>
            </a:r>
          </a:p>
        </p:txBody>
      </p:sp>
      <p:sp>
        <p:nvSpPr>
          <p:cNvPr id="5" name="Rectangle 6"/>
          <p:cNvSpPr>
            <a:spLocks noGrp="1" noChangeArrowheads="1"/>
          </p:cNvSpPr>
          <p:nvPr>
            <p:ph type="sldNum" sz="quarter" idx="12"/>
          </p:nvPr>
        </p:nvSpPr>
        <p:spPr>
          <a:ln/>
        </p:spPr>
        <p:txBody>
          <a:bodyPr/>
          <a:lstStyle/>
          <a:p>
            <a:pPr>
              <a:defRPr/>
            </a:pPr>
            <a:r>
              <a:rPr lang="en-US"/>
              <a:t>Slide </a:t>
            </a:r>
            <a:fld id="{E69CE295-8EBE-439C-B809-51E9F4BF3AC7}" type="slidenum">
              <a:rPr lang="en-US"/>
              <a:pPr>
                <a:defRPr/>
              </a:pPr>
              <a:t>2</a:t>
            </a:fld>
            <a:endParaRPr lang="en-US"/>
          </a:p>
        </p:txBody>
      </p:sp>
      <p:sp>
        <p:nvSpPr>
          <p:cNvPr id="92162" name="Rectangle 3"/>
          <p:cNvSpPr>
            <a:spLocks noGrp="1" noChangeArrowheads="1"/>
          </p:cNvSpPr>
          <p:nvPr>
            <p:ph type="subTitle" idx="4294967295"/>
          </p:nvPr>
        </p:nvSpPr>
        <p:spPr>
          <a:xfrm>
            <a:off x="611188" y="1196975"/>
            <a:ext cx="7848600" cy="5256213"/>
          </a:xfrm>
        </p:spPr>
        <p:txBody>
          <a:bodyPr lIns="91440" tIns="45720" rIns="91440" bIns="45720"/>
          <a:lstStyle/>
          <a:p>
            <a:pPr marL="0" indent="0" eaLnBrk="1" hangingPunct="1">
              <a:lnSpc>
                <a:spcPct val="80000"/>
              </a:lnSpc>
              <a:buFontTx/>
              <a:buNone/>
            </a:pPr>
            <a:r>
              <a:rPr lang="en-US" b="0" smtClean="0">
                <a:solidFill>
                  <a:schemeClr val="tx2"/>
                </a:solidFill>
              </a:rPr>
              <a:t>Potential Agreement between </a:t>
            </a:r>
          </a:p>
          <a:p>
            <a:pPr marL="0" indent="0" eaLnBrk="1" hangingPunct="1">
              <a:lnSpc>
                <a:spcPct val="80000"/>
              </a:lnSpc>
              <a:buFontTx/>
              <a:buNone/>
            </a:pPr>
            <a:r>
              <a:rPr lang="en-US" b="0" smtClean="0">
                <a:solidFill>
                  <a:schemeClr val="tx2"/>
                </a:solidFill>
              </a:rPr>
              <a:t>IEEE 802.11 and CWPAN</a:t>
            </a:r>
          </a:p>
          <a:p>
            <a:pPr marL="0" indent="0" eaLnBrk="1" hangingPunct="1">
              <a:lnSpc>
                <a:spcPct val="80000"/>
              </a:lnSpc>
              <a:buFontTx/>
              <a:buNone/>
            </a:pPr>
            <a:endParaRPr lang="en-US" b="0" smtClean="0">
              <a:solidFill>
                <a:schemeClr val="tx2"/>
              </a:solidFill>
            </a:endParaRPr>
          </a:p>
          <a:p>
            <a:pPr marL="0" indent="0" eaLnBrk="1" hangingPunct="1">
              <a:lnSpc>
                <a:spcPct val="80000"/>
              </a:lnSpc>
              <a:buFontTx/>
              <a:buNone/>
            </a:pPr>
            <a:r>
              <a:rPr lang="en-US" b="0" smtClean="0">
                <a:solidFill>
                  <a:schemeClr val="tx2"/>
                </a:solidFill>
              </a:rPr>
              <a:t>Presented by </a:t>
            </a:r>
          </a:p>
          <a:p>
            <a:pPr marL="0" indent="0" eaLnBrk="1" hangingPunct="1">
              <a:lnSpc>
                <a:spcPct val="80000"/>
              </a:lnSpc>
              <a:buFontTx/>
              <a:buNone/>
            </a:pPr>
            <a:r>
              <a:rPr lang="en-US" b="0" smtClean="0">
                <a:solidFill>
                  <a:schemeClr val="tx2"/>
                </a:solidFill>
              </a:rPr>
              <a:t>Bruce Kraemer</a:t>
            </a:r>
          </a:p>
          <a:p>
            <a:pPr marL="0" indent="0" eaLnBrk="1" hangingPunct="1">
              <a:lnSpc>
                <a:spcPct val="80000"/>
              </a:lnSpc>
              <a:buFontTx/>
              <a:buNone/>
            </a:pPr>
            <a:r>
              <a:rPr lang="en-US" b="0" smtClean="0">
                <a:solidFill>
                  <a:schemeClr val="tx2"/>
                </a:solidFill>
              </a:rPr>
              <a:t>Marvell Semiconductor</a:t>
            </a:r>
          </a:p>
          <a:p>
            <a:pPr marL="0" indent="0" eaLnBrk="1" hangingPunct="1">
              <a:lnSpc>
                <a:spcPct val="80000"/>
              </a:lnSpc>
              <a:buFontTx/>
              <a:buNone/>
            </a:pPr>
            <a:r>
              <a:rPr lang="en-US" b="0" smtClean="0">
                <a:solidFill>
                  <a:schemeClr val="tx2"/>
                </a:solidFill>
              </a:rPr>
              <a:t>Chair 802.11</a:t>
            </a:r>
          </a:p>
          <a:p>
            <a:pPr marL="0" indent="0" eaLnBrk="1" hangingPunct="1">
              <a:lnSpc>
                <a:spcPct val="80000"/>
              </a:lnSpc>
              <a:buFontTx/>
              <a:buNone/>
            </a:pPr>
            <a:endParaRPr lang="en-US" b="0" smtClean="0">
              <a:solidFill>
                <a:schemeClr val="tx2"/>
              </a:solidFill>
            </a:endParaRPr>
          </a:p>
          <a:p>
            <a:pPr marL="0" indent="0" eaLnBrk="1" hangingPunct="1">
              <a:lnSpc>
                <a:spcPct val="80000"/>
              </a:lnSpc>
              <a:buFontTx/>
              <a:buNone/>
            </a:pPr>
            <a:r>
              <a:rPr lang="en-US" b="0" smtClean="0">
                <a:solidFill>
                  <a:schemeClr val="tx2"/>
                </a:solidFill>
                <a:hlinkClick r:id="rId2"/>
              </a:rPr>
              <a:t>bkraemer@ieee.org</a:t>
            </a:r>
            <a:endParaRPr lang="en-US" b="0" smtClean="0">
              <a:solidFill>
                <a:schemeClr val="tx2"/>
              </a:solidFill>
            </a:endParaRPr>
          </a:p>
          <a:p>
            <a:pPr marL="0" indent="0" eaLnBrk="1" hangingPunct="1">
              <a:lnSpc>
                <a:spcPct val="80000"/>
              </a:lnSpc>
              <a:buFontTx/>
              <a:buNone/>
            </a:pPr>
            <a:endParaRPr lang="en-US" b="0" smtClean="0">
              <a:solidFill>
                <a:schemeClr val="tx2"/>
              </a:solidFill>
            </a:endParaRPr>
          </a:p>
          <a:p>
            <a:pPr marL="0" indent="0" eaLnBrk="1" hangingPunct="1">
              <a:lnSpc>
                <a:spcPct val="80000"/>
              </a:lnSpc>
              <a:buFontTx/>
              <a:buNone/>
            </a:pPr>
            <a:r>
              <a:rPr lang="en-US" b="0" smtClean="0">
                <a:solidFill>
                  <a:schemeClr val="tx2"/>
                </a:solidFill>
              </a:rPr>
              <a:t>V01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1F435152-A265-4B06-AC12-7887CE5F73AF}" type="slidenum">
              <a:rPr lang="en-US"/>
              <a:pPr>
                <a:defRPr/>
              </a:pPr>
              <a:t>20</a:t>
            </a:fld>
            <a:endParaRPr lang="en-US"/>
          </a:p>
        </p:txBody>
      </p:sp>
      <p:sp>
        <p:nvSpPr>
          <p:cNvPr id="122882" name="Content Placeholder 2"/>
          <p:cNvSpPr>
            <a:spLocks noGrp="1"/>
          </p:cNvSpPr>
          <p:nvPr>
            <p:ph idx="4294967295"/>
          </p:nvPr>
        </p:nvSpPr>
        <p:spPr>
          <a:xfrm>
            <a:off x="217488" y="1055688"/>
            <a:ext cx="8697912" cy="5043487"/>
          </a:xfrm>
          <a:solidFill>
            <a:schemeClr val="bg1"/>
          </a:solidFill>
        </p:spPr>
        <p:txBody>
          <a:bodyPr/>
          <a:lstStyle/>
          <a:p>
            <a:pPr marL="365125" indent="-255588"/>
            <a:r>
              <a:rPr lang="en-US" sz="1800" smtClean="0"/>
              <a:t>[Context in IEEE 802.11 proposal in slide 12]</a:t>
            </a:r>
          </a:p>
          <a:p>
            <a:pPr marL="365125" indent="-255588"/>
            <a:r>
              <a:rPr lang="en-US" sz="2000" smtClean="0"/>
              <a:t>Among various voting options to consider ….</a:t>
            </a:r>
          </a:p>
          <a:p>
            <a:pPr marL="620713" lvl="1" indent="-228600"/>
            <a:r>
              <a:rPr lang="en-US" sz="1900" smtClean="0"/>
              <a:t>CWPANad interim meetings could be convened in Beijing or other suitable Asian location.</a:t>
            </a:r>
          </a:p>
          <a:p>
            <a:pPr marL="620713" lvl="1" indent="-228600"/>
            <a:r>
              <a:rPr lang="en-US" sz="1900" smtClean="0"/>
              <a:t>CWPANad voting rights could be maintained on attendance of CWPANad meetings only</a:t>
            </a:r>
            <a:endParaRPr lang="en-US" sz="1600" smtClean="0"/>
          </a:p>
          <a:p>
            <a:pPr marL="365125" indent="-255588"/>
            <a:r>
              <a:rPr lang="en-US" sz="2000" smtClean="0">
                <a:solidFill>
                  <a:srgbClr val="FF0000"/>
                </a:solidFill>
                <a:latin typeface="Copperplate Gothic Bold" pitchFamily="34" charset="0"/>
              </a:rPr>
              <a:t>[CWPAN response]:</a:t>
            </a:r>
          </a:p>
          <a:p>
            <a:pPr marL="620713" lvl="1" indent="-228600"/>
            <a:r>
              <a:rPr lang="en-US" altLang="zh-CN" smtClean="0">
                <a:solidFill>
                  <a:srgbClr val="FF0000"/>
                </a:solidFill>
                <a:latin typeface="Copperplate Gothic Bold" pitchFamily="34" charset="0"/>
                <a:ea typeface="黑体"/>
                <a:cs typeface="黑体"/>
              </a:rPr>
              <a:t>Meeting arrangement</a:t>
            </a:r>
            <a:r>
              <a:rPr lang="zh-CN" altLang="en-US" smtClean="0">
                <a:solidFill>
                  <a:srgbClr val="FF0000"/>
                </a:solidFill>
                <a:latin typeface="Copperplate Gothic Bold" pitchFamily="34" charset="0"/>
                <a:ea typeface="黑体"/>
                <a:cs typeface="黑体"/>
              </a:rPr>
              <a:t>：</a:t>
            </a:r>
            <a:endParaRPr lang="en-US" altLang="zh-CN" smtClean="0">
              <a:solidFill>
                <a:srgbClr val="FF0000"/>
              </a:solidFill>
              <a:latin typeface="Copperplate Gothic Bold" pitchFamily="34" charset="0"/>
              <a:ea typeface="黑体"/>
              <a:cs typeface="黑体"/>
            </a:endParaRPr>
          </a:p>
          <a:p>
            <a:pPr marL="858838" lvl="2"/>
            <a:r>
              <a:rPr lang="en-US" altLang="zh-CN" sz="1900" smtClean="0">
                <a:solidFill>
                  <a:srgbClr val="FF0000"/>
                </a:solidFill>
                <a:latin typeface="Copperplate Gothic Bold" pitchFamily="34" charset="0"/>
                <a:ea typeface="黑体"/>
                <a:cs typeface="黑体"/>
              </a:rPr>
              <a:t>It is agreed that CWPANad interim meetings (three meetings per year in January, May and September) are convened in China (Beijing or other cities) or other suitable Asian location. </a:t>
            </a:r>
          </a:p>
          <a:p>
            <a:pPr marL="858838" lvl="2"/>
            <a:r>
              <a:rPr lang="en-US" altLang="zh-CN" sz="1900" smtClean="0">
                <a:solidFill>
                  <a:srgbClr val="FF0000"/>
                </a:solidFill>
                <a:latin typeface="Copperplate Gothic Bold" pitchFamily="34" charset="0"/>
                <a:ea typeface="黑体"/>
                <a:cs typeface="黑体"/>
              </a:rPr>
              <a:t>It is agreed that CWPANad plenary meetings (three meetings per year in March, July and November) are convened in the same place as other task groups</a:t>
            </a:r>
          </a:p>
          <a:p>
            <a:pPr marL="858838" lvl="2"/>
            <a:r>
              <a:rPr lang="en-US" altLang="zh-CN" sz="1900" smtClean="0">
                <a:solidFill>
                  <a:srgbClr val="FF0000"/>
                </a:solidFill>
                <a:latin typeface="Copperplate Gothic Bold" pitchFamily="34" charset="0"/>
                <a:ea typeface="黑体"/>
                <a:cs typeface="黑体"/>
              </a:rPr>
              <a:t>Detailed discussion needs to be done on the arrangement of the meetings fees and registration fees for the above mentioned three interim meetings</a:t>
            </a:r>
          </a:p>
        </p:txBody>
      </p:sp>
      <p:sp>
        <p:nvSpPr>
          <p:cNvPr id="2" name="Title 1"/>
          <p:cNvSpPr>
            <a:spLocks noGrp="1"/>
          </p:cNvSpPr>
          <p:nvPr>
            <p:ph type="title" idx="4294967295"/>
          </p:nvPr>
        </p:nvSpPr>
        <p:spPr>
          <a:xfrm>
            <a:off x="457200" y="274638"/>
            <a:ext cx="8229600" cy="1143000"/>
          </a:xfrm>
          <a:noFill/>
          <a:ln/>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sz="4100" kern="1200" dirty="0" smtClean="0">
                <a:effectLst>
                  <a:outerShdw blurRad="31750" dist="25400" dir="5400000" algn="tl" rotWithShape="0">
                    <a:srgbClr val="000000">
                      <a:alpha val="25000"/>
                    </a:srgbClr>
                  </a:outerShdw>
                </a:effectLst>
              </a:rPr>
              <a:t>Response 3 (1/2)</a:t>
            </a:r>
            <a:endParaRPr lang="en-SG" sz="4100" kern="1200" dirty="0">
              <a:effectLst>
                <a:outerShdw blurRad="31750" dist="25400" dir="5400000" algn="tl" rotWithShape="0">
                  <a:srgbClr val="000000">
                    <a:alpha val="25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C459C566-DB47-4466-963C-B1157D1607BD}" type="slidenum">
              <a:rPr lang="en-US"/>
              <a:pPr>
                <a:defRPr/>
              </a:pPr>
              <a:t>21</a:t>
            </a:fld>
            <a:endParaRPr lang="en-US"/>
          </a:p>
        </p:txBody>
      </p:sp>
      <p:sp>
        <p:nvSpPr>
          <p:cNvPr id="123906" name="Content Placeholder 2"/>
          <p:cNvSpPr>
            <a:spLocks noGrp="1"/>
          </p:cNvSpPr>
          <p:nvPr>
            <p:ph idx="4294967295"/>
          </p:nvPr>
        </p:nvSpPr>
        <p:spPr>
          <a:xfrm>
            <a:off x="304800" y="1143000"/>
            <a:ext cx="8610600" cy="4572000"/>
          </a:xfrm>
        </p:spPr>
        <p:txBody>
          <a:bodyPr/>
          <a:lstStyle/>
          <a:p>
            <a:pPr marL="365125" indent="-255588"/>
            <a:r>
              <a:rPr lang="en-US" sz="1800" smtClean="0">
                <a:solidFill>
                  <a:srgbClr val="FF0000"/>
                </a:solidFill>
                <a:latin typeface="Copperplate Gothic Bold" pitchFamily="34" charset="0"/>
              </a:rPr>
              <a:t>[CWPAN response]:</a:t>
            </a:r>
          </a:p>
          <a:p>
            <a:pPr marL="620713" lvl="1" indent="-228600"/>
            <a:r>
              <a:rPr lang="en-US" altLang="zh-CN" sz="1800" smtClean="0">
                <a:solidFill>
                  <a:srgbClr val="FF0000"/>
                </a:solidFill>
                <a:latin typeface="Copperplate Gothic Bold" pitchFamily="34" charset="0"/>
                <a:ea typeface="黑体"/>
                <a:cs typeface="黑体"/>
              </a:rPr>
              <a:t>Voting right of CWPANad</a:t>
            </a:r>
            <a:r>
              <a:rPr lang="zh-CN" altLang="en-US" sz="1800" smtClean="0">
                <a:solidFill>
                  <a:srgbClr val="FF0000"/>
                </a:solidFill>
                <a:latin typeface="Copperplate Gothic Bold" pitchFamily="34" charset="0"/>
                <a:ea typeface="黑体"/>
                <a:cs typeface="黑体"/>
              </a:rPr>
              <a:t>：</a:t>
            </a:r>
            <a:endParaRPr lang="en-US" altLang="zh-CN" sz="1800" smtClean="0">
              <a:solidFill>
                <a:srgbClr val="FF0000"/>
              </a:solidFill>
              <a:latin typeface="Copperplate Gothic Bold" pitchFamily="34" charset="0"/>
              <a:ea typeface="黑体"/>
              <a:cs typeface="黑体"/>
            </a:endParaRPr>
          </a:p>
          <a:p>
            <a:pPr marL="858838" lvl="2"/>
            <a:r>
              <a:rPr lang="en-US" altLang="zh-CN" sz="1700" smtClean="0">
                <a:solidFill>
                  <a:srgbClr val="FF0000"/>
                </a:solidFill>
                <a:latin typeface="Copperplate Gothic Bold" pitchFamily="34" charset="0"/>
                <a:ea typeface="黑体"/>
                <a:cs typeface="黑体"/>
              </a:rPr>
              <a:t>CWPAN agreed the principle of maintaining the voting rights of CWPANad on attendance of CWPANad meetings only</a:t>
            </a:r>
          </a:p>
          <a:p>
            <a:pPr marL="858838" lvl="2"/>
            <a:r>
              <a:rPr lang="en-US" altLang="zh-CN" sz="1700" smtClean="0">
                <a:solidFill>
                  <a:srgbClr val="FF0000"/>
                </a:solidFill>
                <a:latin typeface="Copperplate Gothic Bold" pitchFamily="34" charset="0"/>
                <a:ea typeface="黑体"/>
                <a:cs typeface="黑体"/>
              </a:rPr>
              <a:t>[Obtaining voting right]: It is suggested that participants who attend three CWPANad meetings per year including at least one CWPANad interim meeting will obtain the voting rights of CWPANad</a:t>
            </a:r>
          </a:p>
          <a:p>
            <a:pPr marL="858838" lvl="2"/>
            <a:r>
              <a:rPr lang="en-US" altLang="zh-CN" sz="1700" smtClean="0">
                <a:solidFill>
                  <a:srgbClr val="FF0000"/>
                </a:solidFill>
                <a:latin typeface="Copperplate Gothic Bold" pitchFamily="34" charset="0"/>
                <a:ea typeface="黑体"/>
                <a:cs typeface="黑体"/>
              </a:rPr>
              <a:t>[Maintaining voting right]: It is suggested that participants who has obtained the voting right of CWPANad, needs to attend two CWPANad meetings including at least one CWPANad interim meeting  to maintain the voting right. </a:t>
            </a:r>
          </a:p>
          <a:p>
            <a:pPr marL="858838" lvl="2"/>
            <a:r>
              <a:rPr lang="en-US" altLang="zh-CN" sz="1700" smtClean="0">
                <a:solidFill>
                  <a:srgbClr val="FF0000"/>
                </a:solidFill>
                <a:latin typeface="Copperplate Gothic Bold" pitchFamily="34" charset="0"/>
                <a:ea typeface="黑体"/>
                <a:cs typeface="黑体"/>
              </a:rPr>
              <a:t>[Note 1]: Voting right of CWPANad is not equivalent to the voting right of IEEE 802.11. To obtain the voting right of IEEE 802.11, it needs to follow the existing regulation</a:t>
            </a:r>
          </a:p>
          <a:p>
            <a:pPr marL="858838" lvl="2"/>
            <a:r>
              <a:rPr lang="en-US" altLang="zh-CN" sz="1700" smtClean="0">
                <a:solidFill>
                  <a:srgbClr val="FF0000"/>
                </a:solidFill>
                <a:latin typeface="Copperplate Gothic Bold" pitchFamily="34" charset="0"/>
                <a:ea typeface="黑体"/>
                <a:cs typeface="黑体"/>
              </a:rPr>
              <a:t>[Note 2]: </a:t>
            </a:r>
            <a:r>
              <a:rPr lang="en-US" sz="1700" smtClean="0">
                <a:solidFill>
                  <a:srgbClr val="FF0000"/>
                </a:solidFill>
                <a:latin typeface="Copperplate Gothic Bold" pitchFamily="34" charset="0"/>
              </a:rPr>
              <a:t>We expect CWPANad participants to attend at least one CWPANad interim meeting per year to ensure enough communication and better understanding with Chinese participants</a:t>
            </a:r>
            <a:endParaRPr lang="en-SG" sz="800" smtClean="0">
              <a:solidFill>
                <a:srgbClr val="FF0000"/>
              </a:solidFill>
              <a:latin typeface="Copperplate Gothic Bold" pitchFamily="34" charset="0"/>
            </a:endParaRPr>
          </a:p>
        </p:txBody>
      </p:sp>
      <p:sp>
        <p:nvSpPr>
          <p:cNvPr id="2" name="Title 1"/>
          <p:cNvSpPr>
            <a:spLocks noGrp="1"/>
          </p:cNvSpPr>
          <p:nvPr>
            <p:ph type="title" idx="4294967295"/>
          </p:nvPr>
        </p:nvSpPr>
        <p:spPr>
          <a:xfrm>
            <a:off x="457200" y="274638"/>
            <a:ext cx="8229600" cy="1143000"/>
          </a:xfrm>
          <a:noFill/>
          <a:ln/>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en-US" sz="4100" kern="1200" dirty="0" smtClean="0">
                <a:effectLst>
                  <a:outerShdw blurRad="31750" dist="25400" dir="5400000" algn="tl" rotWithShape="0">
                    <a:srgbClr val="000000">
                      <a:alpha val="25000"/>
                    </a:srgbClr>
                  </a:outerShdw>
                </a:effectLst>
              </a:rPr>
              <a:t>Response 3 (2/2)</a:t>
            </a:r>
            <a:endParaRPr lang="en-SG" sz="4100" kern="1200" dirty="0">
              <a:effectLst>
                <a:outerShdw blurRad="31750" dist="25400" dir="5400000" algn="tl" rotWithShape="0">
                  <a:srgbClr val="000000">
                    <a:alpha val="25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D2235C81-2DCA-4E2F-B61B-10FF3DE907F8}" type="slidenum">
              <a:rPr lang="en-US"/>
              <a:pPr>
                <a:defRPr/>
              </a:pPr>
              <a:t>22</a:t>
            </a:fld>
            <a:endParaRPr lang="en-US"/>
          </a:p>
        </p:txBody>
      </p:sp>
      <p:sp>
        <p:nvSpPr>
          <p:cNvPr id="124930" name="Rectangle 2"/>
          <p:cNvSpPr>
            <a:spLocks noGrp="1" noChangeArrowheads="1"/>
          </p:cNvSpPr>
          <p:nvPr>
            <p:ph type="title"/>
          </p:nvPr>
        </p:nvSpPr>
        <p:spPr>
          <a:xfrm>
            <a:off x="655638" y="598488"/>
            <a:ext cx="7772400" cy="704850"/>
          </a:xfrm>
        </p:spPr>
        <p:txBody>
          <a:bodyPr/>
          <a:lstStyle/>
          <a:p>
            <a:r>
              <a:rPr lang="en-US" smtClean="0"/>
              <a:t>Summary And Plan</a:t>
            </a:r>
          </a:p>
        </p:txBody>
      </p:sp>
      <p:sp>
        <p:nvSpPr>
          <p:cNvPr id="124931" name="Rectangle 3"/>
          <p:cNvSpPr>
            <a:spLocks noGrp="1" noChangeArrowheads="1"/>
          </p:cNvSpPr>
          <p:nvPr>
            <p:ph type="body" idx="1"/>
          </p:nvPr>
        </p:nvSpPr>
        <p:spPr>
          <a:xfrm>
            <a:off x="365125" y="1357313"/>
            <a:ext cx="8412163" cy="4810125"/>
          </a:xfrm>
        </p:spPr>
        <p:txBody>
          <a:bodyPr/>
          <a:lstStyle/>
          <a:p>
            <a:r>
              <a:rPr lang="en-US" smtClean="0"/>
              <a:t>There is a skeleton agreement on a plan for opening a new amendment that would be mutually acceptable to CWPAN and IEEE 802.11.</a:t>
            </a:r>
          </a:p>
          <a:p>
            <a:r>
              <a:rPr lang="en-US" smtClean="0"/>
              <a:t>Some of the details regarding the operation of the  Task Group require work.</a:t>
            </a:r>
          </a:p>
          <a:p>
            <a:r>
              <a:rPr lang="en-US" smtClean="0"/>
              <a:t>The IEEE SA staff and officers are aware of the project proposal and support it.</a:t>
            </a:r>
          </a:p>
          <a:p>
            <a:r>
              <a:rPr lang="en-US" smtClean="0"/>
              <a:t>IEEE SA has recently signed an MOU with CCSA.</a:t>
            </a:r>
          </a:p>
          <a:p>
            <a:endParaRPr lang="en-US" smtClean="0"/>
          </a:p>
          <a:p>
            <a:r>
              <a:rPr lang="en-US" smtClean="0"/>
              <a:t>It is requested that TGad help refine the proposal </a:t>
            </a:r>
          </a:p>
          <a:p>
            <a:r>
              <a:rPr lang="en-US" smtClean="0"/>
              <a:t>It is requested that TGad support a study group request </a:t>
            </a:r>
          </a:p>
          <a:p>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362FE8DF-82F6-4218-9363-DAFD6625D6C1}" type="slidenum">
              <a:rPr lang="en-US"/>
              <a:pPr>
                <a:defRPr/>
              </a:pPr>
              <a:t>23</a:t>
            </a:fld>
            <a:endParaRPr lang="en-US"/>
          </a:p>
        </p:txBody>
      </p:sp>
      <p:sp>
        <p:nvSpPr>
          <p:cNvPr id="125954" name="Rectangle 2"/>
          <p:cNvSpPr>
            <a:spLocks noGrp="1" noChangeArrowheads="1"/>
          </p:cNvSpPr>
          <p:nvPr>
            <p:ph type="title"/>
          </p:nvPr>
        </p:nvSpPr>
        <p:spPr/>
        <p:txBody>
          <a:bodyPr/>
          <a:lstStyle/>
          <a:p>
            <a:r>
              <a:rPr lang="en-US" smtClean="0"/>
              <a:t>Straw Poll</a:t>
            </a:r>
          </a:p>
        </p:txBody>
      </p:sp>
      <p:sp>
        <p:nvSpPr>
          <p:cNvPr id="125955" name="Rectangle 3"/>
          <p:cNvSpPr>
            <a:spLocks noGrp="1" noChangeArrowheads="1"/>
          </p:cNvSpPr>
          <p:nvPr>
            <p:ph type="body" idx="1"/>
          </p:nvPr>
        </p:nvSpPr>
        <p:spPr>
          <a:xfrm>
            <a:off x="395288" y="1690688"/>
            <a:ext cx="8266112" cy="4405312"/>
          </a:xfrm>
        </p:spPr>
        <p:txBody>
          <a:bodyPr/>
          <a:lstStyle/>
          <a:p>
            <a:r>
              <a:rPr lang="en-US" sz="2800" smtClean="0"/>
              <a:t>Do you support the formation of a study group to establish a forum for developing the procedural framework, clarifying the technical goals and developing a PAR and 5C documents focused on CWPAN extensions to 11ad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EC0C6D5D-73A4-4839-81B5-002054E4EDAC}" type="slidenum">
              <a:rPr lang="en-US"/>
              <a:pPr>
                <a:defRPr/>
              </a:pPr>
              <a:t>3</a:t>
            </a:fld>
            <a:endParaRPr lang="en-US"/>
          </a:p>
        </p:txBody>
      </p:sp>
      <p:sp>
        <p:nvSpPr>
          <p:cNvPr id="93186" name="Rectangle 2"/>
          <p:cNvSpPr>
            <a:spLocks noGrp="1" noChangeArrowheads="1"/>
          </p:cNvSpPr>
          <p:nvPr>
            <p:ph type="title" idx="4294967295"/>
          </p:nvPr>
        </p:nvSpPr>
        <p:spPr>
          <a:xfrm>
            <a:off x="685800" y="685800"/>
            <a:ext cx="7772400" cy="544513"/>
          </a:xfrm>
        </p:spPr>
        <p:txBody>
          <a:bodyPr lIns="91440" tIns="45720" rIns="91440" bIns="45720"/>
          <a:lstStyle/>
          <a:p>
            <a:pPr eaLnBrk="1" hangingPunct="1"/>
            <a:r>
              <a:rPr lang="en-GB" sz="2800" smtClean="0"/>
              <a:t>Background</a:t>
            </a:r>
            <a:endParaRPr lang="en-US" sz="2800" smtClean="0"/>
          </a:p>
        </p:txBody>
      </p:sp>
      <p:sp>
        <p:nvSpPr>
          <p:cNvPr id="93187"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CWPAN wishes to modify the 11ad specification in ways that were not known of by 11ad during its development including such items as China specific spectrum allocations and channelization.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We will refer to the proposed enhanced specification as CWPANad.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9E2246DB-2EF3-4594-AE07-FD2E58DBE145}" type="slidenum">
              <a:rPr lang="en-US"/>
              <a:pPr>
                <a:defRPr/>
              </a:pPr>
              <a:t>4</a:t>
            </a:fld>
            <a:endParaRPr lang="en-US"/>
          </a:p>
        </p:txBody>
      </p:sp>
      <p:sp>
        <p:nvSpPr>
          <p:cNvPr id="95234"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95235"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r>
              <a:rPr lang="en-US" sz="2800" b="0">
                <a:latin typeface="Arial" charset="0"/>
                <a:ea typeface="ＭＳ Ｐゴシック"/>
                <a:cs typeface="ＭＳ Ｐゴシック"/>
              </a:rPr>
              <a:t>IEEE SA and IEEE 802.11 is very interested in helping CWPAN implement their desired extensions as a complement to 802.11ad.</a:t>
            </a:r>
          </a:p>
          <a:p>
            <a:pPr eaLnBrk="0" hangingPunct="0"/>
            <a:endParaRPr lang="en-US" sz="2800" b="0">
              <a:latin typeface="Arial" charset="0"/>
              <a:ea typeface="ＭＳ Ｐゴシック"/>
              <a:cs typeface="ＭＳ Ｐゴシック"/>
            </a:endParaRPr>
          </a:p>
          <a:p>
            <a:pPr eaLnBrk="0" hangingPunct="0"/>
            <a:endParaRPr lang="en-US" sz="2800" b="0">
              <a:latin typeface="Arial" charset="0"/>
              <a:ea typeface="ＭＳ Ｐゴシック"/>
              <a:cs typeface="ＭＳ Ｐゴシック"/>
            </a:endParaRPr>
          </a:p>
          <a:p>
            <a:pPr eaLnBrk="0" hangingPunct="0"/>
            <a:r>
              <a:rPr lang="en-US" sz="2800" b="0">
                <a:latin typeface="Arial" charset="0"/>
                <a:ea typeface="ＭＳ Ｐゴシック"/>
                <a:cs typeface="ＭＳ Ｐゴシック"/>
              </a:rPr>
              <a:t>It appears that some adjustments to procedures within both organizations could lead to a satisfactory arrangement.</a:t>
            </a:r>
          </a:p>
          <a:p>
            <a:pPr eaLnBrk="0" hangingPunct="0"/>
            <a:endParaRPr lang="en-US" sz="2800" b="0">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C3426790-F14D-4CCC-9876-AA5C6D4EA4D1}" type="slidenum">
              <a:rPr lang="en-US"/>
              <a:pPr>
                <a:defRPr/>
              </a:pPr>
              <a:t>5</a:t>
            </a:fld>
            <a:endParaRPr lang="en-US"/>
          </a:p>
        </p:txBody>
      </p:sp>
      <p:sp>
        <p:nvSpPr>
          <p:cNvPr id="97282" name="Rectangle 2"/>
          <p:cNvSpPr>
            <a:spLocks noGrp="1" noChangeArrowheads="1"/>
          </p:cNvSpPr>
          <p:nvPr>
            <p:ph type="title" idx="4294967295"/>
          </p:nvPr>
        </p:nvSpPr>
        <p:spPr>
          <a:xfrm>
            <a:off x="685800" y="685800"/>
            <a:ext cx="7772400" cy="690563"/>
          </a:xfrm>
        </p:spPr>
        <p:txBody>
          <a:bodyPr lIns="91440" tIns="45720" rIns="91440" bIns="45720"/>
          <a:lstStyle/>
          <a:p>
            <a:pPr eaLnBrk="1" hangingPunct="1"/>
            <a:r>
              <a:rPr lang="en-GB" smtClean="0"/>
              <a:t>11ad Investment</a:t>
            </a:r>
            <a:endParaRPr lang="en-US" smtClean="0"/>
          </a:p>
        </p:txBody>
      </p:sp>
      <p:sp>
        <p:nvSpPr>
          <p:cNvPr id="97283" name="Rectangle 3"/>
          <p:cNvSpPr>
            <a:spLocks noChangeArrowheads="1"/>
          </p:cNvSpPr>
          <p:nvPr/>
        </p:nvSpPr>
        <p:spPr bwMode="auto">
          <a:xfrm>
            <a:off x="179388" y="1412875"/>
            <a:ext cx="8785225" cy="4103688"/>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The participants in the 11ad activities have invested  ~50k man hours in the development of the specification.</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 802.11ad project is relatively mature and is expected to be completed by the 802.11 working group in October 2011 then enter sponsor ballot and be published in the fall of 2012.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 802.11 community wants to proceed to commercial product launch and will be extremely reluctant to expand the project scope thereby delaying the project completion date.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944A592C-6856-4E9D-B0A4-AD175E9D167B}" type="slidenum">
              <a:rPr lang="en-US"/>
              <a:pPr>
                <a:defRPr/>
              </a:pPr>
              <a:t>6</a:t>
            </a:fld>
            <a:endParaRPr lang="en-US"/>
          </a:p>
        </p:txBody>
      </p:sp>
      <p:sp>
        <p:nvSpPr>
          <p:cNvPr id="99330"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99331" name="Rectangle 3"/>
          <p:cNvSpPr>
            <a:spLocks noChangeArrowheads="1"/>
          </p:cNvSpPr>
          <p:nvPr/>
        </p:nvSpPr>
        <p:spPr bwMode="auto">
          <a:xfrm>
            <a:off x="468313" y="1412875"/>
            <a:ext cx="8496300" cy="3616325"/>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The 802.11 community requires that the integrity of the 802.11-2007, 802.11-2012 and 802.11ad standards be maintained.</a:t>
            </a:r>
          </a:p>
          <a:p>
            <a:pPr eaLnBrk="0" hangingPunct="0"/>
            <a:endParaRPr lang="en-US" b="0">
              <a:latin typeface="Arial" charset="0"/>
              <a:ea typeface="ＭＳ Ｐゴシック"/>
              <a:cs typeface="ＭＳ Ｐゴシック"/>
            </a:endParaRP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 802.11 community requires all of its amendments, although developed as independent projects, be mutually compatible and also compatible with the base standard.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A6225CDA-D70D-4078-B241-92D6BA73483E}" type="slidenum">
              <a:rPr lang="en-US"/>
              <a:pPr>
                <a:defRPr/>
              </a:pPr>
              <a:t>7</a:t>
            </a:fld>
            <a:endParaRPr lang="en-US"/>
          </a:p>
        </p:txBody>
      </p:sp>
      <p:sp>
        <p:nvSpPr>
          <p:cNvPr id="101378"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01379"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CWPAN has not yet presented a comprehensive or detailed list of proposed modifications.</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However,</a:t>
            </a:r>
          </a:p>
          <a:p>
            <a:pPr eaLnBrk="0" hangingPunct="0"/>
            <a:r>
              <a:rPr lang="en-US" b="0">
                <a:latin typeface="Arial" charset="0"/>
                <a:ea typeface="ＭＳ Ｐゴシック"/>
                <a:cs typeface="ＭＳ Ｐゴシック"/>
              </a:rPr>
              <a:t>CWPAN might wish to make modifications that cause some CWPANad modes of operation to be non-interoperable with certain modes of operation as defined within the 11ad specification.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11ad needs to reserve the option to suggest modifications to the CWPAN requests that would preserve interoperability and minimize interference.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4B615D17-6754-4F1A-B448-3C5A7B254B8A}" type="slidenum">
              <a:rPr lang="en-US"/>
              <a:pPr>
                <a:defRPr/>
              </a:pPr>
              <a:t>8</a:t>
            </a:fld>
            <a:endParaRPr lang="en-US"/>
          </a:p>
        </p:txBody>
      </p:sp>
      <p:sp>
        <p:nvSpPr>
          <p:cNvPr id="103426"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03427"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The 11ad drafts are available to all members of 802.11 and to all attendees of 802.11 meetings.</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Hence, some, but not all members of CWPAN have direct access to 802.11 drafts.</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There is a similar problem in obtaining CWPAN information.</a:t>
            </a:r>
          </a:p>
          <a:p>
            <a:pPr eaLnBrk="0" hangingPunct="0"/>
            <a:endParaRPr lang="en-US" b="0">
              <a:latin typeface="Arial" charset="0"/>
              <a:ea typeface="ＭＳ Ｐゴシック"/>
              <a:cs typeface="ＭＳ Ｐゴシック"/>
            </a:endParaRPr>
          </a:p>
          <a:p>
            <a:pPr eaLnBrk="0" hangingPunct="0"/>
            <a:endParaRPr lang="en-US" b="0">
              <a:latin typeface="Arial" charset="0"/>
              <a:ea typeface="ＭＳ Ｐゴシック"/>
              <a:cs typeface="ＭＳ Ｐゴシック"/>
            </a:endParaRPr>
          </a:p>
          <a:p>
            <a:pPr eaLnBrk="0" hangingPunct="0"/>
            <a:endParaRPr lang="en-US" b="0">
              <a:latin typeface="Arial"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p>
            <a:pPr>
              <a:defRPr/>
            </a:pPr>
            <a:r>
              <a:rPr lang="en-US"/>
              <a:t>November 2011</a:t>
            </a:r>
          </a:p>
        </p:txBody>
      </p:sp>
      <p:sp>
        <p:nvSpPr>
          <p:cNvPr id="5" name="Rectangle 5"/>
          <p:cNvSpPr>
            <a:spLocks noGrp="1" noChangeArrowheads="1"/>
          </p:cNvSpPr>
          <p:nvPr>
            <p:ph type="ftr" sz="quarter" idx="11"/>
          </p:nvPr>
        </p:nvSpPr>
        <p:spPr>
          <a:ln/>
        </p:spPr>
        <p:txBody>
          <a:bodyPr/>
          <a:lstStyle/>
          <a:p>
            <a:r>
              <a:rPr lang="en-US"/>
              <a:t>Bruce Kraemer, Marvell</a:t>
            </a:r>
          </a:p>
        </p:txBody>
      </p:sp>
      <p:sp>
        <p:nvSpPr>
          <p:cNvPr id="6" name="Rectangle 6"/>
          <p:cNvSpPr>
            <a:spLocks noGrp="1" noChangeArrowheads="1"/>
          </p:cNvSpPr>
          <p:nvPr>
            <p:ph type="sldNum" sz="quarter" idx="12"/>
          </p:nvPr>
        </p:nvSpPr>
        <p:spPr>
          <a:ln/>
        </p:spPr>
        <p:txBody>
          <a:bodyPr/>
          <a:lstStyle/>
          <a:p>
            <a:pPr>
              <a:defRPr/>
            </a:pPr>
            <a:r>
              <a:rPr lang="en-US"/>
              <a:t>Slide </a:t>
            </a:r>
            <a:fld id="{7FC73A80-3219-444B-97AA-67192977D90A}" type="slidenum">
              <a:rPr lang="en-US"/>
              <a:pPr>
                <a:defRPr/>
              </a:pPr>
              <a:t>9</a:t>
            </a:fld>
            <a:endParaRPr lang="en-US"/>
          </a:p>
        </p:txBody>
      </p:sp>
      <p:sp>
        <p:nvSpPr>
          <p:cNvPr id="105474" name="Rectangle 2"/>
          <p:cNvSpPr>
            <a:spLocks noGrp="1" noChangeArrowheads="1"/>
          </p:cNvSpPr>
          <p:nvPr>
            <p:ph type="title" idx="4294967295"/>
          </p:nvPr>
        </p:nvSpPr>
        <p:spPr/>
        <p:txBody>
          <a:bodyPr lIns="91440" tIns="45720" rIns="91440" bIns="45720"/>
          <a:lstStyle/>
          <a:p>
            <a:pPr eaLnBrk="1" hangingPunct="1"/>
            <a:r>
              <a:rPr lang="en-GB" smtClean="0"/>
              <a:t>Principles of an Agreement</a:t>
            </a:r>
            <a:endParaRPr lang="en-US" smtClean="0"/>
          </a:p>
        </p:txBody>
      </p:sp>
      <p:sp>
        <p:nvSpPr>
          <p:cNvPr id="105475" name="Rectangle 3"/>
          <p:cNvSpPr>
            <a:spLocks noChangeArrowheads="1"/>
          </p:cNvSpPr>
          <p:nvPr/>
        </p:nvSpPr>
        <p:spPr bwMode="auto">
          <a:xfrm>
            <a:off x="323850" y="1412875"/>
            <a:ext cx="8640763" cy="3616325"/>
          </a:xfrm>
          <a:prstGeom prst="rect">
            <a:avLst/>
          </a:prstGeom>
          <a:noFill/>
          <a:ln w="9525">
            <a:noFill/>
            <a:miter lim="800000"/>
            <a:headEnd/>
            <a:tailEnd/>
          </a:ln>
        </p:spPr>
        <p:txBody>
          <a:bodyPr/>
          <a:lstStyle/>
          <a:p>
            <a:pPr eaLnBrk="0" hangingPunct="0"/>
            <a:r>
              <a:rPr lang="en-US" b="0">
                <a:latin typeface="Arial" charset="0"/>
                <a:ea typeface="ＭＳ Ｐゴシック"/>
                <a:cs typeface="ＭＳ Ｐゴシック"/>
              </a:rPr>
              <a:t>In consideration of, and in addition to, items previously mentioned, the 802.11 community believes that the best way to undertake a modification is to open a new project. </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This means a new study group, new PAR, new Task Group, new amendment project.</a:t>
            </a:r>
          </a:p>
          <a:p>
            <a:pPr eaLnBrk="0" hangingPunct="0"/>
            <a:endParaRPr lang="en-US" b="0">
              <a:latin typeface="Arial" charset="0"/>
              <a:ea typeface="ＭＳ Ｐゴシック"/>
              <a:cs typeface="ＭＳ Ｐゴシック"/>
            </a:endParaRPr>
          </a:p>
          <a:p>
            <a:pPr eaLnBrk="0" hangingPunct="0"/>
            <a:r>
              <a:rPr lang="en-US" b="0">
                <a:latin typeface="Arial" charset="0"/>
                <a:ea typeface="ＭＳ Ｐゴシック"/>
                <a:cs typeface="ＭＳ Ｐゴシック"/>
              </a:rPr>
              <a:t>Lets refer to the project as CWPANad.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254309</TotalTime>
  <Words>1323</Words>
  <Application>Microsoft Office PowerPoint</Application>
  <PresentationFormat>On-screen Show (4:3)</PresentationFormat>
  <Paragraphs>178</Paragraphs>
  <Slides>23</Slides>
  <Notes>13</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23</vt:i4>
      </vt:variant>
    </vt:vector>
  </HeadingPairs>
  <TitlesOfParts>
    <vt:vector size="29" baseType="lpstr">
      <vt:lpstr>Times New Roman</vt:lpstr>
      <vt:lpstr>Arial</vt:lpstr>
      <vt:lpstr>ＭＳ Ｐゴシック</vt:lpstr>
      <vt:lpstr>Copperplate Gothic Bold</vt:lpstr>
      <vt:lpstr>黑体</vt:lpstr>
      <vt:lpstr>Default Design</vt:lpstr>
      <vt:lpstr>CWPAN Opportunity - November 2011</vt:lpstr>
      <vt:lpstr>Slide 2</vt:lpstr>
      <vt:lpstr>Background</vt:lpstr>
      <vt:lpstr>Principles of an Agreement</vt:lpstr>
      <vt:lpstr>11ad Investment</vt:lpstr>
      <vt:lpstr>Principles of an Agreement</vt:lpstr>
      <vt:lpstr>Principles of an Agreement</vt:lpstr>
      <vt:lpstr>Principles of an Agreement</vt:lpstr>
      <vt:lpstr>Principles of an Agreement</vt:lpstr>
      <vt:lpstr>Principles of an Agreement</vt:lpstr>
      <vt:lpstr>Principles of an Agreement</vt:lpstr>
      <vt:lpstr>Principles of an Agreement</vt:lpstr>
      <vt:lpstr>Principles of an Agreement</vt:lpstr>
      <vt:lpstr>Principles of an Agreement</vt:lpstr>
      <vt:lpstr>Slide 15</vt:lpstr>
      <vt:lpstr>Slide 16</vt:lpstr>
      <vt:lpstr>Slide 17</vt:lpstr>
      <vt:lpstr>Response 1 -  information</vt:lpstr>
      <vt:lpstr>Slide 19</vt:lpstr>
      <vt:lpstr>Slide 20</vt:lpstr>
      <vt:lpstr>Slide 21</vt:lpstr>
      <vt:lpstr>Summary And Plan</vt:lpstr>
      <vt:lpstr>Straw Poll</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CWPAN Opportunity - November 2011</dc:title>
  <dc:subject>Additional Information</dc:subject>
  <dc:creator>Bruce Kraemer (Marvell)</dc:creator>
  <cp:lastModifiedBy>Administrator</cp:lastModifiedBy>
  <cp:revision>2523</cp:revision>
  <cp:lastPrinted>2011-11-06T23:00:31Z</cp:lastPrinted>
  <dcterms:created xsi:type="dcterms:W3CDTF">1998-02-10T13:07:52Z</dcterms:created>
  <dcterms:modified xsi:type="dcterms:W3CDTF">2011-11-09T20:24:15Z</dcterms:modified>
</cp:coreProperties>
</file>