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2113" r:id="rId2"/>
    <p:sldId id="2149" r:id="rId3"/>
    <p:sldId id="2169" r:id="rId4"/>
    <p:sldId id="2170" r:id="rId5"/>
    <p:sldId id="2156" r:id="rId6"/>
    <p:sldId id="2179" r:id="rId7"/>
    <p:sldId id="2174" r:id="rId8"/>
    <p:sldId id="2175" r:id="rId9"/>
    <p:sldId id="2176" r:id="rId10"/>
    <p:sldId id="2177" r:id="rId11"/>
    <p:sldId id="2178" r:id="rId12"/>
    <p:sldId id="2150" r:id="rId13"/>
    <p:sldId id="2118" r:id="rId14"/>
    <p:sldId id="2152" r:id="rId15"/>
    <p:sldId id="2153" r:id="rId16"/>
    <p:sldId id="2151" r:id="rId17"/>
    <p:sldId id="2115" r:id="rId18"/>
    <p:sldId id="2173" r:id="rId19"/>
    <p:sldId id="2114" r:id="rId20"/>
    <p:sldId id="2116" r:id="rId21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33"/>
    <a:srgbClr val="FF9966"/>
    <a:srgbClr val="33CC33"/>
    <a:srgbClr val="66FF99"/>
    <a:srgbClr val="FF3300"/>
    <a:srgbClr val="C0C0C0"/>
    <a:srgbClr val="B2B2B2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4580" autoAdjust="0"/>
    <p:restoredTop sz="86410" autoAdjust="0"/>
  </p:normalViewPr>
  <p:slideViewPr>
    <p:cSldViewPr snapToGrid="0">
      <p:cViewPr>
        <p:scale>
          <a:sx n="66" d="100"/>
          <a:sy n="66" d="100"/>
        </p:scale>
        <p:origin x="-786" y="-98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134" y="-72"/>
      </p:cViewPr>
      <p:guideLst>
        <p:guide orient="horz" pos="2181"/>
        <p:guide pos="294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92588" y="180975"/>
            <a:ext cx="2184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52500" eaLnBrk="0" hangingPunct="0">
              <a:defRPr sz="1400"/>
            </a:lvl1pPr>
          </a:lstStyle>
          <a:p>
            <a:r>
              <a:rPr lang="en-US"/>
              <a:t>doc.: IEEE 802.11-11/1542r0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9613" y="180975"/>
            <a:ext cx="1235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52500" eaLnBrk="0" hangingPunct="0">
              <a:defRPr sz="1400"/>
            </a:lvl1pPr>
          </a:lstStyle>
          <a:p>
            <a:r>
              <a:rPr lang="en-US"/>
              <a:t>November  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78388" y="9072563"/>
            <a:ext cx="157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52500" eaLnBrk="0" hangingPunct="0">
              <a:defRPr sz="1200" b="0"/>
            </a:lvl1pPr>
          </a:lstStyle>
          <a:p>
            <a:pPr>
              <a:defRPr/>
            </a:pPr>
            <a:r>
              <a:rPr lang="en-US"/>
              <a:t>Bruce Kraemer (Marvell)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09925" y="907256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52500" eaLnBrk="0" hangingPunct="0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12F9469A-64C8-437F-90D9-A1499E97F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708025" y="390525"/>
            <a:ext cx="5670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708025" y="9072563"/>
            <a:ext cx="717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defTabSz="952500"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708025" y="9061450"/>
            <a:ext cx="582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52913" y="96838"/>
            <a:ext cx="21669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52500" eaLnBrk="0" hangingPunct="0">
              <a:defRPr sz="1400"/>
            </a:lvl1pPr>
          </a:lstStyle>
          <a:p>
            <a:pPr>
              <a:defRPr/>
            </a:pPr>
            <a:r>
              <a:rPr lang="en-US"/>
              <a:t>doc.: IEEE 802.11-11/1268r1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8338" y="96838"/>
            <a:ext cx="987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52500" eaLnBrk="0" hangingPunct="0">
              <a:defRPr sz="1400"/>
            </a:lvl1pPr>
          </a:lstStyle>
          <a:p>
            <a:pPr>
              <a:defRPr/>
            </a:pPr>
            <a:r>
              <a:rPr lang="en-US"/>
              <a:t>September  2011</a:t>
            </a:r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8025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0" tIns="46971" rIns="95560" bIns="469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371975" y="9075738"/>
            <a:ext cx="2047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65138" lvl="4" algn="r" defTabSz="952500" eaLnBrk="0" hangingPunct="0">
              <a:defRPr sz="1200" b="0"/>
            </a:lvl5pPr>
          </a:lstStyle>
          <a:p>
            <a:pPr lvl="4">
              <a:defRPr/>
            </a:pPr>
            <a:r>
              <a:rPr lang="en-US"/>
              <a:t>Bruce Kraemer (Marvell)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03588" y="9075738"/>
            <a:ext cx="5127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52500" eaLnBrk="0" hangingPunct="0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D7C42B00-256B-48F9-BB9E-3B9EE30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739775" y="9075738"/>
            <a:ext cx="7175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739775" y="9074150"/>
            <a:ext cx="5607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661988" y="298450"/>
            <a:ext cx="5762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802.11-11/1268r1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September  2011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Bruce Kraemer (Marvell)</a:t>
            </a: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400425" y="9075738"/>
            <a:ext cx="415925" cy="184150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F03FDA-AC91-428E-9BBF-33BCBA2A9C6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3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 txBox="1">
            <a:spLocks noGrp="1" noChangeArrowheads="1"/>
          </p:cNvSpPr>
          <p:nvPr/>
        </p:nvSpPr>
        <p:spPr bwMode="auto">
          <a:xfrm>
            <a:off x="5749925" y="114300"/>
            <a:ext cx="669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33450" eaLnBrk="0" hangingPunct="0"/>
            <a:r>
              <a:rPr lang="en-GB" sz="1400"/>
              <a:t>doc.: IEEE 802.11-11/1507r1</a:t>
            </a:r>
          </a:p>
        </p:txBody>
      </p:sp>
      <p:sp>
        <p:nvSpPr>
          <p:cNvPr id="75779" name="Rectangle 3"/>
          <p:cNvSpPr txBox="1">
            <a:spLocks noGrp="1" noChangeArrowheads="1"/>
          </p:cNvSpPr>
          <p:nvPr/>
        </p:nvSpPr>
        <p:spPr bwMode="auto">
          <a:xfrm>
            <a:off x="668338" y="114300"/>
            <a:ext cx="86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 eaLnBrk="0" hangingPunct="0"/>
            <a:r>
              <a:rPr lang="en-US" sz="1400"/>
              <a:t>November 2011</a:t>
            </a:r>
            <a:endParaRPr lang="en-GB" sz="1400"/>
          </a:p>
        </p:txBody>
      </p:sp>
      <p:sp>
        <p:nvSpPr>
          <p:cNvPr id="75780" name="Rectangle 6"/>
          <p:cNvSpPr txBox="1">
            <a:spLocks noGrp="1" noChangeArrowheads="1"/>
          </p:cNvSpPr>
          <p:nvPr/>
        </p:nvSpPr>
        <p:spPr bwMode="auto">
          <a:xfrm>
            <a:off x="5456238" y="9074150"/>
            <a:ext cx="963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8788" lvl="4" algn="r" defTabSz="933450" eaLnBrk="0" hangingPunct="0"/>
            <a:r>
              <a:rPr lang="en-GB" sz="1200" b="0"/>
              <a:t>Stephen McCann, RIM</a:t>
            </a:r>
          </a:p>
        </p:txBody>
      </p:sp>
      <p:sp>
        <p:nvSpPr>
          <p:cNvPr id="75781" name="Rectangle 7"/>
          <p:cNvSpPr txBox="1">
            <a:spLocks noGrp="1" noChangeArrowheads="1"/>
          </p:cNvSpPr>
          <p:nvPr/>
        </p:nvSpPr>
        <p:spPr bwMode="auto">
          <a:xfrm>
            <a:off x="3281363" y="9074150"/>
            <a:ext cx="534987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 eaLnBrk="0" hangingPunct="0"/>
            <a:r>
              <a:rPr lang="en-GB" sz="1200" b="0"/>
              <a:t>Page </a:t>
            </a:r>
            <a:fld id="{E10F3570-E243-4A24-91F7-E4043D1B0621}" type="slidenum">
              <a:rPr lang="en-GB" sz="1200" b="0"/>
              <a:pPr algn="r" defTabSz="933450" eaLnBrk="0" hangingPunct="0"/>
              <a:t>6</a:t>
            </a:fld>
            <a:endParaRPr lang="en-GB" sz="1200" b="0"/>
          </a:p>
        </p:txBody>
      </p:sp>
      <p:sp>
        <p:nvSpPr>
          <p:cNvPr id="757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8088" y="708025"/>
            <a:ext cx="4672012" cy="3503613"/>
          </a:xfrm>
          <a:ln/>
        </p:spPr>
      </p:sp>
      <p:sp>
        <p:nvSpPr>
          <p:cNvPr id="757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451350"/>
            <a:ext cx="5197475" cy="4219575"/>
          </a:xfrm>
          <a:noFill/>
          <a:ln/>
        </p:spPr>
        <p:txBody>
          <a:bodyPr lIns="93746" tIns="46079" rIns="93746" bIns="46079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64138" y="312738"/>
            <a:ext cx="327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dirty="0"/>
              <a:t>doc.: IEEE 802.11-11/1268r1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3375"/>
            <a:ext cx="987425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 2011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2A0D6A0-AE04-4A90-9085-51EFDDF39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64138" y="312738"/>
            <a:ext cx="327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dirty="0"/>
              <a:t>doc.: IEEE 802.11-11/1268r1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3375"/>
            <a:ext cx="987425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 2011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7B2142F-ADC9-4AE1-84ED-F3FFEB1C3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170488" y="314325"/>
            <a:ext cx="3263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/>
            <a:r>
              <a:rPr lang="en-US" sz="1800"/>
              <a:t>doc.: IEEE 802.11-11/1542r0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 2011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1E9C05C-0B54-485E-9CC6-C003E25E2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963"/>
            <a:ext cx="1587500" cy="2746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/>
            </a:lvl1pPr>
          </a:lstStyle>
          <a:p>
            <a:r>
              <a:rPr lang="en-US"/>
              <a:t>November  2011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52C5218D-7FE4-4B14-BED1-75DDEE3AE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llaborate.nist.gov/twiki-sggrid/bin/view/SmartGrid/SGIPCosSIFNISTIR7761?sortcol=1;table=1;up=0#sorted_table" TargetMode="External"/><Relationship Id="rId2" Type="http://schemas.openxmlformats.org/officeDocument/2006/relationships/hyperlink" Target="http://collaborate.nist.gov/twiki-sggrid/bin/view/SmartGrid/SGIPCosSIFNISTIR7761?sortcol=0;table=1;up=0#sorted_table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collaborate.nist.gov/twiki-sggrid/bin/view/SmartGrid/SGIPCosSIFNISTIR7761" TargetMode="External"/><Relationship Id="rId4" Type="http://schemas.openxmlformats.org/officeDocument/2006/relationships/hyperlink" Target="http://collaborate.nist.gov/twiki-sggrid/pub/SmartGrid/PAP02Objective3/NIST_PAP2_Guidelines_for_Assessing_Wireless_Standards_for_Smart_Grid_Applications_1.0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llaborate.nist.gov/twiki-sggrid/pub/SmartGrid/PAP02Objective2/Consolidated_NIST_Wireless_Characteristics_Matrix-V5.xls" TargetMode="External"/><Relationship Id="rId2" Type="http://schemas.openxmlformats.org/officeDocument/2006/relationships/hyperlink" Target="http://collaborate.nist.gov/twiki-sggrid/pub/SmartGrid/PAP02Wireless/NISTIR7761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sgug.ucaiug.org/UtiliComm/Shared%20Documents/Interim_Release_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November  2011</a:t>
            </a:r>
          </a:p>
        </p:txBody>
      </p:sp>
      <p:sp>
        <p:nvSpPr>
          <p:cNvPr id="122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</a:p>
        </p:txBody>
      </p:sp>
      <p:sp>
        <p:nvSpPr>
          <p:cNvPr id="122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FB2444D0-2606-4C10-BC77-8992A7AC267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2292" name="Rectangle 321"/>
          <p:cNvSpPr>
            <a:spLocks noGrp="1" noChangeArrowheads="1"/>
          </p:cNvSpPr>
          <p:nvPr>
            <p:ph type="title"/>
          </p:nvPr>
        </p:nvSpPr>
        <p:spPr>
          <a:xfrm>
            <a:off x="338138" y="685800"/>
            <a:ext cx="8632825" cy="849313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Smart Grid SC– November 2011</a:t>
            </a:r>
          </a:p>
        </p:txBody>
      </p:sp>
      <p:sp>
        <p:nvSpPr>
          <p:cNvPr id="12293" name="Rectangle 32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994025"/>
            <a:ext cx="3810000" cy="4460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>
                <a:latin typeface="Times New Roman" pitchFamily="18" charset="0"/>
              </a:rPr>
              <a:t>Date:</a:t>
            </a:r>
            <a:r>
              <a:rPr lang="en-US" sz="2000" b="0" smtClean="0">
                <a:latin typeface="Times New Roman" pitchFamily="18" charset="0"/>
              </a:rPr>
              <a:t> 08 November 2011</a:t>
            </a:r>
          </a:p>
        </p:txBody>
      </p:sp>
      <p:sp>
        <p:nvSpPr>
          <p:cNvPr id="12294" name="Text Box 330"/>
          <p:cNvSpPr txBox="1">
            <a:spLocks noChangeArrowheads="1"/>
          </p:cNvSpPr>
          <p:nvPr/>
        </p:nvSpPr>
        <p:spPr bwMode="auto">
          <a:xfrm>
            <a:off x="177800" y="3538538"/>
            <a:ext cx="839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Discussion topics during November Atlanta Session </a:t>
            </a:r>
          </a:p>
        </p:txBody>
      </p:sp>
      <p:graphicFrame>
        <p:nvGraphicFramePr>
          <p:cNvPr id="1725817" name="Group 377"/>
          <p:cNvGraphicFramePr>
            <a:graphicFrameLocks noGrp="1"/>
          </p:cNvGraphicFramePr>
          <p:nvPr>
            <p:ph sz="half" idx="2"/>
          </p:nvPr>
        </p:nvGraphicFramePr>
        <p:xfrm>
          <a:off x="336550" y="1763713"/>
          <a:ext cx="8553450" cy="1220787"/>
        </p:xfrm>
        <a:graphic>
          <a:graphicData uri="http://schemas.openxmlformats.org/drawingml/2006/table">
            <a:tbl>
              <a:tblPr/>
              <a:tblGrid>
                <a:gridCol w="1711325"/>
                <a:gridCol w="1709738"/>
                <a:gridCol w="1711325"/>
                <a:gridCol w="1528762"/>
                <a:gridCol w="1892300"/>
              </a:tblGrid>
              <a:tr h="3964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Company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Address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Phone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email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Marvell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5488 Marvell Lane,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Santa Clara, CA, 95054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+1-321-751-3988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bkraemer@marvell.com</a:t>
                      </a: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1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1" name="Text Box 330"/>
          <p:cNvSpPr txBox="1">
            <a:spLocks noChangeArrowheads="1"/>
          </p:cNvSpPr>
          <p:nvPr/>
        </p:nvSpPr>
        <p:spPr bwMode="auto">
          <a:xfrm>
            <a:off x="533400" y="4043363"/>
            <a:ext cx="40259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Tuesday Abstract: </a:t>
            </a:r>
          </a:p>
          <a:p>
            <a:pPr eaLnBrk="0" hangingPunct="0"/>
            <a:r>
              <a:rPr lang="en-US"/>
              <a:t>1 – NIST PAP2</a:t>
            </a:r>
          </a:p>
          <a:p>
            <a:pPr eaLnBrk="0" hangingPunct="0"/>
            <a:r>
              <a:rPr lang="en-US"/>
              <a:t>2 – November Tutorial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November 2011</a:t>
            </a:r>
            <a:endParaRPr lang="en-GB" sz="1800"/>
          </a:p>
        </p:txBody>
      </p:sp>
      <p:sp>
        <p:nvSpPr>
          <p:cNvPr id="72707" name="Footer Placeholder 4"/>
          <p:cNvSpPr txBox="1">
            <a:spLocks noGrp="1"/>
          </p:cNvSpPr>
          <p:nvPr/>
        </p:nvSpPr>
        <p:spPr bwMode="auto">
          <a:xfrm>
            <a:off x="5921375" y="6475413"/>
            <a:ext cx="26225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GB" sz="1200" b="0"/>
              <a:t>Farrokh Khatibi, Qualcomm Incorporated</a:t>
            </a:r>
          </a:p>
        </p:txBody>
      </p:sp>
      <p:sp>
        <p:nvSpPr>
          <p:cNvPr id="72708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1200" b="0"/>
              <a:t>Slide </a:t>
            </a:r>
            <a:fld id="{C6942737-BA28-40A7-A425-CA8CA67A3D75}" type="slidenum">
              <a:rPr lang="en-GB" sz="1200" b="0"/>
              <a:pPr algn="ctr" eaLnBrk="0" hangingPunct="0"/>
              <a:t>10</a:t>
            </a:fld>
            <a:endParaRPr lang="en-GB" sz="1200" b="0"/>
          </a:p>
        </p:txBody>
      </p:sp>
      <p:pic>
        <p:nvPicPr>
          <p:cNvPr id="727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739775"/>
            <a:ext cx="8686800" cy="5448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What needs to be done:</a:t>
            </a:r>
          </a:p>
        </p:txBody>
      </p:sp>
      <p:sp>
        <p:nvSpPr>
          <p:cNvPr id="73731" name="Date Placeholder 2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November 2011</a:t>
            </a:r>
            <a:endParaRPr lang="en-GB" sz="1800"/>
          </a:p>
        </p:txBody>
      </p:sp>
      <p:sp>
        <p:nvSpPr>
          <p:cNvPr id="73732" name="Footer Placeholder 3"/>
          <p:cNvSpPr txBox="1">
            <a:spLocks noGrp="1"/>
          </p:cNvSpPr>
          <p:nvPr/>
        </p:nvSpPr>
        <p:spPr bwMode="auto">
          <a:xfrm>
            <a:off x="5964238" y="6475413"/>
            <a:ext cx="25796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GB" sz="1200" b="0"/>
              <a:t>Farrokh Khatibi, Qualcomm Incorporated</a:t>
            </a:r>
          </a:p>
        </p:txBody>
      </p:sp>
      <p:sp>
        <p:nvSpPr>
          <p:cNvPr id="73733" name="Slide Number Placeholder 4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1200" b="0"/>
              <a:t>Slide </a:t>
            </a:r>
            <a:fld id="{A529039D-47E1-4629-9666-9220A8BA74E5}" type="slidenum">
              <a:rPr lang="en-GB" sz="1200" b="0"/>
              <a:pPr algn="ctr" eaLnBrk="0" hangingPunct="0"/>
              <a:t>11</a:t>
            </a:fld>
            <a:endParaRPr lang="en-GB" sz="1200" b="0"/>
          </a:p>
        </p:txBody>
      </p:sp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3576638" y="1916113"/>
          <a:ext cx="708025" cy="914400"/>
        </p:xfrm>
        <a:graphic>
          <a:graphicData uri="http://schemas.openxmlformats.org/presentationml/2006/ole">
            <p:oleObj spid="_x0000_s73734" name="Acrobat Document" r:id="rId3" imgW="4663386" imgH="6035040" progId="AcroExch.Document.7">
              <p:embed/>
            </p:oleObj>
          </a:graphicData>
        </a:graphic>
      </p:graphicFrame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3576638" y="3213100"/>
          <a:ext cx="708025" cy="914400"/>
        </p:xfrm>
        <a:graphic>
          <a:graphicData uri="http://schemas.openxmlformats.org/presentationml/2006/ole">
            <p:oleObj spid="_x0000_s73735" name="Acrobat Document" r:id="rId4" imgW="4663386" imgH="6035040" progId="AcroExch.Document.7">
              <p:embed/>
            </p:oleObj>
          </a:graphicData>
        </a:graphic>
      </p:graphicFrame>
      <p:graphicFrame>
        <p:nvGraphicFramePr>
          <p:cNvPr id="73736" name="Object 8"/>
          <p:cNvGraphicFramePr>
            <a:graphicFrameLocks noChangeAspect="1"/>
          </p:cNvGraphicFramePr>
          <p:nvPr/>
        </p:nvGraphicFramePr>
        <p:xfrm>
          <a:off x="3576638" y="4508500"/>
          <a:ext cx="708025" cy="914400"/>
        </p:xfrm>
        <a:graphic>
          <a:graphicData uri="http://schemas.openxmlformats.org/presentationml/2006/ole">
            <p:oleObj spid="_x0000_s73736" name="Acrobat Document" r:id="rId5" imgW="4663386" imgH="6035040" progId="AcroExch.Document.7">
              <p:embed/>
            </p:oleObj>
          </a:graphicData>
        </a:graphic>
      </p:graphicFrame>
      <p:graphicFrame>
        <p:nvGraphicFramePr>
          <p:cNvPr id="73737" name="Object 9"/>
          <p:cNvGraphicFramePr>
            <a:graphicFrameLocks noChangeAspect="1"/>
          </p:cNvGraphicFramePr>
          <p:nvPr/>
        </p:nvGraphicFramePr>
        <p:xfrm>
          <a:off x="6529388" y="3213100"/>
          <a:ext cx="706437" cy="914400"/>
        </p:xfrm>
        <a:graphic>
          <a:graphicData uri="http://schemas.openxmlformats.org/presentationml/2006/ole">
            <p:oleObj spid="_x0000_s73737" name="Acrobat Document" r:id="rId6" imgW="4663386" imgH="6035040" progId="AcroExch.Document.7">
              <p:embed/>
            </p:oleObj>
          </a:graphicData>
        </a:graphic>
      </p:graphicFrame>
      <p:sp>
        <p:nvSpPr>
          <p:cNvPr id="73738" name="Rectangle 11"/>
          <p:cNvSpPr>
            <a:spLocks noChangeArrowheads="1"/>
          </p:cNvSpPr>
          <p:nvPr/>
        </p:nvSpPr>
        <p:spPr bwMode="auto">
          <a:xfrm>
            <a:off x="1366838" y="2036763"/>
            <a:ext cx="147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solidFill>
                  <a:srgbClr val="000000"/>
                </a:solidFill>
              </a:rPr>
              <a:t>Chapter 4:</a:t>
            </a:r>
          </a:p>
        </p:txBody>
      </p:sp>
      <p:sp>
        <p:nvSpPr>
          <p:cNvPr id="73739" name="Rectangle 12"/>
          <p:cNvSpPr>
            <a:spLocks noChangeArrowheads="1"/>
          </p:cNvSpPr>
          <p:nvPr/>
        </p:nvSpPr>
        <p:spPr bwMode="auto">
          <a:xfrm>
            <a:off x="1331913" y="3471863"/>
            <a:ext cx="147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solidFill>
                  <a:srgbClr val="000000"/>
                </a:solidFill>
              </a:rPr>
              <a:t>Chapter 5:</a:t>
            </a:r>
          </a:p>
        </p:txBody>
      </p:sp>
      <p:sp>
        <p:nvSpPr>
          <p:cNvPr id="73740" name="Rectangle 13"/>
          <p:cNvSpPr>
            <a:spLocks noChangeArrowheads="1"/>
          </p:cNvSpPr>
          <p:nvPr/>
        </p:nvSpPr>
        <p:spPr bwMode="auto">
          <a:xfrm>
            <a:off x="1331913" y="4767263"/>
            <a:ext cx="147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solidFill>
                  <a:srgbClr val="000000"/>
                </a:solidFill>
              </a:rPr>
              <a:t>Chapter 6:</a:t>
            </a:r>
          </a:p>
        </p:txBody>
      </p:sp>
      <p:sp>
        <p:nvSpPr>
          <p:cNvPr id="73741" name="Rectangle 14"/>
          <p:cNvSpPr>
            <a:spLocks noChangeArrowheads="1"/>
          </p:cNvSpPr>
          <p:nvPr/>
        </p:nvSpPr>
        <p:spPr bwMode="auto">
          <a:xfrm>
            <a:off x="4932363" y="3471863"/>
            <a:ext cx="1157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>
                <a:solidFill>
                  <a:srgbClr val="000000"/>
                </a:solidFill>
              </a:rPr>
              <a:t>Update: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42900" y="685800"/>
            <a:ext cx="8623300" cy="10668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Major 802 Engagement Opportunities in SGIP</a:t>
            </a:r>
          </a:p>
        </p:txBody>
      </p:sp>
      <p:sp>
        <p:nvSpPr>
          <p:cNvPr id="18434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981200"/>
            <a:ext cx="8420100" cy="32258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Participate in the PAP02 activity to develop Wireless Guideline 2.0</a:t>
            </a: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Prepare and Submit application paperwork for 802 standards to NIST for inclusion in the Catalog of Standards</a:t>
            </a:r>
          </a:p>
        </p:txBody>
      </p:sp>
      <p:sp>
        <p:nvSpPr>
          <p:cNvPr id="1843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November  2011</a:t>
            </a:r>
          </a:p>
        </p:txBody>
      </p:sp>
      <p:sp>
        <p:nvSpPr>
          <p:cNvPr id="1843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</a:p>
        </p:txBody>
      </p:sp>
      <p:sp>
        <p:nvSpPr>
          <p:cNvPr id="1843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6514A72-0038-4AAD-B6BA-AC7CDC98BBA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Guideline Version 1</a:t>
            </a:r>
          </a:p>
        </p:txBody>
      </p:sp>
      <p:sp>
        <p:nvSpPr>
          <p:cNvPr id="19458" name="Date Placeholder 4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270000" cy="276225"/>
          </a:xfrm>
          <a:noFill/>
        </p:spPr>
        <p:txBody>
          <a:bodyPr/>
          <a:lstStyle/>
          <a:p>
            <a:r>
              <a:rPr lang="en-US"/>
              <a:t>September  2011</a:t>
            </a:r>
          </a:p>
        </p:txBody>
      </p:sp>
      <p:sp>
        <p:nvSpPr>
          <p:cNvPr id="1945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8E854020-006D-487E-A621-3DC8E35C27F0}" type="slidenum">
              <a:rPr lang="en-US" smtClean="0"/>
              <a:pPr/>
              <a:t>13</a:t>
            </a:fld>
            <a:endParaRPr lang="en-US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41300" y="2392363"/>
          <a:ext cx="8712200" cy="1920875"/>
        </p:xfrm>
        <a:graphic>
          <a:graphicData uri="http://schemas.openxmlformats.org/drawingml/2006/table">
            <a:tbl>
              <a:tblPr/>
              <a:tblGrid>
                <a:gridCol w="3124200"/>
                <a:gridCol w="55880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hlinkClick r:id="rId2" action="ppaction://hlinkfile" tooltip="Sort by this column"/>
                        </a:rPr>
                        <a:t>Attribute</a:t>
                      </a:r>
                      <a:r>
                        <a:rPr lang="en-US" sz="1400">
                          <a:effectLst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hlinkClick r:id="rId3" action="ppaction://hlinkfile" tooltip="Sort by this column"/>
                        </a:rPr>
                        <a:t>Standard Information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96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Identifier of the standard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6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NIST IR 7761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6B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Title of the standard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1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Guidelines for Assessing Wireless Standards for Smart Grid 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Applications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1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Name of owner organization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6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NIST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6B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Latest versions, stages, dates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1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1A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URL(s) for the standard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6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hlinkClick r:id="rId4"/>
                        </a:rPr>
                        <a:t>http://collaborate.nist.gov/twiki-sggrid/pub/SmartGrid/PAP02Objective3/NIST_PAP2_Guidelines_for_Assessing_Wireless_Standards_for_Smart_Grid_Applications_1.0.pdf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6BF"/>
                    </a:solidFill>
                  </a:tcPr>
                </a:tc>
              </a:tr>
            </a:tbl>
          </a:graphicData>
        </a:graphic>
      </p:graphicFrame>
      <p:sp>
        <p:nvSpPr>
          <p:cNvPr id="19474" name="Rectangle 1"/>
          <p:cNvSpPr>
            <a:spLocks noChangeArrowheads="1"/>
          </p:cNvSpPr>
          <p:nvPr/>
        </p:nvSpPr>
        <p:spPr bwMode="auto">
          <a:xfrm>
            <a:off x="685800" y="23923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9475" name="TextBox 10"/>
          <p:cNvSpPr txBox="1">
            <a:spLocks noChangeArrowheads="1"/>
          </p:cNvSpPr>
          <p:nvPr/>
        </p:nvSpPr>
        <p:spPr bwMode="auto">
          <a:xfrm>
            <a:off x="612775" y="5915025"/>
            <a:ext cx="6638925" cy="27781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hlinkClick r:id="rId5"/>
              </a:rPr>
              <a:t>http://collaborate.nist.gov/twiki-sggrid/bin/view/SmartGrid/SGIPCosSIFNISTIR7761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969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Guideline Sections</a:t>
            </a:r>
          </a:p>
        </p:txBody>
      </p:sp>
      <p:sp>
        <p:nvSpPr>
          <p:cNvPr id="20482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498600"/>
            <a:ext cx="8331200" cy="45974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Sect 2 Acronyms and Definitions </a:t>
            </a:r>
          </a:p>
          <a:p>
            <a:r>
              <a:rPr lang="en-US" smtClean="0">
                <a:latin typeface="Times New Roman" pitchFamily="18" charset="0"/>
              </a:rPr>
              <a:t>Sect 3 SG Conceptual Model &amp; Business Requirements </a:t>
            </a:r>
          </a:p>
          <a:p>
            <a:r>
              <a:rPr lang="en-US" smtClean="0">
                <a:latin typeface="Times New Roman" pitchFamily="18" charset="0"/>
              </a:rPr>
              <a:t>Sect 4 Wireless Technology </a:t>
            </a:r>
          </a:p>
          <a:p>
            <a:r>
              <a:rPr lang="en-US" smtClean="0">
                <a:latin typeface="Times New Roman" pitchFamily="18" charset="0"/>
              </a:rPr>
              <a:t>Sect 5 Modeling &amp; Evaluation Approach </a:t>
            </a:r>
          </a:p>
          <a:p>
            <a:r>
              <a:rPr lang="en-US" smtClean="0">
                <a:latin typeface="Times New Roman" pitchFamily="18" charset="0"/>
              </a:rPr>
              <a:t>Sect 6 Factors to Consider </a:t>
            </a:r>
          </a:p>
          <a:p>
            <a:r>
              <a:rPr lang="en-US" smtClean="0">
                <a:latin typeface="Times New Roman" pitchFamily="18" charset="0"/>
              </a:rPr>
              <a:t>Sect 7 Conclusions</a:t>
            </a:r>
          </a:p>
          <a:p>
            <a:r>
              <a:rPr lang="en-US" smtClean="0">
                <a:latin typeface="Times New Roman" pitchFamily="18" charset="0"/>
              </a:rPr>
              <a:t>Sect 8 References</a:t>
            </a:r>
          </a:p>
          <a:p>
            <a:r>
              <a:rPr lang="en-US" smtClean="0">
                <a:latin typeface="Times New Roman" pitchFamily="18" charset="0"/>
              </a:rPr>
              <a:t>Sect 9 Bibliography</a:t>
            </a:r>
          </a:p>
          <a:p>
            <a:r>
              <a:rPr lang="en-US" smtClean="0">
                <a:latin typeface="Times New Roman" pitchFamily="18" charset="0"/>
              </a:rPr>
              <a:t>Annex (e.g. A, B, C, D, E)</a:t>
            </a:r>
          </a:p>
        </p:txBody>
      </p:sp>
      <p:sp>
        <p:nvSpPr>
          <p:cNvPr id="20483" name="Date Placeholder 4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270000" cy="276225"/>
          </a:xfrm>
          <a:noFill/>
        </p:spPr>
        <p:txBody>
          <a:bodyPr/>
          <a:lstStyle/>
          <a:p>
            <a:r>
              <a:rPr lang="en-US"/>
              <a:t>September  2011</a:t>
            </a:r>
          </a:p>
        </p:txBody>
      </p:sp>
      <p:sp>
        <p:nvSpPr>
          <p:cNvPr id="2048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</a:p>
        </p:txBody>
      </p:sp>
      <p:sp>
        <p:nvSpPr>
          <p:cNvPr id="2048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7BC2309F-CF4A-4783-9EA7-A2777CE4549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Guideline 1 to 2 Differences</a:t>
            </a:r>
          </a:p>
        </p:txBody>
      </p:sp>
      <p:sp>
        <p:nvSpPr>
          <p:cNvPr id="21506" name="Text Placeholder 2"/>
          <p:cNvSpPr>
            <a:spLocks noGrp="1"/>
          </p:cNvSpPr>
          <p:nvPr>
            <p:ph type="body" sz="half" idx="1"/>
          </p:nvPr>
        </p:nvSpPr>
        <p:spPr>
          <a:xfrm>
            <a:off x="241300" y="1714500"/>
            <a:ext cx="8597900" cy="43815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Provide a significantly better method for analyzing/comparing the performance of a wireless technology in a representative physical environment with a specified data load scenario</a:t>
            </a:r>
          </a:p>
          <a:p>
            <a:pPr lvl="1"/>
            <a:r>
              <a:rPr lang="en-US" sz="2400" smtClean="0">
                <a:latin typeface="Times New Roman" pitchFamily="18" charset="0"/>
              </a:rPr>
              <a:t>Utilize realistic data loading (developed by OpenSG)</a:t>
            </a:r>
          </a:p>
          <a:p>
            <a:pPr lvl="1"/>
            <a:r>
              <a:rPr lang="en-US" sz="2400" smtClean="0">
                <a:latin typeface="Times New Roman" pitchFamily="18" charset="0"/>
              </a:rPr>
              <a:t>Significantly extend the technology modeling (SDO sub com)</a:t>
            </a:r>
          </a:p>
          <a:p>
            <a:pPr lvl="1"/>
            <a:r>
              <a:rPr lang="en-US" sz="2400" smtClean="0">
                <a:latin typeface="Times New Roman" pitchFamily="18" charset="0"/>
              </a:rPr>
              <a:t>Correct definitions contained in Section 4</a:t>
            </a:r>
          </a:p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1507" name="Date Placeholder 4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270000" cy="276225"/>
          </a:xfrm>
          <a:noFill/>
        </p:spPr>
        <p:txBody>
          <a:bodyPr/>
          <a:lstStyle/>
          <a:p>
            <a:r>
              <a:rPr lang="en-US"/>
              <a:t>September  2011</a:t>
            </a:r>
          </a:p>
        </p:txBody>
      </p:sp>
      <p:sp>
        <p:nvSpPr>
          <p:cNvPr id="2150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7DD383B5-9665-43C7-9317-8D8B05CFD54B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PAP02 Guideline - Schedule Overview</a:t>
            </a:r>
          </a:p>
        </p:txBody>
      </p:sp>
      <p:sp>
        <p:nvSpPr>
          <p:cNvPr id="22530" name="Text Placeholder 2"/>
          <p:cNvSpPr>
            <a:spLocks noGrp="1"/>
          </p:cNvSpPr>
          <p:nvPr>
            <p:ph type="body" sz="half" idx="1"/>
          </p:nvPr>
        </p:nvSpPr>
        <p:spPr>
          <a:xfrm>
            <a:off x="469900" y="1689100"/>
            <a:ext cx="8420100" cy="44069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Wireless Guideline 1 published – Jan 13, 2011</a:t>
            </a: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Finalize wireless model – Oct 7, 2011</a:t>
            </a:r>
          </a:p>
          <a:p>
            <a:r>
              <a:rPr lang="en-US" smtClean="0">
                <a:latin typeface="Times New Roman" pitchFamily="18" charset="0"/>
              </a:rPr>
              <a:t>Revise Sections 2,3,4,5,6,7,8,9,Annex  - March 16, 2012</a:t>
            </a:r>
          </a:p>
          <a:p>
            <a:r>
              <a:rPr lang="en-US" smtClean="0">
                <a:latin typeface="Times New Roman" pitchFamily="18" charset="0"/>
              </a:rPr>
              <a:t>Collect all details on modeling scenarios – Nov 4, 2011</a:t>
            </a:r>
          </a:p>
          <a:p>
            <a:r>
              <a:rPr lang="en-US" smtClean="0">
                <a:latin typeface="Times New Roman" pitchFamily="18" charset="0"/>
              </a:rPr>
              <a:t>Exercise, refine, output model results – Feb 3, 2012</a:t>
            </a:r>
          </a:p>
          <a:p>
            <a:r>
              <a:rPr lang="en-US" smtClean="0">
                <a:latin typeface="Times New Roman" pitchFamily="18" charset="0"/>
              </a:rPr>
              <a:t>PAP02 vote on Guideline 2</a:t>
            </a:r>
          </a:p>
          <a:p>
            <a:r>
              <a:rPr lang="en-US" smtClean="0">
                <a:latin typeface="Times New Roman" pitchFamily="18" charset="0"/>
              </a:rPr>
              <a:t>Submit Guideline 2 to CoS process – April 16, 2012</a:t>
            </a: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Wireless Guideline 2 published – Aug 10, 2012</a:t>
            </a:r>
          </a:p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2531" name="Date Placeholder 4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270000" cy="276225"/>
          </a:xfrm>
          <a:noFill/>
        </p:spPr>
        <p:txBody>
          <a:bodyPr/>
          <a:lstStyle/>
          <a:p>
            <a:r>
              <a:rPr lang="en-US"/>
              <a:t>September  2011</a:t>
            </a:r>
          </a:p>
        </p:txBody>
      </p:sp>
      <p:sp>
        <p:nvSpPr>
          <p:cNvPr id="2253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</a:p>
        </p:txBody>
      </p:sp>
      <p:sp>
        <p:nvSpPr>
          <p:cNvPr id="2253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04259C1-B27A-43EE-86BF-94FA29D35FF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715962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PAP02- Phase 2-SDO Sub Committee Charter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sz="1600" u="sng" dirty="0" smtClean="0"/>
              <a:t>Intro</a:t>
            </a:r>
          </a:p>
          <a:p>
            <a:pPr>
              <a:defRPr/>
            </a:pPr>
            <a:r>
              <a:rPr lang="en-US" sz="1600" dirty="0" smtClean="0"/>
              <a:t>Thanks to Ron Cunningham for his diligent preparation of requirements for completion of Phase 2.</a:t>
            </a:r>
          </a:p>
          <a:p>
            <a:pPr>
              <a:defRPr/>
            </a:pPr>
            <a:r>
              <a:rPr lang="en-US" sz="1600" dirty="0" smtClean="0"/>
              <a:t>We propose that it is time for the wireless SDO’s to take a more active role in constructing the analytic</a:t>
            </a:r>
          </a:p>
          <a:p>
            <a:pPr marL="0" indent="0">
              <a:buFontTx/>
              <a:buNone/>
              <a:defRPr/>
            </a:pPr>
            <a:r>
              <a:rPr lang="en-US" sz="1600" u="sng" dirty="0" smtClean="0"/>
              <a:t>Proposal/Request</a:t>
            </a:r>
          </a:p>
          <a:p>
            <a:pPr>
              <a:defRPr/>
            </a:pPr>
            <a:r>
              <a:rPr lang="en-US" sz="1600" dirty="0" smtClean="0"/>
              <a:t>We request authorization from PAP2 members  to form an “SDO subcommittee” committed to completing delivery of an operational analysis framework , and related descriptive text, in time for presentation to the Dec  05, 2011 SGIP board meeting.</a:t>
            </a:r>
          </a:p>
          <a:p>
            <a:pPr marL="0" indent="0">
              <a:buFontTx/>
              <a:buNone/>
              <a:defRPr/>
            </a:pPr>
            <a:r>
              <a:rPr lang="en-US" sz="1600" u="sng" dirty="0" smtClean="0"/>
              <a:t>Goals</a:t>
            </a:r>
          </a:p>
          <a:p>
            <a:pPr>
              <a:defRPr/>
            </a:pPr>
            <a:r>
              <a:rPr lang="en-US" sz="1600" dirty="0" smtClean="0"/>
              <a:t>Example of deliverables include: Definition of propagation model, ability to calculate quantity of wireless equipment required to cover a given demographic/topographic area  and description of statistical confidence in reported numbers</a:t>
            </a:r>
          </a:p>
          <a:p>
            <a:pPr marL="0" indent="0">
              <a:buFontTx/>
              <a:buNone/>
              <a:defRPr/>
            </a:pPr>
            <a:r>
              <a:rPr lang="en-US" sz="1600" u="sng" dirty="0" smtClean="0"/>
              <a:t>Utility/GRID Input Requirements</a:t>
            </a:r>
          </a:p>
          <a:p>
            <a:pPr>
              <a:defRPr/>
            </a:pPr>
            <a:r>
              <a:rPr lang="en-US" sz="1600" dirty="0" smtClean="0"/>
              <a:t>Information regarding actor quantities by type, relative locations, topography, data traffic loads</a:t>
            </a:r>
          </a:p>
          <a:p>
            <a:pPr marL="0" indent="0">
              <a:buFontTx/>
              <a:buNone/>
              <a:defRPr/>
            </a:pPr>
            <a:r>
              <a:rPr lang="en-US" sz="1600" u="sng" dirty="0" smtClean="0"/>
              <a:t>Synchronization</a:t>
            </a:r>
          </a:p>
          <a:p>
            <a:pPr>
              <a:defRPr/>
            </a:pPr>
            <a:r>
              <a:rPr lang="en-US" sz="1600" dirty="0" smtClean="0"/>
              <a:t>“SDO subcommittee” will report progress to during  currently scheduled biweekly PAP2 calls</a:t>
            </a:r>
          </a:p>
          <a:p>
            <a:pPr marL="0" indent="0">
              <a:buFontTx/>
              <a:buNone/>
              <a:defRPr/>
            </a:pPr>
            <a:r>
              <a:rPr lang="en-US" sz="1600" u="sng" dirty="0" smtClean="0"/>
              <a:t>Logistics </a:t>
            </a:r>
            <a:r>
              <a:rPr lang="en-US" sz="1600" dirty="0" smtClean="0"/>
              <a:t> </a:t>
            </a:r>
          </a:p>
          <a:p>
            <a:pPr>
              <a:defRPr/>
            </a:pPr>
            <a:r>
              <a:rPr lang="en-US" sz="1600" dirty="0" smtClean="0"/>
              <a:t>“SDO subcommittee” will convene a series of teleconferences  scheduled to optimize SDO participation but open to all PAP2. SDO subcommittee will self organize , assign/delegate work. develop a milestone based project schedule. Webinar facilities will be available.</a:t>
            </a:r>
          </a:p>
          <a:p>
            <a:pPr marL="0" indent="0">
              <a:buFontTx/>
              <a:buNone/>
              <a:defRPr/>
            </a:pPr>
            <a:r>
              <a:rPr lang="en-US" sz="1600" u="sng" dirty="0" smtClean="0"/>
              <a:t>Membership</a:t>
            </a:r>
          </a:p>
          <a:p>
            <a:pPr>
              <a:defRPr/>
            </a:pPr>
            <a:r>
              <a:rPr lang="en-US" sz="1600" dirty="0" smtClean="0"/>
              <a:t>“SDO subcommittee” is a volunteer group initially underwritten by ATIS, IEEE, TIA, and </a:t>
            </a:r>
            <a:r>
              <a:rPr lang="en-US" sz="1600" dirty="0" err="1" smtClean="0"/>
              <a:t>WiMAX</a:t>
            </a:r>
            <a:r>
              <a:rPr lang="en-US" sz="1600" dirty="0" smtClean="0"/>
              <a:t>.  Additional wireless SDO participants will be recruited</a:t>
            </a:r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 2011</a:t>
            </a:r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CF459EF3-5258-44D6-96ED-3133CD1DD2E5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201738" y="595313"/>
            <a:ext cx="6858000" cy="612775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SDOs Subcommittee Update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19088" y="1095375"/>
            <a:ext cx="8447087" cy="5232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10" charset="-128"/>
              </a:rPr>
              <a:t>We are considering a parallel approach: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accent6"/>
                </a:solidFill>
                <a:ea typeface="ＭＳ Ｐゴシック" pitchFamily="-110" charset="-128"/>
              </a:rPr>
              <a:t>Completion of Guideline v2, </a:t>
            </a:r>
            <a:r>
              <a:rPr lang="en-US" b="1" i="1" dirty="0" smtClean="0">
                <a:solidFill>
                  <a:schemeClr val="accent6"/>
                </a:solidFill>
                <a:ea typeface="ＭＳ Ｐゴシック" pitchFamily="-110" charset="-128"/>
              </a:rPr>
              <a:t>and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accent6"/>
                </a:solidFill>
                <a:ea typeface="ＭＳ Ｐゴシック" pitchFamily="-110" charset="-128"/>
              </a:rPr>
              <a:t>Submission of the </a:t>
            </a:r>
            <a:r>
              <a:rPr lang="en-US" i="1" dirty="0" err="1" smtClean="0">
                <a:solidFill>
                  <a:schemeClr val="accent6"/>
                </a:solidFill>
                <a:ea typeface="ＭＳ Ｐゴシック" pitchFamily="-110" charset="-128"/>
              </a:rPr>
              <a:t>CoS</a:t>
            </a:r>
            <a:r>
              <a:rPr lang="en-US" i="1" dirty="0" smtClean="0">
                <a:solidFill>
                  <a:schemeClr val="accent6"/>
                </a:solidFill>
                <a:ea typeface="ＭＳ Ｐゴシック" pitchFamily="-110" charset="-128"/>
              </a:rPr>
              <a:t> paperwork by the individual SDOs</a:t>
            </a:r>
          </a:p>
          <a:p>
            <a:pPr>
              <a:defRPr/>
            </a:pPr>
            <a:r>
              <a:rPr lang="en-US" dirty="0" smtClean="0">
                <a:ea typeface="ＭＳ Ｐゴシック" pitchFamily="-110" charset="-128"/>
              </a:rPr>
              <a:t>Discussed Ron’s proposed </a:t>
            </a:r>
            <a:r>
              <a:rPr lang="en-US" dirty="0" err="1" smtClean="0">
                <a:ea typeface="ＭＳ Ｐゴシック" pitchFamily="-110" charset="-128"/>
              </a:rPr>
              <a:t>Workplan</a:t>
            </a:r>
            <a:r>
              <a:rPr lang="en-US" dirty="0" smtClean="0">
                <a:ea typeface="ＭＳ Ｐゴシック" pitchFamily="-110" charset="-128"/>
              </a:rPr>
              <a:t> and made appropriate changes. Notes: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accent6"/>
                </a:solidFill>
                <a:ea typeface="ＭＳ Ｐゴシック" pitchFamily="-110" charset="-128"/>
              </a:rPr>
              <a:t>The timeline is based on the existing scope of the Subcommittee (see slide entitled “Model Acceptance questions” from last time)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accent6"/>
                </a:solidFill>
                <a:ea typeface="ＭＳ Ｐゴシック" pitchFamily="-110" charset="-128"/>
              </a:rPr>
              <a:t>Ron will add a line item to capture additional work that may be required for “multi-unit dwellings”</a:t>
            </a:r>
          </a:p>
          <a:p>
            <a:pPr>
              <a:defRPr/>
            </a:pPr>
            <a:r>
              <a:rPr lang="en-US" dirty="0" smtClean="0">
                <a:ea typeface="ＭＳ Ｐゴシック" pitchFamily="-110" charset="-128"/>
              </a:rPr>
              <a:t>Discussed updates to section 5: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accent6"/>
                </a:solidFill>
                <a:ea typeface="ＭＳ Ｐゴシック" pitchFamily="-110" charset="-128"/>
              </a:rPr>
              <a:t>For the indoor path loss model, we will analyze and compare various models, but we will </a:t>
            </a:r>
            <a:r>
              <a:rPr lang="en-US" b="1" i="1" dirty="0" smtClean="0">
                <a:solidFill>
                  <a:schemeClr val="accent6"/>
                </a:solidFill>
                <a:ea typeface="ＭＳ Ｐゴシック" pitchFamily="-110" charset="-128"/>
              </a:rPr>
              <a:t>not</a:t>
            </a:r>
            <a:r>
              <a:rPr lang="en-US" i="1" dirty="0" smtClean="0">
                <a:solidFill>
                  <a:schemeClr val="accent6"/>
                </a:solidFill>
                <a:ea typeface="ＭＳ Ｐゴシック" pitchFamily="-110" charset="-128"/>
              </a:rPr>
              <a:t> recommend a specific one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accent6"/>
                </a:solidFill>
                <a:ea typeface="ＭＳ Ｐゴシック" pitchFamily="-110" charset="-128"/>
              </a:rPr>
              <a:t>Whether we will recommend a specific outdoor path loss model is for further study.</a:t>
            </a:r>
          </a:p>
          <a:p>
            <a:pPr lvl="1">
              <a:defRPr/>
            </a:pPr>
            <a:endParaRPr lang="en-US" i="1" dirty="0" smtClean="0">
              <a:solidFill>
                <a:schemeClr val="accent6"/>
              </a:solidFill>
              <a:ea typeface="ＭＳ Ｐゴシック" pitchFamily="-110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33900" y="6475413"/>
            <a:ext cx="152400" cy="182562"/>
          </a:xfrm>
          <a:noFill/>
        </p:spPr>
        <p:txBody>
          <a:bodyPr/>
          <a:lstStyle/>
          <a:p>
            <a:fld id="{67123037-1BEB-45F8-9FC7-F209E0F622A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662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 2011</a:t>
            </a:r>
          </a:p>
        </p:txBody>
      </p:sp>
      <p:sp>
        <p:nvSpPr>
          <p:cNvPr id="2662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128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PAP02 Activities</a:t>
            </a:r>
          </a:p>
        </p:txBody>
      </p:sp>
      <p:sp>
        <p:nvSpPr>
          <p:cNvPr id="27650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612900"/>
            <a:ext cx="8470900" cy="4711700"/>
          </a:xfrm>
        </p:spPr>
        <p:txBody>
          <a:bodyPr/>
          <a:lstStyle/>
          <a:p>
            <a:r>
              <a:rPr lang="en-US" sz="1800" smtClean="0">
                <a:latin typeface="Times New Roman" pitchFamily="18" charset="0"/>
              </a:rPr>
              <a:t>•Purpose: Biweekly meeting to discuss PAP 2 work items </a:t>
            </a:r>
          </a:p>
          <a:p>
            <a:r>
              <a:rPr lang="en-US" sz="1800" smtClean="0">
                <a:latin typeface="Times New Roman" pitchFamily="18" charset="0"/>
              </a:rPr>
              <a:t>•Webinar Info: https://www2.gotomeeting.com/register/798765194 </a:t>
            </a:r>
          </a:p>
          <a:p>
            <a:r>
              <a:rPr lang="en-US" sz="1800" smtClean="0">
                <a:latin typeface="Times New Roman" pitchFamily="18" charset="0"/>
              </a:rPr>
              <a:t>August 16 - Teleconference 2:00pm ET </a:t>
            </a:r>
          </a:p>
          <a:p>
            <a:endParaRPr lang="en-US" sz="1800" smtClean="0">
              <a:latin typeface="Times New Roman" pitchFamily="18" charset="0"/>
            </a:endParaRPr>
          </a:p>
          <a:p>
            <a:r>
              <a:rPr lang="en-US" sz="1800" smtClean="0">
                <a:latin typeface="Times New Roman" pitchFamily="18" charset="0"/>
              </a:rPr>
              <a:t>Tuesdays Aug 30, Sep 13, 27 - Teleconference 2:00pm ET </a:t>
            </a:r>
          </a:p>
          <a:p>
            <a:r>
              <a:rPr lang="en-US" sz="1800" smtClean="0">
                <a:latin typeface="Times New Roman" pitchFamily="18" charset="0"/>
              </a:rPr>
              <a:t>SDO Sub-group </a:t>
            </a:r>
          </a:p>
          <a:p>
            <a:endParaRPr lang="en-US" sz="1800" smtClean="0">
              <a:latin typeface="Times New Roman" pitchFamily="18" charset="0"/>
            </a:endParaRPr>
          </a:p>
          <a:p>
            <a:r>
              <a:rPr lang="en-US" sz="1800" smtClean="0">
                <a:latin typeface="Times New Roman" pitchFamily="18" charset="0"/>
              </a:rPr>
              <a:t>•Purpose: Sub-group open to anyone with technical knowledge interested in contributing to clarifying SDO terms and generating estimates for covered equipment </a:t>
            </a:r>
          </a:p>
          <a:p>
            <a:r>
              <a:rPr lang="en-US" sz="1800" smtClean="0">
                <a:latin typeface="Times New Roman" pitchFamily="18" charset="0"/>
              </a:rPr>
              <a:t>•When: Occurs every Monday effective 8/8/2011 from 9:00 AM to 10:30 AM (UTC-08:00) Pacific Time (US &amp; Canada). </a:t>
            </a:r>
          </a:p>
          <a:p>
            <a:r>
              <a:rPr lang="en-US" sz="1800" smtClean="0">
                <a:latin typeface="Times New Roman" pitchFamily="18" charset="0"/>
              </a:rPr>
              <a:t>•Conference Bridge Information Phone: +1-858-658-1111 Conference ID: 3827472 Passcode: 0681</a:t>
            </a:r>
          </a:p>
        </p:txBody>
      </p:sp>
      <p:sp>
        <p:nvSpPr>
          <p:cNvPr id="27651" name="Date Placeholder 4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270000" cy="276225"/>
          </a:xfrm>
          <a:noFill/>
        </p:spPr>
        <p:txBody>
          <a:bodyPr/>
          <a:lstStyle/>
          <a:p>
            <a:r>
              <a:rPr lang="en-US"/>
              <a:t>September  2011</a:t>
            </a:r>
          </a:p>
        </p:txBody>
      </p:sp>
      <p:sp>
        <p:nvSpPr>
          <p:cNvPr id="276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</a:p>
        </p:txBody>
      </p:sp>
      <p:sp>
        <p:nvSpPr>
          <p:cNvPr id="2765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027BB308-4241-4144-ABA3-E1B0A9906736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1755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Atlanta Agenda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half" idx="1"/>
          </p:nvPr>
        </p:nvSpPr>
        <p:spPr>
          <a:xfrm>
            <a:off x="493713" y="1611313"/>
            <a:ext cx="8156575" cy="4411662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>
                <a:latin typeface="Times New Roman" pitchFamily="18" charset="0"/>
              </a:rPr>
              <a:t>High level</a:t>
            </a:r>
          </a:p>
          <a:p>
            <a:r>
              <a:rPr lang="en-US" sz="2000" smtClean="0">
                <a:latin typeface="Times New Roman" pitchFamily="18" charset="0"/>
              </a:rPr>
              <a:t>PAP02 GOALS, Work plan, Schedule, </a:t>
            </a:r>
          </a:p>
          <a:p>
            <a:endParaRPr lang="en-US" sz="2000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sz="2000" smtClean="0">
                <a:latin typeface="Times New Roman" pitchFamily="18" charset="0"/>
              </a:rPr>
              <a:t>Discussion of details as appropriate</a:t>
            </a:r>
          </a:p>
          <a:p>
            <a:r>
              <a:rPr lang="en-US" sz="2000" smtClean="0">
                <a:latin typeface="Times New Roman" pitchFamily="18" charset="0"/>
              </a:rPr>
              <a:t>Catalog of Standards</a:t>
            </a:r>
          </a:p>
          <a:p>
            <a:r>
              <a:rPr lang="en-US" sz="2000" smtClean="0">
                <a:latin typeface="Times New Roman" pitchFamily="18" charset="0"/>
              </a:rPr>
              <a:t>Modeling Tool</a:t>
            </a:r>
          </a:p>
          <a:p>
            <a:r>
              <a:rPr lang="en-US" sz="2000" smtClean="0">
                <a:latin typeface="Times New Roman" pitchFamily="18" charset="0"/>
              </a:rPr>
              <a:t>PAP02 Intro</a:t>
            </a:r>
          </a:p>
          <a:p>
            <a:r>
              <a:rPr lang="en-US" sz="2000" smtClean="0">
                <a:latin typeface="Times New Roman" pitchFamily="18" charset="0"/>
              </a:rPr>
              <a:t>Cyber Security</a:t>
            </a:r>
          </a:p>
          <a:p>
            <a:r>
              <a:rPr lang="en-US" sz="2000" smtClean="0">
                <a:latin typeface="Times New Roman" pitchFamily="18" charset="0"/>
              </a:rPr>
              <a:t>Publications and References</a:t>
            </a:r>
          </a:p>
          <a:p>
            <a:endParaRPr lang="en-US" sz="2000" smtClean="0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sz="2000" smtClean="0">
                <a:latin typeface="Times New Roman" pitchFamily="18" charset="0"/>
              </a:rPr>
              <a:t>NIST Framework document – comment period open</a:t>
            </a:r>
          </a:p>
        </p:txBody>
      </p:sp>
      <p:sp>
        <p:nvSpPr>
          <p:cNvPr id="1433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November  2011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</a:p>
        </p:txBody>
      </p:sp>
      <p:sp>
        <p:nvSpPr>
          <p:cNvPr id="1434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CA8FCA1-A0CF-45B3-94F0-C98C35E3FF7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7747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SDO Activities</a:t>
            </a:r>
            <a:endParaRPr lang="en-US" dirty="0"/>
          </a:p>
        </p:txBody>
      </p:sp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 2011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162C7E68-1D15-4473-8B56-A9224DF58F5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200025" y="2171700"/>
            <a:ext cx="8194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Complete all work by November</a:t>
            </a:r>
          </a:p>
          <a:p>
            <a:pPr eaLnBrk="0" hangingPunct="0"/>
            <a:r>
              <a:rPr lang="en-US"/>
              <a:t>Verify completion criteria</a:t>
            </a:r>
          </a:p>
          <a:p>
            <a:pPr lvl="1" eaLnBrk="0" hangingPunct="0"/>
            <a:r>
              <a:rPr lang="en-US"/>
              <a:t>Deviation from standard procedure assumed – verifying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Complete propagation model</a:t>
            </a:r>
          </a:p>
          <a:p>
            <a:pPr lvl="1" eaLnBrk="0" hangingPunct="0"/>
            <a:r>
              <a:rPr lang="en-US"/>
              <a:t>One approach for all technologies?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B7040A-EBB2-45BF-B06B-C388A636F7E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2186679" y="1943100"/>
            <a:ext cx="449982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NIST SGIP </a:t>
            </a:r>
          </a:p>
          <a:p>
            <a:pPr algn="ctr" eaLnBrk="0" hangingPunct="0">
              <a:defRPr/>
            </a:pPr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PAP02 Update</a:t>
            </a:r>
          </a:p>
        </p:txBody>
      </p:sp>
      <p:sp>
        <p:nvSpPr>
          <p:cNvPr id="1536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96913" y="334963"/>
            <a:ext cx="1587500" cy="274637"/>
          </a:xfrm>
          <a:noFill/>
        </p:spPr>
        <p:txBody>
          <a:bodyPr/>
          <a:lstStyle/>
          <a:p>
            <a:r>
              <a:rPr lang="en-US" smtClean="0"/>
              <a:t>November  2011</a:t>
            </a:r>
          </a:p>
        </p:txBody>
      </p:sp>
      <p:sp>
        <p:nvSpPr>
          <p:cNvPr id="1536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802 Goals in the PAP02 Context</a:t>
            </a:r>
          </a:p>
        </p:txBody>
      </p:sp>
      <p:sp>
        <p:nvSpPr>
          <p:cNvPr id="16386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950200" cy="41148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Recognition of IEEE 802 wireless standards in NIST Catalog of Standards</a:t>
            </a:r>
          </a:p>
          <a:p>
            <a:r>
              <a:rPr lang="en-US" smtClean="0">
                <a:latin typeface="Times New Roman" pitchFamily="18" charset="0"/>
              </a:rPr>
              <a:t>Acceptance of wireless standards as viable in Smart Grid deployments</a:t>
            </a:r>
          </a:p>
        </p:txBody>
      </p:sp>
      <p:sp>
        <p:nvSpPr>
          <p:cNvPr id="1638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November  2011</a:t>
            </a:r>
          </a:p>
        </p:txBody>
      </p:sp>
      <p:sp>
        <p:nvSpPr>
          <p:cNvPr id="1638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</a:p>
        </p:txBody>
      </p:sp>
      <p:sp>
        <p:nvSpPr>
          <p:cNvPr id="1638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C1E1765A-98E6-4063-8C5F-F4EE9FAFC71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Atlanta Meeting Goals</a:t>
            </a:r>
          </a:p>
        </p:txBody>
      </p:sp>
      <p:sp>
        <p:nvSpPr>
          <p:cNvPr id="17410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1981200"/>
            <a:ext cx="8483600" cy="2198688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Information about NIST SGIP PAP02 status and plans</a:t>
            </a: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Discussion of best method for developing or reviewing key deliverables</a:t>
            </a:r>
          </a:p>
        </p:txBody>
      </p:sp>
      <p:sp>
        <p:nvSpPr>
          <p:cNvPr id="1741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November  2011</a:t>
            </a:r>
          </a:p>
        </p:txBody>
      </p:sp>
      <p:sp>
        <p:nvSpPr>
          <p:cNvPr id="1741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Bruce Kraemer, Marvell</a:t>
            </a:r>
          </a:p>
        </p:txBody>
      </p:sp>
      <p:sp>
        <p:nvSpPr>
          <p:cNvPr id="174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549D8CCD-4B4E-4181-8359-A039C16E5F1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November 2011</a:t>
            </a:r>
            <a:endParaRPr lang="en-GB" sz="1800"/>
          </a:p>
        </p:txBody>
      </p:sp>
      <p:sp>
        <p:nvSpPr>
          <p:cNvPr id="74755" name="Footer Placeholder 4"/>
          <p:cNvSpPr txBox="1">
            <a:spLocks noGrp="1"/>
          </p:cNvSpPr>
          <p:nvPr/>
        </p:nvSpPr>
        <p:spPr bwMode="auto">
          <a:xfrm>
            <a:off x="5964238" y="6475413"/>
            <a:ext cx="25796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GB" sz="1200" b="0"/>
              <a:t>Farrokh Khatibi, Qualcomm Incorporated</a:t>
            </a:r>
          </a:p>
        </p:txBody>
      </p:sp>
      <p:sp>
        <p:nvSpPr>
          <p:cNvPr id="74756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1200" b="0"/>
              <a:t>Slide </a:t>
            </a:r>
            <a:fld id="{7F0C7B1C-F23B-4027-9FF9-E57EEE12DAB2}" type="slidenum">
              <a:rPr lang="en-GB" sz="1200" b="0"/>
              <a:pPr algn="ctr" eaLnBrk="0" hangingPunct="0"/>
              <a:t>6</a:t>
            </a:fld>
            <a:endParaRPr lang="en-GB" sz="1200" b="0"/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Times New Roman" pitchFamily="18" charset="0"/>
              </a:rPr>
              <a:t>Summary of NIST PAP02 Activities</a:t>
            </a:r>
          </a:p>
        </p:txBody>
      </p:sp>
      <p:sp>
        <p:nvSpPr>
          <p:cNvPr id="7475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smtClean="0">
                <a:latin typeface="Times New Roman" pitchFamily="18" charset="0"/>
              </a:rPr>
              <a:t>Date:</a:t>
            </a:r>
            <a:r>
              <a:rPr lang="en-GB" sz="2000" b="0" smtClean="0">
                <a:latin typeface="Times New Roman" pitchFamily="18" charset="0"/>
              </a:rPr>
              <a:t> 2011-11-08</a:t>
            </a:r>
          </a:p>
        </p:txBody>
      </p:sp>
      <p:graphicFrame>
        <p:nvGraphicFramePr>
          <p:cNvPr id="74759" name="Object 5"/>
          <p:cNvGraphicFramePr>
            <a:graphicFrameLocks noChangeAspect="1"/>
          </p:cNvGraphicFramePr>
          <p:nvPr/>
        </p:nvGraphicFramePr>
        <p:xfrm>
          <a:off x="531813" y="2292350"/>
          <a:ext cx="7778750" cy="2198688"/>
        </p:xfrm>
        <a:graphic>
          <a:graphicData uri="http://schemas.openxmlformats.org/presentationml/2006/ole">
            <p:oleObj spid="_x0000_s74759" name="Document" r:id="rId4" imgW="8131154" imgH="2306943" progId="Word.Document.8">
              <p:embed/>
            </p:oleObj>
          </a:graphicData>
        </a:graphic>
      </p:graphicFrame>
      <p:sp>
        <p:nvSpPr>
          <p:cNvPr id="7476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GB" sz="2000"/>
              <a:t>Authors:</a:t>
            </a:r>
            <a:endParaRPr lang="en-GB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Status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Published:</a:t>
            </a:r>
          </a:p>
          <a:p>
            <a:pPr lvl="1"/>
            <a:r>
              <a:rPr lang="en-US" smtClean="0">
                <a:latin typeface="Times New Roman" pitchFamily="18" charset="0"/>
                <a:hlinkClick r:id="rId2"/>
              </a:rPr>
              <a:t>NISTIR 7761</a:t>
            </a:r>
            <a:r>
              <a:rPr lang="en-US" smtClean="0">
                <a:latin typeface="Times New Roman" pitchFamily="18" charset="0"/>
              </a:rPr>
              <a:t>: NIST Priority Action Plan 2 </a:t>
            </a:r>
          </a:p>
          <a:p>
            <a:pPr lvl="2"/>
            <a:r>
              <a:rPr lang="en-US" smtClean="0">
                <a:latin typeface="Times New Roman" pitchFamily="18" charset="0"/>
              </a:rPr>
              <a:t>Guidelines for Assessing Wireless Standards for Smart Grid Applications</a:t>
            </a:r>
          </a:p>
          <a:p>
            <a:pPr lvl="1"/>
            <a:r>
              <a:rPr lang="en-US" smtClean="0">
                <a:latin typeface="Times New Roman" pitchFamily="18" charset="0"/>
                <a:hlinkClick r:id="rId3"/>
              </a:rPr>
              <a:t>Wireless Capability Matrix</a:t>
            </a:r>
            <a:endParaRPr lang="en-US" smtClean="0">
              <a:latin typeface="Times New Roman" pitchFamily="18" charset="0"/>
            </a:endParaRPr>
          </a:p>
          <a:p>
            <a:pPr lvl="1"/>
            <a:r>
              <a:rPr lang="en-US" smtClean="0">
                <a:latin typeface="Times New Roman" pitchFamily="18" charset="0"/>
                <a:hlinkClick r:id="rId4"/>
              </a:rPr>
              <a:t>Application Communication Requirements Matrix </a:t>
            </a:r>
            <a:endParaRPr lang="en-US" smtClean="0">
              <a:latin typeface="Times New Roman" pitchFamily="18" charset="0"/>
            </a:endParaRP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New Work: Update of the Guidelines</a:t>
            </a:r>
          </a:p>
        </p:txBody>
      </p:sp>
      <p:sp>
        <p:nvSpPr>
          <p:cNvPr id="69636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November 2011</a:t>
            </a:r>
            <a:endParaRPr lang="en-GB" sz="1800"/>
          </a:p>
        </p:txBody>
      </p:sp>
      <p:sp>
        <p:nvSpPr>
          <p:cNvPr id="69637" name="Footer Placeholder 4"/>
          <p:cNvSpPr txBox="1">
            <a:spLocks noGrp="1"/>
          </p:cNvSpPr>
          <p:nvPr/>
        </p:nvSpPr>
        <p:spPr bwMode="auto">
          <a:xfrm>
            <a:off x="5921375" y="6475413"/>
            <a:ext cx="26225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GB" sz="1200" b="0"/>
              <a:t>Farrokh Khatibi, Qualcomm Incorporated</a:t>
            </a:r>
          </a:p>
        </p:txBody>
      </p:sp>
      <p:sp>
        <p:nvSpPr>
          <p:cNvPr id="69638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1200" b="0"/>
              <a:t>Slide </a:t>
            </a:r>
            <a:fld id="{BC0F5440-B26E-42DE-8134-842EFDDFF327}" type="slidenum">
              <a:rPr lang="en-GB" sz="1200" b="0"/>
              <a:pPr algn="ctr" eaLnBrk="0" hangingPunct="0"/>
              <a:t>7</a:t>
            </a:fld>
            <a:endParaRPr lang="en-GB" sz="1200" b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Table of Contents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400" smtClean="0">
                <a:latin typeface="Times New Roman" pitchFamily="18" charset="0"/>
              </a:rPr>
              <a:t>PREFACE </a:t>
            </a:r>
          </a:p>
          <a:p>
            <a:pPr marL="0" indent="0">
              <a:buFontTx/>
              <a:buNone/>
            </a:pPr>
            <a:r>
              <a:rPr lang="en-US" sz="1400" smtClean="0">
                <a:latin typeface="Times New Roman" pitchFamily="18" charset="0"/>
              </a:rPr>
              <a:t>1  OVERVIEW OF THE PROCESS </a:t>
            </a:r>
          </a:p>
          <a:p>
            <a:pPr marL="0" indent="0">
              <a:buFontTx/>
              <a:buNone/>
            </a:pPr>
            <a:r>
              <a:rPr lang="en-US" sz="1400" smtClean="0">
                <a:latin typeface="Times New Roman" pitchFamily="18" charset="0"/>
              </a:rPr>
              <a:t>2  ACRONYMS AND DEFINITIONS </a:t>
            </a:r>
          </a:p>
          <a:p>
            <a:pPr marL="0" indent="0">
              <a:buFontTx/>
              <a:buNone/>
            </a:pPr>
            <a:r>
              <a:rPr lang="en-US" sz="1400" smtClean="0">
                <a:latin typeface="Times New Roman" pitchFamily="18" charset="0"/>
              </a:rPr>
              <a:t>3  SMART GRID CONCEPTUAL MODEL AND BUSINESS FUNCTIONAL REQUIREMENTS</a:t>
            </a:r>
          </a:p>
          <a:p>
            <a:pPr marL="0" indent="0">
              <a:buFontTx/>
              <a:buNone/>
            </a:pPr>
            <a:r>
              <a:rPr lang="en-US" sz="1400" smtClean="0">
                <a:latin typeface="Times New Roman" pitchFamily="18" charset="0"/>
              </a:rPr>
              <a:t>4  WIRELESS TECHNOLOGY </a:t>
            </a:r>
          </a:p>
          <a:p>
            <a:pPr marL="0" indent="0">
              <a:buFontTx/>
              <a:buNone/>
            </a:pPr>
            <a:r>
              <a:rPr lang="en-US" sz="1400" smtClean="0">
                <a:latin typeface="Times New Roman" pitchFamily="18" charset="0"/>
              </a:rPr>
              <a:t>5  MODELING AND EVALUATION APPROACH </a:t>
            </a:r>
          </a:p>
          <a:p>
            <a:pPr marL="0" indent="0">
              <a:buFontTx/>
              <a:buNone/>
            </a:pPr>
            <a:r>
              <a:rPr lang="en-US" sz="1400" smtClean="0">
                <a:latin typeface="Times New Roman" pitchFamily="18" charset="0"/>
              </a:rPr>
              <a:t>6  FACTORS TO CONSIDER IN DETERMINING PERFORMANCE </a:t>
            </a:r>
          </a:p>
          <a:p>
            <a:pPr marL="0" indent="0">
              <a:buFontTx/>
              <a:buNone/>
            </a:pPr>
            <a:r>
              <a:rPr lang="en-US" sz="1400" smtClean="0">
                <a:latin typeface="Times New Roman" pitchFamily="18" charset="0"/>
              </a:rPr>
              <a:t>7  CONCLUSIONS </a:t>
            </a:r>
          </a:p>
          <a:p>
            <a:pPr marL="0" indent="0">
              <a:buFontTx/>
              <a:buNone/>
            </a:pPr>
            <a:r>
              <a:rPr lang="en-US" sz="1400" smtClean="0">
                <a:latin typeface="Times New Roman" pitchFamily="18" charset="0"/>
              </a:rPr>
              <a:t>8  REFERENCES </a:t>
            </a:r>
          </a:p>
          <a:p>
            <a:pPr marL="0" indent="0">
              <a:buFontTx/>
              <a:buNone/>
            </a:pPr>
            <a:r>
              <a:rPr lang="en-US" sz="1400" smtClean="0">
                <a:latin typeface="Times New Roman" pitchFamily="18" charset="0"/>
              </a:rPr>
              <a:t>9  BIBLIOGRAPHY </a:t>
            </a:r>
          </a:p>
          <a:p>
            <a:pPr marL="0" indent="0">
              <a:buFontTx/>
              <a:buNone/>
            </a:pPr>
            <a:r>
              <a:rPr lang="en-US" sz="1400" smtClean="0">
                <a:latin typeface="Times New Roman" pitchFamily="18" charset="0"/>
              </a:rPr>
              <a:t>ANNEX A IEEE 802.11 </a:t>
            </a:r>
          </a:p>
          <a:p>
            <a:pPr marL="0" indent="0">
              <a:buFontTx/>
              <a:buNone/>
            </a:pPr>
            <a:r>
              <a:rPr lang="en-US" sz="1400" smtClean="0">
                <a:latin typeface="Times New Roman" pitchFamily="18" charset="0"/>
              </a:rPr>
              <a:t>ANNEX B 3GPP LONG TERM EVOLUTION (LTE) </a:t>
            </a:r>
          </a:p>
          <a:p>
            <a:pPr marL="0" indent="0">
              <a:buFontTx/>
              <a:buNone/>
            </a:pPr>
            <a:r>
              <a:rPr lang="en-US" sz="1400" smtClean="0">
                <a:latin typeface="Times New Roman" pitchFamily="18" charset="0"/>
              </a:rPr>
              <a:t>ANNEX C 3GPP HIGH SPEED PACKET ACCESS (HSPA) </a:t>
            </a:r>
          </a:p>
          <a:p>
            <a:pPr marL="0" indent="0">
              <a:buFontTx/>
              <a:buNone/>
            </a:pPr>
            <a:r>
              <a:rPr lang="en-US" sz="1400" smtClean="0">
                <a:latin typeface="Times New Roman" pitchFamily="18" charset="0"/>
              </a:rPr>
              <a:t>ANNEX D CDMA2000 1X AND HIGH RATE PACKET DATA (HRPD) </a:t>
            </a:r>
          </a:p>
          <a:p>
            <a:pPr marL="0" indent="0">
              <a:buFontTx/>
              <a:buNone/>
            </a:pPr>
            <a:r>
              <a:rPr lang="en-US" sz="1400" smtClean="0">
                <a:latin typeface="Times New Roman" pitchFamily="18" charset="0"/>
              </a:rPr>
              <a:t>ANNEX E IEEE 802.16/WIMAX NETWORK </a:t>
            </a:r>
          </a:p>
          <a:p>
            <a:pPr marL="0" indent="0">
              <a:buFontTx/>
              <a:buNone/>
            </a:pPr>
            <a:endParaRPr lang="en-US" sz="1400" smtClean="0">
              <a:latin typeface="Times New Roman" pitchFamily="18" charset="0"/>
            </a:endParaRPr>
          </a:p>
        </p:txBody>
      </p:sp>
      <p:sp>
        <p:nvSpPr>
          <p:cNvPr id="70660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November 2011</a:t>
            </a:r>
            <a:endParaRPr lang="en-GB" sz="1800"/>
          </a:p>
        </p:txBody>
      </p:sp>
      <p:sp>
        <p:nvSpPr>
          <p:cNvPr id="70661" name="Footer Placeholder 4"/>
          <p:cNvSpPr txBox="1">
            <a:spLocks noGrp="1"/>
          </p:cNvSpPr>
          <p:nvPr/>
        </p:nvSpPr>
        <p:spPr bwMode="auto">
          <a:xfrm>
            <a:off x="5921375" y="6475413"/>
            <a:ext cx="26225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GB" sz="1200" b="0"/>
              <a:t>Farrokh Khatibi, Qualcomm Incorporated</a:t>
            </a:r>
          </a:p>
        </p:txBody>
      </p:sp>
      <p:sp>
        <p:nvSpPr>
          <p:cNvPr id="70662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1200" b="0"/>
              <a:t>Slide </a:t>
            </a:r>
            <a:fld id="{024F6161-EE81-4BB2-A12C-C1FE744C72CA}" type="slidenum">
              <a:rPr lang="en-GB" sz="1200" b="0"/>
              <a:pPr algn="ctr" eaLnBrk="0" hangingPunct="0"/>
              <a:t>8</a:t>
            </a:fld>
            <a:endParaRPr lang="en-GB" sz="1200"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 txBox="1">
            <a:spLocks noGrp="1"/>
          </p:cNvSpPr>
          <p:nvPr/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800"/>
              <a:t>November 2011</a:t>
            </a:r>
            <a:endParaRPr lang="en-GB" sz="1800"/>
          </a:p>
        </p:txBody>
      </p:sp>
      <p:sp>
        <p:nvSpPr>
          <p:cNvPr id="71683" name="Footer Placeholder 4"/>
          <p:cNvSpPr txBox="1">
            <a:spLocks noGrp="1"/>
          </p:cNvSpPr>
          <p:nvPr/>
        </p:nvSpPr>
        <p:spPr bwMode="auto">
          <a:xfrm>
            <a:off x="5921375" y="6475413"/>
            <a:ext cx="26225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GB" sz="1200" b="0"/>
              <a:t>Farrokh Khatibi, Qualcomm Incorporated</a:t>
            </a:r>
          </a:p>
        </p:txBody>
      </p:sp>
      <p:sp>
        <p:nvSpPr>
          <p:cNvPr id="71684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1200" b="0"/>
              <a:t>Slide </a:t>
            </a:r>
            <a:fld id="{D6A4B852-8952-42B7-89B7-198E770B83D8}" type="slidenum">
              <a:rPr lang="en-GB" sz="1200" b="0"/>
              <a:pPr algn="ctr" eaLnBrk="0" hangingPunct="0"/>
              <a:t>9</a:t>
            </a:fld>
            <a:endParaRPr lang="en-GB" sz="1200" b="0"/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692150"/>
            <a:ext cx="8748713" cy="5495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275678</TotalTime>
  <Words>1053</Words>
  <Application>Microsoft Office PowerPoint</Application>
  <PresentationFormat>On-screen Show (4:3)</PresentationFormat>
  <Paragraphs>224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Times New Roman</vt:lpstr>
      <vt:lpstr>Arial</vt:lpstr>
      <vt:lpstr>ＭＳ Ｐゴシック</vt:lpstr>
      <vt:lpstr>Default Design</vt:lpstr>
      <vt:lpstr>Default Design</vt:lpstr>
      <vt:lpstr>Default Design</vt:lpstr>
      <vt:lpstr>Adobe Acrobat Document</vt:lpstr>
      <vt:lpstr>Microsoft Word 97 - 2003 Document</vt:lpstr>
      <vt:lpstr>Smart Grid SC– November 2011</vt:lpstr>
      <vt:lpstr>Atlanta Agenda</vt:lpstr>
      <vt:lpstr>Slide 3</vt:lpstr>
      <vt:lpstr>802 Goals in the PAP02 Context</vt:lpstr>
      <vt:lpstr>Atlanta Meeting Goals</vt:lpstr>
      <vt:lpstr>Summary of NIST PAP02 Activities</vt:lpstr>
      <vt:lpstr>Status</vt:lpstr>
      <vt:lpstr>Table of Contents</vt:lpstr>
      <vt:lpstr>Slide 9</vt:lpstr>
      <vt:lpstr>Slide 10</vt:lpstr>
      <vt:lpstr>What needs to be done:</vt:lpstr>
      <vt:lpstr>Major 802 Engagement Opportunities in SGIP</vt:lpstr>
      <vt:lpstr>Guideline Version 1</vt:lpstr>
      <vt:lpstr>Guideline Sections</vt:lpstr>
      <vt:lpstr>Guideline 1 to 2 Differences</vt:lpstr>
      <vt:lpstr>PAP02 Guideline - Schedule Overview</vt:lpstr>
      <vt:lpstr>PAP02- Phase 2-SDO Sub Committee Charter</vt:lpstr>
      <vt:lpstr>SDOs Subcommittee Update</vt:lpstr>
      <vt:lpstr>PAP02 Activities</vt:lpstr>
      <vt:lpstr>SDO ACTIVITIES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2011 Smart Grid SC</dc:title>
  <dc:subject>Smart Grid Information </dc:subject>
  <dc:creator>Bruce Kraemer (Marvell)</dc:creator>
  <cp:lastModifiedBy>Administrator</cp:lastModifiedBy>
  <cp:revision>2749</cp:revision>
  <cp:lastPrinted>2011-09-22T00:11:15Z</cp:lastPrinted>
  <dcterms:created xsi:type="dcterms:W3CDTF">1998-02-10T13:07:52Z</dcterms:created>
  <dcterms:modified xsi:type="dcterms:W3CDTF">2011-11-08T20:34:16Z</dcterms:modified>
</cp:coreProperties>
</file>