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Default Extension="doc" ContentType="application/msword"/>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2"/>
  </p:notesMasterIdLst>
  <p:handoutMasterIdLst>
    <p:handoutMasterId r:id="rId43"/>
  </p:handoutMasterIdLst>
  <p:sldIdLst>
    <p:sldId id="269" r:id="rId2"/>
    <p:sldId id="257" r:id="rId3"/>
    <p:sldId id="271" r:id="rId4"/>
    <p:sldId id="272" r:id="rId5"/>
    <p:sldId id="273" r:id="rId6"/>
    <p:sldId id="274" r:id="rId7"/>
    <p:sldId id="275" r:id="rId8"/>
    <p:sldId id="276" r:id="rId9"/>
    <p:sldId id="277" r:id="rId10"/>
    <p:sldId id="278" r:id="rId11"/>
    <p:sldId id="279" r:id="rId12"/>
    <p:sldId id="280" r:id="rId13"/>
    <p:sldId id="281" r:id="rId14"/>
    <p:sldId id="282" r:id="rId15"/>
    <p:sldId id="306" r:id="rId16"/>
    <p:sldId id="312" r:id="rId17"/>
    <p:sldId id="308" r:id="rId18"/>
    <p:sldId id="322" r:id="rId19"/>
    <p:sldId id="287" r:id="rId20"/>
    <p:sldId id="311" r:id="rId21"/>
    <p:sldId id="313" r:id="rId22"/>
    <p:sldId id="314" r:id="rId23"/>
    <p:sldId id="315" r:id="rId24"/>
    <p:sldId id="316" r:id="rId25"/>
    <p:sldId id="317" r:id="rId26"/>
    <p:sldId id="318" r:id="rId27"/>
    <p:sldId id="319" r:id="rId28"/>
    <p:sldId id="320" r:id="rId29"/>
    <p:sldId id="321" r:id="rId30"/>
    <p:sldId id="323" r:id="rId31"/>
    <p:sldId id="324" r:id="rId32"/>
    <p:sldId id="325" r:id="rId33"/>
    <p:sldId id="326" r:id="rId34"/>
    <p:sldId id="327" r:id="rId35"/>
    <p:sldId id="328" r:id="rId36"/>
    <p:sldId id="329" r:id="rId37"/>
    <p:sldId id="297" r:id="rId38"/>
    <p:sldId id="284" r:id="rId39"/>
    <p:sldId id="299" r:id="rId40"/>
    <p:sldId id="270" r:id="rId4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CC00"/>
    <a:srgbClr val="66FF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971" autoAdjust="0"/>
    <p:restoredTop sz="99568" autoAdjust="0"/>
  </p:normalViewPr>
  <p:slideViewPr>
    <p:cSldViewPr>
      <p:cViewPr varScale="1">
        <p:scale>
          <a:sx n="88" d="100"/>
          <a:sy n="88" d="100"/>
        </p:scale>
        <p:origin x="-1092"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4856"/>
    </p:cViewPr>
  </p:sorterViewPr>
  <p:notesViewPr>
    <p:cSldViewPr>
      <p:cViewPr varScale="1">
        <p:scale>
          <a:sx n="102" d="100"/>
          <a:sy n="102" d="100"/>
        </p:scale>
        <p:origin x="-3744"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ko-KR" altLang="en-US"/>
              <a:t>doc.: IEEE 802.11-09/1321r7</a:t>
            </a:r>
            <a:endParaRPr lang="en-US" altLang="ko-K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ko-KR" altLang="en-US"/>
              <a:t>November 2009</a:t>
            </a:r>
            <a:endParaRPr lang="en-US" altLang="ko-K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ko-KR" altLang="en-US"/>
              <a:t>Fischer, Lee, Zhu</a:t>
            </a:r>
            <a:endParaRPr lang="en-US" altLang="ko-K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ea typeface="굴림" pitchFamily="34" charset="-127"/>
              </a:defRPr>
            </a:lvl1pPr>
          </a:lstStyle>
          <a:p>
            <a:r>
              <a:rPr lang="en-US" altLang="ko-KR"/>
              <a:t>Page </a:t>
            </a:r>
            <a:fld id="{8CA65BE7-6A2E-42F1-B04C-7325891E514C}"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r>
              <a:rPr lang="en-US" altLang="ko-KR">
                <a:ea typeface="굴림" pitchFamily="34"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ko-KR" altLang="en-US"/>
              <a:t>doc.: IEEE 802.11-09/1321r7</a:t>
            </a:r>
            <a:endParaRPr lang="en-US" altLang="ko-K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ko-KR" altLang="en-US"/>
              <a:t>November 2009</a:t>
            </a:r>
            <a:endParaRPr lang="en-US" altLang="ko-K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ea typeface="굴림" pitchFamily="34" charset="-127"/>
              </a:defRPr>
            </a:lvl5pPr>
          </a:lstStyle>
          <a:p>
            <a:pPr lvl="4"/>
            <a:r>
              <a:rPr lang="ko-KR" altLang="en-US"/>
              <a:t>Fischer, Lee, Zhu</a:t>
            </a:r>
            <a:endParaRPr lang="en-US" altLang="ko-K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a:t>Page </a:t>
            </a:r>
            <a:fld id="{B866F1C9-D90C-44B6-8C96-4E1CED257B67}"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ED16B10-3437-43BF-A46C-B3EEFDCF673D}" type="slidenum">
              <a:rPr lang="en-US" altLang="ko-KR"/>
              <a:pPr/>
              <a:t>1</a:t>
            </a:fld>
            <a:endParaRPr lang="en-US" altLang="ko-KR"/>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24C05D85-55E0-416F-BC75-24A45CCB5B37}" type="slidenum">
              <a:rPr lang="en-US" altLang="ko-KR"/>
              <a:pPr/>
              <a:t>10</a:t>
            </a:fld>
            <a:endParaRPr lang="en-US" altLang="ko-KR"/>
          </a:p>
        </p:txBody>
      </p:sp>
      <p:sp>
        <p:nvSpPr>
          <p:cNvPr id="48130" name="Rectangle 2"/>
          <p:cNvSpPr>
            <a:spLocks noGrp="1" noChangeArrowheads="1"/>
          </p:cNvSpPr>
          <p:nvPr>
            <p:ph type="body" idx="1"/>
          </p:nvPr>
        </p:nvSpPr>
        <p:spPr>
          <a:xfrm>
            <a:off x="925513" y="4562475"/>
            <a:ext cx="2849562" cy="1625600"/>
          </a:xfrm>
          <a:noFill/>
          <a:ln/>
        </p:spPr>
        <p:txBody>
          <a:bodyPr lIns="95647" tIns="46985" rIns="95647" bIns="46985"/>
          <a:lstStyle/>
          <a:p>
            <a:endParaRPr lang="ko-KR" altLang="en-US">
              <a:ea typeface="굴림" pitchFamily="34" charset="-127"/>
            </a:endParaRPr>
          </a:p>
          <a:p>
            <a:endParaRPr lang="ko-KR" altLang="en-US">
              <a:ea typeface="굴림" pitchFamily="34" charset="-127"/>
            </a:endParaRPr>
          </a:p>
          <a:p>
            <a:endParaRPr lang="ko-KR" altLang="en-US">
              <a:ea typeface="굴림" pitchFamily="34" charset="-127"/>
            </a:endParaRPr>
          </a:p>
        </p:txBody>
      </p:sp>
      <p:sp>
        <p:nvSpPr>
          <p:cNvPr id="48131"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1878CB4-FD3E-48AD-B7F8-038A0DCEC99F}" type="slidenum">
              <a:rPr lang="en-US" altLang="ko-KR"/>
              <a:pPr/>
              <a:t>11</a:t>
            </a:fld>
            <a:endParaRPr lang="en-US" altLang="ko-KR"/>
          </a:p>
        </p:txBody>
      </p:sp>
      <p:sp>
        <p:nvSpPr>
          <p:cNvPr id="50178" name="Rectangle 2"/>
          <p:cNvSpPr>
            <a:spLocks noGrp="1" noRot="1" noChangeAspect="1" noChangeArrowheads="1" noTextEdit="1"/>
          </p:cNvSpPr>
          <p:nvPr>
            <p:ph type="sldImg"/>
          </p:nvPr>
        </p:nvSpPr>
        <p:spPr>
          <a:xfrm>
            <a:off x="1147763" y="696913"/>
            <a:ext cx="4640262" cy="3479800"/>
          </a:xfrm>
          <a:ln/>
        </p:spPr>
      </p:sp>
      <p:sp>
        <p:nvSpPr>
          <p:cNvPr id="50179" name="Rectangle 3"/>
          <p:cNvSpPr>
            <a:spLocks noGrp="1" noChangeArrowheads="1"/>
          </p:cNvSpPr>
          <p:nvPr>
            <p:ph type="body" idx="1"/>
          </p:nvPr>
        </p:nvSpPr>
        <p:spPr>
          <a:xfrm>
            <a:off x="925513" y="4408488"/>
            <a:ext cx="5083175" cy="4175125"/>
          </a:xfrm>
        </p:spPr>
        <p:txBody>
          <a:bodyPr/>
          <a:lstStyle/>
          <a:p>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3328A066-212F-447A-A05E-770CB4BA9394}" type="slidenum">
              <a:rPr lang="en-US" altLang="ko-KR"/>
              <a:pPr/>
              <a:t>12</a:t>
            </a:fld>
            <a:endParaRPr lang="en-US" altLang="ko-KR"/>
          </a:p>
        </p:txBody>
      </p:sp>
      <p:sp>
        <p:nvSpPr>
          <p:cNvPr id="84994" name="Rectangle 2"/>
          <p:cNvSpPr>
            <a:spLocks noGrp="1" noRot="1" noChangeAspect="1" noChangeArrowheads="1" noTextEdit="1"/>
          </p:cNvSpPr>
          <p:nvPr>
            <p:ph type="sldImg"/>
          </p:nvPr>
        </p:nvSpPr>
        <p:spPr>
          <a:xfrm>
            <a:off x="1154113" y="701675"/>
            <a:ext cx="4625975" cy="3468688"/>
          </a:xfrm>
          <a:ln/>
        </p:spPr>
      </p:sp>
      <p:sp>
        <p:nvSpPr>
          <p:cNvPr id="84995"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643531A-A6BD-486E-8EC9-BE4C898B7FFC}" type="slidenum">
              <a:rPr lang="en-US" altLang="ko-KR"/>
              <a:pPr/>
              <a:t>13</a:t>
            </a:fld>
            <a:endParaRPr lang="en-US" altLang="ko-KR"/>
          </a:p>
        </p:txBody>
      </p:sp>
      <p:sp>
        <p:nvSpPr>
          <p:cNvPr id="86018" name="Rectangle 2"/>
          <p:cNvSpPr>
            <a:spLocks noGrp="1" noRot="1" noChangeAspect="1" noChangeArrowheads="1" noTextEdit="1"/>
          </p:cNvSpPr>
          <p:nvPr>
            <p:ph type="sldImg"/>
          </p:nvPr>
        </p:nvSpPr>
        <p:spPr>
          <a:xfrm>
            <a:off x="1154113" y="701675"/>
            <a:ext cx="4625975" cy="3468688"/>
          </a:xfrm>
          <a:ln/>
        </p:spPr>
      </p:sp>
      <p:sp>
        <p:nvSpPr>
          <p:cNvPr id="86019"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581735D-F74D-4DDF-93AD-65D5FDC55DCE}" type="slidenum">
              <a:rPr lang="en-US" altLang="ko-KR"/>
              <a:pPr/>
              <a:t>14</a:t>
            </a:fld>
            <a:endParaRPr lang="en-US" altLang="ko-KR"/>
          </a:p>
        </p:txBody>
      </p:sp>
      <p:sp>
        <p:nvSpPr>
          <p:cNvPr id="87042" name="Rectangle 2"/>
          <p:cNvSpPr>
            <a:spLocks noGrp="1" noRot="1" noChangeAspect="1" noChangeArrowheads="1" noTextEdit="1"/>
          </p:cNvSpPr>
          <p:nvPr>
            <p:ph type="sldImg"/>
          </p:nvPr>
        </p:nvSpPr>
        <p:spPr>
          <a:xfrm>
            <a:off x="1154113" y="701675"/>
            <a:ext cx="4625975" cy="3468688"/>
          </a:xfrm>
          <a:ln/>
        </p:spPr>
      </p:sp>
      <p:sp>
        <p:nvSpPr>
          <p:cNvPr id="87043"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BA04BDB-24AD-4E6F-8C0B-1D27B57111C1}" type="slidenum">
              <a:rPr lang="en-US" altLang="ko-KR"/>
              <a:pPr/>
              <a:t>15</a:t>
            </a:fld>
            <a:endParaRPr lang="en-US" altLang="ko-KR"/>
          </a:p>
        </p:txBody>
      </p:sp>
      <p:sp>
        <p:nvSpPr>
          <p:cNvPr id="113666" name="Rectangle 2"/>
          <p:cNvSpPr>
            <a:spLocks noGrp="1" noRot="1" noChangeAspect="1" noChangeArrowheads="1" noTextEdit="1"/>
          </p:cNvSpPr>
          <p:nvPr>
            <p:ph type="sldImg"/>
          </p:nvPr>
        </p:nvSpPr>
        <p:spPr>
          <a:xfrm>
            <a:off x="1154113" y="701675"/>
            <a:ext cx="4625975" cy="3468688"/>
          </a:xfrm>
          <a:ln/>
        </p:spPr>
      </p:sp>
      <p:sp>
        <p:nvSpPr>
          <p:cNvPr id="1136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7E4322C1-D85F-405D-BE26-84D9514C2D82}" type="slidenum">
              <a:rPr lang="en-US" altLang="ko-KR"/>
              <a:pPr/>
              <a:t>17</a:t>
            </a:fld>
            <a:endParaRPr lang="en-US" altLang="ko-KR"/>
          </a:p>
        </p:txBody>
      </p:sp>
      <p:sp>
        <p:nvSpPr>
          <p:cNvPr id="117762" name="Rectangle 2"/>
          <p:cNvSpPr>
            <a:spLocks noGrp="1" noRot="1" noChangeAspect="1" noChangeArrowheads="1" noTextEdit="1"/>
          </p:cNvSpPr>
          <p:nvPr>
            <p:ph type="sldImg"/>
          </p:nvPr>
        </p:nvSpPr>
        <p:spPr>
          <a:xfrm>
            <a:off x="1154113" y="701675"/>
            <a:ext cx="4625975" cy="3468688"/>
          </a:xfrm>
          <a:ln/>
        </p:spPr>
      </p:sp>
      <p:sp>
        <p:nvSpPr>
          <p:cNvPr id="1177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7E4322C1-D85F-405D-BE26-84D9514C2D82}" type="slidenum">
              <a:rPr lang="en-US" altLang="ko-KR"/>
              <a:pPr/>
              <a:t>18</a:t>
            </a:fld>
            <a:endParaRPr lang="en-US" altLang="ko-KR"/>
          </a:p>
        </p:txBody>
      </p:sp>
      <p:sp>
        <p:nvSpPr>
          <p:cNvPr id="117762" name="Rectangle 2"/>
          <p:cNvSpPr>
            <a:spLocks noGrp="1" noRot="1" noChangeAspect="1" noChangeArrowheads="1" noTextEdit="1"/>
          </p:cNvSpPr>
          <p:nvPr>
            <p:ph type="sldImg"/>
          </p:nvPr>
        </p:nvSpPr>
        <p:spPr>
          <a:xfrm>
            <a:off x="1154113" y="701675"/>
            <a:ext cx="4625975" cy="3468688"/>
          </a:xfrm>
          <a:ln/>
        </p:spPr>
      </p:sp>
      <p:sp>
        <p:nvSpPr>
          <p:cNvPr id="1177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8F0E36A-DBCE-41B8-926A-9E04EF003671}" type="slidenum">
              <a:rPr lang="en-US" altLang="ko-KR"/>
              <a:pPr/>
              <a:t>19</a:t>
            </a:fld>
            <a:endParaRPr lang="en-US" altLang="ko-KR"/>
          </a:p>
        </p:txBody>
      </p:sp>
      <p:sp>
        <p:nvSpPr>
          <p:cNvPr id="62466" name="Rectangle 2"/>
          <p:cNvSpPr>
            <a:spLocks noGrp="1" noRot="1" noChangeAspect="1" noChangeArrowheads="1" noTextEdit="1"/>
          </p:cNvSpPr>
          <p:nvPr>
            <p:ph type="sldImg"/>
          </p:nvPr>
        </p:nvSpPr>
        <p:spPr>
          <a:xfrm>
            <a:off x="1154113" y="701675"/>
            <a:ext cx="4625975" cy="3468688"/>
          </a:xfrm>
          <a:ln/>
        </p:spPr>
      </p:sp>
      <p:sp>
        <p:nvSpPr>
          <p:cNvPr id="6246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2B1AA12-0A56-4C9C-B526-CE74AA77E6EF}" type="slidenum">
              <a:rPr lang="en-US" altLang="ko-KR"/>
              <a:pPr/>
              <a:t>37</a:t>
            </a:fld>
            <a:endParaRPr lang="en-US" altLang="ko-KR"/>
          </a:p>
        </p:txBody>
      </p:sp>
      <p:sp>
        <p:nvSpPr>
          <p:cNvPr id="111618" name="Rectangle 2"/>
          <p:cNvSpPr>
            <a:spLocks noGrp="1" noRot="1" noChangeAspect="1" noChangeArrowheads="1" noTextEdit="1"/>
          </p:cNvSpPr>
          <p:nvPr>
            <p:ph type="sldImg"/>
          </p:nvPr>
        </p:nvSpPr>
        <p:spPr>
          <a:xfrm>
            <a:off x="1154113" y="701675"/>
            <a:ext cx="4625975" cy="3468688"/>
          </a:xfrm>
          <a:ln/>
        </p:spPr>
      </p:sp>
      <p:sp>
        <p:nvSpPr>
          <p:cNvPr id="1116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28950914-FD12-49F7-82FF-E30BB614BCB5}" type="slidenum">
              <a:rPr lang="en-US" altLang="ko-KR"/>
              <a:pPr/>
              <a:t>2</a:t>
            </a:fld>
            <a:endParaRPr lang="en-US" altLang="ko-KR"/>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ko-KR" altLang="en-US">
              <a:ea typeface="굴림" pitchFamily="34" charset="-127"/>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44D0B82F-A275-40D5-9B12-99BA219C91FB}" type="slidenum">
              <a:rPr lang="en-US" altLang="ko-KR"/>
              <a:pPr/>
              <a:t>38</a:t>
            </a:fld>
            <a:endParaRPr lang="en-US" altLang="ko-KR"/>
          </a:p>
        </p:txBody>
      </p:sp>
      <p:sp>
        <p:nvSpPr>
          <p:cNvPr id="89090" name="Rectangle 2"/>
          <p:cNvSpPr>
            <a:spLocks noGrp="1" noRot="1" noChangeAspect="1" noChangeArrowheads="1" noTextEdit="1"/>
          </p:cNvSpPr>
          <p:nvPr>
            <p:ph type="sldImg"/>
          </p:nvPr>
        </p:nvSpPr>
        <p:spPr>
          <a:xfrm>
            <a:off x="1154113" y="701675"/>
            <a:ext cx="4625975" cy="3468688"/>
          </a:xfrm>
          <a:ln/>
        </p:spPr>
      </p:sp>
      <p:sp>
        <p:nvSpPr>
          <p:cNvPr id="89091"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71378C1C-0A8F-4FE5-98A9-578F74F9BC7E}" type="slidenum">
              <a:rPr lang="en-US" altLang="ko-KR"/>
              <a:pPr/>
              <a:t>39</a:t>
            </a:fld>
            <a:endParaRPr lang="en-US" altLang="ko-KR"/>
          </a:p>
        </p:txBody>
      </p:sp>
      <p:sp>
        <p:nvSpPr>
          <p:cNvPr id="97282" name="Rectangle 2"/>
          <p:cNvSpPr>
            <a:spLocks noGrp="1" noRot="1" noChangeAspect="1" noChangeArrowheads="1" noTextEdit="1"/>
          </p:cNvSpPr>
          <p:nvPr>
            <p:ph type="sldImg"/>
          </p:nvPr>
        </p:nvSpPr>
        <p:spPr>
          <a:xfrm>
            <a:off x="1154113" y="701675"/>
            <a:ext cx="4625975" cy="3468688"/>
          </a:xfrm>
          <a:ln/>
        </p:spPr>
      </p:sp>
      <p:sp>
        <p:nvSpPr>
          <p:cNvPr id="9728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F0D5692F-190C-407C-99C1-16CF4160E7D8}" type="slidenum">
              <a:rPr lang="en-US" altLang="ko-KR"/>
              <a:pPr/>
              <a:t>40</a:t>
            </a:fld>
            <a:endParaRPr lang="en-US" altLang="ko-KR"/>
          </a:p>
        </p:txBody>
      </p:sp>
      <p:sp>
        <p:nvSpPr>
          <p:cNvPr id="69634" name="Rectangle 2"/>
          <p:cNvSpPr>
            <a:spLocks noGrp="1" noRot="1" noChangeAspect="1" noChangeArrowheads="1" noTextEdit="1"/>
          </p:cNvSpPr>
          <p:nvPr>
            <p:ph type="sldImg"/>
          </p:nvPr>
        </p:nvSpPr>
        <p:spPr>
          <a:xfrm>
            <a:off x="1154113" y="701675"/>
            <a:ext cx="4625975" cy="3468688"/>
          </a:xfrm>
          <a:ln/>
        </p:spPr>
      </p:sp>
      <p:sp>
        <p:nvSpPr>
          <p:cNvPr id="69635"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F98686F1-E37F-415B-B734-7EBAC79322A7}" type="slidenum">
              <a:rPr lang="en-US" altLang="ko-KR"/>
              <a:pPr/>
              <a:t>3</a:t>
            </a:fld>
            <a:endParaRPr lang="en-US" altLang="ko-KR"/>
          </a:p>
        </p:txBody>
      </p:sp>
      <p:sp>
        <p:nvSpPr>
          <p:cNvPr id="83970" name="Rectangle 2"/>
          <p:cNvSpPr>
            <a:spLocks noGrp="1" noRot="1" noChangeAspect="1" noChangeArrowheads="1" noTextEdit="1"/>
          </p:cNvSpPr>
          <p:nvPr>
            <p:ph type="sldImg"/>
          </p:nvPr>
        </p:nvSpPr>
        <p:spPr>
          <a:xfrm>
            <a:off x="1154113" y="701675"/>
            <a:ext cx="4625975" cy="3468688"/>
          </a:xfrm>
          <a:ln/>
        </p:spPr>
      </p:sp>
      <p:sp>
        <p:nvSpPr>
          <p:cNvPr id="83971"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07D0297-61A2-4CDD-A778-1C0353C05BFA}" type="slidenum">
              <a:rPr lang="en-US" altLang="ko-KR"/>
              <a:pPr/>
              <a:t>4</a:t>
            </a:fld>
            <a:endParaRPr lang="en-US" altLang="ko-KR"/>
          </a:p>
        </p:txBody>
      </p:sp>
      <p:sp>
        <p:nvSpPr>
          <p:cNvPr id="35842" name="Rectangle 2"/>
          <p:cNvSpPr>
            <a:spLocks noGrp="1" noRot="1" noChangeAspect="1" noChangeArrowheads="1" noTextEdit="1"/>
          </p:cNvSpPr>
          <p:nvPr>
            <p:ph type="sldImg"/>
          </p:nvPr>
        </p:nvSpPr>
        <p:spPr>
          <a:xfrm>
            <a:off x="1155700" y="701675"/>
            <a:ext cx="4624388" cy="3468688"/>
          </a:xfrm>
          <a:ln/>
        </p:spPr>
      </p:sp>
      <p:sp>
        <p:nvSpPr>
          <p:cNvPr id="3584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E9992C4-9E0F-4E35-BC23-3502FE8991D0}" type="slidenum">
              <a:rPr lang="en-US" altLang="ko-KR"/>
              <a:pPr/>
              <a:t>5</a:t>
            </a:fld>
            <a:endParaRPr lang="en-US" altLang="ko-KR"/>
          </a:p>
        </p:txBody>
      </p:sp>
      <p:sp>
        <p:nvSpPr>
          <p:cNvPr id="37890" name="Rectangle 2"/>
          <p:cNvSpPr>
            <a:spLocks noGrp="1" noRot="1" noChangeAspect="1" noChangeArrowheads="1" noTextEdit="1"/>
          </p:cNvSpPr>
          <p:nvPr>
            <p:ph type="sldImg"/>
          </p:nvPr>
        </p:nvSpPr>
        <p:spPr>
          <a:xfrm>
            <a:off x="1155700" y="701675"/>
            <a:ext cx="4624388" cy="3468688"/>
          </a:xfrm>
          <a:ln/>
        </p:spPr>
      </p:sp>
      <p:sp>
        <p:nvSpPr>
          <p:cNvPr id="3789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BFA845F8-1DCB-418C-B1BB-60492031F84B}" type="slidenum">
              <a:rPr lang="en-US" altLang="ko-KR"/>
              <a:pPr/>
              <a:t>6</a:t>
            </a:fld>
            <a:endParaRPr lang="en-US" altLang="ko-KR"/>
          </a:p>
        </p:txBody>
      </p:sp>
      <p:sp>
        <p:nvSpPr>
          <p:cNvPr id="39938" name="Rectangle 2"/>
          <p:cNvSpPr>
            <a:spLocks noGrp="1" noRot="1" noChangeAspect="1" noChangeArrowheads="1" noTextEdit="1"/>
          </p:cNvSpPr>
          <p:nvPr>
            <p:ph type="sldImg"/>
          </p:nvPr>
        </p:nvSpPr>
        <p:spPr>
          <a:xfrm>
            <a:off x="1155700" y="701675"/>
            <a:ext cx="4624388" cy="3468688"/>
          </a:xfrm>
          <a:ln/>
        </p:spPr>
      </p:sp>
      <p:sp>
        <p:nvSpPr>
          <p:cNvPr id="3993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D3284171-B8EF-4FE0-B992-CAC09544C715}" type="slidenum">
              <a:rPr lang="en-US" altLang="ko-KR"/>
              <a:pPr/>
              <a:t>7</a:t>
            </a:fld>
            <a:endParaRPr lang="en-US" altLang="ko-KR"/>
          </a:p>
        </p:txBody>
      </p:sp>
      <p:sp>
        <p:nvSpPr>
          <p:cNvPr id="41986" name="Rectangle 2"/>
          <p:cNvSpPr>
            <a:spLocks noGrp="1" noChangeArrowheads="1"/>
          </p:cNvSpPr>
          <p:nvPr>
            <p:ph type="body" idx="1"/>
          </p:nvPr>
        </p:nvSpPr>
        <p:spPr>
          <a:xfrm>
            <a:off x="925513" y="4562475"/>
            <a:ext cx="2849562" cy="1625600"/>
          </a:xfrm>
          <a:noFill/>
          <a:ln/>
        </p:spPr>
        <p:txBody>
          <a:bodyPr lIns="95647" tIns="46985" rIns="95647" bIns="46985"/>
          <a:lstStyle/>
          <a:p>
            <a:endParaRPr lang="ko-KR" altLang="en-US">
              <a:ea typeface="굴림" pitchFamily="34" charset="-127"/>
            </a:endParaRPr>
          </a:p>
          <a:p>
            <a:endParaRPr lang="ko-KR" altLang="en-US">
              <a:ea typeface="굴림" pitchFamily="34" charset="-127"/>
            </a:endParaRPr>
          </a:p>
          <a:p>
            <a:endParaRPr lang="ko-KR" altLang="en-US">
              <a:ea typeface="굴림" pitchFamily="34" charset="-127"/>
            </a:endParaRPr>
          </a:p>
        </p:txBody>
      </p:sp>
      <p:sp>
        <p:nvSpPr>
          <p:cNvPr id="41987"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EA5A3FC-77BF-4C52-80C0-D8ABA8B6F975}" type="slidenum">
              <a:rPr lang="en-US" altLang="ko-KR"/>
              <a:pPr/>
              <a:t>8</a:t>
            </a:fld>
            <a:endParaRPr lang="en-US" altLang="ko-KR"/>
          </a:p>
        </p:txBody>
      </p:sp>
      <p:sp>
        <p:nvSpPr>
          <p:cNvPr id="44034" name="Rectangle 2"/>
          <p:cNvSpPr>
            <a:spLocks noGrp="1" noChangeArrowheads="1"/>
          </p:cNvSpPr>
          <p:nvPr>
            <p:ph type="body" idx="1"/>
          </p:nvPr>
        </p:nvSpPr>
        <p:spPr>
          <a:xfrm>
            <a:off x="925513" y="4562475"/>
            <a:ext cx="2849562" cy="1625600"/>
          </a:xfrm>
          <a:noFill/>
          <a:ln/>
        </p:spPr>
        <p:txBody>
          <a:bodyPr lIns="95647" tIns="46985" rIns="95647" bIns="46985"/>
          <a:lstStyle/>
          <a:p>
            <a:endParaRPr lang="ko-KR" altLang="en-US">
              <a:ea typeface="굴림" pitchFamily="34" charset="-127"/>
            </a:endParaRPr>
          </a:p>
          <a:p>
            <a:endParaRPr lang="ko-KR" altLang="en-US">
              <a:ea typeface="굴림" pitchFamily="34" charset="-127"/>
            </a:endParaRPr>
          </a:p>
          <a:p>
            <a:endParaRPr lang="ko-KR" altLang="en-US">
              <a:ea typeface="굴림" pitchFamily="34" charset="-127"/>
            </a:endParaRPr>
          </a:p>
        </p:txBody>
      </p:sp>
      <p:sp>
        <p:nvSpPr>
          <p:cNvPr id="44035"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3B919D53-C40C-4D94-B03B-3D4235AE7AE4}" type="slidenum">
              <a:rPr lang="en-US" altLang="ko-KR"/>
              <a:pPr/>
              <a:t>9</a:t>
            </a:fld>
            <a:endParaRPr lang="en-US" altLang="ko-KR"/>
          </a:p>
        </p:txBody>
      </p:sp>
      <p:sp>
        <p:nvSpPr>
          <p:cNvPr id="46082" name="Rectangle 2"/>
          <p:cNvSpPr>
            <a:spLocks noGrp="1" noChangeArrowheads="1"/>
          </p:cNvSpPr>
          <p:nvPr>
            <p:ph type="body" idx="1"/>
          </p:nvPr>
        </p:nvSpPr>
        <p:spPr>
          <a:xfrm>
            <a:off x="925513" y="4562475"/>
            <a:ext cx="2849562" cy="1625600"/>
          </a:xfrm>
          <a:noFill/>
          <a:ln/>
        </p:spPr>
        <p:txBody>
          <a:bodyPr lIns="95647" tIns="46985" rIns="95647" bIns="46985"/>
          <a:lstStyle/>
          <a:p>
            <a:endParaRPr lang="ko-KR" altLang="en-US">
              <a:ea typeface="굴림" pitchFamily="34" charset="-127"/>
            </a:endParaRPr>
          </a:p>
          <a:p>
            <a:endParaRPr lang="ko-KR" altLang="en-US">
              <a:ea typeface="굴림" pitchFamily="34" charset="-127"/>
            </a:endParaRPr>
          </a:p>
          <a:p>
            <a:endParaRPr lang="ko-KR" altLang="en-US">
              <a:ea typeface="굴림" pitchFamily="34" charset="-127"/>
            </a:endParaRPr>
          </a:p>
        </p:txBody>
      </p:sp>
      <p:sp>
        <p:nvSpPr>
          <p:cNvPr id="46083"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ko-KR" dirty="0" smtClean="0"/>
              <a:t>May 2011</a:t>
            </a:r>
            <a:endParaRPr lang="en-US" altLang="ko-KR" dirty="0"/>
          </a:p>
        </p:txBody>
      </p:sp>
      <p:sp>
        <p:nvSpPr>
          <p:cNvPr id="5" name="Footer Placeholder 4"/>
          <p:cNvSpPr>
            <a:spLocks noGrp="1"/>
          </p:cNvSpPr>
          <p:nvPr>
            <p:ph type="ftr" sz="quarter" idx="11"/>
          </p:nvPr>
        </p:nvSpPr>
        <p:spPr/>
        <p:txBody>
          <a:bodyPr/>
          <a:lstStyle>
            <a:lvl1pPr>
              <a:defRPr/>
            </a:lvl1p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DC17D63B-54B1-4D2E-BB56-E62F75E7DF8E}" type="slidenum">
              <a:rPr lang="en-US" altLang="ko-K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ko-KR" dirty="0" smtClean="0"/>
              <a:t>Nov 2011</a:t>
            </a:r>
            <a:endParaRPr lang="en-US" altLang="ko-KR" dirty="0"/>
          </a:p>
        </p:txBody>
      </p:sp>
      <p:sp>
        <p:nvSpPr>
          <p:cNvPr id="5" name="Footer Placeholder 4"/>
          <p:cNvSpPr>
            <a:spLocks noGrp="1"/>
          </p:cNvSpPr>
          <p:nvPr>
            <p:ph type="ftr" sz="quarter" idx="11"/>
          </p:nvPr>
        </p:nvSpPr>
        <p:spPr/>
        <p:txBody>
          <a:bodyPr/>
          <a:lstStyle>
            <a:lvl1pPr>
              <a:defRPr/>
            </a:lvl1p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67F8BA7-6248-406D-8A94-4817F86D4764}" type="slidenum">
              <a:rPr lang="en-US" altLang="ko-K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ko-KR" dirty="0" smtClean="0"/>
              <a:t>Nov 2011</a:t>
            </a:r>
            <a:endParaRPr lang="en-US" altLang="ko-KR" dirty="0"/>
          </a:p>
        </p:txBody>
      </p:sp>
      <p:sp>
        <p:nvSpPr>
          <p:cNvPr id="5" name="Footer Placeholder 4"/>
          <p:cNvSpPr>
            <a:spLocks noGrp="1"/>
          </p:cNvSpPr>
          <p:nvPr>
            <p:ph type="ftr" sz="quarter" idx="11"/>
          </p:nvPr>
        </p:nvSpPr>
        <p:spPr/>
        <p:txBody>
          <a:bodyPr/>
          <a:lstStyle>
            <a:lvl1pPr>
              <a:defRPr/>
            </a:lvl1p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D3DE7A4-A46D-4802-8821-DD46F08EF129}" type="slidenum">
              <a:rPr lang="en-US" altLang="ko-K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958850" cy="274637"/>
          </a:xfrm>
        </p:spPr>
        <p:txBody>
          <a:bodyPr/>
          <a:lstStyle>
            <a:lvl1pPr>
              <a:defRPr/>
            </a:lvl1pPr>
          </a:lstStyle>
          <a:p>
            <a:r>
              <a:rPr lang="en-US" altLang="ko-KR" dirty="0" smtClean="0"/>
              <a:t>Nov 2011</a:t>
            </a:r>
            <a:endParaRPr lang="en-US" altLang="ko-KR" dirty="0"/>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ko-KR" altLang="en-US"/>
              <a:t>Fischer, Lee, Zhu</a:t>
            </a:r>
            <a:endParaRPr lang="en-US" altLang="ko-KR"/>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ltLang="ko-KR"/>
              <a:t>Slide </a:t>
            </a:r>
            <a:fld id="{3BFDC05F-2973-4D27-9B07-EB3419C7DE9E}" type="slidenum">
              <a:rPr lang="en-US" altLang="ko-K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ko-KR" dirty="0" smtClean="0"/>
              <a:t>Nov 2011</a:t>
            </a:r>
            <a:endParaRPr lang="en-US" altLang="ko-KR" dirty="0"/>
          </a:p>
        </p:txBody>
      </p:sp>
      <p:sp>
        <p:nvSpPr>
          <p:cNvPr id="5" name="Footer Placeholder 4"/>
          <p:cNvSpPr>
            <a:spLocks noGrp="1"/>
          </p:cNvSpPr>
          <p:nvPr>
            <p:ph type="ftr" sz="quarter" idx="11"/>
          </p:nvPr>
        </p:nvSpPr>
        <p:spPr/>
        <p:txBody>
          <a:bodyPr/>
          <a:lstStyle>
            <a:lvl1pPr>
              <a:defRPr/>
            </a:lvl1p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3A0ECB10-EC6C-48EF-AC56-DD312EB9C17A}" type="slidenum">
              <a:rPr lang="en-US" altLang="ko-K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ko-KR" dirty="0" smtClean="0"/>
              <a:t>Nov 2011</a:t>
            </a:r>
            <a:endParaRPr lang="en-US" altLang="ko-KR" dirty="0"/>
          </a:p>
        </p:txBody>
      </p:sp>
      <p:sp>
        <p:nvSpPr>
          <p:cNvPr id="5" name="Footer Placeholder 4"/>
          <p:cNvSpPr>
            <a:spLocks noGrp="1"/>
          </p:cNvSpPr>
          <p:nvPr>
            <p:ph type="ftr" sz="quarter" idx="11"/>
          </p:nvPr>
        </p:nvSpPr>
        <p:spPr/>
        <p:txBody>
          <a:bodyPr/>
          <a:lstStyle>
            <a:lvl1pPr>
              <a:defRPr/>
            </a:lvl1p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B25969CF-8E70-4B9F-947B-A9D0D4234C5C}" type="slidenum">
              <a:rPr lang="en-US" altLang="ko-K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ko-KR" dirty="0" smtClean="0"/>
              <a:t>Nov 2011</a:t>
            </a:r>
            <a:endParaRPr lang="en-US" altLang="ko-KR" dirty="0"/>
          </a:p>
        </p:txBody>
      </p:sp>
      <p:sp>
        <p:nvSpPr>
          <p:cNvPr id="6" name="Footer Placeholder 5"/>
          <p:cNvSpPr>
            <a:spLocks noGrp="1"/>
          </p:cNvSpPr>
          <p:nvPr>
            <p:ph type="ftr" sz="quarter" idx="11"/>
          </p:nvPr>
        </p:nvSpPr>
        <p:spPr/>
        <p:txBody>
          <a:bodyPr/>
          <a:lstStyle>
            <a:lvl1pPr>
              <a:defRPr/>
            </a:lvl1pPr>
          </a:lstStyle>
          <a:p>
            <a:r>
              <a:rPr lang="ko-KR" altLang="en-US"/>
              <a:t>Fischer, Lee, Zhu</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383C56C0-EFF8-41FD-A20A-4A9C158C5BAE}" type="slidenum">
              <a:rPr lang="en-US" altLang="ko-K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ko-KR" dirty="0" smtClean="0"/>
              <a:t>Nov 2011</a:t>
            </a:r>
            <a:endParaRPr lang="en-US" altLang="ko-KR" dirty="0"/>
          </a:p>
        </p:txBody>
      </p:sp>
      <p:sp>
        <p:nvSpPr>
          <p:cNvPr id="8" name="Footer Placeholder 7"/>
          <p:cNvSpPr>
            <a:spLocks noGrp="1"/>
          </p:cNvSpPr>
          <p:nvPr>
            <p:ph type="ftr" sz="quarter" idx="11"/>
          </p:nvPr>
        </p:nvSpPr>
        <p:spPr/>
        <p:txBody>
          <a:bodyPr/>
          <a:lstStyle>
            <a:lvl1pPr>
              <a:defRPr/>
            </a:lvl1pPr>
          </a:lstStyle>
          <a:p>
            <a:r>
              <a:rPr lang="ko-KR" altLang="en-US"/>
              <a:t>Fischer, Lee, Zhu</a:t>
            </a:r>
            <a:endParaRPr lang="en-US" altLang="ko-KR"/>
          </a:p>
        </p:txBody>
      </p:sp>
      <p:sp>
        <p:nvSpPr>
          <p:cNvPr id="9" name="Slide Number Placeholder 8"/>
          <p:cNvSpPr>
            <a:spLocks noGrp="1"/>
          </p:cNvSpPr>
          <p:nvPr>
            <p:ph type="sldNum" sz="quarter" idx="12"/>
          </p:nvPr>
        </p:nvSpPr>
        <p:spPr/>
        <p:txBody>
          <a:bodyPr/>
          <a:lstStyle>
            <a:lvl1pPr>
              <a:defRPr/>
            </a:lvl1pPr>
          </a:lstStyle>
          <a:p>
            <a:r>
              <a:rPr lang="en-US" altLang="ko-KR"/>
              <a:t>Slide </a:t>
            </a:r>
            <a:fld id="{C6138D34-126E-4EF3-BFAE-6E9027E5E1D5}" type="slidenum">
              <a:rPr lang="en-US" altLang="ko-K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ko-KR" dirty="0" smtClean="0"/>
              <a:t>Nov 2011</a:t>
            </a:r>
            <a:endParaRPr lang="en-US" altLang="ko-KR" dirty="0"/>
          </a:p>
        </p:txBody>
      </p:sp>
      <p:sp>
        <p:nvSpPr>
          <p:cNvPr id="4" name="Footer Placeholder 3"/>
          <p:cNvSpPr>
            <a:spLocks noGrp="1"/>
          </p:cNvSpPr>
          <p:nvPr>
            <p:ph type="ftr" sz="quarter" idx="11"/>
          </p:nvPr>
        </p:nvSpPr>
        <p:spPr/>
        <p:txBody>
          <a:bodyPr/>
          <a:lstStyle>
            <a:lvl1pPr>
              <a:defRPr/>
            </a:lvl1pPr>
          </a:lstStyle>
          <a:p>
            <a:r>
              <a:rPr lang="ko-KR" altLang="en-US"/>
              <a:t>Fischer, Lee, Zhu</a:t>
            </a:r>
            <a:endParaRPr lang="en-US" altLang="ko-KR"/>
          </a:p>
        </p:txBody>
      </p:sp>
      <p:sp>
        <p:nvSpPr>
          <p:cNvPr id="5" name="Slide Number Placeholder 4"/>
          <p:cNvSpPr>
            <a:spLocks noGrp="1"/>
          </p:cNvSpPr>
          <p:nvPr>
            <p:ph type="sldNum" sz="quarter" idx="12"/>
          </p:nvPr>
        </p:nvSpPr>
        <p:spPr/>
        <p:txBody>
          <a:bodyPr/>
          <a:lstStyle>
            <a:lvl1pPr>
              <a:defRPr/>
            </a:lvl1pPr>
          </a:lstStyle>
          <a:p>
            <a:r>
              <a:rPr lang="en-US" altLang="ko-KR"/>
              <a:t>Slide </a:t>
            </a:r>
            <a:fld id="{A4890BF7-C185-4074-98E2-B413F70E8662}" type="slidenum">
              <a:rPr lang="en-US" altLang="ko-K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ko-KR" dirty="0" smtClean="0"/>
              <a:t>Nov 2011</a:t>
            </a:r>
            <a:endParaRPr lang="en-US" altLang="ko-KR" dirty="0"/>
          </a:p>
        </p:txBody>
      </p:sp>
      <p:sp>
        <p:nvSpPr>
          <p:cNvPr id="3" name="Footer Placeholder 2"/>
          <p:cNvSpPr>
            <a:spLocks noGrp="1"/>
          </p:cNvSpPr>
          <p:nvPr>
            <p:ph type="ftr" sz="quarter" idx="11"/>
          </p:nvPr>
        </p:nvSpPr>
        <p:spPr/>
        <p:txBody>
          <a:bodyPr/>
          <a:lstStyle>
            <a:lvl1pPr>
              <a:defRPr/>
            </a:lvl1pPr>
          </a:lstStyle>
          <a:p>
            <a:r>
              <a:rPr lang="ko-KR" altLang="en-US"/>
              <a:t>Fischer, Lee, Zhu</a:t>
            </a:r>
            <a:endParaRPr lang="en-US" altLang="ko-KR"/>
          </a:p>
        </p:txBody>
      </p:sp>
      <p:sp>
        <p:nvSpPr>
          <p:cNvPr id="4" name="Slide Number Placeholder 3"/>
          <p:cNvSpPr>
            <a:spLocks noGrp="1"/>
          </p:cNvSpPr>
          <p:nvPr>
            <p:ph type="sldNum" sz="quarter" idx="12"/>
          </p:nvPr>
        </p:nvSpPr>
        <p:spPr/>
        <p:txBody>
          <a:bodyPr/>
          <a:lstStyle>
            <a:lvl1pPr>
              <a:defRPr/>
            </a:lvl1pPr>
          </a:lstStyle>
          <a:p>
            <a:r>
              <a:rPr lang="en-US" altLang="ko-KR"/>
              <a:t>Slide </a:t>
            </a:r>
            <a:fld id="{9DC46E67-0FD3-4878-8A8A-2382135597BA}" type="slidenum">
              <a:rPr lang="en-US" altLang="ko-K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ko-KR" dirty="0" smtClean="0"/>
              <a:t>Nov 2011</a:t>
            </a:r>
            <a:endParaRPr lang="en-US" altLang="ko-KR" dirty="0"/>
          </a:p>
        </p:txBody>
      </p:sp>
      <p:sp>
        <p:nvSpPr>
          <p:cNvPr id="6" name="Footer Placeholder 5"/>
          <p:cNvSpPr>
            <a:spLocks noGrp="1"/>
          </p:cNvSpPr>
          <p:nvPr>
            <p:ph type="ftr" sz="quarter" idx="11"/>
          </p:nvPr>
        </p:nvSpPr>
        <p:spPr/>
        <p:txBody>
          <a:bodyPr/>
          <a:lstStyle>
            <a:lvl1pPr>
              <a:defRPr/>
            </a:lvl1pPr>
          </a:lstStyle>
          <a:p>
            <a:r>
              <a:rPr lang="ko-KR" altLang="en-US"/>
              <a:t>Fischer, Lee, Zhu</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2ED7DDBD-9049-405F-B567-2858908F7914}" type="slidenum">
              <a:rPr lang="en-US" altLang="ko-K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ko-KR" dirty="0" smtClean="0"/>
              <a:t>Nov 2011</a:t>
            </a:r>
            <a:endParaRPr lang="en-US" altLang="ko-KR" dirty="0"/>
          </a:p>
        </p:txBody>
      </p:sp>
      <p:sp>
        <p:nvSpPr>
          <p:cNvPr id="6" name="Footer Placeholder 5"/>
          <p:cNvSpPr>
            <a:spLocks noGrp="1"/>
          </p:cNvSpPr>
          <p:nvPr>
            <p:ph type="ftr" sz="quarter" idx="11"/>
          </p:nvPr>
        </p:nvSpPr>
        <p:spPr/>
        <p:txBody>
          <a:bodyPr/>
          <a:lstStyle>
            <a:lvl1pPr>
              <a:defRPr/>
            </a:lvl1pPr>
          </a:lstStyle>
          <a:p>
            <a:r>
              <a:rPr lang="ko-KR" altLang="en-US"/>
              <a:t>Fischer, Lee, Zhu</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A1502B7F-EB45-479A-87DA-4C70DE997965}" type="slidenum">
              <a:rPr lang="en-US" altLang="ko-K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Nov 2011</a:t>
            </a:r>
            <a:endParaRPr lang="en-US" altLang="ko-KR"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ea typeface="굴림" pitchFamily="34" charset="-127"/>
              </a:defRPr>
            </a:lvl1pPr>
          </a:lstStyle>
          <a:p>
            <a:r>
              <a:rPr lang="ko-KR" altLang="en-US"/>
              <a:t>Fischer, Lee, Zhu</a:t>
            </a:r>
            <a:endParaRPr lang="en-US" altLang="ko-K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34" charset="-127"/>
              </a:defRPr>
            </a:lvl1pPr>
          </a:lstStyle>
          <a:p>
            <a:r>
              <a:rPr lang="en-US" altLang="ko-KR"/>
              <a:t>Slide </a:t>
            </a:r>
            <a:fld id="{4E86E448-ED30-49B3-AE89-E5C594F5EEDC}" type="slidenum">
              <a:rPr lang="en-US" altLang="ko-KR"/>
              <a:pPr/>
              <a:t>‹#›</a:t>
            </a:fld>
            <a:endParaRPr lang="en-US" altLang="ko-KR"/>
          </a:p>
        </p:txBody>
      </p:sp>
      <p:sp>
        <p:nvSpPr>
          <p:cNvPr id="1031" name="Rectangle 7"/>
          <p:cNvSpPr>
            <a:spLocks noChangeArrowheads="1"/>
          </p:cNvSpPr>
          <p:nvPr/>
        </p:nvSpPr>
        <p:spPr bwMode="auto">
          <a:xfrm>
            <a:off x="5117538" y="332601"/>
            <a:ext cx="3327962" cy="276999"/>
          </a:xfrm>
          <a:prstGeom prst="rect">
            <a:avLst/>
          </a:prstGeom>
          <a:noFill/>
          <a:ln w="9525">
            <a:noFill/>
            <a:miter lim="800000"/>
            <a:headEnd/>
            <a:tailEnd/>
          </a:ln>
          <a:effectLst/>
        </p:spPr>
        <p:txBody>
          <a:bodyPr wrap="none" lIns="0" tIns="0" rIns="0" bIns="0" anchor="b">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altLang="ko-KR" sz="1800" b="1" dirty="0">
                <a:ea typeface="굴림" pitchFamily="34" charset="-127"/>
              </a:rPr>
              <a:t>doc.: IEEE </a:t>
            </a:r>
            <a:r>
              <a:rPr lang="en-US" altLang="ko-KR" sz="1800" b="1" dirty="0" smtClean="0">
                <a:ea typeface="굴림" pitchFamily="34" charset="-127"/>
              </a:rPr>
              <a:t>802.11-11/ </a:t>
            </a:r>
            <a:r>
              <a:rPr lang="en-US" altLang="ko-KR" sz="1800" b="1" dirty="0" smtClean="0">
                <a:ea typeface="굴림" pitchFamily="34" charset="-127"/>
              </a:rPr>
              <a:t>1531r4</a:t>
            </a:r>
            <a:endParaRPr lang="en-US" altLang="ko-KR" sz="1800" b="1" dirty="0" smtClean="0">
              <a:ea typeface="굴림" pitchFamily="34"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www.ieee.org/portal/cms_docs/about/CoE_poster.pdf"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10"/>
          </p:nvPr>
        </p:nvSpPr>
        <p:spPr/>
        <p:txBody>
          <a:bodyPr/>
          <a:lstStyle/>
          <a:p>
            <a:r>
              <a:rPr lang="en-US" altLang="ko-KR" dirty="0" smtClean="0"/>
              <a:t>Nov 2011</a:t>
            </a:r>
            <a:endParaRPr lang="en-US" altLang="ko-KR" dirty="0"/>
          </a:p>
        </p:txBody>
      </p:sp>
      <p:sp>
        <p:nvSpPr>
          <p:cNvPr id="7" name="Footer Placeholder 4"/>
          <p:cNvSpPr>
            <a:spLocks noGrp="1"/>
          </p:cNvSpPr>
          <p:nvPr>
            <p:ph type="ftr" sz="quarter" idx="11"/>
          </p:nvPr>
        </p:nvSpPr>
        <p:spPr/>
        <p:txBody>
          <a:bodyPr/>
          <a:lstStyle/>
          <a:p>
            <a:r>
              <a:rPr lang="ko-KR" altLang="en-US"/>
              <a:t>Fischer, Lee, Zhu</a:t>
            </a:r>
            <a:endParaRPr lang="en-US" altLang="ko-KR"/>
          </a:p>
        </p:txBody>
      </p:sp>
      <p:sp>
        <p:nvSpPr>
          <p:cNvPr id="8" name="Slide Number Placeholder 5"/>
          <p:cNvSpPr>
            <a:spLocks noGrp="1"/>
          </p:cNvSpPr>
          <p:nvPr>
            <p:ph type="sldNum" sz="quarter" idx="12"/>
          </p:nvPr>
        </p:nvSpPr>
        <p:spPr/>
        <p:txBody>
          <a:bodyPr/>
          <a:lstStyle/>
          <a:p>
            <a:r>
              <a:rPr lang="en-US" altLang="ko-KR"/>
              <a:t>Slide </a:t>
            </a:r>
            <a:fld id="{264E0473-E3CC-4B62-AB89-FDDD4EEB9EF5}" type="slidenum">
              <a:rPr lang="en-US" altLang="ko-KR"/>
              <a:pPr/>
              <a:t>1</a:t>
            </a:fld>
            <a:endParaRPr lang="en-US" altLang="ko-KR"/>
          </a:p>
        </p:txBody>
      </p:sp>
      <p:sp>
        <p:nvSpPr>
          <p:cNvPr id="30722" name="Rectangle 2"/>
          <p:cNvSpPr>
            <a:spLocks noGrp="1" noChangeArrowheads="1"/>
          </p:cNvSpPr>
          <p:nvPr>
            <p:ph type="title"/>
          </p:nvPr>
        </p:nvSpPr>
        <p:spPr>
          <a:noFill/>
          <a:ln/>
        </p:spPr>
        <p:txBody>
          <a:bodyPr/>
          <a:lstStyle/>
          <a:p>
            <a:r>
              <a:rPr lang="en-US" altLang="ko-KR" dirty="0" err="1" smtClean="0">
                <a:ea typeface="굴림" pitchFamily="34" charset="-127"/>
              </a:rPr>
              <a:t>TGac</a:t>
            </a:r>
            <a:r>
              <a:rPr lang="en-US" altLang="ko-KR" dirty="0">
                <a:ea typeface="굴림" pitchFamily="34" charset="-127"/>
              </a:rPr>
              <a:t> </a:t>
            </a:r>
            <a:r>
              <a:rPr lang="en-US" altLang="ko-KR" dirty="0" smtClean="0">
                <a:ea typeface="굴림" pitchFamily="34" charset="-127"/>
              </a:rPr>
              <a:t>MAC ad hoc agenda and report</a:t>
            </a:r>
            <a:endParaRPr lang="en-US" altLang="ko-KR" dirty="0">
              <a:ea typeface="굴림" pitchFamily="34" charset="-127"/>
            </a:endParaRPr>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altLang="ko-KR" sz="2000" dirty="0">
                <a:ea typeface="굴림" pitchFamily="34" charset="-127"/>
              </a:rPr>
              <a:t>Date:</a:t>
            </a:r>
            <a:r>
              <a:rPr lang="en-US" altLang="ko-KR" sz="2000" b="0" dirty="0">
                <a:ea typeface="굴림" pitchFamily="34" charset="-127"/>
              </a:rPr>
              <a:t> </a:t>
            </a:r>
            <a:r>
              <a:rPr lang="en-US" altLang="ko-KR" sz="2000" b="0" dirty="0" smtClean="0">
                <a:ea typeface="굴림" pitchFamily="34" charset="-127"/>
              </a:rPr>
              <a:t>2011-11-10</a:t>
            </a:r>
            <a:endParaRPr lang="en-US" altLang="ko-KR" sz="2000" b="0" dirty="0">
              <a:ea typeface="굴림" pitchFamily="34" charset="-127"/>
            </a:endParaRPr>
          </a:p>
        </p:txBody>
      </p:sp>
      <p:graphicFrame>
        <p:nvGraphicFramePr>
          <p:cNvPr id="30731" name="Object 11"/>
          <p:cNvGraphicFramePr>
            <a:graphicFrameLocks noChangeAspect="1"/>
          </p:cNvGraphicFramePr>
          <p:nvPr/>
        </p:nvGraphicFramePr>
        <p:xfrm>
          <a:off x="514350" y="2390775"/>
          <a:ext cx="7867650" cy="3248025"/>
        </p:xfrm>
        <a:graphic>
          <a:graphicData uri="http://schemas.openxmlformats.org/presentationml/2006/ole">
            <p:oleObj spid="_x0000_s30731" name="Document" r:id="rId4" imgW="8196576" imgH="3388946" progId="Word.Document.8">
              <p:embed/>
            </p:oleObj>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altLang="ko-KR" sz="2000" b="1">
                <a:ea typeface="굴림" pitchFamily="34" charset="-127"/>
              </a:rPr>
              <a:t>Authors:</a:t>
            </a:r>
            <a:endParaRPr lang="en-US" altLang="ko-KR" sz="2000">
              <a:ea typeface="굴림" pitchFamily="34" charset="-127"/>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r>
              <a:rPr lang="ko-KR" altLang="en-US"/>
              <a:t>Fischer, Lee, Zhu</a:t>
            </a:r>
            <a:endParaRPr lang="en-US" altLang="ko-KR"/>
          </a:p>
        </p:txBody>
      </p:sp>
      <p:sp>
        <p:nvSpPr>
          <p:cNvPr id="9" name="Slide Number Placeholder 5"/>
          <p:cNvSpPr>
            <a:spLocks noGrp="1"/>
          </p:cNvSpPr>
          <p:nvPr>
            <p:ph type="sldNum" sz="quarter" idx="12"/>
          </p:nvPr>
        </p:nvSpPr>
        <p:spPr/>
        <p:txBody>
          <a:bodyPr/>
          <a:lstStyle/>
          <a:p>
            <a:r>
              <a:rPr lang="en-US" altLang="ko-KR"/>
              <a:t>Slide </a:t>
            </a:r>
            <a:fld id="{AF849856-4150-43BB-B16E-003D8951537A}" type="slidenum">
              <a:rPr lang="en-US" altLang="ko-KR"/>
              <a:pPr/>
              <a:t>10</a:t>
            </a:fld>
            <a:endParaRPr lang="en-US" altLang="ko-KR"/>
          </a:p>
        </p:txBody>
      </p:sp>
      <p:sp>
        <p:nvSpPr>
          <p:cNvPr id="47106" name="Rectangle 2"/>
          <p:cNvSpPr>
            <a:spLocks noGrp="1" noChangeArrowheads="1"/>
          </p:cNvSpPr>
          <p:nvPr>
            <p:ph type="body" idx="1"/>
          </p:nvPr>
        </p:nvSpPr>
        <p:spPr>
          <a:xfrm>
            <a:off x="250825" y="1268413"/>
            <a:ext cx="8610600" cy="4968875"/>
          </a:xfrm>
        </p:spPr>
        <p:txBody>
          <a:bodyPr/>
          <a:lstStyle/>
          <a:p>
            <a:pPr marL="228600" lvl="1" indent="0">
              <a:lnSpc>
                <a:spcPct val="80000"/>
              </a:lnSpc>
              <a:buFontTx/>
              <a:buNone/>
            </a:pPr>
            <a:r>
              <a:rPr lang="en-US" altLang="ko-KR" sz="1400">
                <a:ea typeface="굴림" pitchFamily="34" charset="-127"/>
              </a:rPr>
              <a:t>The assurance is irrevocable once submitted and accepted and shall apply, at a minimum, from the date of the standard's approval to the date of the standard's withdrawal.</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The IEEE is not responsible for identifying Essential Patent Claims for which a license may be required, for conducting inquiries into the legal validity or scope of those Patent Claims, or for determining whether any licensing terms or conditions are reasonable or non-discriminatory.</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Nothing in this policy shall be interpreted as giving rise to a duty to conduct a patent search. No license is implied by the submission of a Letter of Assurance.</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In order for IEEE’s patent policy to function efficiently, individuals participating in the standards development process: (a) shall inform the IEEE (or cause the IEEE to be informed) of the holder of any potential Essential Patent Claims of which they are personally aware and that are not already the subject of an existing Letter of Assurance, owned or controlled by the participant or the entity the participant is from, employed by, or otherwise represents; and (b) should inform the IEEE (or cause the IEEE to be informed) of any other holders of such potential Essential Patent Claims that are not already the subject of an existing Letter of Assurance.</a:t>
            </a:r>
          </a:p>
        </p:txBody>
      </p:sp>
      <p:sp>
        <p:nvSpPr>
          <p:cNvPr id="47107" name="Rectangle 3"/>
          <p:cNvSpPr>
            <a:spLocks noGrp="1" noChangeArrowheads="1"/>
          </p:cNvSpPr>
          <p:nvPr>
            <p:ph type="title"/>
          </p:nvPr>
        </p:nvSpPr>
        <p:spPr>
          <a:xfrm>
            <a:off x="179388" y="692150"/>
            <a:ext cx="8686800" cy="504825"/>
          </a:xfrm>
        </p:spPr>
        <p:txBody>
          <a:bodyPr/>
          <a:lstStyle/>
          <a:p>
            <a:r>
              <a:rPr lang="en-US" altLang="ko-KR" sz="2000" i="1" u="sng">
                <a:latin typeface="Helvetica" pitchFamily="34" charset="0"/>
                <a:ea typeface="굴림" pitchFamily="34" charset="-127"/>
              </a:rPr>
              <a:t>IEEE-SA Standards Board Bylaws</a:t>
            </a:r>
            <a:r>
              <a:rPr lang="en-US" altLang="ko-KR" sz="2000" u="sng">
                <a:latin typeface="Helvetica" pitchFamily="34" charset="0"/>
                <a:ea typeface="굴림" pitchFamily="34" charset="-127"/>
              </a:rPr>
              <a:t> on Patents in Standards</a:t>
            </a:r>
          </a:p>
        </p:txBody>
      </p:sp>
      <p:sp>
        <p:nvSpPr>
          <p:cNvPr id="47108" name="Rectangle 4"/>
          <p:cNvSpPr>
            <a:spLocks noChangeArrowheads="1"/>
          </p:cNvSpPr>
          <p:nvPr/>
        </p:nvSpPr>
        <p:spPr bwMode="auto">
          <a:xfrm>
            <a:off x="0" y="152400"/>
            <a:ext cx="9144000" cy="1066800"/>
          </a:xfrm>
          <a:prstGeom prst="rect">
            <a:avLst/>
          </a:prstGeom>
          <a:noFill/>
          <a:ln w="9525">
            <a:noFill/>
            <a:miter lim="800000"/>
            <a:headEnd/>
            <a:tailEnd/>
          </a:ln>
          <a:effectLst/>
        </p:spPr>
        <p:txBody>
          <a:bodyPr anchor="ctr"/>
          <a:lstStyle/>
          <a:p>
            <a:pPr algn="ctr"/>
            <a:endParaRPr lang="en-GB" sz="2000" b="1">
              <a:solidFill>
                <a:schemeClr val="tx2"/>
              </a:solidFill>
            </a:endParaRPr>
          </a:p>
        </p:txBody>
      </p:sp>
      <p:sp>
        <p:nvSpPr>
          <p:cNvPr id="47109" name="Rectangle 5"/>
          <p:cNvSpPr>
            <a:spLocks noChangeArrowheads="1"/>
          </p:cNvSpPr>
          <p:nvPr/>
        </p:nvSpPr>
        <p:spPr bwMode="auto">
          <a:xfrm>
            <a:off x="228600" y="1295400"/>
            <a:ext cx="8534400" cy="4953000"/>
          </a:xfrm>
          <a:prstGeom prst="rect">
            <a:avLst/>
          </a:prstGeom>
          <a:noFill/>
          <a:ln w="9525">
            <a:noFill/>
            <a:miter lim="800000"/>
            <a:headEnd/>
            <a:tailEnd/>
          </a:ln>
          <a:effectLst/>
        </p:spPr>
        <p:txBody>
          <a:bodyPr/>
          <a:lstStyle/>
          <a:p>
            <a:pPr marL="338138" lvl="1" defTabSz="338138">
              <a:lnSpc>
                <a:spcPct val="80000"/>
              </a:lnSpc>
              <a:spcBef>
                <a:spcPct val="20000"/>
              </a:spcBef>
              <a:tabLst>
                <a:tab pos="519113" algn="l"/>
              </a:tabLst>
            </a:pPr>
            <a:endParaRPr lang="en-GB" sz="1300"/>
          </a:p>
        </p:txBody>
      </p:sp>
      <p:sp>
        <p:nvSpPr>
          <p:cNvPr id="47110"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a:effectLst/>
        </p:spPr>
        <p:txBody>
          <a:bodyPr wrap="none" anchor="ctr"/>
          <a:lstStyle/>
          <a:p>
            <a:pPr algn="ctr"/>
            <a:r>
              <a:rPr lang="en-US" altLang="ko-KR" sz="2400">
                <a:ea typeface="굴림" pitchFamily="34" charset="-127"/>
              </a:rPr>
              <a:t>4</a:t>
            </a:r>
          </a:p>
        </p:txBody>
      </p:sp>
      <p:sp>
        <p:nvSpPr>
          <p:cNvPr id="10" name="Date Placeholder 3"/>
          <p:cNvSpPr>
            <a:spLocks noGrp="1"/>
          </p:cNvSpPr>
          <p:nvPr>
            <p:ph type="dt" sz="half" idx="10"/>
          </p:nvPr>
        </p:nvSpPr>
        <p:spPr>
          <a:xfrm>
            <a:off x="696912" y="332601"/>
            <a:ext cx="1208087" cy="276999"/>
          </a:xfrm>
        </p:spPr>
        <p:txBody>
          <a:bodyPr/>
          <a:lstStyle/>
          <a:p>
            <a:r>
              <a:rPr lang="en-US" altLang="ko-KR" dirty="0" smtClean="0"/>
              <a:t>Nov 2011</a:t>
            </a:r>
            <a:endParaRPr lang="en-US" altLang="ko-KR"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p:txBody>
          <a:bodyPr/>
          <a:lstStyle/>
          <a:p>
            <a:r>
              <a:rPr lang="ko-KR" altLang="en-US"/>
              <a:t>Fischer, Lee, Zhu</a:t>
            </a:r>
            <a:endParaRPr lang="en-US" altLang="ko-KR"/>
          </a:p>
        </p:txBody>
      </p:sp>
      <p:sp>
        <p:nvSpPr>
          <p:cNvPr id="8" name="Slide Number Placeholder 5"/>
          <p:cNvSpPr>
            <a:spLocks noGrp="1"/>
          </p:cNvSpPr>
          <p:nvPr>
            <p:ph type="sldNum" sz="quarter" idx="12"/>
          </p:nvPr>
        </p:nvSpPr>
        <p:spPr/>
        <p:txBody>
          <a:bodyPr/>
          <a:lstStyle/>
          <a:p>
            <a:r>
              <a:rPr lang="en-US" altLang="ko-KR"/>
              <a:t>Slide </a:t>
            </a:r>
            <a:fld id="{0B6F539B-A584-4495-AE7F-59BD90B50672}" type="slidenum">
              <a:rPr lang="en-US" altLang="ko-KR"/>
              <a:pPr/>
              <a:t>11</a:t>
            </a:fld>
            <a:endParaRPr lang="en-US" altLang="ko-KR"/>
          </a:p>
        </p:txBody>
      </p:sp>
      <p:sp>
        <p:nvSpPr>
          <p:cNvPr id="49154" name="Rectangle 2"/>
          <p:cNvSpPr>
            <a:spLocks noGrp="1" noChangeArrowheads="1"/>
          </p:cNvSpPr>
          <p:nvPr>
            <p:ph type="title"/>
          </p:nvPr>
        </p:nvSpPr>
        <p:spPr>
          <a:xfrm>
            <a:off x="323850" y="620713"/>
            <a:ext cx="8458200" cy="609600"/>
          </a:xfrm>
        </p:spPr>
        <p:txBody>
          <a:bodyPr/>
          <a:lstStyle/>
          <a:p>
            <a:r>
              <a:rPr lang="en-US" altLang="ko-KR" sz="2800" u="sng">
                <a:ea typeface="굴림" pitchFamily="34" charset="-127"/>
              </a:rPr>
              <a:t>Other Guidelines for IEEE WG Meetings</a:t>
            </a:r>
          </a:p>
        </p:txBody>
      </p:sp>
      <p:sp>
        <p:nvSpPr>
          <p:cNvPr id="49155" name="Rectangle 3"/>
          <p:cNvSpPr>
            <a:spLocks noChangeArrowheads="1"/>
          </p:cNvSpPr>
          <p:nvPr/>
        </p:nvSpPr>
        <p:spPr bwMode="auto">
          <a:xfrm>
            <a:off x="533400" y="228600"/>
            <a:ext cx="8229600" cy="762000"/>
          </a:xfrm>
          <a:prstGeom prst="rect">
            <a:avLst/>
          </a:prstGeom>
          <a:noFill/>
          <a:ln w="9525">
            <a:noFill/>
            <a:miter lim="800000"/>
            <a:headEnd/>
            <a:tailEnd/>
          </a:ln>
          <a:effectLst/>
        </p:spPr>
        <p:txBody>
          <a:bodyPr anchor="ctr"/>
          <a:lstStyle/>
          <a:p>
            <a:pPr algn="ctr"/>
            <a:endParaRPr lang="en-GB" sz="2000" b="1" u="sng">
              <a:solidFill>
                <a:schemeClr val="tx2"/>
              </a:solidFill>
              <a:latin typeface="Helvetica" pitchFamily="34" charset="0"/>
            </a:endParaRPr>
          </a:p>
        </p:txBody>
      </p:sp>
      <p:sp>
        <p:nvSpPr>
          <p:cNvPr id="49156" name="Rectangle 4"/>
          <p:cNvSpPr>
            <a:spLocks noChangeArrowheads="1"/>
          </p:cNvSpPr>
          <p:nvPr/>
        </p:nvSpPr>
        <p:spPr bwMode="auto">
          <a:xfrm>
            <a:off x="539750" y="1268413"/>
            <a:ext cx="8229600" cy="5040312"/>
          </a:xfrm>
          <a:prstGeom prst="rect">
            <a:avLst/>
          </a:prstGeom>
          <a:noFill/>
          <a:ln w="9525">
            <a:noFill/>
            <a:miter lim="800000"/>
            <a:headEnd/>
            <a:tailEnd/>
          </a:ln>
          <a:effectLst/>
        </p:spPr>
        <p:txBody>
          <a:bodyPr/>
          <a:lstStyle/>
          <a:p>
            <a:pPr marL="230188" indent="-230188">
              <a:lnSpc>
                <a:spcPct val="80000"/>
              </a:lnSpc>
              <a:spcBef>
                <a:spcPct val="20000"/>
              </a:spcBef>
              <a:buFontTx/>
              <a:buChar char="•"/>
            </a:pPr>
            <a:endParaRPr lang="ko-KR" altLang="en-US" sz="700" b="1" u="sng">
              <a:solidFill>
                <a:srgbClr val="FF0000"/>
              </a:solidFill>
              <a:ea typeface="굴림" pitchFamily="34" charset="-127"/>
            </a:endParaRPr>
          </a:p>
          <a:p>
            <a:pPr marL="230188" indent="-230188">
              <a:lnSpc>
                <a:spcPct val="80000"/>
              </a:lnSpc>
              <a:spcBef>
                <a:spcPct val="20000"/>
              </a:spcBef>
              <a:spcAft>
                <a:spcPct val="40000"/>
              </a:spcAft>
              <a:buFontTx/>
              <a:buChar char="•"/>
            </a:pPr>
            <a:r>
              <a:rPr lang="en-US" altLang="ko-KR" sz="1600">
                <a:ea typeface="굴림" pitchFamily="34" charset="-127"/>
              </a:rPr>
              <a:t>All IEEE-SA standards meetings shall be conducted in compliance with all applicable laws, including antitrust and competition laws.</a:t>
            </a:r>
          </a:p>
          <a:p>
            <a:pPr marL="230188" indent="-230188">
              <a:lnSpc>
                <a:spcPct val="80000"/>
              </a:lnSpc>
              <a:spcBef>
                <a:spcPct val="20000"/>
              </a:spcBef>
              <a:spcAft>
                <a:spcPct val="40000"/>
              </a:spcAft>
              <a:buFontTx/>
              <a:buChar char="•"/>
            </a:pPr>
            <a:r>
              <a:rPr lang="en-US" altLang="ko-KR" sz="1600">
                <a:ea typeface="굴림" pitchFamily="34" charset="-127"/>
              </a:rPr>
              <a:t>Don</a:t>
            </a:r>
            <a:r>
              <a:rPr lang="en-US" altLang="ko-KR" sz="1600">
                <a:latin typeface="Arial"/>
                <a:ea typeface="굴림" pitchFamily="34" charset="-127"/>
              </a:rPr>
              <a:t>’</a:t>
            </a:r>
            <a:r>
              <a:rPr lang="en-US" altLang="ko-KR" sz="1600">
                <a:ea typeface="굴림" pitchFamily="34" charset="-127"/>
              </a:rPr>
              <a:t>t discuss the interpretation, validity, or essentiality of patents/patent claims. </a:t>
            </a:r>
          </a:p>
          <a:p>
            <a:pPr marL="230188" indent="-230188">
              <a:lnSpc>
                <a:spcPct val="80000"/>
              </a:lnSpc>
              <a:spcBef>
                <a:spcPct val="20000"/>
              </a:spcBef>
              <a:spcAft>
                <a:spcPct val="40000"/>
              </a:spcAft>
              <a:buFontTx/>
              <a:buChar char="•"/>
            </a:pPr>
            <a:r>
              <a:rPr lang="en-US" altLang="ko-KR" sz="1600">
                <a:ea typeface="굴림" pitchFamily="34" charset="-127"/>
              </a:rPr>
              <a:t>Don</a:t>
            </a:r>
            <a:r>
              <a:rPr lang="en-US" altLang="ko-KR" sz="1600">
                <a:latin typeface="Arial"/>
                <a:ea typeface="굴림" pitchFamily="34" charset="-127"/>
              </a:rPr>
              <a:t>’</a:t>
            </a:r>
            <a:r>
              <a:rPr lang="en-US" altLang="ko-KR" sz="1600">
                <a:ea typeface="굴림" pitchFamily="34" charset="-127"/>
              </a:rPr>
              <a:t>t discuss specific license rates, terms, or conditions.</a:t>
            </a:r>
          </a:p>
          <a:p>
            <a:pPr marL="630238" lvl="1" indent="-285750">
              <a:lnSpc>
                <a:spcPct val="80000"/>
              </a:lnSpc>
              <a:spcBef>
                <a:spcPct val="20000"/>
              </a:spcBef>
              <a:spcAft>
                <a:spcPct val="40000"/>
              </a:spcAft>
              <a:buFontTx/>
              <a:buChar char="–"/>
            </a:pPr>
            <a:r>
              <a:rPr lang="en-US" altLang="ko-KR" sz="1400">
                <a:ea typeface="굴림" pitchFamily="34" charset="-127"/>
              </a:rPr>
              <a:t>Relative costs, including licensing costs of essential patent claims, of different technical approaches may be discussed in standards development meetings. </a:t>
            </a:r>
          </a:p>
          <a:p>
            <a:pPr marL="1143000" lvl="2" indent="-228600">
              <a:lnSpc>
                <a:spcPct val="80000"/>
              </a:lnSpc>
              <a:spcBef>
                <a:spcPct val="20000"/>
              </a:spcBef>
              <a:spcAft>
                <a:spcPct val="40000"/>
              </a:spcAft>
              <a:buFontTx/>
              <a:buChar char="•"/>
            </a:pPr>
            <a:r>
              <a:rPr lang="en-GB" sz="1400"/>
              <a:t>Technical considerations remain primary focus</a:t>
            </a:r>
            <a:endParaRPr lang="en-US" altLang="ko-KR" sz="1400">
              <a:ea typeface="굴림" pitchFamily="34" charset="-127"/>
            </a:endParaRPr>
          </a:p>
          <a:p>
            <a:pPr marL="230188" indent="-230188">
              <a:lnSpc>
                <a:spcPct val="80000"/>
              </a:lnSpc>
              <a:spcBef>
                <a:spcPct val="20000"/>
              </a:spcBef>
              <a:spcAft>
                <a:spcPct val="40000"/>
              </a:spcAft>
              <a:buFontTx/>
              <a:buChar char="•"/>
            </a:pPr>
            <a:r>
              <a:rPr lang="en-US" altLang="ko-KR" sz="1600">
                <a:ea typeface="굴림" pitchFamily="34" charset="-127"/>
              </a:rPr>
              <a:t>Don</a:t>
            </a:r>
            <a:r>
              <a:rPr lang="en-US" altLang="ko-KR" sz="1600">
                <a:latin typeface="Arial"/>
                <a:ea typeface="굴림" pitchFamily="34" charset="-127"/>
              </a:rPr>
              <a:t>’</a:t>
            </a:r>
            <a:r>
              <a:rPr lang="en-US" altLang="ko-KR" sz="1600">
                <a:ea typeface="굴림" pitchFamily="34" charset="-127"/>
              </a:rPr>
              <a:t>t discuss fixing product prices, allocation of customers, or dividing sales markets.</a:t>
            </a:r>
          </a:p>
          <a:p>
            <a:pPr marL="230188" indent="-230188">
              <a:lnSpc>
                <a:spcPct val="80000"/>
              </a:lnSpc>
              <a:spcBef>
                <a:spcPct val="20000"/>
              </a:spcBef>
              <a:spcAft>
                <a:spcPct val="40000"/>
              </a:spcAft>
              <a:buFontTx/>
              <a:buChar char="•"/>
            </a:pPr>
            <a:r>
              <a:rPr lang="en-US" altLang="ko-KR" sz="1600">
                <a:ea typeface="굴림" pitchFamily="34" charset="-127"/>
              </a:rPr>
              <a:t>Don</a:t>
            </a:r>
            <a:r>
              <a:rPr lang="en-US" altLang="ko-KR" sz="1600">
                <a:latin typeface="Arial"/>
                <a:ea typeface="굴림" pitchFamily="34" charset="-127"/>
              </a:rPr>
              <a:t>’</a:t>
            </a:r>
            <a:r>
              <a:rPr lang="en-US" altLang="ko-KR" sz="1600">
                <a:ea typeface="굴림" pitchFamily="34" charset="-127"/>
              </a:rPr>
              <a:t>t discuss the status or substance of ongoing or threatened litigation.</a:t>
            </a:r>
          </a:p>
          <a:p>
            <a:pPr marL="230188" indent="-230188">
              <a:lnSpc>
                <a:spcPct val="80000"/>
              </a:lnSpc>
              <a:spcBef>
                <a:spcPct val="20000"/>
              </a:spcBef>
              <a:spcAft>
                <a:spcPct val="40000"/>
              </a:spcAft>
              <a:buFontTx/>
              <a:buChar char="•"/>
            </a:pPr>
            <a:r>
              <a:rPr lang="en-US" altLang="ko-KR" sz="1600">
                <a:ea typeface="굴림" pitchFamily="34" charset="-127"/>
              </a:rPr>
              <a:t>Don</a:t>
            </a:r>
            <a:r>
              <a:rPr lang="en-US" altLang="ko-KR" sz="1600">
                <a:latin typeface="Arial"/>
                <a:ea typeface="굴림" pitchFamily="34" charset="-127"/>
              </a:rPr>
              <a:t>’</a:t>
            </a:r>
            <a:r>
              <a:rPr lang="en-US" altLang="ko-KR" sz="1600">
                <a:ea typeface="굴림" pitchFamily="34" charset="-127"/>
              </a:rPr>
              <a:t>t be silent if inappropriate topics are discussed</a:t>
            </a:r>
            <a:r>
              <a:rPr lang="en-US" altLang="ko-KR" sz="1600">
                <a:latin typeface="Arial"/>
                <a:ea typeface="굴림" pitchFamily="34" charset="-127"/>
              </a:rPr>
              <a:t>…</a:t>
            </a:r>
            <a:r>
              <a:rPr lang="en-US" altLang="ko-KR" sz="1600">
                <a:ea typeface="굴림" pitchFamily="34" charset="-127"/>
              </a:rPr>
              <a:t> do formally object.</a:t>
            </a:r>
          </a:p>
          <a:p>
            <a:pPr marL="230188" indent="-230188" algn="ctr">
              <a:lnSpc>
                <a:spcPct val="80000"/>
              </a:lnSpc>
              <a:spcBef>
                <a:spcPct val="20000"/>
              </a:spcBef>
            </a:pPr>
            <a:endParaRPr lang="en-US" altLang="ko-KR" sz="1000">
              <a:ea typeface="굴림" pitchFamily="34" charset="-127"/>
            </a:endParaRPr>
          </a:p>
          <a:p>
            <a:pPr marL="230188" indent="-230188" algn="ctr">
              <a:lnSpc>
                <a:spcPct val="80000"/>
              </a:lnSpc>
              <a:spcBef>
                <a:spcPct val="20000"/>
              </a:spcBef>
            </a:pPr>
            <a:endParaRPr lang="en-US" altLang="ko-KR" sz="1000">
              <a:ea typeface="굴림" pitchFamily="34" charset="-127"/>
            </a:endParaRPr>
          </a:p>
          <a:p>
            <a:pPr marL="230188" indent="-230188" algn="ctr">
              <a:lnSpc>
                <a:spcPct val="80000"/>
              </a:lnSpc>
              <a:spcBef>
                <a:spcPct val="20000"/>
              </a:spcBef>
            </a:pPr>
            <a:endParaRPr lang="en-US" altLang="ko-KR" sz="1000">
              <a:ea typeface="굴림" pitchFamily="34" charset="-127"/>
            </a:endParaRPr>
          </a:p>
          <a:p>
            <a:pPr marL="230188" indent="-230188" algn="ctr">
              <a:lnSpc>
                <a:spcPct val="80000"/>
              </a:lnSpc>
              <a:spcBef>
                <a:spcPct val="20000"/>
              </a:spcBef>
            </a:pPr>
            <a:r>
              <a:rPr lang="en-US" altLang="ko-KR" sz="1000">
                <a:ea typeface="굴림" pitchFamily="34" charset="-127"/>
              </a:rPr>
              <a:t>---------------------------------------------------------------   </a:t>
            </a:r>
          </a:p>
          <a:p>
            <a:pPr marL="230188" indent="-230188" algn="ctr">
              <a:lnSpc>
                <a:spcPct val="80000"/>
              </a:lnSpc>
              <a:spcBef>
                <a:spcPct val="20000"/>
              </a:spcBef>
            </a:pPr>
            <a:r>
              <a:rPr lang="en-US" altLang="ko-KR">
                <a:ea typeface="굴림" pitchFamily="34" charset="-127"/>
              </a:rPr>
              <a:t>If you have questions, contact the IEEE-SA Standards Board Patent Committee Administrator at patcom@ieee.org or visit http://standards.ieee.org/board/pat/index.html </a:t>
            </a:r>
            <a:br>
              <a:rPr lang="en-US" altLang="ko-KR">
                <a:ea typeface="굴림" pitchFamily="34" charset="-127"/>
              </a:rPr>
            </a:br>
            <a:endParaRPr lang="en-US" altLang="ko-KR">
              <a:ea typeface="굴림" pitchFamily="34" charset="-127"/>
            </a:endParaRPr>
          </a:p>
          <a:p>
            <a:pPr marL="230188" indent="-230188" algn="ctr">
              <a:lnSpc>
                <a:spcPct val="80000"/>
              </a:lnSpc>
              <a:spcBef>
                <a:spcPct val="20000"/>
              </a:spcBef>
            </a:pPr>
            <a:r>
              <a:rPr lang="en-US" altLang="ko-KR">
                <a:ea typeface="굴림" pitchFamily="34" charset="-127"/>
              </a:rPr>
              <a:t>See </a:t>
            </a:r>
            <a:r>
              <a:rPr lang="en-US" altLang="ko-KR" i="1">
                <a:ea typeface="굴림" pitchFamily="34" charset="-127"/>
              </a:rPr>
              <a:t>IEEE-SA Standards Board Operations Manual</a:t>
            </a:r>
            <a:r>
              <a:rPr lang="en-US" altLang="ko-KR">
                <a:ea typeface="굴림" pitchFamily="34" charset="-127"/>
              </a:rPr>
              <a:t>, clause 5.3.10 and </a:t>
            </a:r>
            <a:r>
              <a:rPr lang="en-GB"/>
              <a:t>“Promoting Competition and Innovation: What You Need to Know about the IEEE Standards Association's Antitrust and Competition Policy”</a:t>
            </a:r>
            <a:r>
              <a:rPr lang="en-US" altLang="ko-KR">
                <a:ea typeface="굴림" pitchFamily="34" charset="-127"/>
              </a:rPr>
              <a:t> for more details.</a:t>
            </a:r>
          </a:p>
          <a:p>
            <a:pPr marL="230188" indent="-230188" algn="ctr">
              <a:lnSpc>
                <a:spcPct val="80000"/>
              </a:lnSpc>
              <a:spcBef>
                <a:spcPct val="20000"/>
              </a:spcBef>
            </a:pPr>
            <a:endParaRPr lang="en-US" altLang="ko-KR">
              <a:ea typeface="굴림" pitchFamily="34" charset="-127"/>
            </a:endParaRPr>
          </a:p>
          <a:p>
            <a:pPr marL="230188" indent="-230188" algn="ctr">
              <a:lnSpc>
                <a:spcPct val="80000"/>
              </a:lnSpc>
              <a:spcBef>
                <a:spcPct val="20000"/>
              </a:spcBef>
            </a:pPr>
            <a:r>
              <a:rPr lang="en-US" altLang="ko-KR">
                <a:ea typeface="굴림" pitchFamily="34" charset="-127"/>
              </a:rPr>
              <a:t>This slide set is available at http://standards.ieee.org/board/pat/pat-slideset.ppt</a:t>
            </a:r>
          </a:p>
        </p:txBody>
      </p:sp>
      <p:sp>
        <p:nvSpPr>
          <p:cNvPr id="49157" name="Oval 5"/>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a:effectLst/>
        </p:spPr>
        <p:txBody>
          <a:bodyPr wrap="none" anchor="ctr"/>
          <a:lstStyle/>
          <a:p>
            <a:pPr algn="ctr"/>
            <a:r>
              <a:rPr lang="en-US" altLang="ko-KR" sz="2400">
                <a:ea typeface="굴림" pitchFamily="34" charset="-127"/>
              </a:rPr>
              <a:t>5</a:t>
            </a:r>
          </a:p>
        </p:txBody>
      </p:sp>
      <p:sp>
        <p:nvSpPr>
          <p:cNvPr id="9" name="Date Placeholder 3"/>
          <p:cNvSpPr>
            <a:spLocks noGrp="1"/>
          </p:cNvSpPr>
          <p:nvPr>
            <p:ph type="dt" sz="half" idx="10"/>
          </p:nvPr>
        </p:nvSpPr>
        <p:spPr>
          <a:xfrm>
            <a:off x="696912" y="332601"/>
            <a:ext cx="1208087" cy="276999"/>
          </a:xfrm>
        </p:spPr>
        <p:txBody>
          <a:bodyPr/>
          <a:lstStyle/>
          <a:p>
            <a:r>
              <a:rPr lang="en-US" altLang="ko-KR" dirty="0" smtClean="0"/>
              <a:t>Nov 2011</a:t>
            </a:r>
            <a:endParaRPr lang="en-US" altLang="ko-KR"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56C65A72-F0D2-4ED3-B0D5-3667BCE9914C}" type="slidenum">
              <a:rPr lang="en-US" altLang="ko-KR"/>
              <a:pPr/>
              <a:t>12</a:t>
            </a:fld>
            <a:endParaRPr lang="en-US" altLang="ko-KR"/>
          </a:p>
        </p:txBody>
      </p:sp>
      <p:sp>
        <p:nvSpPr>
          <p:cNvPr id="51202" name="Rectangle 2"/>
          <p:cNvSpPr>
            <a:spLocks noGrp="1" noChangeArrowheads="1"/>
          </p:cNvSpPr>
          <p:nvPr>
            <p:ph type="title"/>
          </p:nvPr>
        </p:nvSpPr>
        <p:spPr/>
        <p:txBody>
          <a:bodyPr/>
          <a:lstStyle/>
          <a:p>
            <a:r>
              <a:rPr lang="en-US" altLang="ko-KR">
                <a:ea typeface="굴림" pitchFamily="34" charset="-127"/>
              </a:rPr>
              <a:t>Question</a:t>
            </a:r>
          </a:p>
        </p:txBody>
      </p:sp>
      <p:sp>
        <p:nvSpPr>
          <p:cNvPr id="51203" name="Rectangle 3"/>
          <p:cNvSpPr>
            <a:spLocks noGrp="1" noChangeArrowheads="1"/>
          </p:cNvSpPr>
          <p:nvPr>
            <p:ph type="body" idx="1"/>
          </p:nvPr>
        </p:nvSpPr>
        <p:spPr>
          <a:xfrm>
            <a:off x="457200" y="1828800"/>
            <a:ext cx="8229600" cy="4114800"/>
          </a:xfrm>
        </p:spPr>
        <p:txBody>
          <a:bodyPr/>
          <a:lstStyle/>
          <a:p>
            <a:r>
              <a:rPr lang="en-US" altLang="ko-KR">
                <a:ea typeface="굴림" pitchFamily="34" charset="-127"/>
              </a:rPr>
              <a:t>Are there any patent claim(s)/patent application claim(s) and/or the holder of patent claim(s)/patent application claim(s) that the participant believes may be essential for the use of that standard?  </a:t>
            </a:r>
          </a:p>
          <a:p>
            <a:endParaRPr lang="en-US" altLang="ko-KR">
              <a:ea typeface="굴림" pitchFamily="34" charset="-127"/>
            </a:endParaRPr>
          </a:p>
          <a:p>
            <a:r>
              <a:rPr lang="en-US" altLang="ko-KR">
                <a:ea typeface="굴림" pitchFamily="34" charset="-127"/>
              </a:rPr>
              <a:t>Minute any responses that were given, specifically the patent claim(s)/patent application claim(s) and/or the holder of the patent claim(s)/patent application claim(s) that were identified (if any) and by whom.</a:t>
            </a: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Nov 2011</a:t>
            </a:r>
            <a:endParaRPr lang="en-US" altLang="ko-K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17723D42-F40E-44CD-9FD1-20F83AA00E84}" type="slidenum">
              <a:rPr lang="en-US" altLang="ko-KR"/>
              <a:pPr/>
              <a:t>13</a:t>
            </a:fld>
            <a:endParaRPr lang="en-US" altLang="ko-KR"/>
          </a:p>
        </p:txBody>
      </p:sp>
      <p:sp>
        <p:nvSpPr>
          <p:cNvPr id="52226" name="Rectangle 2"/>
          <p:cNvSpPr>
            <a:spLocks noGrp="1" noChangeArrowheads="1"/>
          </p:cNvSpPr>
          <p:nvPr>
            <p:ph type="ctrTitle"/>
          </p:nvPr>
        </p:nvSpPr>
        <p:spPr/>
        <p:txBody>
          <a:bodyPr/>
          <a:lstStyle/>
          <a:p>
            <a:r>
              <a:rPr lang="en-US" altLang="ko-KR">
                <a:ea typeface="굴림" pitchFamily="34" charset="-127"/>
              </a:rPr>
              <a:t>Current MAC adhoc meeting agenda-notes pages</a:t>
            </a:r>
          </a:p>
        </p:txBody>
      </p:sp>
      <p:sp>
        <p:nvSpPr>
          <p:cNvPr id="52227" name="Rectangle 3"/>
          <p:cNvSpPr>
            <a:spLocks noGrp="1" noChangeArrowheads="1"/>
          </p:cNvSpPr>
          <p:nvPr>
            <p:ph type="subTitle" idx="1"/>
          </p:nvPr>
        </p:nvSpPr>
        <p:spPr/>
        <p:txBody>
          <a:bodyPr/>
          <a:lstStyle/>
          <a:p>
            <a:r>
              <a:rPr lang="en-US" altLang="ko-KR">
                <a:ea typeface="굴림" pitchFamily="34" charset="-127"/>
              </a:rPr>
              <a:t>Most recent agenda-notes pages are at the top of this document (i.e. have lower slide numbers).</a:t>
            </a: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Nov 2011</a:t>
            </a:r>
            <a:endParaRPr lang="en-US" altLang="ko-K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DABA2C55-FBDD-4E83-99A4-15EBA65AED98}" type="slidenum">
              <a:rPr lang="en-US" altLang="ko-KR"/>
              <a:pPr/>
              <a:t>14</a:t>
            </a:fld>
            <a:endParaRPr lang="en-US" altLang="ko-KR"/>
          </a:p>
        </p:txBody>
      </p:sp>
      <p:sp>
        <p:nvSpPr>
          <p:cNvPr id="53250" name="Rectangle 2"/>
          <p:cNvSpPr>
            <a:spLocks noGrp="1" noChangeArrowheads="1"/>
          </p:cNvSpPr>
          <p:nvPr>
            <p:ph type="title"/>
          </p:nvPr>
        </p:nvSpPr>
        <p:spPr/>
        <p:txBody>
          <a:bodyPr/>
          <a:lstStyle/>
          <a:p>
            <a:r>
              <a:rPr lang="en-US" altLang="ko-KR">
                <a:ea typeface="굴림" pitchFamily="34" charset="-127"/>
              </a:rPr>
              <a:t>Interpretive guide</a:t>
            </a:r>
          </a:p>
        </p:txBody>
      </p:sp>
      <p:sp>
        <p:nvSpPr>
          <p:cNvPr id="53251" name="Rectangle 3"/>
          <p:cNvSpPr>
            <a:spLocks noGrp="1" noChangeArrowheads="1"/>
          </p:cNvSpPr>
          <p:nvPr>
            <p:ph type="body" idx="1"/>
          </p:nvPr>
        </p:nvSpPr>
        <p:spPr/>
        <p:txBody>
          <a:bodyPr/>
          <a:lstStyle/>
          <a:p>
            <a:r>
              <a:rPr lang="en-US" altLang="ko-KR">
                <a:ea typeface="굴림" pitchFamily="34" charset="-127"/>
              </a:rPr>
              <a:t>Text coloring:</a:t>
            </a:r>
          </a:p>
          <a:p>
            <a:pPr lvl="1"/>
            <a:r>
              <a:rPr lang="en-US" altLang="ko-KR">
                <a:ea typeface="굴림" pitchFamily="34" charset="-127"/>
              </a:rPr>
              <a:t>Black = pending agenda item</a:t>
            </a:r>
          </a:p>
          <a:p>
            <a:pPr lvl="1"/>
            <a:r>
              <a:rPr lang="en-US" altLang="ko-KR">
                <a:solidFill>
                  <a:srgbClr val="FF3300"/>
                </a:solidFill>
                <a:ea typeface="굴림" pitchFamily="34" charset="-127"/>
              </a:rPr>
              <a:t>Red</a:t>
            </a:r>
            <a:r>
              <a:rPr lang="en-US" altLang="ko-KR">
                <a:ea typeface="굴림" pitchFamily="34" charset="-127"/>
              </a:rPr>
              <a:t> = item partially addressed</a:t>
            </a:r>
          </a:p>
          <a:p>
            <a:pPr lvl="1"/>
            <a:r>
              <a:rPr lang="en-US" altLang="ko-KR">
                <a:solidFill>
                  <a:srgbClr val="00CC00"/>
                </a:solidFill>
                <a:ea typeface="굴림" pitchFamily="34" charset="-127"/>
              </a:rPr>
              <a:t>Green</a:t>
            </a:r>
            <a:r>
              <a:rPr lang="en-US" altLang="ko-KR">
                <a:ea typeface="굴림" pitchFamily="34" charset="-127"/>
              </a:rPr>
              <a:t> = item completed</a:t>
            </a:r>
          </a:p>
          <a:p>
            <a:pPr lvl="1"/>
            <a:r>
              <a:rPr lang="en-US" altLang="ko-KR">
                <a:solidFill>
                  <a:schemeClr val="bg2"/>
                </a:solidFill>
                <a:ea typeface="굴림" pitchFamily="34" charset="-127"/>
              </a:rPr>
              <a:t>Gray</a:t>
            </a:r>
            <a:r>
              <a:rPr lang="en-US" altLang="ko-KR">
                <a:ea typeface="굴림" pitchFamily="34" charset="-127"/>
              </a:rPr>
              <a:t> = item not addressed in the session indicated at the top of the slide</a:t>
            </a: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Nov 2011</a:t>
            </a:r>
            <a:endParaRPr lang="en-US" altLang="ko-K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p:txBody>
          <a:bodyPr/>
          <a:lstStyle/>
          <a:p>
            <a:r>
              <a:rPr lang="ko-KR" altLang="en-US"/>
              <a:t>Fischer, Lee, Zhu</a:t>
            </a:r>
            <a:endParaRPr lang="en-US" altLang="ko-KR"/>
          </a:p>
        </p:txBody>
      </p:sp>
      <p:sp>
        <p:nvSpPr>
          <p:cNvPr id="6" name="Slide Number Placeholder 3"/>
          <p:cNvSpPr>
            <a:spLocks noGrp="1"/>
          </p:cNvSpPr>
          <p:nvPr>
            <p:ph type="sldNum" sz="quarter" idx="12"/>
          </p:nvPr>
        </p:nvSpPr>
        <p:spPr/>
        <p:txBody>
          <a:bodyPr/>
          <a:lstStyle/>
          <a:p>
            <a:r>
              <a:rPr lang="en-US" altLang="ko-KR"/>
              <a:t>Slide </a:t>
            </a:r>
            <a:fld id="{C598D615-6AC9-448F-ADD6-BB62C7FB5F8C}" type="slidenum">
              <a:rPr lang="en-US" altLang="ko-KR"/>
              <a:pPr/>
              <a:t>15</a:t>
            </a:fld>
            <a:endParaRPr lang="en-US" altLang="ko-KR"/>
          </a:p>
        </p:txBody>
      </p:sp>
      <p:sp>
        <p:nvSpPr>
          <p:cNvPr id="112642" name="Rectangle 2"/>
          <p:cNvSpPr>
            <a:spLocks noChangeArrowheads="1"/>
          </p:cNvSpPr>
          <p:nvPr/>
        </p:nvSpPr>
        <p:spPr bwMode="auto">
          <a:xfrm>
            <a:off x="685800" y="685800"/>
            <a:ext cx="7772400" cy="1066800"/>
          </a:xfrm>
          <a:prstGeom prst="rect">
            <a:avLst/>
          </a:prstGeom>
          <a:noFill/>
          <a:ln w="9525">
            <a:noFill/>
            <a:miter lim="800000"/>
            <a:headEnd/>
            <a:tailEnd/>
          </a:ln>
          <a:effectLst/>
        </p:spPr>
        <p:txBody>
          <a:bodyPr lIns="92075" tIns="46038" rIns="92075" bIns="46038" anchor="ctr"/>
          <a:lstStyle/>
          <a:p>
            <a:pPr algn="ctr"/>
            <a:r>
              <a:rPr lang="en-US" altLang="ko-KR" sz="3200" b="1" dirty="0">
                <a:solidFill>
                  <a:schemeClr val="tx2"/>
                </a:solidFill>
                <a:ea typeface="굴림" pitchFamily="34" charset="-127"/>
              </a:rPr>
              <a:t>Agenda for </a:t>
            </a:r>
            <a:r>
              <a:rPr lang="en-US" altLang="ko-KR" sz="3200" b="1" dirty="0" smtClean="0">
                <a:ea typeface="굴림" pitchFamily="34" charset="-127"/>
              </a:rPr>
              <a:t>Nov 07</a:t>
            </a:r>
            <a:r>
              <a:rPr lang="en-US" altLang="ko-KR" sz="3200" b="1" baseline="30000" dirty="0" smtClean="0">
                <a:ea typeface="굴림" pitchFamily="34" charset="-127"/>
              </a:rPr>
              <a:t>th</a:t>
            </a:r>
            <a:r>
              <a:rPr lang="en-US" altLang="ko-KR" sz="3200" b="1" dirty="0">
                <a:ea typeface="굴림" pitchFamily="34" charset="-127"/>
              </a:rPr>
              <a:t>, </a:t>
            </a:r>
            <a:r>
              <a:rPr lang="en-US" altLang="ko-KR" sz="3200" b="1" dirty="0" smtClean="0">
                <a:ea typeface="굴림" pitchFamily="34" charset="-127"/>
              </a:rPr>
              <a:t>2011 </a:t>
            </a:r>
            <a:r>
              <a:rPr lang="en-US" altLang="ko-KR" sz="3200" b="1" dirty="0">
                <a:ea typeface="굴림" pitchFamily="34" charset="-127"/>
              </a:rPr>
              <a:t>– </a:t>
            </a:r>
            <a:r>
              <a:rPr lang="en-US" altLang="ko-KR" sz="3200" b="1" dirty="0" smtClean="0">
                <a:ea typeface="굴림" pitchFamily="34" charset="-127"/>
              </a:rPr>
              <a:t>PM1</a:t>
            </a:r>
            <a:endParaRPr lang="en-US" altLang="ko-KR" sz="3200" b="1" dirty="0">
              <a:ea typeface="굴림" pitchFamily="34" charset="-127"/>
            </a:endParaRPr>
          </a:p>
        </p:txBody>
      </p:sp>
      <p:sp>
        <p:nvSpPr>
          <p:cNvPr id="112643" name="Rectangle 3"/>
          <p:cNvSpPr>
            <a:spLocks noChangeArrowheads="1"/>
          </p:cNvSpPr>
          <p:nvPr/>
        </p:nvSpPr>
        <p:spPr bwMode="auto">
          <a:xfrm>
            <a:off x="685800" y="1752600"/>
            <a:ext cx="7772400" cy="4648200"/>
          </a:xfrm>
          <a:prstGeom prst="rect">
            <a:avLst/>
          </a:prstGeom>
          <a:noFill/>
          <a:ln w="9525">
            <a:noFill/>
            <a:miter lim="800000"/>
            <a:headEnd/>
            <a:tailEnd/>
          </a:ln>
          <a:effectLst/>
        </p:spPr>
        <p:txBody>
          <a:bodyPr lIns="92075" tIns="46038" rIns="92075" bIns="46038"/>
          <a:lstStyle/>
          <a:p>
            <a:pPr marL="342900" indent="-342900">
              <a:lnSpc>
                <a:spcPct val="80000"/>
              </a:lnSpc>
              <a:spcBef>
                <a:spcPct val="20000"/>
              </a:spcBef>
              <a:buFontTx/>
              <a:buChar char="•"/>
            </a:pPr>
            <a:r>
              <a:rPr lang="en-US" altLang="ko-KR" sz="1600" b="1" dirty="0">
                <a:ea typeface="굴림" pitchFamily="34" charset="-127"/>
              </a:rPr>
              <a:t>Affiliation policy</a:t>
            </a:r>
          </a:p>
          <a:p>
            <a:pPr marL="742950" lvl="1" indent="-285750">
              <a:lnSpc>
                <a:spcPct val="80000"/>
              </a:lnSpc>
              <a:spcBef>
                <a:spcPct val="20000"/>
              </a:spcBef>
              <a:buFontTx/>
              <a:buChar char="–"/>
            </a:pPr>
            <a:r>
              <a:rPr lang="en-US" altLang="ko-KR" sz="1400" dirty="0">
                <a:ea typeface="굴림" pitchFamily="34" charset="-127"/>
              </a:rPr>
              <a:t>Reviewed by </a:t>
            </a:r>
            <a:r>
              <a:rPr lang="en-US" altLang="ko-KR" sz="1400" dirty="0" err="1">
                <a:ea typeface="굴림" pitchFamily="34" charset="-127"/>
              </a:rPr>
              <a:t>TGac</a:t>
            </a:r>
            <a:r>
              <a:rPr lang="en-US" altLang="ko-KR" sz="1400" dirty="0">
                <a:ea typeface="굴림" pitchFamily="34" charset="-127"/>
              </a:rPr>
              <a:t> chair during opening block (must be done within conf calls)</a:t>
            </a:r>
          </a:p>
          <a:p>
            <a:pPr marL="342900" indent="-342900">
              <a:lnSpc>
                <a:spcPct val="80000"/>
              </a:lnSpc>
              <a:spcBef>
                <a:spcPct val="20000"/>
              </a:spcBef>
              <a:buFontTx/>
              <a:buChar char="•"/>
            </a:pPr>
            <a:r>
              <a:rPr lang="en-US" altLang="ko-KR" sz="1600" b="1" dirty="0">
                <a:ea typeface="굴림" pitchFamily="34" charset="-127"/>
              </a:rPr>
              <a:t>IEEE Patent policy review</a:t>
            </a:r>
          </a:p>
          <a:p>
            <a:pPr marL="742950" lvl="1" indent="-285750">
              <a:lnSpc>
                <a:spcPct val="80000"/>
              </a:lnSpc>
              <a:spcBef>
                <a:spcPct val="20000"/>
              </a:spcBef>
              <a:buFontTx/>
              <a:buChar char="–"/>
            </a:pPr>
            <a:r>
              <a:rPr lang="en-US" altLang="ko-KR" sz="1400" dirty="0">
                <a:ea typeface="굴림" pitchFamily="34" charset="-127"/>
              </a:rPr>
              <a:t>Reviewed by </a:t>
            </a:r>
            <a:r>
              <a:rPr lang="en-US" altLang="ko-KR" sz="1400" dirty="0" err="1">
                <a:ea typeface="굴림" pitchFamily="34" charset="-127"/>
              </a:rPr>
              <a:t>TGac</a:t>
            </a:r>
            <a:r>
              <a:rPr lang="en-US" altLang="ko-KR" sz="1400" dirty="0">
                <a:ea typeface="굴림" pitchFamily="34" charset="-127"/>
              </a:rPr>
              <a:t> chair during opening block (must be done within conf calls)</a:t>
            </a:r>
          </a:p>
          <a:p>
            <a:pPr marL="342900" indent="-342900">
              <a:lnSpc>
                <a:spcPct val="80000"/>
              </a:lnSpc>
              <a:spcBef>
                <a:spcPct val="20000"/>
              </a:spcBef>
              <a:buFontTx/>
              <a:buChar char="•"/>
            </a:pPr>
            <a:r>
              <a:rPr lang="en-US" altLang="ko-KR" sz="1600" b="1" dirty="0">
                <a:ea typeface="굴림" pitchFamily="34" charset="-127"/>
              </a:rPr>
              <a:t>Question of IP claims (See slide 12)</a:t>
            </a:r>
          </a:p>
          <a:p>
            <a:pPr marL="742950" lvl="1" indent="-285750">
              <a:lnSpc>
                <a:spcPct val="80000"/>
              </a:lnSpc>
              <a:spcBef>
                <a:spcPct val="20000"/>
              </a:spcBef>
              <a:buFontTx/>
              <a:buChar char="–"/>
            </a:pPr>
            <a:r>
              <a:rPr lang="en-US" altLang="ko-KR" sz="1400" dirty="0">
                <a:ea typeface="굴림" pitchFamily="34" charset="-127"/>
              </a:rPr>
              <a:t>Reviewed by </a:t>
            </a:r>
            <a:r>
              <a:rPr lang="en-US" altLang="ko-KR" sz="1400" dirty="0" err="1">
                <a:ea typeface="굴림" pitchFamily="34" charset="-127"/>
              </a:rPr>
              <a:t>TGac</a:t>
            </a:r>
            <a:r>
              <a:rPr lang="en-US" altLang="ko-KR" sz="1400" dirty="0">
                <a:ea typeface="굴림" pitchFamily="34" charset="-127"/>
              </a:rPr>
              <a:t> chair during opening block (must be done within conf calls)</a:t>
            </a:r>
          </a:p>
          <a:p>
            <a:pPr marL="342900" indent="-342900">
              <a:lnSpc>
                <a:spcPct val="80000"/>
              </a:lnSpc>
              <a:spcBef>
                <a:spcPct val="20000"/>
              </a:spcBef>
              <a:buFontTx/>
              <a:buChar char="•"/>
            </a:pPr>
            <a:r>
              <a:rPr lang="en-US" altLang="ko-KR" sz="1600" b="1" dirty="0">
                <a:ea typeface="굴림" pitchFamily="34" charset="-127"/>
              </a:rPr>
              <a:t>Attendance recording</a:t>
            </a:r>
          </a:p>
          <a:p>
            <a:pPr marL="742950" lvl="1" indent="-285750">
              <a:lnSpc>
                <a:spcPct val="80000"/>
              </a:lnSpc>
              <a:spcBef>
                <a:spcPct val="20000"/>
              </a:spcBef>
              <a:buFontTx/>
              <a:buChar char="–"/>
            </a:pPr>
            <a:r>
              <a:rPr lang="en-US" altLang="ko-KR" sz="1400" dirty="0">
                <a:ea typeface="굴림" pitchFamily="34" charset="-127"/>
              </a:rPr>
              <a:t>Conf call attendance required – send email to chairs</a:t>
            </a:r>
          </a:p>
          <a:p>
            <a:pPr marL="342900" indent="-342900">
              <a:lnSpc>
                <a:spcPct val="80000"/>
              </a:lnSpc>
              <a:spcBef>
                <a:spcPct val="20000"/>
              </a:spcBef>
              <a:buFontTx/>
              <a:buChar char="•"/>
            </a:pPr>
            <a:r>
              <a:rPr lang="en-US" altLang="ko-KR" sz="1600" b="1" dirty="0">
                <a:ea typeface="굴림" pitchFamily="34" charset="-127"/>
              </a:rPr>
              <a:t>Minutes – review</a:t>
            </a:r>
          </a:p>
          <a:p>
            <a:pPr marL="742950" lvl="1" indent="-285750">
              <a:lnSpc>
                <a:spcPct val="80000"/>
              </a:lnSpc>
              <a:spcBef>
                <a:spcPct val="20000"/>
              </a:spcBef>
              <a:buFontTx/>
              <a:buChar char="–"/>
            </a:pPr>
            <a:r>
              <a:rPr lang="en-US" altLang="ko-KR" sz="1400" dirty="0" smtClean="0">
                <a:ea typeface="굴림" pitchFamily="34" charset="-127"/>
              </a:rPr>
              <a:t>11-11-1290r3</a:t>
            </a:r>
            <a:endParaRPr lang="en-US" altLang="ko-KR" sz="1400" dirty="0">
              <a:ea typeface="굴림" pitchFamily="34" charset="-127"/>
            </a:endParaRPr>
          </a:p>
          <a:p>
            <a:pPr marL="342900" indent="-342900">
              <a:lnSpc>
                <a:spcPct val="80000"/>
              </a:lnSpc>
              <a:spcBef>
                <a:spcPct val="20000"/>
              </a:spcBef>
              <a:buFontTx/>
              <a:buChar char="•"/>
            </a:pPr>
            <a:r>
              <a:rPr lang="en-US" altLang="ko-KR" sz="1600" b="1" dirty="0">
                <a:ea typeface="굴림" pitchFamily="34" charset="-127"/>
              </a:rPr>
              <a:t>Review rules for </a:t>
            </a:r>
            <a:r>
              <a:rPr lang="en-US" altLang="ko-KR" sz="1600" b="1" dirty="0" err="1">
                <a:ea typeface="굴림" pitchFamily="34" charset="-127"/>
              </a:rPr>
              <a:t>adhocs</a:t>
            </a:r>
            <a:endParaRPr lang="en-US" altLang="ko-KR" sz="1600" b="1" dirty="0">
              <a:ea typeface="굴림" pitchFamily="34" charset="-127"/>
            </a:endParaRPr>
          </a:p>
          <a:p>
            <a:pPr marL="742950" lvl="1" indent="-285750">
              <a:lnSpc>
                <a:spcPct val="80000"/>
              </a:lnSpc>
              <a:spcBef>
                <a:spcPct val="20000"/>
              </a:spcBef>
              <a:buFontTx/>
              <a:buChar char="–"/>
            </a:pPr>
            <a:r>
              <a:rPr lang="en-US" altLang="ko-KR" sz="1400" dirty="0">
                <a:ea typeface="굴림" pitchFamily="34" charset="-127"/>
              </a:rPr>
              <a:t>11-09-0059r5</a:t>
            </a:r>
          </a:p>
          <a:p>
            <a:pPr marL="342900" indent="-342900">
              <a:lnSpc>
                <a:spcPct val="80000"/>
              </a:lnSpc>
              <a:spcBef>
                <a:spcPct val="20000"/>
              </a:spcBef>
              <a:buFontTx/>
              <a:buChar char="•"/>
            </a:pPr>
            <a:r>
              <a:rPr lang="en-US" altLang="ko-KR" sz="1600" b="1" dirty="0">
                <a:ea typeface="굴림" pitchFamily="34" charset="-127"/>
              </a:rPr>
              <a:t>MAC topics (11-09-1175-01-00ac-ad-hoc-groups-scope.ppt)</a:t>
            </a:r>
          </a:p>
          <a:p>
            <a:pPr marL="742950" lvl="1" indent="-285750">
              <a:lnSpc>
                <a:spcPct val="80000"/>
              </a:lnSpc>
              <a:spcBef>
                <a:spcPct val="20000"/>
              </a:spcBef>
              <a:buFontTx/>
              <a:buChar char="–"/>
            </a:pPr>
            <a:r>
              <a:rPr lang="en-US" altLang="ko-KR" sz="1400" dirty="0">
                <a:ea typeface="굴림" pitchFamily="34" charset="-127"/>
              </a:rPr>
              <a:t>Power saving</a:t>
            </a:r>
          </a:p>
          <a:p>
            <a:pPr marL="742950" lvl="1" indent="-285750">
              <a:lnSpc>
                <a:spcPct val="80000"/>
              </a:lnSpc>
              <a:spcBef>
                <a:spcPct val="20000"/>
              </a:spcBef>
              <a:buFontTx/>
              <a:buChar char="–"/>
            </a:pPr>
            <a:r>
              <a:rPr lang="en-US" altLang="ko-KR" sz="1400" dirty="0">
                <a:ea typeface="굴림" pitchFamily="34" charset="-127"/>
              </a:rPr>
              <a:t>Capability negotiations</a:t>
            </a:r>
          </a:p>
          <a:p>
            <a:pPr marL="742950" lvl="1" indent="-285750">
              <a:lnSpc>
                <a:spcPct val="80000"/>
              </a:lnSpc>
              <a:spcBef>
                <a:spcPct val="20000"/>
              </a:spcBef>
              <a:buFontTx/>
              <a:buChar char="–"/>
            </a:pPr>
            <a:r>
              <a:rPr lang="en-US" altLang="ko-KR" sz="1400" dirty="0">
                <a:ea typeface="굴림" pitchFamily="34" charset="-127"/>
              </a:rPr>
              <a:t>Frame formats</a:t>
            </a:r>
          </a:p>
          <a:p>
            <a:pPr marL="342900" indent="-342900">
              <a:lnSpc>
                <a:spcPct val="80000"/>
              </a:lnSpc>
              <a:spcBef>
                <a:spcPct val="20000"/>
              </a:spcBef>
              <a:buFontTx/>
              <a:buChar char="•"/>
            </a:pPr>
            <a:r>
              <a:rPr lang="en-US" altLang="ko-KR" sz="1600" b="1" dirty="0">
                <a:ea typeface="굴림" pitchFamily="34" charset="-127"/>
              </a:rPr>
              <a:t>Submissions</a:t>
            </a:r>
          </a:p>
          <a:p>
            <a:pPr marL="742950" lvl="1" indent="-285750">
              <a:lnSpc>
                <a:spcPct val="80000"/>
              </a:lnSpc>
              <a:spcBef>
                <a:spcPct val="20000"/>
              </a:spcBef>
              <a:buFontTx/>
              <a:buChar char="–"/>
            </a:pPr>
            <a:r>
              <a:rPr lang="en-US" altLang="ko-KR" sz="1400" dirty="0" smtClean="0">
                <a:ea typeface="굴림" pitchFamily="34" charset="-127"/>
              </a:rPr>
              <a:t>(see next page)</a:t>
            </a:r>
            <a:endParaRPr lang="en-US" altLang="ko-KR" sz="1400" dirty="0">
              <a:ea typeface="굴림" pitchFamily="34" charset="-127"/>
            </a:endParaRPr>
          </a:p>
          <a:p>
            <a:pPr marL="342900" indent="-342900">
              <a:spcBef>
                <a:spcPct val="20000"/>
              </a:spcBef>
              <a:buFontTx/>
              <a:buChar char="•"/>
            </a:pPr>
            <a:r>
              <a:rPr lang="en-US" altLang="ko-KR" sz="1600" b="1" dirty="0">
                <a:ea typeface="굴림" pitchFamily="34" charset="-127"/>
              </a:rPr>
              <a:t>Conference calls</a:t>
            </a:r>
          </a:p>
          <a:p>
            <a:pPr marL="742950" lvl="1" indent="-285750">
              <a:lnSpc>
                <a:spcPct val="80000"/>
              </a:lnSpc>
              <a:spcBef>
                <a:spcPct val="20000"/>
              </a:spcBef>
              <a:buFontTx/>
              <a:buChar char="–"/>
            </a:pPr>
            <a:r>
              <a:rPr lang="en-US" altLang="ko-KR" sz="1050" dirty="0" smtClean="0">
                <a:ea typeface="굴림" pitchFamily="34" charset="-127"/>
              </a:rPr>
              <a:t>To be decided by the TG</a:t>
            </a:r>
            <a:endParaRPr lang="en-US" altLang="ko-KR" sz="1050" dirty="0">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Nov 2011</a:t>
            </a:r>
            <a:endParaRPr lang="en-US" altLang="ko-K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dirty="0" smtClean="0"/>
              <a:t>MAC Pending Comments (Total: </a:t>
            </a:r>
            <a:r>
              <a:rPr lang="en-US" dirty="0" smtClean="0">
                <a:latin typeface="+mn-lt"/>
                <a:cs typeface="Arial"/>
              </a:rPr>
              <a:t>0</a:t>
            </a:r>
            <a:r>
              <a:rPr lang="en-US" dirty="0" smtClean="0"/>
              <a:t>)</a:t>
            </a:r>
            <a:endParaRPr lang="en-US" dirty="0"/>
          </a:p>
        </p:txBody>
      </p:sp>
      <p:sp>
        <p:nvSpPr>
          <p:cNvPr id="3" name="Content Placeholder 2"/>
          <p:cNvSpPr>
            <a:spLocks noGrp="1"/>
          </p:cNvSpPr>
          <p:nvPr>
            <p:ph idx="1"/>
          </p:nvPr>
        </p:nvSpPr>
        <p:spPr>
          <a:xfrm>
            <a:off x="609600" y="1600200"/>
            <a:ext cx="8077200" cy="4724400"/>
          </a:xfrm>
        </p:spPr>
        <p:txBody>
          <a:bodyPr>
            <a:noAutofit/>
          </a:bodyPr>
          <a:lstStyle/>
          <a:p>
            <a:r>
              <a:rPr lang="en-US" sz="2000" b="0" dirty="0" smtClean="0">
                <a:solidFill>
                  <a:srgbClr val="00B050"/>
                </a:solidFill>
              </a:rPr>
              <a:t>Jae Seung </a:t>
            </a:r>
            <a:r>
              <a:rPr lang="en-US" sz="2000" b="0" dirty="0" smtClean="0">
                <a:solidFill>
                  <a:srgbClr val="00B050"/>
                </a:solidFill>
              </a:rPr>
              <a:t>(13): </a:t>
            </a:r>
            <a:r>
              <a:rPr lang="en-US" sz="2000" b="0" dirty="0" smtClean="0">
                <a:solidFill>
                  <a:srgbClr val="00B050"/>
                </a:solidFill>
              </a:rPr>
              <a:t>2150, 2718, 3128, 2149, 2550, 3695, 3541, 2606, 2554, 3376, 3092, </a:t>
            </a:r>
            <a:r>
              <a:rPr lang="en-US" sz="2000" b="0" dirty="0" smtClean="0">
                <a:solidFill>
                  <a:srgbClr val="00B050"/>
                </a:solidFill>
              </a:rPr>
              <a:t>3093, </a:t>
            </a:r>
            <a:r>
              <a:rPr lang="en-US" sz="2000" b="0" dirty="0" smtClean="0">
                <a:solidFill>
                  <a:srgbClr val="00B050"/>
                </a:solidFill>
              </a:rPr>
              <a:t>2915</a:t>
            </a:r>
          </a:p>
          <a:p>
            <a:r>
              <a:rPr lang="en-US" sz="2000" b="0" dirty="0" err="1" smtClean="0">
                <a:solidFill>
                  <a:srgbClr val="00B050"/>
                </a:solidFill>
              </a:rPr>
              <a:t>Sandhya</a:t>
            </a:r>
            <a:r>
              <a:rPr lang="en-US" sz="2000" b="0" dirty="0" smtClean="0">
                <a:solidFill>
                  <a:srgbClr val="00B050"/>
                </a:solidFill>
              </a:rPr>
              <a:t> (3): 3578, 2110,</a:t>
            </a:r>
            <a:r>
              <a:rPr lang="en-US" sz="2000" b="0" dirty="0" smtClean="0"/>
              <a:t> </a:t>
            </a:r>
            <a:r>
              <a:rPr lang="en-US" sz="2000" b="0" dirty="0" smtClean="0">
                <a:solidFill>
                  <a:srgbClr val="00B050"/>
                </a:solidFill>
              </a:rPr>
              <a:t>2288 </a:t>
            </a:r>
          </a:p>
          <a:p>
            <a:r>
              <a:rPr lang="en-US" sz="2000" b="0" dirty="0" smtClean="0">
                <a:solidFill>
                  <a:srgbClr val="00B050"/>
                </a:solidFill>
              </a:rPr>
              <a:t>Mark (2): 2874, 3364</a:t>
            </a:r>
          </a:p>
          <a:p>
            <a:pPr lvl="0"/>
            <a:r>
              <a:rPr lang="en-US" sz="2000" b="0" dirty="0" smtClean="0">
                <a:solidFill>
                  <a:srgbClr val="00B050"/>
                </a:solidFill>
              </a:rPr>
              <a:t>Reza (1): 2551</a:t>
            </a:r>
          </a:p>
          <a:p>
            <a:r>
              <a:rPr lang="en-US" sz="2000" b="0" dirty="0" smtClean="0">
                <a:solidFill>
                  <a:srgbClr val="00B050"/>
                </a:solidFill>
              </a:rPr>
              <a:t>Peter (2):  3552, 3340</a:t>
            </a:r>
          </a:p>
          <a:p>
            <a:pPr lvl="0"/>
            <a:r>
              <a:rPr lang="en-US" sz="2000" b="0" dirty="0" smtClean="0">
                <a:solidFill>
                  <a:srgbClr val="00B050"/>
                </a:solidFill>
              </a:rPr>
              <a:t>Matt (13): 3554, 3094, 2182, 2719, 2990, 3040, 2326, 3041, 3352, 3111, 3110, 3113, 3112</a:t>
            </a:r>
          </a:p>
          <a:p>
            <a:pPr lvl="0"/>
            <a:r>
              <a:rPr lang="en-US" sz="2000" b="0" dirty="0" smtClean="0">
                <a:solidFill>
                  <a:srgbClr val="00B050"/>
                </a:solidFill>
              </a:rPr>
              <a:t>Yongho (2): 2943, 3553 (transferred from COEX)</a:t>
            </a:r>
          </a:p>
          <a:p>
            <a:r>
              <a:rPr lang="en-US" sz="2000" b="0" dirty="0" smtClean="0">
                <a:solidFill>
                  <a:srgbClr val="00B050"/>
                </a:solidFill>
              </a:rPr>
              <a:t>David (1): </a:t>
            </a:r>
            <a:r>
              <a:rPr lang="en-US" sz="2000" b="0" dirty="0" smtClean="0">
                <a:solidFill>
                  <a:srgbClr val="00B050"/>
                </a:solidFill>
              </a:rPr>
              <a:t>2109</a:t>
            </a:r>
            <a:endParaRPr lang="en-US" sz="2000" b="0" dirty="0" smtClean="0">
              <a:solidFill>
                <a:srgbClr val="00B050"/>
              </a:solidFill>
            </a:endParaRPr>
          </a:p>
          <a:p>
            <a:pPr lvl="0"/>
            <a:r>
              <a:rPr lang="en-US" sz="2000" b="0" dirty="0" err="1" smtClean="0">
                <a:solidFill>
                  <a:srgbClr val="00B050"/>
                </a:solidFill>
              </a:rPr>
              <a:t>Sandhya</a:t>
            </a:r>
            <a:r>
              <a:rPr lang="en-US" sz="2000" b="0" dirty="0" smtClean="0">
                <a:solidFill>
                  <a:srgbClr val="00B050"/>
                </a:solidFill>
              </a:rPr>
              <a:t> (1): 2542</a:t>
            </a:r>
            <a:endParaRPr lang="en-US" sz="1600" b="0" dirty="0"/>
          </a:p>
        </p:txBody>
      </p:sp>
      <p:sp>
        <p:nvSpPr>
          <p:cNvPr id="4" name="Date Placeholder 3"/>
          <p:cNvSpPr>
            <a:spLocks noGrp="1"/>
          </p:cNvSpPr>
          <p:nvPr>
            <p:ph type="dt" sz="half" idx="10"/>
          </p:nvPr>
        </p:nvSpPr>
        <p:spPr/>
        <p:txBody>
          <a:bodyPr/>
          <a:lstStyle/>
          <a:p>
            <a:r>
              <a:rPr lang="en-US" altLang="ko-KR" smtClean="0"/>
              <a:t>Nov 2011</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16</a:t>
            </a:fld>
            <a:endParaRPr lang="en-US" altLang="ko-K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1709DEDA-3BFD-4E1D-A766-C865A5DFB254}" type="slidenum">
              <a:rPr lang="en-US" altLang="ko-KR"/>
              <a:pPr/>
              <a:t>17</a:t>
            </a:fld>
            <a:endParaRPr lang="en-US" altLang="ko-KR"/>
          </a:p>
        </p:txBody>
      </p:sp>
      <p:sp>
        <p:nvSpPr>
          <p:cNvPr id="116738" name="Rectangle 2"/>
          <p:cNvSpPr>
            <a:spLocks noGrp="1" noChangeArrowheads="1"/>
          </p:cNvSpPr>
          <p:nvPr>
            <p:ph type="title"/>
          </p:nvPr>
        </p:nvSpPr>
        <p:spPr/>
        <p:txBody>
          <a:bodyPr/>
          <a:lstStyle/>
          <a:p>
            <a:r>
              <a:rPr lang="en-US" dirty="0" smtClean="0"/>
              <a:t>Submissions</a:t>
            </a:r>
            <a:endParaRPr lang="en-US" dirty="0"/>
          </a:p>
        </p:txBody>
      </p:sp>
      <p:sp>
        <p:nvSpPr>
          <p:cNvPr id="116739" name="Rectangle 3"/>
          <p:cNvSpPr>
            <a:spLocks noGrp="1" noChangeArrowheads="1"/>
          </p:cNvSpPr>
          <p:nvPr>
            <p:ph type="body" idx="1"/>
          </p:nvPr>
        </p:nvSpPr>
        <p:spPr>
          <a:xfrm>
            <a:off x="685800" y="1752600"/>
            <a:ext cx="7772400" cy="4572000"/>
          </a:xfrm>
        </p:spPr>
        <p:txBody>
          <a:bodyPr>
            <a:normAutofit fontScale="85000" lnSpcReduction="10000"/>
          </a:bodyPr>
          <a:lstStyle/>
          <a:p>
            <a:r>
              <a:rPr lang="pt-BR" dirty="0" smtClean="0">
                <a:solidFill>
                  <a:srgbClr val="00B050"/>
                </a:solidFill>
              </a:rPr>
              <a:t>Monday</a:t>
            </a:r>
          </a:p>
          <a:p>
            <a:pPr lvl="1"/>
            <a:r>
              <a:rPr lang="pt-BR" dirty="0" smtClean="0">
                <a:solidFill>
                  <a:srgbClr val="00B050"/>
                </a:solidFill>
              </a:rPr>
              <a:t>11/1519, Jason </a:t>
            </a:r>
            <a:r>
              <a:rPr lang="pt-BR" b="0" dirty="0" smtClean="0">
                <a:solidFill>
                  <a:srgbClr val="00B050"/>
                </a:solidFill>
              </a:rPr>
              <a:t>(</a:t>
            </a:r>
            <a:r>
              <a:rPr lang="en-US" b="0" dirty="0" smtClean="0">
                <a:solidFill>
                  <a:srgbClr val="00B050"/>
                </a:solidFill>
              </a:rPr>
              <a:t>3376</a:t>
            </a:r>
            <a:r>
              <a:rPr lang="en-US" b="0" dirty="0" smtClean="0"/>
              <a:t>, </a:t>
            </a:r>
            <a:r>
              <a:rPr lang="en-US" b="0" dirty="0" smtClean="0">
                <a:solidFill>
                  <a:srgbClr val="00B050"/>
                </a:solidFill>
              </a:rPr>
              <a:t>3092</a:t>
            </a:r>
            <a:r>
              <a:rPr lang="en-US" b="0" dirty="0" smtClean="0"/>
              <a:t>, </a:t>
            </a:r>
            <a:r>
              <a:rPr lang="en-US" b="0" dirty="0" smtClean="0">
                <a:solidFill>
                  <a:srgbClr val="00B050"/>
                </a:solidFill>
              </a:rPr>
              <a:t>3093</a:t>
            </a:r>
            <a:r>
              <a:rPr lang="en-US" b="0" dirty="0" smtClean="0"/>
              <a:t> , </a:t>
            </a:r>
            <a:r>
              <a:rPr lang="en-US" b="0" dirty="0" smtClean="0">
                <a:solidFill>
                  <a:srgbClr val="00B050"/>
                </a:solidFill>
              </a:rPr>
              <a:t>2915)</a:t>
            </a:r>
            <a:endParaRPr lang="pt-BR" dirty="0" smtClean="0">
              <a:solidFill>
                <a:srgbClr val="00B050"/>
              </a:solidFill>
            </a:endParaRPr>
          </a:p>
          <a:p>
            <a:r>
              <a:rPr lang="pt-BR" dirty="0" smtClean="0">
                <a:solidFill>
                  <a:srgbClr val="00B050"/>
                </a:solidFill>
              </a:rPr>
              <a:t>Tuesday</a:t>
            </a:r>
          </a:p>
          <a:p>
            <a:pPr lvl="1"/>
            <a:r>
              <a:rPr lang="pt-BR" dirty="0" smtClean="0">
                <a:solidFill>
                  <a:srgbClr val="00B050"/>
                </a:solidFill>
              </a:rPr>
              <a:t>11/1520, Jason </a:t>
            </a:r>
            <a:r>
              <a:rPr lang="pt-BR" b="0" dirty="0" smtClean="0">
                <a:solidFill>
                  <a:srgbClr val="00B050"/>
                </a:solidFill>
              </a:rPr>
              <a:t>(</a:t>
            </a:r>
            <a:r>
              <a:rPr lang="en-US" b="0" dirty="0" smtClean="0">
                <a:solidFill>
                  <a:srgbClr val="00B050"/>
                </a:solidFill>
              </a:rPr>
              <a:t>2150, 2718, 3128, 2149, 2550, 3695, 3541, 2606, and 2554</a:t>
            </a:r>
            <a:r>
              <a:rPr lang="pt-BR" b="0" dirty="0" smtClean="0">
                <a:solidFill>
                  <a:srgbClr val="00B050"/>
                </a:solidFill>
              </a:rPr>
              <a:t>)</a:t>
            </a:r>
          </a:p>
          <a:p>
            <a:pPr lvl="1"/>
            <a:r>
              <a:rPr lang="pt-BR" dirty="0" smtClean="0">
                <a:solidFill>
                  <a:srgbClr val="00B050"/>
                </a:solidFill>
              </a:rPr>
              <a:t>11/1041r1, Mark </a:t>
            </a:r>
            <a:r>
              <a:rPr lang="pt-BR" b="0" dirty="0" smtClean="0">
                <a:solidFill>
                  <a:srgbClr val="00B050"/>
                </a:solidFill>
              </a:rPr>
              <a:t>(</a:t>
            </a:r>
            <a:r>
              <a:rPr lang="en-GB" b="0" dirty="0" smtClean="0">
                <a:solidFill>
                  <a:srgbClr val="00B050"/>
                </a:solidFill>
              </a:rPr>
              <a:t>2874 and 3364) </a:t>
            </a:r>
          </a:p>
          <a:p>
            <a:pPr lvl="1"/>
            <a:r>
              <a:rPr lang="pt-BR" dirty="0" smtClean="0">
                <a:solidFill>
                  <a:srgbClr val="00B050"/>
                </a:solidFill>
              </a:rPr>
              <a:t>11/1534r1, Reza </a:t>
            </a:r>
            <a:r>
              <a:rPr lang="pt-BR" b="0" dirty="0" smtClean="0">
                <a:solidFill>
                  <a:srgbClr val="00B050"/>
                </a:solidFill>
              </a:rPr>
              <a:t>(2551)</a:t>
            </a:r>
          </a:p>
          <a:p>
            <a:pPr lvl="1"/>
            <a:r>
              <a:rPr lang="pt-BR" dirty="0" smtClean="0">
                <a:solidFill>
                  <a:srgbClr val="00B050"/>
                </a:solidFill>
              </a:rPr>
              <a:t>11/1020r6, Reza </a:t>
            </a:r>
            <a:r>
              <a:rPr lang="pt-BR" b="0" dirty="0" smtClean="0">
                <a:solidFill>
                  <a:srgbClr val="00B050"/>
                </a:solidFill>
              </a:rPr>
              <a:t>(3091) (database updated by the editor)</a:t>
            </a:r>
          </a:p>
          <a:p>
            <a:pPr lvl="1"/>
            <a:r>
              <a:rPr lang="pt-BR" dirty="0" smtClean="0">
                <a:solidFill>
                  <a:srgbClr val="00B050"/>
                </a:solidFill>
              </a:rPr>
              <a:t>11/1538r0, Sandhya </a:t>
            </a:r>
            <a:r>
              <a:rPr lang="pt-BR" b="0" dirty="0" smtClean="0">
                <a:solidFill>
                  <a:srgbClr val="00B050"/>
                </a:solidFill>
              </a:rPr>
              <a:t>(</a:t>
            </a:r>
            <a:r>
              <a:rPr lang="en-GB" b="0" dirty="0" smtClean="0">
                <a:solidFill>
                  <a:srgbClr val="00B050"/>
                </a:solidFill>
              </a:rPr>
              <a:t>2110, 3578 and 2288</a:t>
            </a:r>
            <a:r>
              <a:rPr lang="pt-BR" b="0" dirty="0" smtClean="0">
                <a:solidFill>
                  <a:srgbClr val="00B050"/>
                </a:solidFill>
              </a:rPr>
              <a:t>)</a:t>
            </a:r>
          </a:p>
          <a:p>
            <a:pPr lvl="1"/>
            <a:r>
              <a:rPr lang="pt-BR" dirty="0" smtClean="0">
                <a:solidFill>
                  <a:srgbClr val="00B050"/>
                </a:solidFill>
              </a:rPr>
              <a:t>11/1543r0, Illsoo </a:t>
            </a:r>
            <a:r>
              <a:rPr lang="pt-BR" b="0" dirty="0" smtClean="0">
                <a:solidFill>
                  <a:srgbClr val="00B050"/>
                </a:solidFill>
              </a:rPr>
              <a:t>(non-comment-resolution, but affects Peter’s CIDs related to power constrain element)</a:t>
            </a:r>
          </a:p>
          <a:p>
            <a:pPr lvl="1"/>
            <a:r>
              <a:rPr lang="pt-BR" dirty="0" smtClean="0">
                <a:solidFill>
                  <a:srgbClr val="00B050"/>
                </a:solidFill>
              </a:rPr>
              <a:t>11/1448r4, Peter </a:t>
            </a:r>
            <a:r>
              <a:rPr lang="pt-BR" b="0" dirty="0" smtClean="0">
                <a:solidFill>
                  <a:srgbClr val="00B050"/>
                </a:solidFill>
              </a:rPr>
              <a:t>(</a:t>
            </a:r>
            <a:r>
              <a:rPr lang="en-US" b="0" dirty="0" smtClean="0">
                <a:solidFill>
                  <a:srgbClr val="00B050"/>
                </a:solidFill>
              </a:rPr>
              <a:t>3552, 3340)</a:t>
            </a:r>
            <a:endParaRPr lang="pt-BR" dirty="0" smtClean="0">
              <a:solidFill>
                <a:srgbClr val="00B050"/>
              </a:solidFill>
            </a:endParaRPr>
          </a:p>
          <a:p>
            <a:pPr lvl="1"/>
            <a:r>
              <a:rPr lang="pt-BR" dirty="0" smtClean="0">
                <a:solidFill>
                  <a:schemeClr val="bg1">
                    <a:lumMod val="50000"/>
                  </a:schemeClr>
                </a:solidFill>
              </a:rPr>
              <a:t>11/1528r1, Tianyu </a:t>
            </a:r>
            <a:r>
              <a:rPr lang="pt-BR" b="0" dirty="0" smtClean="0">
                <a:solidFill>
                  <a:schemeClr val="bg1">
                    <a:lumMod val="50000"/>
                  </a:schemeClr>
                </a:solidFill>
              </a:rPr>
              <a:t>(</a:t>
            </a:r>
            <a:r>
              <a:rPr lang="en-US" b="0" dirty="0" smtClean="0">
                <a:solidFill>
                  <a:schemeClr val="bg1">
                    <a:lumMod val="50000"/>
                  </a:schemeClr>
                </a:solidFill>
              </a:rPr>
              <a:t>3739, 3743) (withdrawn)</a:t>
            </a:r>
            <a:endParaRPr lang="pt-BR" b="0" dirty="0" smtClean="0">
              <a:solidFill>
                <a:schemeClr val="bg1">
                  <a:lumMod val="50000"/>
                </a:schemeClr>
              </a:solidFill>
            </a:endParaRPr>
          </a:p>
          <a:p>
            <a:pPr lvl="1"/>
            <a:r>
              <a:rPr lang="pt-BR" dirty="0" smtClean="0">
                <a:solidFill>
                  <a:srgbClr val="00B050"/>
                </a:solidFill>
              </a:rPr>
              <a:t>11/1552, Matt </a:t>
            </a:r>
            <a:r>
              <a:rPr lang="pt-BR" b="0" dirty="0" smtClean="0">
                <a:solidFill>
                  <a:srgbClr val="00B050"/>
                </a:solidFill>
              </a:rPr>
              <a:t>(</a:t>
            </a:r>
            <a:r>
              <a:rPr lang="en-US" b="0" dirty="0" smtClean="0">
                <a:solidFill>
                  <a:srgbClr val="00B050"/>
                </a:solidFill>
              </a:rPr>
              <a:t>3554, 3094, 2182, 2719, 2990, 3040, 2326, 3041, 3352, 3111, 3110, 3113, 3112</a:t>
            </a:r>
            <a:r>
              <a:rPr lang="pt-BR" b="0" dirty="0" smtClean="0">
                <a:solidFill>
                  <a:srgbClr val="00B050"/>
                </a:solidFill>
              </a:rPr>
              <a:t>)</a:t>
            </a:r>
          </a:p>
          <a:p>
            <a:pPr lvl="1"/>
            <a:r>
              <a:rPr lang="pt-BR" dirty="0" smtClean="0">
                <a:solidFill>
                  <a:srgbClr val="00B050"/>
                </a:solidFill>
              </a:rPr>
              <a:t>11/xxxx, Yongho </a:t>
            </a:r>
            <a:r>
              <a:rPr lang="pt-BR" b="0" dirty="0" smtClean="0">
                <a:solidFill>
                  <a:srgbClr val="00B050"/>
                </a:solidFill>
              </a:rPr>
              <a:t>(3553, 2943(transfered from COEX))</a:t>
            </a:r>
            <a:endParaRPr lang="en-US" b="0" dirty="0" smtClean="0">
              <a:solidFill>
                <a:srgbClr val="00B050"/>
              </a:solidFill>
            </a:endParaRP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Nov 2011</a:t>
            </a:r>
            <a:endParaRPr lang="en-US" altLang="ko-K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1709DEDA-3BFD-4E1D-A766-C865A5DFB254}" type="slidenum">
              <a:rPr lang="en-US" altLang="ko-KR"/>
              <a:pPr/>
              <a:t>18</a:t>
            </a:fld>
            <a:endParaRPr lang="en-US" altLang="ko-KR"/>
          </a:p>
        </p:txBody>
      </p:sp>
      <p:sp>
        <p:nvSpPr>
          <p:cNvPr id="116738" name="Rectangle 2"/>
          <p:cNvSpPr>
            <a:spLocks noGrp="1" noChangeArrowheads="1"/>
          </p:cNvSpPr>
          <p:nvPr>
            <p:ph type="title"/>
          </p:nvPr>
        </p:nvSpPr>
        <p:spPr/>
        <p:txBody>
          <a:bodyPr/>
          <a:lstStyle/>
          <a:p>
            <a:r>
              <a:rPr lang="en-US" dirty="0" smtClean="0"/>
              <a:t>Submissions (cont.)</a:t>
            </a:r>
            <a:endParaRPr lang="en-US" dirty="0"/>
          </a:p>
        </p:txBody>
      </p:sp>
      <p:sp>
        <p:nvSpPr>
          <p:cNvPr id="116739" name="Rectangle 3"/>
          <p:cNvSpPr>
            <a:spLocks noGrp="1" noChangeArrowheads="1"/>
          </p:cNvSpPr>
          <p:nvPr>
            <p:ph type="body" idx="1"/>
          </p:nvPr>
        </p:nvSpPr>
        <p:spPr>
          <a:xfrm>
            <a:off x="685800" y="1752600"/>
            <a:ext cx="7772400" cy="4572000"/>
          </a:xfrm>
        </p:spPr>
        <p:txBody>
          <a:bodyPr>
            <a:normAutofit fontScale="92500" lnSpcReduction="20000"/>
          </a:bodyPr>
          <a:lstStyle/>
          <a:p>
            <a:r>
              <a:rPr lang="pt-BR" dirty="0" smtClean="0"/>
              <a:t>Wednesday</a:t>
            </a:r>
          </a:p>
          <a:p>
            <a:pPr lvl="1"/>
            <a:r>
              <a:rPr lang="pt-BR" dirty="0" smtClean="0">
                <a:solidFill>
                  <a:srgbClr val="00B050"/>
                </a:solidFill>
              </a:rPr>
              <a:t>11/1553r2, </a:t>
            </a:r>
            <a:r>
              <a:rPr lang="pt-BR" dirty="0" smtClean="0">
                <a:solidFill>
                  <a:srgbClr val="00B050"/>
                </a:solidFill>
              </a:rPr>
              <a:t>David </a:t>
            </a:r>
            <a:r>
              <a:rPr lang="pt-BR" b="0" dirty="0" smtClean="0">
                <a:solidFill>
                  <a:srgbClr val="00B050"/>
                </a:solidFill>
              </a:rPr>
              <a:t>(2109) (discussion continues on Wed, PM1)</a:t>
            </a:r>
          </a:p>
          <a:p>
            <a:pPr lvl="1"/>
            <a:r>
              <a:rPr lang="pt-BR" dirty="0" smtClean="0">
                <a:solidFill>
                  <a:srgbClr val="00B050"/>
                </a:solidFill>
              </a:rPr>
              <a:t>11/1557r1, </a:t>
            </a:r>
            <a:r>
              <a:rPr lang="pt-BR" dirty="0" smtClean="0">
                <a:solidFill>
                  <a:srgbClr val="00B050"/>
                </a:solidFill>
              </a:rPr>
              <a:t>Sandhya (2542</a:t>
            </a:r>
            <a:r>
              <a:rPr lang="pt-BR" dirty="0" smtClean="0">
                <a:solidFill>
                  <a:srgbClr val="00B050"/>
                </a:solidFill>
              </a:rPr>
              <a:t>)</a:t>
            </a:r>
          </a:p>
          <a:p>
            <a:pPr lvl="1"/>
            <a:r>
              <a:rPr lang="pt-BR" dirty="0" smtClean="0"/>
              <a:t>11/1518r0, Mark </a:t>
            </a:r>
            <a:r>
              <a:rPr lang="pt-BR" dirty="0" smtClean="0">
                <a:solidFill>
                  <a:srgbClr val="FF0000"/>
                </a:solidFill>
              </a:rPr>
              <a:t>(revisit of previously passed motions)</a:t>
            </a:r>
          </a:p>
          <a:p>
            <a:pPr lvl="2"/>
            <a:r>
              <a:rPr lang="pt-BR" dirty="0" smtClean="0"/>
              <a:t>3345 owned by the editor since July 25th (2855 is duplicate of 3345)</a:t>
            </a:r>
          </a:p>
          <a:p>
            <a:pPr lvl="2"/>
            <a:r>
              <a:rPr lang="pt-BR" dirty="0" smtClean="0"/>
              <a:t>3253 has been resolved by PHY (on 09/20 in1208r4, currently owned by the editor) (3798 is duplicate of  3253) </a:t>
            </a:r>
          </a:p>
          <a:p>
            <a:pPr lvl="1"/>
            <a:r>
              <a:rPr lang="pt-BR" dirty="0" smtClean="0">
                <a:solidFill>
                  <a:srgbClr val="00B050"/>
                </a:solidFill>
              </a:rPr>
              <a:t>11/5566r1, Reza </a:t>
            </a:r>
            <a:r>
              <a:rPr lang="pt-BR" dirty="0" smtClean="0">
                <a:solidFill>
                  <a:srgbClr val="FF0000"/>
                </a:solidFill>
              </a:rPr>
              <a:t>(</a:t>
            </a:r>
            <a:r>
              <a:rPr lang="pt-BR" dirty="0" smtClean="0">
                <a:solidFill>
                  <a:srgbClr val="FF0000"/>
                </a:solidFill>
              </a:rPr>
              <a:t>revisit of previously passed motions</a:t>
            </a:r>
            <a:r>
              <a:rPr lang="pt-BR" dirty="0" smtClean="0">
                <a:solidFill>
                  <a:srgbClr val="FF0000"/>
                </a:solidFill>
              </a:rPr>
              <a:t>)</a:t>
            </a:r>
          </a:p>
          <a:p>
            <a:pPr lvl="2"/>
            <a:r>
              <a:rPr lang="pt-BR" dirty="0" smtClean="0">
                <a:solidFill>
                  <a:srgbClr val="00B050"/>
                </a:solidFill>
              </a:rPr>
              <a:t>3398 was originally resolved in </a:t>
            </a:r>
            <a:r>
              <a:rPr lang="pt-BR" dirty="0" smtClean="0">
                <a:solidFill>
                  <a:srgbClr val="00B050"/>
                </a:solidFill>
              </a:rPr>
              <a:t>11-11/1216r3 (database updated by the editor)</a:t>
            </a:r>
          </a:p>
          <a:p>
            <a:r>
              <a:rPr lang="pt-BR" dirty="0" smtClean="0"/>
              <a:t>Thursday</a:t>
            </a:r>
          </a:p>
          <a:p>
            <a:pPr lvl="1"/>
            <a:r>
              <a:rPr lang="pt-BR" dirty="0" smtClean="0">
                <a:solidFill>
                  <a:srgbClr val="00B050"/>
                </a:solidFill>
              </a:rPr>
              <a:t>11/1518r3, Mark (continue from Wed discussion)</a:t>
            </a:r>
          </a:p>
          <a:p>
            <a:pPr lvl="1"/>
            <a:r>
              <a:rPr lang="pt-BR" dirty="0" smtClean="0">
                <a:solidFill>
                  <a:srgbClr val="00B050"/>
                </a:solidFill>
              </a:rPr>
              <a:t>11/1477r3, Mark </a:t>
            </a:r>
            <a:r>
              <a:rPr lang="pt-BR" dirty="0" smtClean="0">
                <a:solidFill>
                  <a:srgbClr val="FF0000"/>
                </a:solidFill>
              </a:rPr>
              <a:t>(revisit of previously passed motions)</a:t>
            </a:r>
            <a:endParaRPr lang="pt-BR" dirty="0" smtClean="0"/>
          </a:p>
          <a:p>
            <a:pPr lvl="1"/>
            <a:r>
              <a:rPr lang="pt-BR" b="0" dirty="0" smtClean="0">
                <a:solidFill>
                  <a:schemeClr val="bg1">
                    <a:lumMod val="50000"/>
                  </a:schemeClr>
                </a:solidFill>
              </a:rPr>
              <a:t>11/1391r3, Mark (CID 3351 was withdrawn)</a:t>
            </a:r>
          </a:p>
          <a:p>
            <a:pPr lvl="1"/>
            <a:r>
              <a:rPr lang="pt-BR" dirty="0" smtClean="0">
                <a:solidFill>
                  <a:srgbClr val="00B050"/>
                </a:solidFill>
              </a:rPr>
              <a:t>11/1387r4, Mark </a:t>
            </a:r>
            <a:r>
              <a:rPr lang="pt-BR" dirty="0" smtClean="0">
                <a:solidFill>
                  <a:srgbClr val="FF0000"/>
                </a:solidFill>
              </a:rPr>
              <a:t>(revisit of previously passed motions)</a:t>
            </a:r>
            <a:endParaRPr lang="pt-BR" b="0" dirty="0" smtClean="0"/>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Nov 2011</a:t>
            </a:r>
            <a:endParaRPr lang="en-US" altLang="ko-K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0C941A40-E736-4385-905B-F4EC9C987783}" type="slidenum">
              <a:rPr lang="en-US" altLang="ko-KR"/>
              <a:pPr/>
              <a:t>19</a:t>
            </a:fld>
            <a:endParaRPr lang="en-US" altLang="ko-KR"/>
          </a:p>
        </p:txBody>
      </p:sp>
      <p:sp>
        <p:nvSpPr>
          <p:cNvPr id="61442" name="Rectangle 2"/>
          <p:cNvSpPr>
            <a:spLocks noGrp="1" noChangeArrowheads="1"/>
          </p:cNvSpPr>
          <p:nvPr>
            <p:ph type="ctrTitle"/>
          </p:nvPr>
        </p:nvSpPr>
        <p:spPr/>
        <p:txBody>
          <a:bodyPr/>
          <a:lstStyle/>
          <a:p>
            <a:r>
              <a:rPr lang="en-US" altLang="ko-KR">
                <a:ea typeface="굴림" pitchFamily="34" charset="-127"/>
              </a:rPr>
              <a:t>TGac MAC adhoc Motions to be brought for vote in TGac task group</a:t>
            </a:r>
          </a:p>
        </p:txBody>
      </p:sp>
      <p:sp>
        <p:nvSpPr>
          <p:cNvPr id="61443" name="Rectangle 3"/>
          <p:cNvSpPr>
            <a:spLocks noGrp="1" noChangeArrowheads="1"/>
          </p:cNvSpPr>
          <p:nvPr>
            <p:ph type="subTitle" idx="1"/>
          </p:nvPr>
        </p:nvSpPr>
        <p:spPr/>
        <p:txBody>
          <a:bodyPr/>
          <a:lstStyle/>
          <a:p>
            <a:r>
              <a:rPr lang="en-US" altLang="ko-KR">
                <a:ea typeface="굴림" pitchFamily="34" charset="-127"/>
              </a:rPr>
              <a:t>All MAC adhoc motions are contained in this section, with the most recent motions appearing first.</a:t>
            </a:r>
          </a:p>
        </p:txBody>
      </p:sp>
      <p:sp>
        <p:nvSpPr>
          <p:cNvPr id="7" name="Date Placeholder 3"/>
          <p:cNvSpPr>
            <a:spLocks noGrp="1"/>
          </p:cNvSpPr>
          <p:nvPr>
            <p:ph type="dt" sz="half" idx="10"/>
          </p:nvPr>
        </p:nvSpPr>
        <p:spPr>
          <a:xfrm>
            <a:off x="696912" y="332601"/>
            <a:ext cx="1208087" cy="276999"/>
          </a:xfrm>
        </p:spPr>
        <p:txBody>
          <a:bodyPr/>
          <a:lstStyle/>
          <a:p>
            <a:r>
              <a:rPr lang="en-US" altLang="ko-KR" dirty="0"/>
              <a:t>May </a:t>
            </a:r>
            <a:r>
              <a:rPr lang="en-US" altLang="ko-KR" dirty="0" smtClean="0"/>
              <a:t>2011</a:t>
            </a:r>
            <a:endParaRPr lang="en-US" altLang="ko-K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8BA6B804-069F-4F72-8BCB-B02BDE4D4AEB}" type="slidenum">
              <a:rPr lang="en-US" altLang="ko-KR"/>
              <a:pPr/>
              <a:t>2</a:t>
            </a:fld>
            <a:endParaRPr lang="en-US" altLang="ko-KR"/>
          </a:p>
        </p:txBody>
      </p:sp>
      <p:sp>
        <p:nvSpPr>
          <p:cNvPr id="5122" name="Rectangle 2"/>
          <p:cNvSpPr>
            <a:spLocks noGrp="1" noChangeArrowheads="1"/>
          </p:cNvSpPr>
          <p:nvPr>
            <p:ph type="title"/>
          </p:nvPr>
        </p:nvSpPr>
        <p:spPr>
          <a:noFill/>
          <a:ln/>
        </p:spPr>
        <p:txBody>
          <a:bodyPr/>
          <a:lstStyle/>
          <a:p>
            <a:r>
              <a:rPr lang="en-US" altLang="ko-KR" dirty="0">
                <a:ea typeface="굴림" pitchFamily="34" charset="-127"/>
              </a:rPr>
              <a:t>Abstract</a:t>
            </a:r>
          </a:p>
        </p:txBody>
      </p:sp>
      <p:sp>
        <p:nvSpPr>
          <p:cNvPr id="5123" name="Rectangle 3"/>
          <p:cNvSpPr>
            <a:spLocks noGrp="1" noChangeArrowheads="1"/>
          </p:cNvSpPr>
          <p:nvPr>
            <p:ph type="body" idx="1"/>
          </p:nvPr>
        </p:nvSpPr>
        <p:spPr>
          <a:noFill/>
          <a:ln/>
        </p:spPr>
        <p:txBody>
          <a:bodyPr/>
          <a:lstStyle/>
          <a:p>
            <a:r>
              <a:rPr lang="en-US" altLang="ko-KR" dirty="0" smtClean="0">
                <a:ea typeface="굴림" pitchFamily="34" charset="-127"/>
              </a:rPr>
              <a:t>Agenda, Pre-Motions and Straw </a:t>
            </a:r>
            <a:r>
              <a:rPr lang="en-US" altLang="ko-KR" dirty="0">
                <a:ea typeface="굴림" pitchFamily="34" charset="-127"/>
              </a:rPr>
              <a:t>Polls for the </a:t>
            </a:r>
            <a:r>
              <a:rPr lang="en-US" altLang="ko-KR" dirty="0" err="1">
                <a:ea typeface="굴림" pitchFamily="34" charset="-127"/>
              </a:rPr>
              <a:t>TGac</a:t>
            </a:r>
            <a:r>
              <a:rPr lang="en-US" altLang="ko-KR" dirty="0">
                <a:ea typeface="굴림" pitchFamily="34" charset="-127"/>
              </a:rPr>
              <a:t> MAC ad hoc group, for </a:t>
            </a:r>
            <a:r>
              <a:rPr lang="en-US" altLang="ko-KR" dirty="0" smtClean="0">
                <a:ea typeface="굴림" pitchFamily="34" charset="-127"/>
              </a:rPr>
              <a:t>Nov 2011 </a:t>
            </a:r>
            <a:r>
              <a:rPr lang="en-US" altLang="ko-KR" dirty="0">
                <a:ea typeface="굴림" pitchFamily="34" charset="-127"/>
              </a:rPr>
              <a:t>interim </a:t>
            </a:r>
            <a:r>
              <a:rPr lang="en-US" altLang="ko-KR" dirty="0" smtClean="0">
                <a:ea typeface="굴림" pitchFamily="34" charset="-127"/>
              </a:rPr>
              <a:t>meeting held in Atlanta, GA.</a:t>
            </a:r>
            <a:endParaRPr lang="en-US" altLang="ko-KR" dirty="0">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Nov 2011</a:t>
            </a:r>
            <a:endParaRPr lang="en-US" altLang="ko-K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#1 </a:t>
            </a:r>
            <a:br>
              <a:rPr lang="en-US" dirty="0" smtClean="0"/>
            </a:br>
            <a:r>
              <a:rPr lang="en-US" b="0" dirty="0" smtClean="0"/>
              <a:t>(PM1, Mon, 11/07/2011)</a:t>
            </a:r>
            <a:endParaRPr lang="en-US" b="0" dirty="0"/>
          </a:p>
        </p:txBody>
      </p:sp>
      <p:sp>
        <p:nvSpPr>
          <p:cNvPr id="3" name="Content Placeholder 2"/>
          <p:cNvSpPr>
            <a:spLocks noGrp="1"/>
          </p:cNvSpPr>
          <p:nvPr>
            <p:ph idx="1"/>
          </p:nvPr>
        </p:nvSpPr>
        <p:spPr/>
        <p:txBody>
          <a:bodyPr/>
          <a:lstStyle/>
          <a:p>
            <a:r>
              <a:rPr lang="en-GB" dirty="0" smtClean="0"/>
              <a:t>Do you agree to accept the resolutions to CIDs 2915, 3376, 3092, and 3093, as described in Doc # 11-11/1519r1?</a:t>
            </a:r>
            <a:endParaRPr lang="en-US" dirty="0" smtClean="0"/>
          </a:p>
          <a:p>
            <a:endParaRPr lang="en-US" dirty="0" smtClean="0"/>
          </a:p>
          <a:p>
            <a:r>
              <a:rPr lang="en-US" dirty="0" smtClean="0"/>
              <a:t>Yes</a:t>
            </a:r>
          </a:p>
          <a:p>
            <a:r>
              <a:rPr lang="en-US" dirty="0" smtClean="0"/>
              <a:t>No</a:t>
            </a:r>
          </a:p>
          <a:p>
            <a:r>
              <a:rPr lang="en-US" dirty="0" smtClean="0"/>
              <a:t>Abs</a:t>
            </a:r>
          </a:p>
          <a:p>
            <a:endParaRPr lang="en-US" dirty="0" smtClean="0"/>
          </a:p>
          <a:p>
            <a:r>
              <a:rPr lang="en-US" dirty="0" smtClean="0">
                <a:solidFill>
                  <a:srgbClr val="00B050"/>
                </a:solidFill>
              </a:rPr>
              <a:t>Pre-motion passed without objections.</a:t>
            </a:r>
          </a:p>
        </p:txBody>
      </p:sp>
      <p:sp>
        <p:nvSpPr>
          <p:cNvPr id="4" name="Date Placeholder 3"/>
          <p:cNvSpPr>
            <a:spLocks noGrp="1"/>
          </p:cNvSpPr>
          <p:nvPr>
            <p:ph type="dt" sz="half" idx="10"/>
          </p:nvPr>
        </p:nvSpPr>
        <p:spPr/>
        <p:txBody>
          <a:bodyPr/>
          <a:lstStyle/>
          <a:p>
            <a:r>
              <a:rPr lang="en-US" altLang="ko-KR" smtClean="0"/>
              <a:t>May 2011</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20</a:t>
            </a:fld>
            <a:endParaRPr lang="en-US" altLang="ko-K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#2 </a:t>
            </a:r>
            <a:br>
              <a:rPr lang="en-US" dirty="0" smtClean="0"/>
            </a:br>
            <a:r>
              <a:rPr lang="en-US" b="0" dirty="0" smtClean="0"/>
              <a:t>(AM1, Tue, 11/08/2011)</a:t>
            </a:r>
            <a:endParaRPr lang="en-US" b="0" dirty="0"/>
          </a:p>
        </p:txBody>
      </p:sp>
      <p:sp>
        <p:nvSpPr>
          <p:cNvPr id="3" name="Content Placeholder 2"/>
          <p:cNvSpPr>
            <a:spLocks noGrp="1"/>
          </p:cNvSpPr>
          <p:nvPr>
            <p:ph idx="1"/>
          </p:nvPr>
        </p:nvSpPr>
        <p:spPr/>
        <p:txBody>
          <a:bodyPr/>
          <a:lstStyle/>
          <a:p>
            <a:r>
              <a:rPr lang="en-GB" dirty="0" smtClean="0"/>
              <a:t>Do you agree to accept the resolutions to CIDs 2150, 3128, 2149, 2550, 2554, 3695, 3541, 2606 and 2718 described in Doc # 11-11/1520r2?</a:t>
            </a:r>
            <a:endParaRPr lang="en-US" dirty="0" smtClean="0"/>
          </a:p>
          <a:p>
            <a:endParaRPr lang="en-US" dirty="0" smtClean="0"/>
          </a:p>
          <a:p>
            <a:r>
              <a:rPr lang="en-US" dirty="0" smtClean="0"/>
              <a:t>Yes</a:t>
            </a:r>
          </a:p>
          <a:p>
            <a:r>
              <a:rPr lang="en-US" dirty="0" smtClean="0"/>
              <a:t>No</a:t>
            </a:r>
          </a:p>
          <a:p>
            <a:r>
              <a:rPr lang="en-US" dirty="0" smtClean="0"/>
              <a:t>Abs</a:t>
            </a:r>
          </a:p>
          <a:p>
            <a:endParaRPr lang="en-US" dirty="0" smtClean="0"/>
          </a:p>
          <a:p>
            <a:r>
              <a:rPr lang="en-US" dirty="0" smtClean="0">
                <a:solidFill>
                  <a:srgbClr val="00B050"/>
                </a:solidFill>
              </a:rPr>
              <a:t>Pre-motion passed without objections.</a:t>
            </a:r>
          </a:p>
          <a:p>
            <a:endParaRPr lang="en-US" dirty="0" smtClean="0"/>
          </a:p>
          <a:p>
            <a:endParaRPr lang="en-US" dirty="0" smtClean="0"/>
          </a:p>
        </p:txBody>
      </p:sp>
      <p:sp>
        <p:nvSpPr>
          <p:cNvPr id="4" name="Date Placeholder 3"/>
          <p:cNvSpPr>
            <a:spLocks noGrp="1"/>
          </p:cNvSpPr>
          <p:nvPr>
            <p:ph type="dt" sz="half" idx="10"/>
          </p:nvPr>
        </p:nvSpPr>
        <p:spPr/>
        <p:txBody>
          <a:bodyPr/>
          <a:lstStyle/>
          <a:p>
            <a:r>
              <a:rPr lang="en-US" altLang="ko-KR" smtClean="0"/>
              <a:t>May 2011</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21</a:t>
            </a:fld>
            <a:endParaRPr lang="en-US" altLang="ko-K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#3 </a:t>
            </a:r>
            <a:br>
              <a:rPr lang="en-US" dirty="0" smtClean="0"/>
            </a:br>
            <a:r>
              <a:rPr lang="en-US" b="0" dirty="0" smtClean="0"/>
              <a:t>(AM1, Tue, 11/08/2011)</a:t>
            </a:r>
            <a:endParaRPr lang="en-US" b="0" dirty="0"/>
          </a:p>
        </p:txBody>
      </p:sp>
      <p:sp>
        <p:nvSpPr>
          <p:cNvPr id="3" name="Content Placeholder 2"/>
          <p:cNvSpPr>
            <a:spLocks noGrp="1"/>
          </p:cNvSpPr>
          <p:nvPr>
            <p:ph idx="1"/>
          </p:nvPr>
        </p:nvSpPr>
        <p:spPr/>
        <p:txBody>
          <a:bodyPr/>
          <a:lstStyle/>
          <a:p>
            <a:r>
              <a:rPr lang="en-GB" dirty="0" smtClean="0"/>
              <a:t>Do you agree to accept the resolutions to CIDs 2874 and 3364 as described in Doc # 11-11/1041r2?</a:t>
            </a:r>
            <a:endParaRPr lang="en-US" dirty="0" smtClean="0"/>
          </a:p>
          <a:p>
            <a:endParaRPr lang="en-US" dirty="0" smtClean="0"/>
          </a:p>
          <a:p>
            <a:r>
              <a:rPr lang="en-US" dirty="0" smtClean="0"/>
              <a:t>Yes</a:t>
            </a:r>
          </a:p>
          <a:p>
            <a:r>
              <a:rPr lang="en-US" dirty="0" smtClean="0"/>
              <a:t>No</a:t>
            </a:r>
          </a:p>
          <a:p>
            <a:r>
              <a:rPr lang="en-US" dirty="0" smtClean="0"/>
              <a:t>Abs</a:t>
            </a:r>
          </a:p>
          <a:p>
            <a:r>
              <a:rPr lang="en-US" dirty="0" smtClean="0">
                <a:solidFill>
                  <a:srgbClr val="00B050"/>
                </a:solidFill>
              </a:rPr>
              <a:t>Pre-motion passed without objections.</a:t>
            </a:r>
          </a:p>
          <a:p>
            <a:endParaRPr lang="en-US" dirty="0" smtClean="0"/>
          </a:p>
          <a:p>
            <a:endParaRPr lang="en-US" dirty="0" smtClean="0"/>
          </a:p>
        </p:txBody>
      </p:sp>
      <p:sp>
        <p:nvSpPr>
          <p:cNvPr id="4" name="Date Placeholder 3"/>
          <p:cNvSpPr>
            <a:spLocks noGrp="1"/>
          </p:cNvSpPr>
          <p:nvPr>
            <p:ph type="dt" sz="half" idx="10"/>
          </p:nvPr>
        </p:nvSpPr>
        <p:spPr/>
        <p:txBody>
          <a:bodyPr/>
          <a:lstStyle/>
          <a:p>
            <a:r>
              <a:rPr lang="en-US" altLang="ko-KR" smtClean="0"/>
              <a:t>May 2011</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22</a:t>
            </a:fld>
            <a:endParaRPr lang="en-US" altLang="ko-K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#4 </a:t>
            </a:r>
            <a:br>
              <a:rPr lang="en-US" dirty="0" smtClean="0"/>
            </a:br>
            <a:r>
              <a:rPr lang="en-US" b="0" dirty="0" smtClean="0"/>
              <a:t>(AM2, Tue, 11/08/2011)</a:t>
            </a:r>
            <a:endParaRPr lang="en-US" b="0" dirty="0"/>
          </a:p>
        </p:txBody>
      </p:sp>
      <p:sp>
        <p:nvSpPr>
          <p:cNvPr id="3" name="Content Placeholder 2"/>
          <p:cNvSpPr>
            <a:spLocks noGrp="1"/>
          </p:cNvSpPr>
          <p:nvPr>
            <p:ph idx="1"/>
          </p:nvPr>
        </p:nvSpPr>
        <p:spPr/>
        <p:txBody>
          <a:bodyPr/>
          <a:lstStyle/>
          <a:p>
            <a:r>
              <a:rPr lang="en-GB" dirty="0" smtClean="0"/>
              <a:t>Do you agree to accept the resolutions to CID 2551 as described in Doc # 11-11/1534r1?</a:t>
            </a:r>
            <a:endParaRPr lang="en-US" dirty="0" smtClean="0"/>
          </a:p>
          <a:p>
            <a:endParaRPr lang="en-US" dirty="0" smtClean="0"/>
          </a:p>
          <a:p>
            <a:r>
              <a:rPr lang="en-US" dirty="0" smtClean="0"/>
              <a:t>Yes</a:t>
            </a:r>
          </a:p>
          <a:p>
            <a:r>
              <a:rPr lang="en-US" dirty="0" smtClean="0"/>
              <a:t>No</a:t>
            </a:r>
          </a:p>
          <a:p>
            <a:r>
              <a:rPr lang="en-US" dirty="0" smtClean="0"/>
              <a:t>Abs</a:t>
            </a:r>
          </a:p>
          <a:p>
            <a:r>
              <a:rPr lang="en-US" dirty="0" smtClean="0">
                <a:solidFill>
                  <a:srgbClr val="00B050"/>
                </a:solidFill>
              </a:rPr>
              <a:t>Pre-motion passed without objections.</a:t>
            </a:r>
          </a:p>
          <a:p>
            <a:endParaRPr lang="en-US" dirty="0" smtClean="0"/>
          </a:p>
          <a:p>
            <a:endParaRPr lang="en-US" dirty="0" smtClean="0"/>
          </a:p>
        </p:txBody>
      </p:sp>
      <p:sp>
        <p:nvSpPr>
          <p:cNvPr id="4" name="Date Placeholder 3"/>
          <p:cNvSpPr>
            <a:spLocks noGrp="1"/>
          </p:cNvSpPr>
          <p:nvPr>
            <p:ph type="dt" sz="half" idx="10"/>
          </p:nvPr>
        </p:nvSpPr>
        <p:spPr/>
        <p:txBody>
          <a:bodyPr/>
          <a:lstStyle/>
          <a:p>
            <a:r>
              <a:rPr lang="en-US" altLang="ko-KR" smtClean="0"/>
              <a:t>May 2011</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23</a:t>
            </a:fld>
            <a:endParaRPr lang="en-US" altLang="ko-K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a:t>
            </a:r>
            <a:r>
              <a:rPr lang="en-US" dirty="0" smtClean="0">
                <a:solidFill>
                  <a:schemeClr val="tx1"/>
                </a:solidFill>
              </a:rPr>
              <a:t>5</a:t>
            </a:r>
            <a:r>
              <a:rPr lang="en-US" dirty="0" smtClean="0"/>
              <a:t> </a:t>
            </a:r>
            <a:br>
              <a:rPr lang="en-US" dirty="0" smtClean="0"/>
            </a:br>
            <a:r>
              <a:rPr lang="en-US" b="0" dirty="0" smtClean="0"/>
              <a:t>(AM2, Tue, 11/08/2011)</a:t>
            </a:r>
            <a:endParaRPr lang="en-US" b="0" dirty="0"/>
          </a:p>
        </p:txBody>
      </p:sp>
      <p:sp>
        <p:nvSpPr>
          <p:cNvPr id="3" name="Content Placeholder 2"/>
          <p:cNvSpPr>
            <a:spLocks noGrp="1"/>
          </p:cNvSpPr>
          <p:nvPr>
            <p:ph idx="1"/>
          </p:nvPr>
        </p:nvSpPr>
        <p:spPr/>
        <p:txBody>
          <a:bodyPr/>
          <a:lstStyle/>
          <a:p>
            <a:r>
              <a:rPr lang="en-GB" dirty="0" smtClean="0"/>
              <a:t>Do you agree to accept the resolutions to CIDs 2955 and 3091 as described in Doc # 11-11/1020r6?</a:t>
            </a:r>
            <a:endParaRPr lang="en-US" dirty="0" smtClean="0"/>
          </a:p>
          <a:p>
            <a:endParaRPr lang="en-US" dirty="0" smtClean="0"/>
          </a:p>
          <a:p>
            <a:r>
              <a:rPr lang="en-US" dirty="0" smtClean="0"/>
              <a:t>Yes</a:t>
            </a:r>
          </a:p>
          <a:p>
            <a:r>
              <a:rPr lang="en-US" dirty="0" smtClean="0"/>
              <a:t>No</a:t>
            </a:r>
          </a:p>
          <a:p>
            <a:r>
              <a:rPr lang="en-US" dirty="0" smtClean="0"/>
              <a:t>Abs</a:t>
            </a:r>
          </a:p>
          <a:p>
            <a:endParaRPr lang="en-US" dirty="0" smtClean="0"/>
          </a:p>
          <a:p>
            <a:r>
              <a:rPr lang="en-US" dirty="0" smtClean="0">
                <a:solidFill>
                  <a:srgbClr val="00B050"/>
                </a:solidFill>
              </a:rPr>
              <a:t>Pre-motion passed without objections.</a:t>
            </a:r>
            <a:endParaRPr lang="en-US" dirty="0" smtClean="0"/>
          </a:p>
        </p:txBody>
      </p:sp>
      <p:sp>
        <p:nvSpPr>
          <p:cNvPr id="4" name="Date Placeholder 3"/>
          <p:cNvSpPr>
            <a:spLocks noGrp="1"/>
          </p:cNvSpPr>
          <p:nvPr>
            <p:ph type="dt" sz="half" idx="10"/>
          </p:nvPr>
        </p:nvSpPr>
        <p:spPr/>
        <p:txBody>
          <a:bodyPr/>
          <a:lstStyle/>
          <a:p>
            <a:r>
              <a:rPr lang="en-US" altLang="ko-KR" smtClean="0"/>
              <a:t>May 2011</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24</a:t>
            </a:fld>
            <a:endParaRPr lang="en-US" altLang="ko-K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#6 </a:t>
            </a:r>
            <a:br>
              <a:rPr lang="en-US" dirty="0" smtClean="0"/>
            </a:br>
            <a:r>
              <a:rPr lang="en-US" b="0" dirty="0" smtClean="0"/>
              <a:t>(PM1, Tue, 11/08/2011)</a:t>
            </a:r>
            <a:endParaRPr lang="en-US" b="0" dirty="0"/>
          </a:p>
        </p:txBody>
      </p:sp>
      <p:sp>
        <p:nvSpPr>
          <p:cNvPr id="3" name="Content Placeholder 2"/>
          <p:cNvSpPr>
            <a:spLocks noGrp="1"/>
          </p:cNvSpPr>
          <p:nvPr>
            <p:ph idx="1"/>
          </p:nvPr>
        </p:nvSpPr>
        <p:spPr/>
        <p:txBody>
          <a:bodyPr/>
          <a:lstStyle/>
          <a:p>
            <a:r>
              <a:rPr lang="en-GB" dirty="0" smtClean="0"/>
              <a:t>Do you agree to accept the resolutions to CIDs 2110, 3578 and 2288, as described in Doc # 11-11/1538r1?</a:t>
            </a:r>
            <a:endParaRPr lang="en-US" dirty="0" smtClean="0"/>
          </a:p>
          <a:p>
            <a:endParaRPr lang="en-US" dirty="0" smtClean="0"/>
          </a:p>
          <a:p>
            <a:r>
              <a:rPr lang="en-US" dirty="0" smtClean="0"/>
              <a:t>Yes</a:t>
            </a:r>
          </a:p>
          <a:p>
            <a:r>
              <a:rPr lang="en-US" dirty="0" smtClean="0"/>
              <a:t>No</a:t>
            </a:r>
          </a:p>
          <a:p>
            <a:r>
              <a:rPr lang="en-US" dirty="0" smtClean="0"/>
              <a:t>Abs</a:t>
            </a:r>
          </a:p>
          <a:p>
            <a:r>
              <a:rPr lang="en-US" dirty="0" smtClean="0">
                <a:solidFill>
                  <a:srgbClr val="00B050"/>
                </a:solidFill>
              </a:rPr>
              <a:t>Pre-motion passed without objections.</a:t>
            </a:r>
            <a:endParaRPr lang="en-US" dirty="0" smtClean="0"/>
          </a:p>
          <a:p>
            <a:endParaRPr lang="en-US" dirty="0" smtClean="0"/>
          </a:p>
        </p:txBody>
      </p:sp>
      <p:sp>
        <p:nvSpPr>
          <p:cNvPr id="4" name="Date Placeholder 3"/>
          <p:cNvSpPr>
            <a:spLocks noGrp="1"/>
          </p:cNvSpPr>
          <p:nvPr>
            <p:ph type="dt" sz="half" idx="10"/>
          </p:nvPr>
        </p:nvSpPr>
        <p:spPr/>
        <p:txBody>
          <a:bodyPr/>
          <a:lstStyle/>
          <a:p>
            <a:r>
              <a:rPr lang="en-US" altLang="ko-KR" smtClean="0"/>
              <a:t>May 2011</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25</a:t>
            </a:fld>
            <a:endParaRPr lang="en-US" altLang="ko-K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Pre-Motion #7 </a:t>
            </a:r>
            <a:br>
              <a:rPr lang="en-US" dirty="0" smtClean="0">
                <a:solidFill>
                  <a:schemeClr val="tx1"/>
                </a:solidFill>
              </a:rPr>
            </a:br>
            <a:r>
              <a:rPr lang="en-US" b="0" dirty="0" smtClean="0">
                <a:solidFill>
                  <a:schemeClr val="tx1"/>
                </a:solidFill>
              </a:rPr>
              <a:t>(PM1, Tue, 11/08/2011)</a:t>
            </a:r>
            <a:endParaRPr lang="en-US" b="0" dirty="0">
              <a:solidFill>
                <a:schemeClr val="tx1"/>
              </a:solidFill>
            </a:endParaRPr>
          </a:p>
        </p:txBody>
      </p:sp>
      <p:sp>
        <p:nvSpPr>
          <p:cNvPr id="3" name="Content Placeholder 2"/>
          <p:cNvSpPr>
            <a:spLocks noGrp="1"/>
          </p:cNvSpPr>
          <p:nvPr>
            <p:ph idx="1"/>
          </p:nvPr>
        </p:nvSpPr>
        <p:spPr/>
        <p:txBody>
          <a:bodyPr/>
          <a:lstStyle/>
          <a:p>
            <a:r>
              <a:rPr lang="en-GB" dirty="0" smtClean="0"/>
              <a:t>Do you agree to accept the editing instructions on text changes related to power constrain element and extended power constrain element as proposed in Doc # 11-11/1543r1?</a:t>
            </a:r>
            <a:endParaRPr lang="en-US" dirty="0" smtClean="0"/>
          </a:p>
          <a:p>
            <a:endParaRPr lang="en-US" dirty="0" smtClean="0"/>
          </a:p>
          <a:p>
            <a:r>
              <a:rPr lang="en-US" dirty="0" smtClean="0"/>
              <a:t>Yes</a:t>
            </a:r>
          </a:p>
          <a:p>
            <a:r>
              <a:rPr lang="en-US" dirty="0" smtClean="0"/>
              <a:t>No</a:t>
            </a:r>
          </a:p>
          <a:p>
            <a:r>
              <a:rPr lang="en-US" dirty="0" smtClean="0"/>
              <a:t>Abs</a:t>
            </a:r>
          </a:p>
          <a:p>
            <a:r>
              <a:rPr lang="en-US" dirty="0" smtClean="0">
                <a:solidFill>
                  <a:srgbClr val="00B050"/>
                </a:solidFill>
              </a:rPr>
              <a:t>Pre-motion passed without objections.</a:t>
            </a:r>
            <a:endParaRPr lang="en-US" dirty="0" smtClean="0"/>
          </a:p>
          <a:p>
            <a:endParaRPr lang="en-US" dirty="0" smtClean="0"/>
          </a:p>
        </p:txBody>
      </p:sp>
      <p:sp>
        <p:nvSpPr>
          <p:cNvPr id="4" name="Date Placeholder 3"/>
          <p:cNvSpPr>
            <a:spLocks noGrp="1"/>
          </p:cNvSpPr>
          <p:nvPr>
            <p:ph type="dt" sz="half" idx="10"/>
          </p:nvPr>
        </p:nvSpPr>
        <p:spPr/>
        <p:txBody>
          <a:bodyPr/>
          <a:lstStyle/>
          <a:p>
            <a:r>
              <a:rPr lang="en-US" altLang="ko-KR" smtClean="0"/>
              <a:t>May 2011</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26</a:t>
            </a:fld>
            <a:endParaRPr lang="en-US" altLang="ko-K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Pre-Motion #8 </a:t>
            </a:r>
            <a:br>
              <a:rPr lang="en-US" dirty="0" smtClean="0">
                <a:solidFill>
                  <a:schemeClr val="tx1"/>
                </a:solidFill>
              </a:rPr>
            </a:br>
            <a:r>
              <a:rPr lang="en-US" b="0" dirty="0" smtClean="0">
                <a:solidFill>
                  <a:schemeClr val="tx1"/>
                </a:solidFill>
              </a:rPr>
              <a:t>(PM2, Tue, 11/08/2011)</a:t>
            </a:r>
            <a:endParaRPr lang="en-US" b="0" dirty="0">
              <a:solidFill>
                <a:schemeClr val="tx1"/>
              </a:solidFill>
            </a:endParaRPr>
          </a:p>
        </p:txBody>
      </p:sp>
      <p:sp>
        <p:nvSpPr>
          <p:cNvPr id="3" name="Content Placeholder 2"/>
          <p:cNvSpPr>
            <a:spLocks noGrp="1"/>
          </p:cNvSpPr>
          <p:nvPr>
            <p:ph idx="1"/>
          </p:nvPr>
        </p:nvSpPr>
        <p:spPr/>
        <p:txBody>
          <a:bodyPr/>
          <a:lstStyle/>
          <a:p>
            <a:r>
              <a:rPr lang="en-GB" dirty="0" smtClean="0"/>
              <a:t>Do you agree to accept the resolutions to CIDs 3552 and 3340, as described in Doc # 11-11/1448r4?</a:t>
            </a:r>
            <a:endParaRPr lang="en-US" dirty="0" smtClean="0"/>
          </a:p>
          <a:p>
            <a:endParaRPr lang="en-US" dirty="0" smtClean="0"/>
          </a:p>
          <a:p>
            <a:r>
              <a:rPr lang="en-US" dirty="0" smtClean="0"/>
              <a:t>Yes</a:t>
            </a:r>
          </a:p>
          <a:p>
            <a:r>
              <a:rPr lang="en-US" dirty="0" smtClean="0"/>
              <a:t>No</a:t>
            </a:r>
          </a:p>
          <a:p>
            <a:r>
              <a:rPr lang="en-US" dirty="0" smtClean="0"/>
              <a:t>Abs</a:t>
            </a:r>
          </a:p>
          <a:p>
            <a:r>
              <a:rPr lang="en-US" dirty="0" smtClean="0">
                <a:solidFill>
                  <a:srgbClr val="00B050"/>
                </a:solidFill>
              </a:rPr>
              <a:t>Pre-motion passed without objections.</a:t>
            </a:r>
            <a:endParaRPr lang="en-US" dirty="0" smtClean="0"/>
          </a:p>
          <a:p>
            <a:endParaRPr lang="en-US" dirty="0" smtClean="0"/>
          </a:p>
        </p:txBody>
      </p:sp>
      <p:sp>
        <p:nvSpPr>
          <p:cNvPr id="4" name="Date Placeholder 3"/>
          <p:cNvSpPr>
            <a:spLocks noGrp="1"/>
          </p:cNvSpPr>
          <p:nvPr>
            <p:ph type="dt" sz="half" idx="10"/>
          </p:nvPr>
        </p:nvSpPr>
        <p:spPr/>
        <p:txBody>
          <a:bodyPr/>
          <a:lstStyle/>
          <a:p>
            <a:r>
              <a:rPr lang="en-US" altLang="ko-KR" smtClean="0"/>
              <a:t>May 2011</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27</a:t>
            </a:fld>
            <a:endParaRPr lang="en-US" altLang="ko-K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Pre-Motion #9 </a:t>
            </a:r>
            <a:br>
              <a:rPr lang="en-US" dirty="0" smtClean="0">
                <a:solidFill>
                  <a:schemeClr val="tx1"/>
                </a:solidFill>
              </a:rPr>
            </a:br>
            <a:r>
              <a:rPr lang="en-US" b="0" dirty="0" smtClean="0">
                <a:solidFill>
                  <a:schemeClr val="tx1"/>
                </a:solidFill>
              </a:rPr>
              <a:t>(PM3, Tue, 11/08/2011)</a:t>
            </a:r>
            <a:endParaRPr lang="en-US" b="0" dirty="0">
              <a:solidFill>
                <a:schemeClr val="tx1"/>
              </a:solidFill>
            </a:endParaRPr>
          </a:p>
        </p:txBody>
      </p:sp>
      <p:sp>
        <p:nvSpPr>
          <p:cNvPr id="3" name="Content Placeholder 2"/>
          <p:cNvSpPr>
            <a:spLocks noGrp="1"/>
          </p:cNvSpPr>
          <p:nvPr>
            <p:ph idx="1"/>
          </p:nvPr>
        </p:nvSpPr>
        <p:spPr/>
        <p:txBody>
          <a:bodyPr/>
          <a:lstStyle/>
          <a:p>
            <a:r>
              <a:rPr lang="en-GB" dirty="0" smtClean="0"/>
              <a:t>Do you agree to accept the resolutions to CIDs 3554, 3094, 2182, 2719, 2990, 3040, 2326, 3041, 3352, 3111, 3110, 3113, and 3112, as described in Doc # 11-11/1552r1?</a:t>
            </a:r>
            <a:endParaRPr lang="en-US" dirty="0" smtClean="0"/>
          </a:p>
          <a:p>
            <a:endParaRPr lang="en-US" dirty="0" smtClean="0"/>
          </a:p>
          <a:p>
            <a:r>
              <a:rPr lang="en-US" dirty="0" smtClean="0"/>
              <a:t>Yes</a:t>
            </a:r>
          </a:p>
          <a:p>
            <a:r>
              <a:rPr lang="en-US" dirty="0" smtClean="0"/>
              <a:t>No</a:t>
            </a:r>
          </a:p>
          <a:p>
            <a:r>
              <a:rPr lang="en-US" dirty="0" smtClean="0"/>
              <a:t>Abs</a:t>
            </a:r>
          </a:p>
          <a:p>
            <a:r>
              <a:rPr lang="en-US" dirty="0" smtClean="0">
                <a:solidFill>
                  <a:srgbClr val="00B050"/>
                </a:solidFill>
              </a:rPr>
              <a:t>Pre-motion passed without objections.</a:t>
            </a:r>
            <a:endParaRPr lang="en-US" dirty="0" smtClean="0"/>
          </a:p>
          <a:p>
            <a:endParaRPr lang="en-US" dirty="0" smtClean="0"/>
          </a:p>
          <a:p>
            <a:endParaRPr lang="en-US" dirty="0" smtClean="0"/>
          </a:p>
        </p:txBody>
      </p:sp>
      <p:sp>
        <p:nvSpPr>
          <p:cNvPr id="4" name="Date Placeholder 3"/>
          <p:cNvSpPr>
            <a:spLocks noGrp="1"/>
          </p:cNvSpPr>
          <p:nvPr>
            <p:ph type="dt" sz="half" idx="10"/>
          </p:nvPr>
        </p:nvSpPr>
        <p:spPr/>
        <p:txBody>
          <a:bodyPr/>
          <a:lstStyle/>
          <a:p>
            <a:r>
              <a:rPr lang="en-US" altLang="ko-KR" smtClean="0"/>
              <a:t>May 2011</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28</a:t>
            </a:fld>
            <a:endParaRPr lang="en-US" altLang="ko-K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Pre-Motion #10 </a:t>
            </a:r>
            <a:br>
              <a:rPr lang="en-US" dirty="0" smtClean="0">
                <a:solidFill>
                  <a:schemeClr val="tx1"/>
                </a:solidFill>
              </a:rPr>
            </a:br>
            <a:r>
              <a:rPr lang="en-US" b="0" dirty="0" smtClean="0">
                <a:solidFill>
                  <a:schemeClr val="tx1"/>
                </a:solidFill>
              </a:rPr>
              <a:t>(PM3, Tue, 11/08/2011)</a:t>
            </a:r>
            <a:endParaRPr lang="en-US" b="0" dirty="0">
              <a:solidFill>
                <a:schemeClr val="tx1"/>
              </a:solidFill>
            </a:endParaRPr>
          </a:p>
        </p:txBody>
      </p:sp>
      <p:sp>
        <p:nvSpPr>
          <p:cNvPr id="3" name="Content Placeholder 2"/>
          <p:cNvSpPr>
            <a:spLocks noGrp="1"/>
          </p:cNvSpPr>
          <p:nvPr>
            <p:ph idx="1"/>
          </p:nvPr>
        </p:nvSpPr>
        <p:spPr/>
        <p:txBody>
          <a:bodyPr/>
          <a:lstStyle/>
          <a:p>
            <a:r>
              <a:rPr lang="en-GB" dirty="0" smtClean="0"/>
              <a:t>Do you agree to accept the resolutions to CIDs 2943 and 3553, as described in Doc # 11-11/1555r0?</a:t>
            </a:r>
            <a:endParaRPr lang="en-US" dirty="0" smtClean="0"/>
          </a:p>
          <a:p>
            <a:endParaRPr lang="en-US" dirty="0" smtClean="0"/>
          </a:p>
          <a:p>
            <a:r>
              <a:rPr lang="en-US" dirty="0" smtClean="0"/>
              <a:t>Yes</a:t>
            </a:r>
          </a:p>
          <a:p>
            <a:r>
              <a:rPr lang="en-US" dirty="0" smtClean="0"/>
              <a:t>No</a:t>
            </a:r>
          </a:p>
          <a:p>
            <a:r>
              <a:rPr lang="en-US" dirty="0" smtClean="0"/>
              <a:t>Abs</a:t>
            </a:r>
          </a:p>
          <a:p>
            <a:r>
              <a:rPr lang="en-US" dirty="0" smtClean="0">
                <a:solidFill>
                  <a:srgbClr val="00B050"/>
                </a:solidFill>
              </a:rPr>
              <a:t>Pre-motion passed without objections.</a:t>
            </a:r>
            <a:endParaRPr lang="en-US" dirty="0" smtClean="0"/>
          </a:p>
          <a:p>
            <a:endParaRPr lang="en-US" dirty="0" smtClean="0"/>
          </a:p>
          <a:p>
            <a:endParaRPr lang="en-US" dirty="0" smtClean="0"/>
          </a:p>
        </p:txBody>
      </p:sp>
      <p:sp>
        <p:nvSpPr>
          <p:cNvPr id="4" name="Date Placeholder 3"/>
          <p:cNvSpPr>
            <a:spLocks noGrp="1"/>
          </p:cNvSpPr>
          <p:nvPr>
            <p:ph type="dt" sz="half" idx="10"/>
          </p:nvPr>
        </p:nvSpPr>
        <p:spPr/>
        <p:txBody>
          <a:bodyPr/>
          <a:lstStyle/>
          <a:p>
            <a:r>
              <a:rPr lang="en-US" altLang="ko-KR" smtClean="0"/>
              <a:t>May 2011</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29</a:t>
            </a:fld>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6329AE66-10DB-4DF0-8915-EFDC34A1569C}" type="slidenum">
              <a:rPr lang="en-US" altLang="ko-KR"/>
              <a:pPr/>
              <a:t>3</a:t>
            </a:fld>
            <a:endParaRPr lang="en-US" altLang="ko-KR"/>
          </a:p>
        </p:txBody>
      </p:sp>
      <p:sp>
        <p:nvSpPr>
          <p:cNvPr id="33794" name="Rectangle 2"/>
          <p:cNvSpPr>
            <a:spLocks noGrp="1" noChangeArrowheads="1"/>
          </p:cNvSpPr>
          <p:nvPr>
            <p:ph type="title"/>
          </p:nvPr>
        </p:nvSpPr>
        <p:spPr/>
        <p:txBody>
          <a:bodyPr/>
          <a:lstStyle/>
          <a:p>
            <a:r>
              <a:rPr lang="en-US" altLang="ko-KR">
                <a:ea typeface="굴림" pitchFamily="34" charset="-127"/>
              </a:rPr>
              <a:t>Important IEEE Links</a:t>
            </a:r>
          </a:p>
        </p:txBody>
      </p:sp>
      <p:sp>
        <p:nvSpPr>
          <p:cNvPr id="33795" name="Rectangle 3"/>
          <p:cNvSpPr>
            <a:spLocks noGrp="1" noChangeArrowheads="1"/>
          </p:cNvSpPr>
          <p:nvPr>
            <p:ph type="body" idx="1"/>
          </p:nvPr>
        </p:nvSpPr>
        <p:spPr>
          <a:xfrm>
            <a:off x="228600" y="1981200"/>
            <a:ext cx="8686800" cy="4114800"/>
          </a:xfrm>
        </p:spPr>
        <p:txBody>
          <a:bodyPr/>
          <a:lstStyle/>
          <a:p>
            <a:r>
              <a:rPr lang="en-US" altLang="ko-KR">
                <a:ea typeface="굴림" pitchFamily="34" charset="-127"/>
              </a:rPr>
              <a:t>The following slides in this deck are believed to be  the latest available however the Source locations are: </a:t>
            </a:r>
          </a:p>
          <a:p>
            <a:r>
              <a:rPr lang="en-US" altLang="ko-KR">
                <a:ea typeface="굴림" pitchFamily="34" charset="-127"/>
                <a:hlinkClick r:id="rId3"/>
              </a:rPr>
              <a:t>http://standards.ieee.org/faqs/affiliationFAQ.html</a:t>
            </a:r>
            <a:endParaRPr lang="en-US" altLang="ko-KR">
              <a:ea typeface="굴림" pitchFamily="34" charset="-127"/>
            </a:endParaRPr>
          </a:p>
          <a:p>
            <a:r>
              <a:rPr lang="en-US" altLang="ko-KR">
                <a:ea typeface="굴림" pitchFamily="34" charset="-127"/>
                <a:hlinkClick r:id="rId4"/>
              </a:rPr>
              <a:t>http://standards.ieee.org/resources/antitrust-guidelines.pdf</a:t>
            </a:r>
            <a:endParaRPr lang="en-US" altLang="ko-KR">
              <a:ea typeface="굴림" pitchFamily="34" charset="-127"/>
            </a:endParaRPr>
          </a:p>
          <a:p>
            <a:r>
              <a:rPr lang="en-US" altLang="ko-KR">
                <a:ea typeface="굴림" pitchFamily="34" charset="-127"/>
                <a:hlinkClick r:id="rId5"/>
              </a:rPr>
              <a:t>http://standards.ieee.org/board/pat/pat-slideset.ppt</a:t>
            </a:r>
            <a:endParaRPr lang="en-US" altLang="ko-KR">
              <a:ea typeface="굴림" pitchFamily="34" charset="-127"/>
            </a:endParaRPr>
          </a:p>
          <a:p>
            <a:r>
              <a:rPr lang="en-US" altLang="ko-KR">
                <a:ea typeface="굴림" pitchFamily="34" charset="-127"/>
                <a:hlinkClick r:id="rId6"/>
              </a:rPr>
              <a:t>http://www.ieee.org/portal/cms_docs/about/CoE_poster.pdf</a:t>
            </a:r>
            <a:endParaRPr lang="en-US" altLang="ko-KR">
              <a:ea typeface="굴림" pitchFamily="34" charset="-127"/>
            </a:endParaRPr>
          </a:p>
          <a:p>
            <a:endParaRPr lang="en-US" altLang="ko-KR">
              <a:ea typeface="굴림" pitchFamily="34" charset="-127"/>
            </a:endParaRPr>
          </a:p>
          <a:p>
            <a:r>
              <a:rPr lang="en-US" altLang="ko-KR">
                <a:ea typeface="굴림" pitchFamily="34" charset="-127"/>
              </a:rPr>
              <a:t>For summary see 11-07-0660-01-0000-opening-presentation</a:t>
            </a:r>
          </a:p>
          <a:p>
            <a:endParaRPr lang="en-US" altLang="ko-KR">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Nov 2011</a:t>
            </a:r>
            <a:endParaRPr lang="en-US" altLang="ko-K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Pre-Motion #</a:t>
            </a:r>
            <a:r>
              <a:rPr lang="en-US" dirty="0" smtClean="0">
                <a:solidFill>
                  <a:schemeClr val="tx1"/>
                </a:solidFill>
              </a:rPr>
              <a:t>11 </a:t>
            </a:r>
            <a:r>
              <a:rPr lang="en-US" dirty="0" smtClean="0">
                <a:solidFill>
                  <a:schemeClr val="tx1"/>
                </a:solidFill>
              </a:rPr>
              <a:t/>
            </a:r>
            <a:br>
              <a:rPr lang="en-US" dirty="0" smtClean="0">
                <a:solidFill>
                  <a:schemeClr val="tx1"/>
                </a:solidFill>
              </a:rPr>
            </a:br>
            <a:r>
              <a:rPr lang="en-US" b="0" dirty="0" smtClean="0">
                <a:solidFill>
                  <a:schemeClr val="tx1"/>
                </a:solidFill>
              </a:rPr>
              <a:t>(</a:t>
            </a:r>
            <a:r>
              <a:rPr lang="en-US" b="0" dirty="0" smtClean="0">
                <a:solidFill>
                  <a:schemeClr val="tx1"/>
                </a:solidFill>
              </a:rPr>
              <a:t>PM1, Wed, 11/09/2011</a:t>
            </a:r>
            <a:r>
              <a:rPr lang="en-US" b="0" dirty="0" smtClean="0">
                <a:solidFill>
                  <a:schemeClr val="tx1"/>
                </a:solidFill>
              </a:rPr>
              <a:t>)</a:t>
            </a:r>
            <a:endParaRPr lang="en-US" b="0" dirty="0">
              <a:solidFill>
                <a:schemeClr val="tx1"/>
              </a:solidFill>
            </a:endParaRPr>
          </a:p>
        </p:txBody>
      </p:sp>
      <p:sp>
        <p:nvSpPr>
          <p:cNvPr id="3" name="Content Placeholder 2"/>
          <p:cNvSpPr>
            <a:spLocks noGrp="1"/>
          </p:cNvSpPr>
          <p:nvPr>
            <p:ph idx="1"/>
          </p:nvPr>
        </p:nvSpPr>
        <p:spPr/>
        <p:txBody>
          <a:bodyPr/>
          <a:lstStyle/>
          <a:p>
            <a:r>
              <a:rPr lang="en-GB" dirty="0" smtClean="0"/>
              <a:t>Do you agree to accept the </a:t>
            </a:r>
            <a:r>
              <a:rPr lang="en-GB" dirty="0" smtClean="0"/>
              <a:t>resolution </a:t>
            </a:r>
            <a:r>
              <a:rPr lang="en-GB" dirty="0" smtClean="0"/>
              <a:t>to </a:t>
            </a:r>
            <a:r>
              <a:rPr lang="en-GB" dirty="0" smtClean="0"/>
              <a:t>CID 2109 </a:t>
            </a:r>
            <a:r>
              <a:rPr lang="en-GB" dirty="0" smtClean="0"/>
              <a:t>as described in Doc # </a:t>
            </a:r>
            <a:r>
              <a:rPr lang="en-GB" dirty="0" smtClean="0"/>
              <a:t>11-11/1553r2?</a:t>
            </a:r>
            <a:endParaRPr lang="en-US" dirty="0" smtClean="0"/>
          </a:p>
          <a:p>
            <a:endParaRPr lang="en-US" dirty="0" smtClean="0"/>
          </a:p>
          <a:p>
            <a:r>
              <a:rPr lang="en-US" dirty="0" smtClean="0"/>
              <a:t>Yes</a:t>
            </a:r>
          </a:p>
          <a:p>
            <a:r>
              <a:rPr lang="en-US" dirty="0" smtClean="0"/>
              <a:t>No</a:t>
            </a:r>
          </a:p>
          <a:p>
            <a:r>
              <a:rPr lang="en-US" dirty="0" smtClean="0"/>
              <a:t>Abs</a:t>
            </a:r>
          </a:p>
          <a:p>
            <a:r>
              <a:rPr lang="en-US" dirty="0" smtClean="0">
                <a:solidFill>
                  <a:srgbClr val="00B050"/>
                </a:solidFill>
              </a:rPr>
              <a:t>Pre-motion passed without objections.</a:t>
            </a:r>
            <a:endParaRPr lang="en-US" dirty="0" smtClean="0"/>
          </a:p>
          <a:p>
            <a:endParaRPr lang="en-US" dirty="0" smtClean="0"/>
          </a:p>
          <a:p>
            <a:endParaRPr lang="en-US" dirty="0" smtClean="0"/>
          </a:p>
        </p:txBody>
      </p:sp>
      <p:sp>
        <p:nvSpPr>
          <p:cNvPr id="4" name="Date Placeholder 3"/>
          <p:cNvSpPr>
            <a:spLocks noGrp="1"/>
          </p:cNvSpPr>
          <p:nvPr>
            <p:ph type="dt" sz="half" idx="10"/>
          </p:nvPr>
        </p:nvSpPr>
        <p:spPr/>
        <p:txBody>
          <a:bodyPr/>
          <a:lstStyle/>
          <a:p>
            <a:r>
              <a:rPr lang="en-US" altLang="ko-KR" smtClean="0"/>
              <a:t>May 2011</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30</a:t>
            </a:fld>
            <a:endParaRPr lang="en-US" altLang="ko-K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Pre-Motion #</a:t>
            </a:r>
            <a:r>
              <a:rPr lang="en-US" dirty="0" smtClean="0">
                <a:solidFill>
                  <a:schemeClr val="tx1"/>
                </a:solidFill>
              </a:rPr>
              <a:t>12 </a:t>
            </a:r>
            <a:r>
              <a:rPr lang="en-US" dirty="0" smtClean="0">
                <a:solidFill>
                  <a:schemeClr val="tx1"/>
                </a:solidFill>
              </a:rPr>
              <a:t/>
            </a:r>
            <a:br>
              <a:rPr lang="en-US" dirty="0" smtClean="0">
                <a:solidFill>
                  <a:schemeClr val="tx1"/>
                </a:solidFill>
              </a:rPr>
            </a:br>
            <a:r>
              <a:rPr lang="en-US" b="0" dirty="0" smtClean="0">
                <a:solidFill>
                  <a:schemeClr val="tx1"/>
                </a:solidFill>
              </a:rPr>
              <a:t>(</a:t>
            </a:r>
            <a:r>
              <a:rPr lang="en-US" b="0" dirty="0" smtClean="0">
                <a:solidFill>
                  <a:schemeClr val="tx1"/>
                </a:solidFill>
              </a:rPr>
              <a:t>PM1, Wed, 11/09/2011</a:t>
            </a:r>
            <a:r>
              <a:rPr lang="en-US" b="0" dirty="0" smtClean="0">
                <a:solidFill>
                  <a:schemeClr val="tx1"/>
                </a:solidFill>
              </a:rPr>
              <a:t>)</a:t>
            </a:r>
            <a:endParaRPr lang="en-US" b="0" dirty="0">
              <a:solidFill>
                <a:schemeClr val="tx1"/>
              </a:solidFill>
            </a:endParaRPr>
          </a:p>
        </p:txBody>
      </p:sp>
      <p:sp>
        <p:nvSpPr>
          <p:cNvPr id="3" name="Content Placeholder 2"/>
          <p:cNvSpPr>
            <a:spLocks noGrp="1"/>
          </p:cNvSpPr>
          <p:nvPr>
            <p:ph idx="1"/>
          </p:nvPr>
        </p:nvSpPr>
        <p:spPr/>
        <p:txBody>
          <a:bodyPr/>
          <a:lstStyle/>
          <a:p>
            <a:r>
              <a:rPr lang="en-GB" dirty="0" smtClean="0"/>
              <a:t>Do you agree to accept the </a:t>
            </a:r>
            <a:r>
              <a:rPr lang="en-GB" dirty="0" smtClean="0"/>
              <a:t>resolution </a:t>
            </a:r>
            <a:r>
              <a:rPr lang="en-GB" dirty="0" smtClean="0"/>
              <a:t>to </a:t>
            </a:r>
            <a:r>
              <a:rPr lang="en-GB" dirty="0" smtClean="0"/>
              <a:t>CID 2542 </a:t>
            </a:r>
            <a:r>
              <a:rPr lang="en-GB" dirty="0" smtClean="0"/>
              <a:t>as described in Doc # </a:t>
            </a:r>
            <a:r>
              <a:rPr lang="en-GB" dirty="0" smtClean="0"/>
              <a:t>11-11/1557r1?</a:t>
            </a:r>
            <a:endParaRPr lang="en-US" dirty="0" smtClean="0"/>
          </a:p>
          <a:p>
            <a:endParaRPr lang="en-US" dirty="0" smtClean="0"/>
          </a:p>
          <a:p>
            <a:r>
              <a:rPr lang="en-US" dirty="0" smtClean="0"/>
              <a:t>Yes</a:t>
            </a:r>
          </a:p>
          <a:p>
            <a:r>
              <a:rPr lang="en-US" dirty="0" smtClean="0"/>
              <a:t>No</a:t>
            </a:r>
          </a:p>
          <a:p>
            <a:r>
              <a:rPr lang="en-US" dirty="0" smtClean="0"/>
              <a:t>Abs</a:t>
            </a:r>
          </a:p>
          <a:p>
            <a:endParaRPr lang="en-US" dirty="0" smtClean="0"/>
          </a:p>
          <a:p>
            <a:r>
              <a:rPr lang="en-US" dirty="0" smtClean="0">
                <a:solidFill>
                  <a:srgbClr val="00B050"/>
                </a:solidFill>
              </a:rPr>
              <a:t>Pre-motion passed without objections.</a:t>
            </a:r>
            <a:endParaRPr lang="en-US" dirty="0" smtClean="0"/>
          </a:p>
          <a:p>
            <a:endParaRPr lang="en-US" dirty="0" smtClean="0"/>
          </a:p>
        </p:txBody>
      </p:sp>
      <p:sp>
        <p:nvSpPr>
          <p:cNvPr id="4" name="Date Placeholder 3"/>
          <p:cNvSpPr>
            <a:spLocks noGrp="1"/>
          </p:cNvSpPr>
          <p:nvPr>
            <p:ph type="dt" sz="half" idx="10"/>
          </p:nvPr>
        </p:nvSpPr>
        <p:spPr/>
        <p:txBody>
          <a:bodyPr/>
          <a:lstStyle/>
          <a:p>
            <a:r>
              <a:rPr lang="en-US" altLang="ko-KR" smtClean="0"/>
              <a:t>May 2011</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31</a:t>
            </a:fld>
            <a:endParaRPr lang="en-US" altLang="ko-K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Pre-Motion #</a:t>
            </a:r>
            <a:r>
              <a:rPr lang="en-US" dirty="0" smtClean="0">
                <a:solidFill>
                  <a:schemeClr val="tx1"/>
                </a:solidFill>
              </a:rPr>
              <a:t>13 </a:t>
            </a:r>
            <a:r>
              <a:rPr lang="en-US" dirty="0" smtClean="0">
                <a:solidFill>
                  <a:schemeClr val="tx1"/>
                </a:solidFill>
              </a:rPr>
              <a:t/>
            </a:r>
            <a:br>
              <a:rPr lang="en-US" dirty="0" smtClean="0">
                <a:solidFill>
                  <a:schemeClr val="tx1"/>
                </a:solidFill>
              </a:rPr>
            </a:br>
            <a:r>
              <a:rPr lang="en-US" b="0" dirty="0" smtClean="0">
                <a:solidFill>
                  <a:schemeClr val="tx1"/>
                </a:solidFill>
              </a:rPr>
              <a:t>(</a:t>
            </a:r>
            <a:r>
              <a:rPr lang="en-US" b="0" dirty="0" smtClean="0">
                <a:solidFill>
                  <a:schemeClr val="tx1"/>
                </a:solidFill>
              </a:rPr>
              <a:t>PM1, Wed, 11/09/2011</a:t>
            </a:r>
            <a:r>
              <a:rPr lang="en-US" b="0" dirty="0" smtClean="0">
                <a:solidFill>
                  <a:schemeClr val="tx1"/>
                </a:solidFill>
              </a:rPr>
              <a:t>)</a:t>
            </a:r>
            <a:endParaRPr lang="en-US" b="0" dirty="0">
              <a:solidFill>
                <a:schemeClr val="tx1"/>
              </a:solidFill>
            </a:endParaRPr>
          </a:p>
        </p:txBody>
      </p:sp>
      <p:sp>
        <p:nvSpPr>
          <p:cNvPr id="3" name="Content Placeholder 2"/>
          <p:cNvSpPr>
            <a:spLocks noGrp="1"/>
          </p:cNvSpPr>
          <p:nvPr>
            <p:ph idx="1"/>
          </p:nvPr>
        </p:nvSpPr>
        <p:spPr/>
        <p:txBody>
          <a:bodyPr/>
          <a:lstStyle/>
          <a:p>
            <a:r>
              <a:rPr lang="en-GB" dirty="0" smtClean="0"/>
              <a:t>Do you agree to accept the </a:t>
            </a:r>
            <a:r>
              <a:rPr lang="en-GB" dirty="0" smtClean="0"/>
              <a:t>revised resolution </a:t>
            </a:r>
            <a:r>
              <a:rPr lang="en-GB" dirty="0" smtClean="0"/>
              <a:t>to </a:t>
            </a:r>
            <a:r>
              <a:rPr lang="en-GB" dirty="0" smtClean="0"/>
              <a:t>CID 3398 </a:t>
            </a:r>
            <a:r>
              <a:rPr lang="en-GB" dirty="0" smtClean="0"/>
              <a:t>as described in Doc # </a:t>
            </a:r>
            <a:r>
              <a:rPr lang="en-GB" dirty="0" smtClean="0"/>
              <a:t>11-11/1566r1?</a:t>
            </a:r>
            <a:endParaRPr lang="en-US" dirty="0" smtClean="0"/>
          </a:p>
          <a:p>
            <a:endParaRPr lang="en-US" dirty="0" smtClean="0"/>
          </a:p>
          <a:p>
            <a:r>
              <a:rPr lang="en-US" dirty="0" smtClean="0"/>
              <a:t>Yes</a:t>
            </a:r>
          </a:p>
          <a:p>
            <a:r>
              <a:rPr lang="en-US" dirty="0" smtClean="0"/>
              <a:t>No</a:t>
            </a:r>
          </a:p>
          <a:p>
            <a:r>
              <a:rPr lang="en-US" dirty="0" smtClean="0"/>
              <a:t>Abs</a:t>
            </a:r>
          </a:p>
          <a:p>
            <a:endParaRPr lang="en-US" dirty="0" smtClean="0"/>
          </a:p>
          <a:p>
            <a:r>
              <a:rPr lang="en-US" dirty="0" smtClean="0">
                <a:solidFill>
                  <a:srgbClr val="00B050"/>
                </a:solidFill>
              </a:rPr>
              <a:t>Pre-motion passed without objections.</a:t>
            </a:r>
            <a:endParaRPr lang="en-US" dirty="0" smtClean="0"/>
          </a:p>
          <a:p>
            <a:endParaRPr lang="en-US" dirty="0" smtClean="0"/>
          </a:p>
        </p:txBody>
      </p:sp>
      <p:sp>
        <p:nvSpPr>
          <p:cNvPr id="4" name="Date Placeholder 3"/>
          <p:cNvSpPr>
            <a:spLocks noGrp="1"/>
          </p:cNvSpPr>
          <p:nvPr>
            <p:ph type="dt" sz="half" idx="10"/>
          </p:nvPr>
        </p:nvSpPr>
        <p:spPr/>
        <p:txBody>
          <a:bodyPr/>
          <a:lstStyle/>
          <a:p>
            <a:r>
              <a:rPr lang="en-US" altLang="ko-KR" smtClean="0"/>
              <a:t>May 2011</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32</a:t>
            </a:fld>
            <a:endParaRPr lang="en-US" altLang="ko-K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Pre-Motion #</a:t>
            </a:r>
            <a:r>
              <a:rPr lang="en-US" dirty="0" smtClean="0">
                <a:solidFill>
                  <a:schemeClr val="tx1"/>
                </a:solidFill>
              </a:rPr>
              <a:t>14 </a:t>
            </a:r>
            <a:r>
              <a:rPr lang="en-US" dirty="0" smtClean="0">
                <a:solidFill>
                  <a:schemeClr val="tx1"/>
                </a:solidFill>
              </a:rPr>
              <a:t/>
            </a:r>
            <a:br>
              <a:rPr lang="en-US" dirty="0" smtClean="0">
                <a:solidFill>
                  <a:schemeClr val="tx1"/>
                </a:solidFill>
              </a:rPr>
            </a:br>
            <a:r>
              <a:rPr lang="en-US" b="0" dirty="0" smtClean="0">
                <a:solidFill>
                  <a:schemeClr val="tx1"/>
                </a:solidFill>
              </a:rPr>
              <a:t>(AM2, Thu, 11/10/2011</a:t>
            </a:r>
            <a:r>
              <a:rPr lang="en-US" b="0" dirty="0" smtClean="0">
                <a:solidFill>
                  <a:schemeClr val="tx1"/>
                </a:solidFill>
              </a:rPr>
              <a:t>)</a:t>
            </a:r>
            <a:endParaRPr lang="en-US" b="0" dirty="0">
              <a:solidFill>
                <a:schemeClr val="tx1"/>
              </a:solidFill>
            </a:endParaRPr>
          </a:p>
        </p:txBody>
      </p:sp>
      <p:sp>
        <p:nvSpPr>
          <p:cNvPr id="3" name="Content Placeholder 2"/>
          <p:cNvSpPr>
            <a:spLocks noGrp="1"/>
          </p:cNvSpPr>
          <p:nvPr>
            <p:ph idx="1"/>
          </p:nvPr>
        </p:nvSpPr>
        <p:spPr/>
        <p:txBody>
          <a:bodyPr/>
          <a:lstStyle/>
          <a:p>
            <a:r>
              <a:rPr lang="en-GB" dirty="0" smtClean="0"/>
              <a:t>Do you agree to accept the </a:t>
            </a:r>
            <a:r>
              <a:rPr lang="en-GB" dirty="0" smtClean="0"/>
              <a:t>revised resolutions </a:t>
            </a:r>
            <a:r>
              <a:rPr lang="en-GB" dirty="0" smtClean="0"/>
              <a:t>to </a:t>
            </a:r>
            <a:r>
              <a:rPr lang="en-GB" dirty="0" smtClean="0"/>
              <a:t>CIDs </a:t>
            </a:r>
            <a:r>
              <a:rPr lang="en-GB" dirty="0" smtClean="0"/>
              <a:t>2855, 3253, 3345 and </a:t>
            </a:r>
            <a:r>
              <a:rPr lang="en-GB" dirty="0" smtClean="0"/>
              <a:t>3798, under Change </a:t>
            </a:r>
            <a:r>
              <a:rPr lang="en-GB" dirty="0" smtClean="0"/>
              <a:t>S</a:t>
            </a:r>
            <a:r>
              <a:rPr lang="en-GB" dirty="0" smtClean="0"/>
              <a:t>et #1,</a:t>
            </a:r>
            <a:r>
              <a:rPr lang="en-GB" dirty="0" smtClean="0"/>
              <a:t> </a:t>
            </a:r>
            <a:r>
              <a:rPr lang="en-GB" dirty="0" smtClean="0"/>
              <a:t>as described in Doc # </a:t>
            </a:r>
            <a:r>
              <a:rPr lang="en-GB" dirty="0" smtClean="0"/>
              <a:t>11-11/1518r3?</a:t>
            </a:r>
            <a:endParaRPr lang="en-US" dirty="0" smtClean="0"/>
          </a:p>
          <a:p>
            <a:endParaRPr lang="en-US" dirty="0" smtClean="0"/>
          </a:p>
          <a:p>
            <a:r>
              <a:rPr lang="en-US" dirty="0" smtClean="0"/>
              <a:t>Yes:19</a:t>
            </a:r>
            <a:endParaRPr lang="en-US" dirty="0" smtClean="0"/>
          </a:p>
          <a:p>
            <a:r>
              <a:rPr lang="en-US" dirty="0" smtClean="0"/>
              <a:t>No: 0</a:t>
            </a:r>
            <a:endParaRPr lang="en-US" dirty="0" smtClean="0"/>
          </a:p>
          <a:p>
            <a:r>
              <a:rPr lang="en-US" dirty="0" smtClean="0"/>
              <a:t>Abs: 1</a:t>
            </a:r>
          </a:p>
          <a:p>
            <a:r>
              <a:rPr lang="en-US" dirty="0" smtClean="0">
                <a:solidFill>
                  <a:srgbClr val="00B050"/>
                </a:solidFill>
              </a:rPr>
              <a:t>Pre-motion passes</a:t>
            </a:r>
            <a:endParaRPr lang="en-US" dirty="0" smtClean="0">
              <a:solidFill>
                <a:srgbClr val="00B050"/>
              </a:solidFill>
            </a:endParaRPr>
          </a:p>
          <a:p>
            <a:endParaRPr lang="en-US" dirty="0" smtClean="0"/>
          </a:p>
          <a:p>
            <a:endParaRPr lang="en-US" dirty="0" smtClean="0"/>
          </a:p>
        </p:txBody>
      </p:sp>
      <p:sp>
        <p:nvSpPr>
          <p:cNvPr id="4" name="Date Placeholder 3"/>
          <p:cNvSpPr>
            <a:spLocks noGrp="1"/>
          </p:cNvSpPr>
          <p:nvPr>
            <p:ph type="dt" sz="half" idx="10"/>
          </p:nvPr>
        </p:nvSpPr>
        <p:spPr/>
        <p:txBody>
          <a:bodyPr/>
          <a:lstStyle/>
          <a:p>
            <a:r>
              <a:rPr lang="en-US" altLang="ko-KR" smtClean="0"/>
              <a:t>May 2011</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33</a:t>
            </a:fld>
            <a:endParaRPr lang="en-US" altLang="ko-K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Pre-Motion #</a:t>
            </a:r>
            <a:r>
              <a:rPr lang="en-US" dirty="0" smtClean="0">
                <a:solidFill>
                  <a:schemeClr val="tx1"/>
                </a:solidFill>
              </a:rPr>
              <a:t>15 </a:t>
            </a:r>
            <a:r>
              <a:rPr lang="en-US" dirty="0" smtClean="0">
                <a:solidFill>
                  <a:schemeClr val="tx1"/>
                </a:solidFill>
              </a:rPr>
              <a:t/>
            </a:r>
            <a:br>
              <a:rPr lang="en-US" dirty="0" smtClean="0">
                <a:solidFill>
                  <a:schemeClr val="tx1"/>
                </a:solidFill>
              </a:rPr>
            </a:br>
            <a:r>
              <a:rPr lang="en-US" b="0" dirty="0" smtClean="0">
                <a:solidFill>
                  <a:schemeClr val="tx1"/>
                </a:solidFill>
              </a:rPr>
              <a:t>(AM2, Thu, 11/10/2011</a:t>
            </a:r>
            <a:r>
              <a:rPr lang="en-US" b="0" dirty="0" smtClean="0">
                <a:solidFill>
                  <a:schemeClr val="tx1"/>
                </a:solidFill>
              </a:rPr>
              <a:t>)</a:t>
            </a:r>
            <a:endParaRPr lang="en-US" b="0" dirty="0">
              <a:solidFill>
                <a:schemeClr val="tx1"/>
              </a:solidFill>
            </a:endParaRPr>
          </a:p>
        </p:txBody>
      </p:sp>
      <p:sp>
        <p:nvSpPr>
          <p:cNvPr id="3" name="Content Placeholder 2"/>
          <p:cNvSpPr>
            <a:spLocks noGrp="1"/>
          </p:cNvSpPr>
          <p:nvPr>
            <p:ph idx="1"/>
          </p:nvPr>
        </p:nvSpPr>
        <p:spPr/>
        <p:txBody>
          <a:bodyPr/>
          <a:lstStyle/>
          <a:p>
            <a:r>
              <a:rPr lang="en-GB" dirty="0" smtClean="0"/>
              <a:t>Do you agree to accept the </a:t>
            </a:r>
            <a:r>
              <a:rPr lang="en-GB" dirty="0" smtClean="0"/>
              <a:t>revised resolutions </a:t>
            </a:r>
            <a:r>
              <a:rPr lang="en-GB" dirty="0" smtClean="0"/>
              <a:t>to </a:t>
            </a:r>
            <a:r>
              <a:rPr lang="en-GB" dirty="0" smtClean="0"/>
              <a:t>CIDs </a:t>
            </a:r>
            <a:r>
              <a:rPr lang="en-GB" dirty="0" smtClean="0"/>
              <a:t>2855, 3253, 3345 and </a:t>
            </a:r>
            <a:r>
              <a:rPr lang="en-GB" dirty="0" smtClean="0"/>
              <a:t>3798, under Change </a:t>
            </a:r>
            <a:r>
              <a:rPr lang="en-GB" dirty="0" smtClean="0"/>
              <a:t>S</a:t>
            </a:r>
            <a:r>
              <a:rPr lang="en-GB" dirty="0" smtClean="0"/>
              <a:t>et #2,</a:t>
            </a:r>
            <a:r>
              <a:rPr lang="en-GB" dirty="0" smtClean="0"/>
              <a:t> </a:t>
            </a:r>
            <a:r>
              <a:rPr lang="en-GB" dirty="0" smtClean="0"/>
              <a:t>as described in Doc # </a:t>
            </a:r>
            <a:r>
              <a:rPr lang="en-GB" dirty="0" smtClean="0"/>
              <a:t>11-11/1518r3?</a:t>
            </a:r>
            <a:endParaRPr lang="en-US" dirty="0" smtClean="0"/>
          </a:p>
          <a:p>
            <a:endParaRPr lang="en-US" dirty="0" smtClean="0"/>
          </a:p>
          <a:p>
            <a:r>
              <a:rPr lang="en-US" dirty="0" smtClean="0"/>
              <a:t>Yes: 3</a:t>
            </a:r>
            <a:endParaRPr lang="en-US" dirty="0" smtClean="0"/>
          </a:p>
          <a:p>
            <a:r>
              <a:rPr lang="en-US" dirty="0" smtClean="0"/>
              <a:t>No: 10</a:t>
            </a:r>
            <a:endParaRPr lang="en-US" dirty="0" smtClean="0"/>
          </a:p>
          <a:p>
            <a:r>
              <a:rPr lang="en-US" dirty="0" smtClean="0"/>
              <a:t>Abs: 8</a:t>
            </a:r>
            <a:endParaRPr lang="en-US" dirty="0" smtClean="0"/>
          </a:p>
          <a:p>
            <a:r>
              <a:rPr lang="en-US" dirty="0" smtClean="0">
                <a:solidFill>
                  <a:srgbClr val="FF0000"/>
                </a:solidFill>
              </a:rPr>
              <a:t>Pre-motion fails</a:t>
            </a:r>
            <a:endParaRPr lang="en-US" dirty="0" smtClean="0">
              <a:solidFill>
                <a:srgbClr val="FF0000"/>
              </a:solidFill>
            </a:endParaRPr>
          </a:p>
          <a:p>
            <a:endParaRPr lang="en-US" dirty="0" smtClean="0"/>
          </a:p>
        </p:txBody>
      </p:sp>
      <p:sp>
        <p:nvSpPr>
          <p:cNvPr id="4" name="Date Placeholder 3"/>
          <p:cNvSpPr>
            <a:spLocks noGrp="1"/>
          </p:cNvSpPr>
          <p:nvPr>
            <p:ph type="dt" sz="half" idx="10"/>
          </p:nvPr>
        </p:nvSpPr>
        <p:spPr/>
        <p:txBody>
          <a:bodyPr/>
          <a:lstStyle/>
          <a:p>
            <a:r>
              <a:rPr lang="en-US" altLang="ko-KR" smtClean="0"/>
              <a:t>May 2011</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34</a:t>
            </a:fld>
            <a:endParaRPr lang="en-US" altLang="ko-K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Pre-Motion #</a:t>
            </a:r>
            <a:r>
              <a:rPr lang="en-US" dirty="0" smtClean="0">
                <a:solidFill>
                  <a:schemeClr val="tx1"/>
                </a:solidFill>
              </a:rPr>
              <a:t>16 </a:t>
            </a:r>
            <a:r>
              <a:rPr lang="en-US" dirty="0" smtClean="0">
                <a:solidFill>
                  <a:schemeClr val="tx1"/>
                </a:solidFill>
              </a:rPr>
              <a:t/>
            </a:r>
            <a:br>
              <a:rPr lang="en-US" dirty="0" smtClean="0">
                <a:solidFill>
                  <a:schemeClr val="tx1"/>
                </a:solidFill>
              </a:rPr>
            </a:br>
            <a:r>
              <a:rPr lang="en-US" b="0" dirty="0" smtClean="0">
                <a:solidFill>
                  <a:schemeClr val="tx1"/>
                </a:solidFill>
              </a:rPr>
              <a:t>(AM2, Thu, 11/10/2011</a:t>
            </a:r>
            <a:r>
              <a:rPr lang="en-US" b="0" dirty="0" smtClean="0">
                <a:solidFill>
                  <a:schemeClr val="tx1"/>
                </a:solidFill>
              </a:rPr>
              <a:t>)</a:t>
            </a:r>
            <a:endParaRPr lang="en-US" b="0" dirty="0">
              <a:solidFill>
                <a:schemeClr val="tx1"/>
              </a:solidFill>
            </a:endParaRPr>
          </a:p>
        </p:txBody>
      </p:sp>
      <p:sp>
        <p:nvSpPr>
          <p:cNvPr id="3" name="Content Placeholder 2"/>
          <p:cNvSpPr>
            <a:spLocks noGrp="1"/>
          </p:cNvSpPr>
          <p:nvPr>
            <p:ph idx="1"/>
          </p:nvPr>
        </p:nvSpPr>
        <p:spPr/>
        <p:txBody>
          <a:bodyPr/>
          <a:lstStyle/>
          <a:p>
            <a:r>
              <a:rPr lang="en-GB" dirty="0" smtClean="0"/>
              <a:t>Do you agree to accept the </a:t>
            </a:r>
            <a:r>
              <a:rPr lang="en-GB" dirty="0" smtClean="0"/>
              <a:t>revised resolution </a:t>
            </a:r>
            <a:r>
              <a:rPr lang="en-GB" dirty="0" smtClean="0"/>
              <a:t>to </a:t>
            </a:r>
            <a:r>
              <a:rPr lang="en-GB" dirty="0" smtClean="0"/>
              <a:t>CID </a:t>
            </a:r>
            <a:r>
              <a:rPr lang="en-GB" dirty="0" smtClean="0"/>
              <a:t>3351,</a:t>
            </a:r>
            <a:r>
              <a:rPr lang="en-GB" dirty="0" smtClean="0"/>
              <a:t> </a:t>
            </a:r>
            <a:r>
              <a:rPr lang="en-GB" dirty="0" smtClean="0"/>
              <a:t>as described in Doc # </a:t>
            </a:r>
            <a:r>
              <a:rPr lang="en-GB" dirty="0" smtClean="0"/>
              <a:t>11-11/1477r3?</a:t>
            </a:r>
            <a:endParaRPr lang="en-US" dirty="0" smtClean="0"/>
          </a:p>
          <a:p>
            <a:endParaRPr lang="en-US" dirty="0" smtClean="0"/>
          </a:p>
          <a:p>
            <a:r>
              <a:rPr lang="en-US" dirty="0" smtClean="0"/>
              <a:t>Yes: 2</a:t>
            </a:r>
            <a:endParaRPr lang="en-US" dirty="0" smtClean="0"/>
          </a:p>
          <a:p>
            <a:r>
              <a:rPr lang="en-US" dirty="0" smtClean="0"/>
              <a:t>No: 14</a:t>
            </a:r>
            <a:endParaRPr lang="en-US" dirty="0" smtClean="0"/>
          </a:p>
          <a:p>
            <a:r>
              <a:rPr lang="en-US" dirty="0" smtClean="0"/>
              <a:t>Abs: 8</a:t>
            </a:r>
          </a:p>
          <a:p>
            <a:r>
              <a:rPr lang="en-US" dirty="0" smtClean="0">
                <a:solidFill>
                  <a:srgbClr val="FF0000"/>
                </a:solidFill>
              </a:rPr>
              <a:t>Pre-motion fails</a:t>
            </a:r>
          </a:p>
          <a:p>
            <a:endParaRPr lang="en-US" dirty="0" smtClean="0"/>
          </a:p>
          <a:p>
            <a:endParaRPr lang="en-US" dirty="0" smtClean="0"/>
          </a:p>
        </p:txBody>
      </p:sp>
      <p:sp>
        <p:nvSpPr>
          <p:cNvPr id="4" name="Date Placeholder 3"/>
          <p:cNvSpPr>
            <a:spLocks noGrp="1"/>
          </p:cNvSpPr>
          <p:nvPr>
            <p:ph type="dt" sz="half" idx="10"/>
          </p:nvPr>
        </p:nvSpPr>
        <p:spPr/>
        <p:txBody>
          <a:bodyPr/>
          <a:lstStyle/>
          <a:p>
            <a:r>
              <a:rPr lang="en-US" altLang="ko-KR" smtClean="0"/>
              <a:t>May 2011</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35</a:t>
            </a:fld>
            <a:endParaRPr lang="en-US" altLang="ko-K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Pre-Motion #</a:t>
            </a:r>
            <a:r>
              <a:rPr lang="en-US" dirty="0" smtClean="0">
                <a:solidFill>
                  <a:schemeClr val="tx1"/>
                </a:solidFill>
              </a:rPr>
              <a:t>17 </a:t>
            </a:r>
            <a:r>
              <a:rPr lang="en-US" dirty="0" smtClean="0">
                <a:solidFill>
                  <a:schemeClr val="tx1"/>
                </a:solidFill>
              </a:rPr>
              <a:t/>
            </a:r>
            <a:br>
              <a:rPr lang="en-US" dirty="0" smtClean="0">
                <a:solidFill>
                  <a:schemeClr val="tx1"/>
                </a:solidFill>
              </a:rPr>
            </a:br>
            <a:r>
              <a:rPr lang="en-US" b="0" dirty="0" smtClean="0">
                <a:solidFill>
                  <a:schemeClr val="tx1"/>
                </a:solidFill>
              </a:rPr>
              <a:t>(AM2, Thu, 11/10/2011</a:t>
            </a:r>
            <a:r>
              <a:rPr lang="en-US" b="0" dirty="0" smtClean="0">
                <a:solidFill>
                  <a:schemeClr val="tx1"/>
                </a:solidFill>
              </a:rPr>
              <a:t>)</a:t>
            </a:r>
            <a:endParaRPr lang="en-US" b="0" dirty="0">
              <a:solidFill>
                <a:schemeClr val="tx1"/>
              </a:solidFill>
            </a:endParaRPr>
          </a:p>
        </p:txBody>
      </p:sp>
      <p:sp>
        <p:nvSpPr>
          <p:cNvPr id="3" name="Content Placeholder 2"/>
          <p:cNvSpPr>
            <a:spLocks noGrp="1"/>
          </p:cNvSpPr>
          <p:nvPr>
            <p:ph idx="1"/>
          </p:nvPr>
        </p:nvSpPr>
        <p:spPr/>
        <p:txBody>
          <a:bodyPr/>
          <a:lstStyle/>
          <a:p>
            <a:r>
              <a:rPr lang="en-GB" dirty="0" smtClean="0"/>
              <a:t>Do you agree to accept the </a:t>
            </a:r>
            <a:r>
              <a:rPr lang="en-GB" dirty="0" smtClean="0"/>
              <a:t>revised resolution </a:t>
            </a:r>
            <a:r>
              <a:rPr lang="en-GB" dirty="0" smtClean="0"/>
              <a:t>to </a:t>
            </a:r>
            <a:r>
              <a:rPr lang="en-GB" dirty="0" smtClean="0"/>
              <a:t>CIDs </a:t>
            </a:r>
            <a:r>
              <a:rPr lang="en-GB" dirty="0" smtClean="0"/>
              <a:t>2157 and 2158,</a:t>
            </a:r>
            <a:r>
              <a:rPr lang="en-GB" dirty="0" smtClean="0"/>
              <a:t> </a:t>
            </a:r>
            <a:r>
              <a:rPr lang="en-GB" dirty="0" smtClean="0"/>
              <a:t>as described in Doc # </a:t>
            </a:r>
            <a:r>
              <a:rPr lang="en-GB" dirty="0" smtClean="0"/>
              <a:t>11-11/1387r4?</a:t>
            </a:r>
            <a:endParaRPr lang="en-US" dirty="0" smtClean="0"/>
          </a:p>
          <a:p>
            <a:endParaRPr lang="en-US" dirty="0" smtClean="0"/>
          </a:p>
          <a:p>
            <a:r>
              <a:rPr lang="en-US" dirty="0" smtClean="0"/>
              <a:t>Yes: 11</a:t>
            </a:r>
            <a:endParaRPr lang="en-US" dirty="0" smtClean="0"/>
          </a:p>
          <a:p>
            <a:r>
              <a:rPr lang="en-US" dirty="0" smtClean="0"/>
              <a:t>No: 3</a:t>
            </a:r>
            <a:endParaRPr lang="en-US" dirty="0" smtClean="0"/>
          </a:p>
          <a:p>
            <a:r>
              <a:rPr lang="en-US" dirty="0" smtClean="0"/>
              <a:t>Abs: 10</a:t>
            </a:r>
          </a:p>
          <a:p>
            <a:endParaRPr lang="en-US" dirty="0" smtClean="0"/>
          </a:p>
          <a:p>
            <a:r>
              <a:rPr lang="en-US" dirty="0" smtClean="0">
                <a:solidFill>
                  <a:srgbClr val="00CC00"/>
                </a:solidFill>
              </a:rPr>
              <a:t>Pre-motion passes.</a:t>
            </a:r>
          </a:p>
          <a:p>
            <a:endParaRPr lang="en-US" dirty="0" smtClean="0"/>
          </a:p>
          <a:p>
            <a:endParaRPr lang="en-US" dirty="0" smtClean="0"/>
          </a:p>
        </p:txBody>
      </p:sp>
      <p:sp>
        <p:nvSpPr>
          <p:cNvPr id="4" name="Date Placeholder 3"/>
          <p:cNvSpPr>
            <a:spLocks noGrp="1"/>
          </p:cNvSpPr>
          <p:nvPr>
            <p:ph type="dt" sz="half" idx="10"/>
          </p:nvPr>
        </p:nvSpPr>
        <p:spPr/>
        <p:txBody>
          <a:bodyPr/>
          <a:lstStyle/>
          <a:p>
            <a:r>
              <a:rPr lang="en-US" altLang="ko-KR" smtClean="0"/>
              <a:t>May 2011</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36</a:t>
            </a:fld>
            <a:endParaRPr lang="en-US" altLang="ko-K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636546BD-5917-4E15-BA58-821F0521F28C}" type="slidenum">
              <a:rPr lang="en-US" altLang="ko-KR"/>
              <a:pPr/>
              <a:t>37</a:t>
            </a:fld>
            <a:endParaRPr lang="en-US" altLang="ko-KR"/>
          </a:p>
        </p:txBody>
      </p:sp>
      <p:sp>
        <p:nvSpPr>
          <p:cNvPr id="92162" name="Rectangle 2"/>
          <p:cNvSpPr>
            <a:spLocks noGrp="1" noChangeArrowheads="1"/>
          </p:cNvSpPr>
          <p:nvPr>
            <p:ph type="title"/>
          </p:nvPr>
        </p:nvSpPr>
        <p:spPr/>
        <p:txBody>
          <a:bodyPr/>
          <a:lstStyle/>
          <a:p>
            <a:r>
              <a:rPr lang="en-US" altLang="ko-KR">
                <a:ea typeface="굴림" pitchFamily="34" charset="-127"/>
              </a:rPr>
              <a:t>MAC adhoc operating rules</a:t>
            </a:r>
          </a:p>
        </p:txBody>
      </p:sp>
      <p:sp>
        <p:nvSpPr>
          <p:cNvPr id="92163" name="Rectangle 3"/>
          <p:cNvSpPr>
            <a:spLocks noGrp="1" noChangeArrowheads="1"/>
          </p:cNvSpPr>
          <p:nvPr>
            <p:ph type="body" idx="1"/>
          </p:nvPr>
        </p:nvSpPr>
        <p:spPr/>
        <p:txBody>
          <a:bodyPr/>
          <a:lstStyle/>
          <a:p>
            <a:pPr>
              <a:lnSpc>
                <a:spcPct val="80000"/>
              </a:lnSpc>
            </a:pPr>
            <a:r>
              <a:rPr lang="en-US" altLang="ko-KR" sz="1400" dirty="0">
                <a:ea typeface="굴림" pitchFamily="34" charset="-127"/>
              </a:rPr>
              <a:t>SEE </a:t>
            </a:r>
            <a:r>
              <a:rPr lang="en-US" altLang="ko-KR" sz="1400" dirty="0" smtClean="0">
                <a:ea typeface="굴림" pitchFamily="34" charset="-127"/>
              </a:rPr>
              <a:t>11-09-0059r5</a:t>
            </a:r>
            <a:endParaRPr lang="en-US" altLang="ko-KR" sz="1400" dirty="0">
              <a:ea typeface="굴림" pitchFamily="34" charset="-127"/>
            </a:endParaRPr>
          </a:p>
          <a:p>
            <a:pPr>
              <a:lnSpc>
                <a:spcPct val="80000"/>
              </a:lnSpc>
            </a:pPr>
            <a:r>
              <a:rPr lang="en-US" altLang="ko-KR" sz="1400" dirty="0">
                <a:ea typeface="굴림" pitchFamily="34" charset="-127"/>
              </a:rPr>
              <a:t>Attendance recorded outside of the 802.11 meeting week if the meeting is </a:t>
            </a:r>
            <a:r>
              <a:rPr lang="en-US" altLang="ko-KR" sz="1400" dirty="0" err="1">
                <a:ea typeface="굴림" pitchFamily="34" charset="-127"/>
              </a:rPr>
              <a:t>adhoc</a:t>
            </a:r>
            <a:r>
              <a:rPr lang="en-US" altLang="ko-KR" sz="1400" dirty="0">
                <a:ea typeface="굴림" pitchFamily="34" charset="-127"/>
              </a:rPr>
              <a:t>-only</a:t>
            </a:r>
          </a:p>
          <a:p>
            <a:pPr>
              <a:lnSpc>
                <a:spcPct val="80000"/>
              </a:lnSpc>
            </a:pPr>
            <a:r>
              <a:rPr lang="en-US" altLang="ko-KR" sz="1400" dirty="0">
                <a:ea typeface="굴림" pitchFamily="34" charset="-127"/>
              </a:rPr>
              <a:t>Straw poll outcomes will be recorded</a:t>
            </a:r>
          </a:p>
          <a:p>
            <a:pPr lvl="1">
              <a:lnSpc>
                <a:spcPct val="80000"/>
              </a:lnSpc>
            </a:pPr>
            <a:r>
              <a:rPr lang="en-US" altLang="ko-KR" sz="1200" dirty="0">
                <a:ea typeface="굴림" pitchFamily="34" charset="-127"/>
              </a:rPr>
              <a:t>In particular, for straw poll votes to bring an issue to the task group, such as the resolution of an issue, or the failure to resolve an issue</a:t>
            </a:r>
          </a:p>
          <a:p>
            <a:pPr>
              <a:lnSpc>
                <a:spcPct val="80000"/>
              </a:lnSpc>
            </a:pPr>
            <a:r>
              <a:rPr lang="en-US" altLang="ko-KR" sz="1400" dirty="0">
                <a:ea typeface="굴림" pitchFamily="34" charset="-127"/>
              </a:rPr>
              <a:t>Email concerning </a:t>
            </a:r>
            <a:r>
              <a:rPr lang="en-US" altLang="ko-KR" sz="1400" dirty="0" err="1">
                <a:ea typeface="굴림" pitchFamily="34" charset="-127"/>
              </a:rPr>
              <a:t>TGac</a:t>
            </a:r>
            <a:r>
              <a:rPr lang="en-US" altLang="ko-KR" sz="1400" dirty="0">
                <a:ea typeface="굴림" pitchFamily="34" charset="-127"/>
              </a:rPr>
              <a:t> MAC </a:t>
            </a:r>
            <a:r>
              <a:rPr lang="en-US" altLang="ko-KR" sz="1400" dirty="0" err="1">
                <a:ea typeface="굴림" pitchFamily="34" charset="-127"/>
              </a:rPr>
              <a:t>adhoc</a:t>
            </a:r>
            <a:r>
              <a:rPr lang="en-US" altLang="ko-KR" sz="1400" dirty="0">
                <a:ea typeface="굴림" pitchFamily="34" charset="-127"/>
              </a:rPr>
              <a:t> will be sent to the </a:t>
            </a:r>
            <a:r>
              <a:rPr lang="en-US" altLang="ko-KR" sz="1400" dirty="0" err="1">
                <a:ea typeface="굴림" pitchFamily="34" charset="-127"/>
              </a:rPr>
              <a:t>TGac</a:t>
            </a:r>
            <a:r>
              <a:rPr lang="en-US" altLang="ko-KR" sz="1400" dirty="0">
                <a:ea typeface="굴림" pitchFamily="34" charset="-127"/>
              </a:rPr>
              <a:t> reflector with the subject beginning with MAC ADHOC (or MAC </a:t>
            </a:r>
            <a:r>
              <a:rPr lang="en-US" altLang="ko-KR" sz="1400" dirty="0" err="1">
                <a:ea typeface="굴림" pitchFamily="34" charset="-127"/>
              </a:rPr>
              <a:t>Adhoc</a:t>
            </a:r>
            <a:r>
              <a:rPr lang="en-US" altLang="ko-KR" sz="1400" dirty="0">
                <a:ea typeface="굴림" pitchFamily="34" charset="-127"/>
              </a:rPr>
              <a:t>)</a:t>
            </a:r>
          </a:p>
          <a:p>
            <a:pPr>
              <a:lnSpc>
                <a:spcPct val="80000"/>
              </a:lnSpc>
            </a:pPr>
            <a:r>
              <a:rPr lang="en-US" altLang="ko-KR" sz="1400" dirty="0">
                <a:ea typeface="굴림" pitchFamily="34" charset="-127"/>
              </a:rPr>
              <a:t>&gt;=75% straw poll result is required to forward an item to the task group for a binding motion vote</a:t>
            </a:r>
          </a:p>
          <a:p>
            <a:pPr>
              <a:lnSpc>
                <a:spcPct val="80000"/>
              </a:lnSpc>
            </a:pPr>
            <a:r>
              <a:rPr lang="en-US" altLang="ko-KR" sz="1400" dirty="0">
                <a:ea typeface="굴림" pitchFamily="34" charset="-127"/>
              </a:rPr>
              <a:t>&gt;50% straw poll result is required to move an issue from the MAC </a:t>
            </a:r>
            <a:r>
              <a:rPr lang="en-US" altLang="ko-KR" sz="1400" dirty="0" err="1">
                <a:ea typeface="굴림" pitchFamily="34" charset="-127"/>
              </a:rPr>
              <a:t>adhoc</a:t>
            </a:r>
            <a:r>
              <a:rPr lang="en-US" altLang="ko-KR" sz="1400" dirty="0">
                <a:ea typeface="굴림" pitchFamily="34" charset="-127"/>
              </a:rPr>
              <a:t> to the task group for further debate</a:t>
            </a:r>
          </a:p>
          <a:p>
            <a:pPr lvl="1">
              <a:lnSpc>
                <a:spcPct val="80000"/>
              </a:lnSpc>
            </a:pPr>
            <a:r>
              <a:rPr lang="en-US" altLang="ko-KR" sz="1200" dirty="0">
                <a:ea typeface="굴림" pitchFamily="34" charset="-127"/>
              </a:rPr>
              <a:t>Only after at least one failed MAC </a:t>
            </a:r>
            <a:r>
              <a:rPr lang="en-US" altLang="ko-KR" sz="1200" dirty="0" err="1">
                <a:ea typeface="굴림" pitchFamily="34" charset="-127"/>
              </a:rPr>
              <a:t>adhoc</a:t>
            </a:r>
            <a:r>
              <a:rPr lang="en-US" altLang="ko-KR" sz="1200" dirty="0">
                <a:ea typeface="굴림" pitchFamily="34" charset="-127"/>
              </a:rPr>
              <a:t> vote to forward an item to the task group for a binding motion vote</a:t>
            </a:r>
          </a:p>
          <a:p>
            <a:pPr>
              <a:lnSpc>
                <a:spcPct val="80000"/>
              </a:lnSpc>
            </a:pPr>
            <a:r>
              <a:rPr lang="en-US" altLang="ko-KR" sz="1400" dirty="0">
                <a:ea typeface="굴림" pitchFamily="34" charset="-127"/>
              </a:rPr>
              <a:t>&gt;50% straw poll result is required to move an issue from the MAC </a:t>
            </a:r>
            <a:r>
              <a:rPr lang="en-US" altLang="ko-KR" sz="1400" dirty="0" err="1">
                <a:ea typeface="굴림" pitchFamily="34" charset="-127"/>
              </a:rPr>
              <a:t>adhoc</a:t>
            </a:r>
            <a:r>
              <a:rPr lang="en-US" altLang="ko-KR" sz="1400" dirty="0">
                <a:ea typeface="굴림" pitchFamily="34" charset="-127"/>
              </a:rPr>
              <a:t> to another </a:t>
            </a:r>
            <a:r>
              <a:rPr lang="en-US" altLang="ko-KR" sz="1400" dirty="0" err="1">
                <a:ea typeface="굴림" pitchFamily="34" charset="-127"/>
              </a:rPr>
              <a:t>adhoc</a:t>
            </a:r>
            <a:r>
              <a:rPr lang="en-US" altLang="ko-KR" sz="1400" dirty="0">
                <a:ea typeface="굴림" pitchFamily="34" charset="-127"/>
              </a:rPr>
              <a:t> for further debate</a:t>
            </a:r>
          </a:p>
          <a:p>
            <a:pPr>
              <a:lnSpc>
                <a:spcPct val="80000"/>
              </a:lnSpc>
            </a:pPr>
            <a:r>
              <a:rPr lang="en-US" altLang="ko-KR" sz="1400" dirty="0">
                <a:ea typeface="굴림" pitchFamily="34" charset="-127"/>
              </a:rPr>
              <a:t>&gt;50% straw poll result required to refuse an issue that is being moved from another </a:t>
            </a:r>
            <a:r>
              <a:rPr lang="en-US" altLang="ko-KR" sz="1400" dirty="0" err="1">
                <a:ea typeface="굴림" pitchFamily="34" charset="-127"/>
              </a:rPr>
              <a:t>adhoc</a:t>
            </a:r>
            <a:r>
              <a:rPr lang="en-US" altLang="ko-KR" sz="1400" dirty="0">
                <a:ea typeface="굴림" pitchFamily="34" charset="-127"/>
              </a:rPr>
              <a:t> into the group</a:t>
            </a:r>
          </a:p>
          <a:p>
            <a:pPr lvl="1">
              <a:lnSpc>
                <a:spcPct val="80000"/>
              </a:lnSpc>
            </a:pPr>
            <a:r>
              <a:rPr lang="en-US" altLang="ko-KR" sz="1200" dirty="0">
                <a:ea typeface="굴림" pitchFamily="34" charset="-127"/>
              </a:rPr>
              <a:t>Issues forwarded from </a:t>
            </a:r>
            <a:r>
              <a:rPr lang="en-US" altLang="ko-KR" sz="1200" dirty="0" err="1">
                <a:ea typeface="굴림" pitchFamily="34" charset="-127"/>
              </a:rPr>
              <a:t>TGac</a:t>
            </a:r>
            <a:r>
              <a:rPr lang="en-US" altLang="ko-KR" sz="1200" dirty="0">
                <a:ea typeface="굴림" pitchFamily="34" charset="-127"/>
              </a:rPr>
              <a:t> cannot be refused, must be subject to one failed MAC </a:t>
            </a:r>
            <a:r>
              <a:rPr lang="en-US" altLang="ko-KR" sz="1200" dirty="0" err="1">
                <a:ea typeface="굴림" pitchFamily="34" charset="-127"/>
              </a:rPr>
              <a:t>adhoc</a:t>
            </a:r>
            <a:r>
              <a:rPr lang="en-US" altLang="ko-KR" sz="1200" dirty="0">
                <a:ea typeface="굴림" pitchFamily="34" charset="-127"/>
              </a:rPr>
              <a:t> vote to forward an item to the task group for a binding motion vote before an attempt to move the item again</a:t>
            </a:r>
          </a:p>
          <a:p>
            <a:pPr lvl="1">
              <a:lnSpc>
                <a:spcPct val="80000"/>
              </a:lnSpc>
            </a:pPr>
            <a:endParaRPr lang="en-US" altLang="ko-KR" sz="1200" dirty="0">
              <a:ea typeface="굴림" pitchFamily="34" charset="-127"/>
            </a:endParaRPr>
          </a:p>
          <a:p>
            <a:pPr>
              <a:lnSpc>
                <a:spcPct val="80000"/>
              </a:lnSpc>
            </a:pPr>
            <a:r>
              <a:rPr lang="en-US" altLang="ko-KR" sz="1400" dirty="0">
                <a:ea typeface="굴림" pitchFamily="34" charset="-127"/>
              </a:rPr>
              <a:t>(See 11-09-0059-05-00ac-802-11ac-proposed-selection-procedure.doc)</a:t>
            </a:r>
          </a:p>
        </p:txBody>
      </p:sp>
      <p:sp>
        <p:nvSpPr>
          <p:cNvPr id="7" name="Date Placeholder 3"/>
          <p:cNvSpPr>
            <a:spLocks noGrp="1"/>
          </p:cNvSpPr>
          <p:nvPr>
            <p:ph type="dt" sz="half" idx="10"/>
          </p:nvPr>
        </p:nvSpPr>
        <p:spPr>
          <a:xfrm>
            <a:off x="696912" y="332601"/>
            <a:ext cx="1208087" cy="276999"/>
          </a:xfrm>
        </p:spPr>
        <p:txBody>
          <a:bodyPr/>
          <a:lstStyle/>
          <a:p>
            <a:r>
              <a:rPr lang="en-US" altLang="ko-KR" dirty="0"/>
              <a:t>May </a:t>
            </a:r>
            <a:r>
              <a:rPr lang="en-US" altLang="ko-KR" dirty="0" smtClean="0"/>
              <a:t>2011</a:t>
            </a:r>
            <a:endParaRPr lang="en-US" altLang="ko-KR"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r>
              <a:rPr lang="ko-KR" altLang="en-US"/>
              <a:t>Fischer, Lee, Zhu</a:t>
            </a:r>
            <a:endParaRPr lang="en-US" altLang="ko-KR"/>
          </a:p>
        </p:txBody>
      </p:sp>
      <p:sp>
        <p:nvSpPr>
          <p:cNvPr id="7" name="Slide Number Placeholder 5"/>
          <p:cNvSpPr>
            <a:spLocks noGrp="1"/>
          </p:cNvSpPr>
          <p:nvPr>
            <p:ph type="sldNum" sz="quarter" idx="12"/>
          </p:nvPr>
        </p:nvSpPr>
        <p:spPr/>
        <p:txBody>
          <a:bodyPr/>
          <a:lstStyle/>
          <a:p>
            <a:r>
              <a:rPr lang="en-US" altLang="ko-KR"/>
              <a:t>Slide </a:t>
            </a:r>
            <a:fld id="{210DD6C0-5678-44EC-BE4E-955A20A0D1F1}" type="slidenum">
              <a:rPr lang="en-US" altLang="ko-KR"/>
              <a:pPr/>
              <a:t>38</a:t>
            </a:fld>
            <a:endParaRPr lang="en-US" altLang="ko-KR"/>
          </a:p>
        </p:txBody>
      </p:sp>
      <p:sp>
        <p:nvSpPr>
          <p:cNvPr id="58370" name="Rectangle 2"/>
          <p:cNvSpPr>
            <a:spLocks noGrp="1" noChangeArrowheads="1"/>
          </p:cNvSpPr>
          <p:nvPr>
            <p:ph type="title"/>
          </p:nvPr>
        </p:nvSpPr>
        <p:spPr/>
        <p:txBody>
          <a:bodyPr/>
          <a:lstStyle/>
          <a:p>
            <a:r>
              <a:rPr lang="en-US" altLang="ko-KR">
                <a:solidFill>
                  <a:schemeClr val="bg2"/>
                </a:solidFill>
                <a:ea typeface="굴림" pitchFamily="34" charset="-127"/>
              </a:rPr>
              <a:t>TGac MAC adhoc Nov 19, 2009 minutes</a:t>
            </a:r>
          </a:p>
        </p:txBody>
      </p:sp>
      <p:sp>
        <p:nvSpPr>
          <p:cNvPr id="58371" name="Rectangle 3"/>
          <p:cNvSpPr>
            <a:spLocks noGrp="1" noChangeArrowheads="1"/>
          </p:cNvSpPr>
          <p:nvPr>
            <p:ph type="body" idx="1"/>
          </p:nvPr>
        </p:nvSpPr>
        <p:spPr/>
        <p:txBody>
          <a:bodyPr/>
          <a:lstStyle/>
          <a:p>
            <a:r>
              <a:rPr lang="en-US" altLang="ko-KR">
                <a:solidFill>
                  <a:schemeClr val="bg2"/>
                </a:solidFill>
                <a:ea typeface="굴림" pitchFamily="34" charset="-127"/>
              </a:rPr>
              <a:t>IEEE patent policy discussed, no one asked for a reading</a:t>
            </a:r>
          </a:p>
          <a:p>
            <a:r>
              <a:rPr lang="en-US" altLang="ko-KR">
                <a:solidFill>
                  <a:schemeClr val="bg2"/>
                </a:solidFill>
                <a:ea typeface="굴림" pitchFamily="34" charset="-127"/>
              </a:rPr>
              <a:t>In response to the question of essential claims (see slide 12), no response was elicited</a:t>
            </a:r>
          </a:p>
          <a:p>
            <a:r>
              <a:rPr lang="en-US" altLang="ko-KR">
                <a:solidFill>
                  <a:schemeClr val="bg2"/>
                </a:solidFill>
                <a:ea typeface="굴림" pitchFamily="34" charset="-127"/>
              </a:rPr>
              <a:t>Attendance</a:t>
            </a:r>
          </a:p>
          <a:p>
            <a:pPr lvl="1"/>
            <a:r>
              <a:rPr lang="en-US" altLang="ko-KR">
                <a:solidFill>
                  <a:schemeClr val="bg2"/>
                </a:solidFill>
                <a:ea typeface="굴림" pitchFamily="34" charset="-127"/>
              </a:rPr>
              <a:t>Matthew Fischer, Broadcom</a:t>
            </a:r>
          </a:p>
          <a:p>
            <a:r>
              <a:rPr lang="en-US" altLang="ko-KR">
                <a:solidFill>
                  <a:schemeClr val="bg2"/>
                </a:solidFill>
                <a:ea typeface="굴림" pitchFamily="34" charset="-127"/>
              </a:rPr>
              <a:t>Reviewed submission:</a:t>
            </a:r>
          </a:p>
          <a:p>
            <a:r>
              <a:rPr lang="en-US" altLang="ko-KR">
                <a:solidFill>
                  <a:schemeClr val="bg2"/>
                </a:solidFill>
                <a:ea typeface="굴림" pitchFamily="34" charset="-127"/>
              </a:rPr>
              <a:t>Straw polls:</a:t>
            </a:r>
          </a:p>
          <a:p>
            <a:pPr lvl="1"/>
            <a:endParaRPr lang="en-US" altLang="ko-KR">
              <a:solidFill>
                <a:schemeClr val="bg2"/>
              </a:solidFill>
              <a:ea typeface="굴림" pitchFamily="34" charset="-127"/>
            </a:endParaRPr>
          </a:p>
          <a:p>
            <a:endParaRPr lang="en-US" altLang="ko-KR">
              <a:ea typeface="굴림" pitchFamily="34" charset="-127"/>
            </a:endParaRPr>
          </a:p>
          <a:p>
            <a:endParaRPr lang="ko-KR" altLang="en-US">
              <a:ea typeface="굴림" pitchFamily="34" charset="-127"/>
            </a:endParaRPr>
          </a:p>
        </p:txBody>
      </p:sp>
      <p:sp>
        <p:nvSpPr>
          <p:cNvPr id="58372" name="Text Box 4"/>
          <p:cNvSpPr txBox="1">
            <a:spLocks noChangeArrowheads="1"/>
          </p:cNvSpPr>
          <p:nvPr/>
        </p:nvSpPr>
        <p:spPr bwMode="auto">
          <a:xfrm rot="-2700000">
            <a:off x="838200" y="2514600"/>
            <a:ext cx="7335838" cy="1555750"/>
          </a:xfrm>
          <a:prstGeom prst="rect">
            <a:avLst/>
          </a:prstGeom>
          <a:noFill/>
          <a:ln w="12700">
            <a:noFill/>
            <a:miter lim="800000"/>
            <a:headEnd type="none" w="sm" len="sm"/>
            <a:tailEnd type="none" w="sm" len="sm"/>
          </a:ln>
          <a:effectLst/>
        </p:spPr>
        <p:txBody>
          <a:bodyPr>
            <a:spAutoFit/>
          </a:bodyPr>
          <a:lstStyle/>
          <a:p>
            <a:pPr>
              <a:spcBef>
                <a:spcPct val="50000"/>
              </a:spcBef>
            </a:pPr>
            <a:r>
              <a:rPr lang="en-US" altLang="ko-KR" sz="9600">
                <a:solidFill>
                  <a:schemeClr val="hlink"/>
                </a:solidFill>
                <a:ea typeface="굴림" pitchFamily="34" charset="-127"/>
              </a:rPr>
              <a:t>TEMPLATE</a:t>
            </a:r>
          </a:p>
        </p:txBody>
      </p:sp>
      <p:sp>
        <p:nvSpPr>
          <p:cNvPr id="8" name="Date Placeholder 3"/>
          <p:cNvSpPr>
            <a:spLocks noGrp="1"/>
          </p:cNvSpPr>
          <p:nvPr>
            <p:ph type="dt" sz="half" idx="10"/>
          </p:nvPr>
        </p:nvSpPr>
        <p:spPr>
          <a:xfrm>
            <a:off x="696912" y="332601"/>
            <a:ext cx="1208087" cy="276999"/>
          </a:xfrm>
        </p:spPr>
        <p:txBody>
          <a:bodyPr/>
          <a:lstStyle/>
          <a:p>
            <a:r>
              <a:rPr lang="en-US" altLang="ko-KR" dirty="0"/>
              <a:t>May </a:t>
            </a:r>
            <a:r>
              <a:rPr lang="en-US" altLang="ko-KR" dirty="0" smtClean="0"/>
              <a:t>2011</a:t>
            </a:r>
            <a:endParaRPr lang="en-US" altLang="ko-KR"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r>
              <a:rPr lang="ko-KR" altLang="en-US"/>
              <a:t>Fischer, Lee, Zhu</a:t>
            </a:r>
            <a:endParaRPr lang="en-US" altLang="ko-KR"/>
          </a:p>
        </p:txBody>
      </p:sp>
      <p:sp>
        <p:nvSpPr>
          <p:cNvPr id="7" name="Slide Number Placeholder 5"/>
          <p:cNvSpPr>
            <a:spLocks noGrp="1"/>
          </p:cNvSpPr>
          <p:nvPr>
            <p:ph type="sldNum" sz="quarter" idx="12"/>
          </p:nvPr>
        </p:nvSpPr>
        <p:spPr/>
        <p:txBody>
          <a:bodyPr/>
          <a:lstStyle/>
          <a:p>
            <a:r>
              <a:rPr lang="en-US" altLang="ko-KR"/>
              <a:t>Slide </a:t>
            </a:r>
            <a:fld id="{06FB7D86-7135-4371-AAB7-4A352A1D699B}" type="slidenum">
              <a:rPr lang="en-US" altLang="ko-KR"/>
              <a:pPr/>
              <a:t>39</a:t>
            </a:fld>
            <a:endParaRPr lang="en-US" altLang="ko-KR"/>
          </a:p>
        </p:txBody>
      </p:sp>
      <p:sp>
        <p:nvSpPr>
          <p:cNvPr id="96258" name="Rectangle 2"/>
          <p:cNvSpPr>
            <a:spLocks noGrp="1" noChangeArrowheads="1"/>
          </p:cNvSpPr>
          <p:nvPr>
            <p:ph type="title"/>
          </p:nvPr>
        </p:nvSpPr>
        <p:spPr/>
        <p:txBody>
          <a:bodyPr/>
          <a:lstStyle/>
          <a:p>
            <a:r>
              <a:rPr lang="en-US" altLang="ko-KR">
                <a:ea typeface="굴림" pitchFamily="34" charset="-127"/>
              </a:rPr>
              <a:t>TGac MAC straw poll 100119_a</a:t>
            </a:r>
          </a:p>
        </p:txBody>
      </p:sp>
      <p:sp>
        <p:nvSpPr>
          <p:cNvPr id="96259" name="Rectangle 3"/>
          <p:cNvSpPr>
            <a:spLocks noGrp="1" noChangeArrowheads="1"/>
          </p:cNvSpPr>
          <p:nvPr>
            <p:ph type="body" idx="1"/>
          </p:nvPr>
        </p:nvSpPr>
        <p:spPr/>
        <p:txBody>
          <a:bodyPr/>
          <a:lstStyle/>
          <a:p>
            <a:r>
              <a:rPr lang="en-US" altLang="ko-KR">
                <a:ea typeface="굴림" pitchFamily="34" charset="-127"/>
              </a:rPr>
              <a:t>Background</a:t>
            </a:r>
          </a:p>
          <a:p>
            <a:pPr lvl="1"/>
            <a:r>
              <a:rPr lang="en-US" altLang="ko-KR">
                <a:ea typeface="굴림" pitchFamily="34" charset="-127"/>
              </a:rPr>
              <a:t>Topic</a:t>
            </a:r>
          </a:p>
          <a:p>
            <a:pPr lvl="2"/>
            <a:r>
              <a:rPr lang="en-US" altLang="ko-KR">
                <a:ea typeface="굴림" pitchFamily="34" charset="-127"/>
              </a:rPr>
              <a:t>Relevant documents 11-08-xxxxRy</a:t>
            </a:r>
          </a:p>
          <a:p>
            <a:pPr lvl="2"/>
            <a:r>
              <a:rPr lang="en-US" altLang="ko-KR">
                <a:ea typeface="굴림" pitchFamily="34" charset="-127"/>
              </a:rPr>
              <a:t>General nature</a:t>
            </a:r>
          </a:p>
          <a:p>
            <a:pPr lvl="2"/>
            <a:r>
              <a:rPr lang="en-US" altLang="ko-KR">
                <a:ea typeface="굴림" pitchFamily="34" charset="-127"/>
              </a:rPr>
              <a:t>Adhoc straw poll result</a:t>
            </a:r>
          </a:p>
          <a:p>
            <a:r>
              <a:rPr lang="en-US" altLang="ko-KR">
                <a:ea typeface="굴림" pitchFamily="34" charset="-127"/>
              </a:rPr>
              <a:t>#xxx NOT REALLY A STRAW POLL – to forward the mechanism in 11-09/xxxxry to the task group as a motion to become part of the specification framework or draft specification for TGac</a:t>
            </a:r>
          </a:p>
          <a:p>
            <a:pPr lvl="1"/>
            <a:r>
              <a:rPr lang="en-US" altLang="ko-KR">
                <a:ea typeface="굴림" pitchFamily="34" charset="-127"/>
              </a:rPr>
              <a:t>09-11-19 PM1 TGac action xxxx</a:t>
            </a:r>
            <a:endParaRPr lang="en-GB"/>
          </a:p>
        </p:txBody>
      </p:sp>
      <p:sp>
        <p:nvSpPr>
          <p:cNvPr id="96260" name="Text Box 4"/>
          <p:cNvSpPr txBox="1">
            <a:spLocks noChangeArrowheads="1"/>
          </p:cNvSpPr>
          <p:nvPr/>
        </p:nvSpPr>
        <p:spPr bwMode="auto">
          <a:xfrm rot="-2700000">
            <a:off x="838200" y="2514600"/>
            <a:ext cx="7335838" cy="1555750"/>
          </a:xfrm>
          <a:prstGeom prst="rect">
            <a:avLst/>
          </a:prstGeom>
          <a:noFill/>
          <a:ln w="12700">
            <a:noFill/>
            <a:miter lim="800000"/>
            <a:headEnd type="none" w="sm" len="sm"/>
            <a:tailEnd type="none" w="sm" len="sm"/>
          </a:ln>
          <a:effectLst/>
        </p:spPr>
        <p:txBody>
          <a:bodyPr>
            <a:spAutoFit/>
          </a:bodyPr>
          <a:lstStyle/>
          <a:p>
            <a:pPr>
              <a:spcBef>
                <a:spcPct val="50000"/>
              </a:spcBef>
            </a:pPr>
            <a:r>
              <a:rPr lang="en-US" altLang="ko-KR" sz="9600">
                <a:solidFill>
                  <a:schemeClr val="hlink"/>
                </a:solidFill>
                <a:ea typeface="굴림" pitchFamily="34" charset="-127"/>
              </a:rPr>
              <a:t>TEMPLATE</a:t>
            </a:r>
          </a:p>
        </p:txBody>
      </p:sp>
      <p:sp>
        <p:nvSpPr>
          <p:cNvPr id="8" name="Date Placeholder 3"/>
          <p:cNvSpPr txBox="1">
            <a:spLocks/>
          </p:cNvSpPr>
          <p:nvPr/>
        </p:nvSpPr>
        <p:spPr bwMode="auto">
          <a:xfrm>
            <a:off x="685800" y="304800"/>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ko-KR" sz="1800" b="1" i="0" u="none" strike="noStrike" kern="1200" cap="none" spc="0" normalizeH="0" baseline="0" noProof="0" dirty="0" smtClean="0">
                <a:ln>
                  <a:noFill/>
                </a:ln>
                <a:solidFill>
                  <a:schemeClr val="tx1"/>
                </a:solidFill>
                <a:effectLst/>
                <a:uLnTx/>
                <a:uFillTx/>
                <a:latin typeface="Times New Roman" pitchFamily="18" charset="0"/>
                <a:ea typeface="굴림" pitchFamily="34" charset="-127"/>
                <a:cs typeface="+mn-cs"/>
              </a:rPr>
              <a:t>May 2011</a:t>
            </a:r>
            <a:endParaRPr kumimoji="0" lang="en-US" altLang="ko-KR" sz="1800" b="1" i="0" u="none" strike="noStrike" kern="1200" cap="none" spc="0" normalizeH="0" baseline="0" noProof="0" dirty="0">
              <a:ln>
                <a:noFill/>
              </a:ln>
              <a:solidFill>
                <a:schemeClr val="tx1"/>
              </a:solidFill>
              <a:effectLst/>
              <a:uLnTx/>
              <a:uFillTx/>
              <a:latin typeface="Times New Roman" pitchFamily="18" charset="0"/>
              <a:ea typeface="굴림" pitchFamily="34" charset="-127"/>
              <a:cs typeface="+mn-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90B05A82-3511-4668-A4A8-27F0674C8C4E}" type="slidenum">
              <a:rPr lang="en-US" altLang="ko-KR"/>
              <a:pPr/>
              <a:t>4</a:t>
            </a:fld>
            <a:endParaRPr lang="en-US" altLang="ko-KR"/>
          </a:p>
        </p:txBody>
      </p:sp>
      <p:sp>
        <p:nvSpPr>
          <p:cNvPr id="34818" name="Rectangle 2"/>
          <p:cNvSpPr>
            <a:spLocks noGrp="1" noChangeArrowheads="1"/>
          </p:cNvSpPr>
          <p:nvPr>
            <p:ph type="title"/>
          </p:nvPr>
        </p:nvSpPr>
        <p:spPr/>
        <p:txBody>
          <a:bodyPr/>
          <a:lstStyle/>
          <a:p>
            <a:r>
              <a:rPr lang="en-US" altLang="ko-KR">
                <a:ea typeface="굴림" pitchFamily="34" charset="-127"/>
              </a:rPr>
              <a:t>Member Affiliation</a:t>
            </a:r>
          </a:p>
        </p:txBody>
      </p:sp>
      <p:sp>
        <p:nvSpPr>
          <p:cNvPr id="34819" name="Rectangle 3"/>
          <p:cNvSpPr>
            <a:spLocks noGrp="1" noChangeArrowheads="1"/>
          </p:cNvSpPr>
          <p:nvPr>
            <p:ph type="body" idx="1"/>
          </p:nvPr>
        </p:nvSpPr>
        <p:spPr/>
        <p:txBody>
          <a:bodyPr/>
          <a:lstStyle/>
          <a:p>
            <a:r>
              <a:rPr lang="en-US" altLang="ko-KR">
                <a:ea typeface="굴림" pitchFamily="34" charset="-127"/>
              </a:rPr>
              <a:t>It is defined in the </a:t>
            </a:r>
            <a:r>
              <a:rPr lang="en-US" altLang="ko-KR" i="1">
                <a:solidFill>
                  <a:srgbClr val="FF0000"/>
                </a:solidFill>
                <a:ea typeface="굴림" pitchFamily="34" charset="-127"/>
              </a:rPr>
              <a:t>IEEE-SA Standards Board Bylaws</a:t>
            </a:r>
            <a:r>
              <a:rPr lang="en-US" altLang="ko-KR">
                <a:solidFill>
                  <a:srgbClr val="FF0000"/>
                </a:solidFill>
                <a:ea typeface="굴림" pitchFamily="34" charset="-127"/>
              </a:rPr>
              <a:t>, 5.2.1.5 as: “An individual is deemed “affiliated</a:t>
            </a:r>
            <a:r>
              <a:rPr lang="en-US" altLang="ko-KR">
                <a:ea typeface="굴림" pitchFamily="34" charset="-127"/>
              </a:rPr>
              <a:t>” with any </a:t>
            </a:r>
            <a:r>
              <a:rPr lang="en-US" altLang="ko-KR" i="1" u="sng">
                <a:ea typeface="굴림" pitchFamily="34" charset="-127"/>
              </a:rPr>
              <a:t>individual or entity that has been, or will be, financially or materially supporting that individual’s participation in a particular IEEE standards activity</a:t>
            </a:r>
            <a:r>
              <a:rPr lang="en-US" altLang="ko-KR">
                <a:ea typeface="굴림" pitchFamily="34" charset="-127"/>
              </a:rPr>
              <a:t>. This includes, but is not limited to, his or her employer and any individual or entity that has or will have, either directly or indirectly, requested, paid for, or otherwise sponsored his or her participation.</a:t>
            </a:r>
          </a:p>
          <a:p>
            <a:r>
              <a:rPr lang="en-US" altLang="ko-KR" sz="2000">
                <a:ea typeface="굴림" pitchFamily="34" charset="-127"/>
                <a:hlinkClick r:id="rId3"/>
              </a:rPr>
              <a:t>http://standards.ieee.org/faqs/affiliationFAQ.html</a:t>
            </a:r>
            <a:endParaRPr lang="en-US" altLang="ko-KR" sz="2000">
              <a:ea typeface="굴림" pitchFamily="34" charset="-127"/>
            </a:endParaRPr>
          </a:p>
          <a:p>
            <a:endParaRPr lang="ko-KR" altLang="en-US" sz="2000">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Nov 2011</a:t>
            </a:r>
            <a:endParaRPr lang="en-US" altLang="ko-KR"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1F9EC94B-4551-4AB4-B76B-2CD6AC7EE6B4}" type="slidenum">
              <a:rPr lang="en-US" altLang="ko-KR"/>
              <a:pPr/>
              <a:t>40</a:t>
            </a:fld>
            <a:endParaRPr lang="en-US" altLang="ko-KR"/>
          </a:p>
        </p:txBody>
      </p:sp>
      <p:sp>
        <p:nvSpPr>
          <p:cNvPr id="32770" name="Rectangle 2"/>
          <p:cNvSpPr>
            <a:spLocks noGrp="1" noChangeArrowheads="1"/>
          </p:cNvSpPr>
          <p:nvPr>
            <p:ph type="title"/>
          </p:nvPr>
        </p:nvSpPr>
        <p:spPr/>
        <p:txBody>
          <a:bodyPr/>
          <a:lstStyle/>
          <a:p>
            <a:r>
              <a:rPr lang="en-GB"/>
              <a:t>References</a:t>
            </a:r>
          </a:p>
        </p:txBody>
      </p:sp>
      <p:sp>
        <p:nvSpPr>
          <p:cNvPr id="32771" name="Rectangle 3"/>
          <p:cNvSpPr>
            <a:spLocks noGrp="1" noChangeArrowheads="1"/>
          </p:cNvSpPr>
          <p:nvPr>
            <p:ph type="body" idx="1"/>
          </p:nvPr>
        </p:nvSpPr>
        <p:spPr/>
        <p:txBody>
          <a:bodyPr/>
          <a:lstStyle/>
          <a:p>
            <a:pPr>
              <a:lnSpc>
                <a:spcPct val="80000"/>
              </a:lnSpc>
            </a:pPr>
            <a:r>
              <a:rPr lang="en-US" altLang="ko-KR" sz="1800" dirty="0" smtClean="0">
                <a:ea typeface="굴림" pitchFamily="34" charset="-127"/>
              </a:rPr>
              <a:t>11-09-1175-r0-00ac-AdHoc </a:t>
            </a:r>
            <a:r>
              <a:rPr lang="en-US" altLang="ko-KR" sz="1800" dirty="0">
                <a:ea typeface="굴림" pitchFamily="34" charset="-127"/>
              </a:rPr>
              <a:t>Groups Scope_v3.ppt</a:t>
            </a:r>
          </a:p>
          <a:p>
            <a:pPr>
              <a:lnSpc>
                <a:spcPct val="80000"/>
              </a:lnSpc>
            </a:pPr>
            <a:r>
              <a:rPr lang="en-US" altLang="ko-KR" sz="1800" dirty="0">
                <a:ea typeface="굴림" pitchFamily="34" charset="-127"/>
              </a:rPr>
              <a:t>11-09-1181-00-00ac-ad-hoc-lifecycle.ppt</a:t>
            </a:r>
          </a:p>
          <a:p>
            <a:pPr>
              <a:lnSpc>
                <a:spcPct val="80000"/>
              </a:lnSpc>
            </a:pPr>
            <a:r>
              <a:rPr lang="en-US" altLang="ko-KR" sz="1800" dirty="0">
                <a:ea typeface="굴림" pitchFamily="34" charset="-127"/>
              </a:rPr>
              <a:t>11-09-1167-00-00ac-tgac-ad-hoc-group-operation-and-chair-selection-procedure.pptx</a:t>
            </a:r>
          </a:p>
          <a:p>
            <a:pPr>
              <a:lnSpc>
                <a:spcPct val="80000"/>
              </a:lnSpc>
            </a:pPr>
            <a:r>
              <a:rPr lang="en-US" altLang="ko-KR" sz="1800" dirty="0">
                <a:ea typeface="굴림" pitchFamily="34" charset="-127"/>
              </a:rPr>
              <a:t>11-09-0059-05-00ac-802-11ac-proposed-selection-procedure.doc</a:t>
            </a:r>
          </a:p>
          <a:p>
            <a:pPr>
              <a:lnSpc>
                <a:spcPct val="80000"/>
              </a:lnSpc>
            </a:pPr>
            <a:r>
              <a:rPr lang="en-US" altLang="ko-KR" sz="1800" dirty="0">
                <a:ea typeface="굴림" pitchFamily="34" charset="-127"/>
              </a:rPr>
              <a:t>11-09-0838-02-00ac-supporting-document-for-tgac-evaluation-methodology.ppt</a:t>
            </a:r>
          </a:p>
          <a:p>
            <a:pPr>
              <a:lnSpc>
                <a:spcPct val="80000"/>
              </a:lnSpc>
            </a:pPr>
            <a:r>
              <a:rPr lang="en-US" altLang="ko-KR" sz="1800" dirty="0">
                <a:ea typeface="굴림" pitchFamily="34" charset="-127"/>
              </a:rPr>
              <a:t>11-09-0451-09-00ac-tgac-functional-requirements-and-evaluation-methodology.doc</a:t>
            </a:r>
          </a:p>
          <a:p>
            <a:pPr>
              <a:lnSpc>
                <a:spcPct val="80000"/>
              </a:lnSpc>
            </a:pPr>
            <a:r>
              <a:rPr lang="en-US" altLang="ko-KR" sz="1800" dirty="0">
                <a:ea typeface="굴림" pitchFamily="34" charset="-127"/>
              </a:rPr>
              <a:t>11-09-0992-02-00ac-proposed-specification-framework-for-tgac.doc</a:t>
            </a:r>
          </a:p>
          <a:p>
            <a:pPr>
              <a:lnSpc>
                <a:spcPct val="80000"/>
              </a:lnSpc>
            </a:pPr>
            <a:r>
              <a:rPr lang="en-US" altLang="ko-KR" sz="1800" dirty="0">
                <a:ea typeface="굴림" pitchFamily="34" charset="-127"/>
              </a:rPr>
              <a:t>11-06-0689-01-000n-tgn-MAC-LB84-Ad-Hoc-Operation.ppt</a:t>
            </a:r>
          </a:p>
          <a:p>
            <a:pPr lvl="1">
              <a:lnSpc>
                <a:spcPct val="80000"/>
              </a:lnSpc>
            </a:pPr>
            <a:r>
              <a:rPr lang="en-US" altLang="ko-KR" sz="1600" dirty="0">
                <a:ea typeface="굴림" pitchFamily="34" charset="-127"/>
              </a:rPr>
              <a:t>Suggested rules document</a:t>
            </a:r>
          </a:p>
        </p:txBody>
      </p:sp>
      <p:sp>
        <p:nvSpPr>
          <p:cNvPr id="7" name="Date Placeholder 3"/>
          <p:cNvSpPr>
            <a:spLocks noGrp="1"/>
          </p:cNvSpPr>
          <p:nvPr>
            <p:ph type="dt" sz="half" idx="10"/>
          </p:nvPr>
        </p:nvSpPr>
        <p:spPr>
          <a:xfrm>
            <a:off x="696912" y="332601"/>
            <a:ext cx="1208087" cy="276999"/>
          </a:xfrm>
        </p:spPr>
        <p:txBody>
          <a:bodyPr/>
          <a:lstStyle/>
          <a:p>
            <a:r>
              <a:rPr lang="en-US" altLang="ko-KR" dirty="0"/>
              <a:t>May </a:t>
            </a:r>
            <a:r>
              <a:rPr lang="en-US" altLang="ko-KR" dirty="0" smtClean="0"/>
              <a:t>2011</a:t>
            </a:r>
            <a:endParaRPr lang="en-US" altLang="ko-K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B634B5AD-0CBE-4F01-8668-0FA93CA627B0}" type="slidenum">
              <a:rPr lang="en-US" altLang="ko-KR"/>
              <a:pPr/>
              <a:t>5</a:t>
            </a:fld>
            <a:endParaRPr lang="en-US" altLang="ko-KR"/>
          </a:p>
        </p:txBody>
      </p:sp>
      <p:sp>
        <p:nvSpPr>
          <p:cNvPr id="36866" name="Rectangle 2"/>
          <p:cNvSpPr>
            <a:spLocks noGrp="1" noChangeArrowheads="1"/>
          </p:cNvSpPr>
          <p:nvPr>
            <p:ph type="title"/>
          </p:nvPr>
        </p:nvSpPr>
        <p:spPr/>
        <p:txBody>
          <a:bodyPr/>
          <a:lstStyle/>
          <a:p>
            <a:r>
              <a:rPr lang="en-US" altLang="ko-KR">
                <a:ea typeface="굴림" pitchFamily="34" charset="-127"/>
              </a:rPr>
              <a:t>Declaration of Affiliation</a:t>
            </a:r>
          </a:p>
        </p:txBody>
      </p:sp>
      <p:sp>
        <p:nvSpPr>
          <p:cNvPr id="36867" name="Rectangle 3"/>
          <p:cNvSpPr>
            <a:spLocks noGrp="1" noChangeArrowheads="1"/>
          </p:cNvSpPr>
          <p:nvPr>
            <p:ph type="body" idx="1"/>
          </p:nvPr>
        </p:nvSpPr>
        <p:spPr/>
        <p:txBody>
          <a:bodyPr/>
          <a:lstStyle/>
          <a:p>
            <a:r>
              <a:rPr lang="en-US" altLang="ko-KR">
                <a:solidFill>
                  <a:srgbClr val="FF0066"/>
                </a:solidFill>
                <a:ea typeface="굴림" pitchFamily="34" charset="-127"/>
              </a:rPr>
              <a:t>Revision</a:t>
            </a:r>
            <a:r>
              <a:rPr lang="en-US" altLang="ko-KR">
                <a:ea typeface="굴림" pitchFamily="34" charset="-127"/>
              </a:rPr>
              <a:t>: May 2007 Standards Board Bylaw 5.2.1.1</a:t>
            </a:r>
          </a:p>
          <a:p>
            <a:pPr lvl="1"/>
            <a:r>
              <a:rPr lang="en-US" altLang="ko-KR">
                <a:ea typeface="굴림" pitchFamily="34" charset="-127"/>
              </a:rPr>
              <a:t>5.2.1.1 Openness</a:t>
            </a:r>
          </a:p>
          <a:p>
            <a:pPr lvl="2"/>
            <a:r>
              <a:rPr lang="en-US" altLang="ko-KR">
                <a:ea typeface="굴림" pitchFamily="34" charset="-127"/>
              </a:rPr>
              <a:t>Openness is defined as the quality of being not restricted to a particular type or category of participants. All meetings involving standards development an all IEEE Sponsor ballots shall be open toa all interested parties. </a:t>
            </a:r>
            <a:r>
              <a:rPr lang="en-US" altLang="ko-KR" b="1" i="1">
                <a:solidFill>
                  <a:schemeClr val="accent2"/>
                </a:solidFill>
                <a:ea typeface="굴림" pitchFamily="34" charset="-127"/>
              </a:rPr>
              <a:t>Each individual participant in IEEE Standards activities shall disclose his or her </a:t>
            </a:r>
            <a:r>
              <a:rPr lang="en-US" altLang="ko-KR" b="1" i="1" u="sng">
                <a:solidFill>
                  <a:srgbClr val="FF0066"/>
                </a:solidFill>
                <a:ea typeface="굴림" pitchFamily="34" charset="-127"/>
              </a:rPr>
              <a:t>affiliations</a:t>
            </a:r>
            <a:r>
              <a:rPr lang="en-US" altLang="ko-KR" b="1" i="1">
                <a:solidFill>
                  <a:schemeClr val="accent2"/>
                </a:solidFill>
                <a:ea typeface="굴림" pitchFamily="34" charset="-127"/>
              </a:rPr>
              <a:t> when requested</a:t>
            </a:r>
            <a:r>
              <a:rPr lang="en-US" altLang="ko-KR">
                <a:ea typeface="굴림" pitchFamily="34" charset="-127"/>
              </a:rPr>
              <a:t>. A person who knows or reasonably should know, that a participant’s disclosure is materially incomplete or incorrect should report that fact to the Secretary of the IEEE-SA Standards Board and the appropriate Sponsors. </a:t>
            </a:r>
          </a:p>
          <a:p>
            <a:pPr lvl="1"/>
            <a:r>
              <a:rPr lang="en-US" altLang="ko-KR">
                <a:ea typeface="굴림" pitchFamily="34" charset="-127"/>
                <a:hlinkClick r:id="rId3"/>
              </a:rPr>
              <a:t>http://standards.ieee.org/faqs/affiliationFAQ.html</a:t>
            </a:r>
            <a:endParaRPr lang="en-US" altLang="ko-KR">
              <a:ea typeface="굴림" pitchFamily="34" charset="-127"/>
            </a:endParaRPr>
          </a:p>
          <a:p>
            <a:pPr lvl="1">
              <a:buFontTx/>
              <a:buNone/>
            </a:pPr>
            <a:endParaRPr lang="ko-KR" altLang="en-US">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Nov 2011</a:t>
            </a:r>
            <a:endParaRPr lang="en-US" altLang="ko-K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5337D5FF-BE03-4AFE-BEFE-253C1A0E08B4}" type="slidenum">
              <a:rPr lang="en-US" altLang="ko-KR"/>
              <a:pPr/>
              <a:t>6</a:t>
            </a:fld>
            <a:endParaRPr lang="en-US" altLang="ko-KR"/>
          </a:p>
        </p:txBody>
      </p:sp>
      <p:sp>
        <p:nvSpPr>
          <p:cNvPr id="38914" name="Rectangle 2"/>
          <p:cNvSpPr>
            <a:spLocks noGrp="1" noChangeArrowheads="1"/>
          </p:cNvSpPr>
          <p:nvPr>
            <p:ph type="title"/>
          </p:nvPr>
        </p:nvSpPr>
        <p:spPr>
          <a:xfrm>
            <a:off x="685800" y="381000"/>
            <a:ext cx="7772400" cy="914400"/>
          </a:xfrm>
        </p:spPr>
        <p:txBody>
          <a:bodyPr/>
          <a:lstStyle/>
          <a:p>
            <a:r>
              <a:rPr lang="en-US" altLang="ko-KR">
                <a:ea typeface="굴림" pitchFamily="34" charset="-127"/>
              </a:rPr>
              <a:t>Affiliation Policy</a:t>
            </a:r>
          </a:p>
        </p:txBody>
      </p:sp>
      <p:sp>
        <p:nvSpPr>
          <p:cNvPr id="38915" name="Rectangle 3"/>
          <p:cNvSpPr>
            <a:spLocks noGrp="1" noChangeArrowheads="1"/>
          </p:cNvSpPr>
          <p:nvPr>
            <p:ph type="body" idx="1"/>
          </p:nvPr>
        </p:nvSpPr>
        <p:spPr>
          <a:xfrm>
            <a:off x="685800" y="1295400"/>
            <a:ext cx="8077200" cy="3886200"/>
          </a:xfrm>
        </p:spPr>
        <p:txBody>
          <a:bodyPr/>
          <a:lstStyle/>
          <a:p>
            <a:pPr>
              <a:lnSpc>
                <a:spcPct val="90000"/>
              </a:lnSpc>
            </a:pPr>
            <a:r>
              <a:rPr lang="en-US" altLang="ko-KR" i="1" u="sng">
                <a:solidFill>
                  <a:schemeClr val="accent2"/>
                </a:solidFill>
                <a:ea typeface="굴림" pitchFamily="34" charset="-127"/>
              </a:rPr>
              <a:t>Requirement to declare affiliation</a:t>
            </a:r>
            <a:r>
              <a:rPr lang="en-US" altLang="ko-KR">
                <a:solidFill>
                  <a:schemeClr val="accent2"/>
                </a:solidFill>
                <a:ea typeface="굴림" pitchFamily="34" charset="-127"/>
              </a:rPr>
              <a:t> at all standards development meetings and recorded in the minutes</a:t>
            </a:r>
          </a:p>
          <a:p>
            <a:pPr lvl="1">
              <a:lnSpc>
                <a:spcPct val="90000"/>
              </a:lnSpc>
            </a:pPr>
            <a:r>
              <a:rPr lang="en-US" altLang="ko-KR">
                <a:ea typeface="굴림" pitchFamily="34" charset="-127"/>
              </a:rPr>
              <a:t>Affiliation not necessarily same as employer</a:t>
            </a:r>
          </a:p>
          <a:p>
            <a:pPr lvl="1">
              <a:lnSpc>
                <a:spcPct val="90000"/>
              </a:lnSpc>
            </a:pPr>
            <a:r>
              <a:rPr lang="en-US" altLang="ko-KR">
                <a:ea typeface="굴림" pitchFamily="34" charset="-127"/>
              </a:rPr>
              <a:t>Declaration requirement may be familiar to some 802 WGs, though WG declaration process may evolve</a:t>
            </a:r>
          </a:p>
          <a:p>
            <a:r>
              <a:rPr lang="en-US" altLang="ko-KR" sz="2000">
                <a:solidFill>
                  <a:schemeClr val="folHlink"/>
                </a:solidFill>
                <a:ea typeface="굴림" pitchFamily="34" charset="-127"/>
              </a:rPr>
              <a:t>11. What if I refuse to disclose my affiliation?</a:t>
            </a:r>
          </a:p>
          <a:p>
            <a:pPr lvl="1"/>
            <a:r>
              <a:rPr lang="en-US" altLang="ko-KR" sz="1800">
                <a:solidFill>
                  <a:srgbClr val="FF0000"/>
                </a:solidFill>
                <a:ea typeface="굴림" pitchFamily="34" charset="-127"/>
              </a:rPr>
              <a:t>As outlined in IEEE-SA governance documents, you will lose certain rights. In a working group where voting rights are gained through attendance, no attendance credit will be granted if affiliation isn’t declared. Similarly, voting rights are to be removed if affiliation isn’t declared.</a:t>
            </a:r>
          </a:p>
          <a:p>
            <a:pPr>
              <a:lnSpc>
                <a:spcPct val="90000"/>
              </a:lnSpc>
            </a:pPr>
            <a:r>
              <a:rPr lang="en-US" altLang="ko-KR">
                <a:ea typeface="굴림" pitchFamily="34" charset="-127"/>
              </a:rPr>
              <a:t>Affiliation declaration will be added to Sponsor ballot</a:t>
            </a:r>
          </a:p>
          <a:p>
            <a:pPr>
              <a:lnSpc>
                <a:spcPct val="90000"/>
              </a:lnSpc>
            </a:pPr>
            <a:r>
              <a:rPr lang="en-US" altLang="ko-KR" sz="2000">
                <a:ea typeface="굴림" pitchFamily="34" charset="-127"/>
                <a:hlinkClick r:id="rId3"/>
              </a:rPr>
              <a:t>http://standards.ieee.org/faqs/affiliationFAQ.html</a:t>
            </a:r>
            <a:endParaRPr lang="en-US" altLang="ko-KR" sz="2000">
              <a:ea typeface="굴림" pitchFamily="34" charset="-127"/>
            </a:endParaRPr>
          </a:p>
          <a:p>
            <a:pPr>
              <a:lnSpc>
                <a:spcPct val="90000"/>
              </a:lnSpc>
            </a:pPr>
            <a:endParaRPr lang="en-US" altLang="ko-KR" sz="2000">
              <a:ea typeface="굴림" pitchFamily="34" charset="-127"/>
            </a:endParaRPr>
          </a:p>
          <a:p>
            <a:pPr>
              <a:lnSpc>
                <a:spcPct val="90000"/>
              </a:lnSpc>
            </a:pPr>
            <a:endParaRPr lang="ko-KR" altLang="en-US" sz="2000">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Nov 2011</a:t>
            </a:r>
            <a:endParaRPr lang="en-US" altLang="ko-K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r>
              <a:rPr lang="ko-KR" altLang="en-US"/>
              <a:t>Fischer, Lee, Zhu</a:t>
            </a:r>
            <a:endParaRPr lang="en-US" altLang="ko-KR"/>
          </a:p>
        </p:txBody>
      </p:sp>
      <p:sp>
        <p:nvSpPr>
          <p:cNvPr id="9" name="Slide Number Placeholder 5"/>
          <p:cNvSpPr>
            <a:spLocks noGrp="1"/>
          </p:cNvSpPr>
          <p:nvPr>
            <p:ph type="sldNum" sz="quarter" idx="12"/>
          </p:nvPr>
        </p:nvSpPr>
        <p:spPr/>
        <p:txBody>
          <a:bodyPr/>
          <a:lstStyle/>
          <a:p>
            <a:r>
              <a:rPr lang="en-US" altLang="ko-KR"/>
              <a:t>Slide </a:t>
            </a:r>
            <a:fld id="{B7447D08-799F-4679-B24A-C18752455BBE}" type="slidenum">
              <a:rPr lang="en-US" altLang="ko-KR"/>
              <a:pPr/>
              <a:t>7</a:t>
            </a:fld>
            <a:endParaRPr lang="en-US" altLang="ko-KR"/>
          </a:p>
        </p:txBody>
      </p:sp>
      <p:sp>
        <p:nvSpPr>
          <p:cNvPr id="40962" name="Rectangle 2"/>
          <p:cNvSpPr>
            <a:spLocks noGrp="1" noChangeArrowheads="1"/>
          </p:cNvSpPr>
          <p:nvPr>
            <p:ph type="title"/>
          </p:nvPr>
        </p:nvSpPr>
        <p:spPr>
          <a:xfrm>
            <a:off x="250825" y="549275"/>
            <a:ext cx="8610600" cy="990600"/>
          </a:xfrm>
        </p:spPr>
        <p:txBody>
          <a:bodyPr/>
          <a:lstStyle/>
          <a:p>
            <a:r>
              <a:rPr lang="en-US" altLang="ko-KR" sz="2800" u="sng">
                <a:ea typeface="굴림" pitchFamily="34" charset="-127"/>
              </a:rPr>
              <a:t>Highlights of the </a:t>
            </a:r>
            <a:r>
              <a:rPr lang="en-US" altLang="ko-KR" sz="2800" i="1" u="sng">
                <a:ea typeface="굴림" pitchFamily="34" charset="-127"/>
              </a:rPr>
              <a:t>IEEE-SA Standards Board Bylaws</a:t>
            </a:r>
            <a:r>
              <a:rPr lang="en-US" altLang="ko-KR" sz="2800" u="sng">
                <a:ea typeface="굴림" pitchFamily="34" charset="-127"/>
              </a:rPr>
              <a:t> on Patents in Standards</a:t>
            </a:r>
          </a:p>
        </p:txBody>
      </p:sp>
      <p:sp>
        <p:nvSpPr>
          <p:cNvPr id="40963" name="Rectangle 3"/>
          <p:cNvSpPr>
            <a:spLocks noGrp="1" noChangeArrowheads="1"/>
          </p:cNvSpPr>
          <p:nvPr>
            <p:ph type="body" idx="1"/>
          </p:nvPr>
        </p:nvSpPr>
        <p:spPr>
          <a:xfrm>
            <a:off x="0" y="1557338"/>
            <a:ext cx="8915400" cy="4691062"/>
          </a:xfrm>
        </p:spPr>
        <p:txBody>
          <a:bodyPr/>
          <a:lstStyle/>
          <a:p>
            <a:pPr lvl="1">
              <a:lnSpc>
                <a:spcPct val="80000"/>
              </a:lnSpc>
            </a:pPr>
            <a:r>
              <a:rPr lang="en-GB" sz="1600" b="1"/>
              <a:t>Participants have a duty to tell the IEEE if they know (based on personal awareness) of potentially Essential Patent Claims they or their employer own</a:t>
            </a:r>
          </a:p>
          <a:p>
            <a:pPr lvl="1">
              <a:lnSpc>
                <a:spcPct val="80000"/>
              </a:lnSpc>
            </a:pPr>
            <a:r>
              <a:rPr lang="en-GB" sz="1600" b="1"/>
              <a:t>Participants are encouraged to tell the IEEE if they know of potentially Essential Patent Claims owned by others</a:t>
            </a:r>
          </a:p>
          <a:p>
            <a:pPr lvl="2">
              <a:lnSpc>
                <a:spcPct val="80000"/>
              </a:lnSpc>
            </a:pPr>
            <a:r>
              <a:rPr lang="en-GB" sz="1400"/>
              <a:t>This encouragement is particularly strong as the third party may not be a participant in the standards process</a:t>
            </a:r>
            <a:endParaRPr lang="en-US" altLang="ko-KR" sz="1400">
              <a:ea typeface="굴림" pitchFamily="34" charset="-127"/>
            </a:endParaRPr>
          </a:p>
          <a:p>
            <a:pPr lvl="1">
              <a:lnSpc>
                <a:spcPct val="80000"/>
              </a:lnSpc>
            </a:pPr>
            <a:r>
              <a:rPr lang="en-US" altLang="ko-KR" sz="1600" b="1">
                <a:ea typeface="굴림" pitchFamily="34" charset="-127"/>
              </a:rPr>
              <a:t>Working Group required to request assurance</a:t>
            </a:r>
          </a:p>
          <a:p>
            <a:pPr lvl="1">
              <a:lnSpc>
                <a:spcPct val="80000"/>
              </a:lnSpc>
            </a:pPr>
            <a:r>
              <a:rPr lang="en-US" altLang="ko-KR" sz="1600" b="1">
                <a:ea typeface="굴림" pitchFamily="34" charset="-127"/>
              </a:rPr>
              <a:t>Early assurance is encouraged</a:t>
            </a:r>
          </a:p>
          <a:p>
            <a:pPr lvl="1">
              <a:lnSpc>
                <a:spcPct val="80000"/>
              </a:lnSpc>
            </a:pPr>
            <a:r>
              <a:rPr lang="en-US" altLang="ko-KR" sz="1600" b="1">
                <a:ea typeface="굴림" pitchFamily="34" charset="-127"/>
              </a:rPr>
              <a:t>Terms of assurance shall be either:</a:t>
            </a:r>
          </a:p>
          <a:p>
            <a:pPr lvl="2">
              <a:lnSpc>
                <a:spcPct val="80000"/>
              </a:lnSpc>
            </a:pPr>
            <a:r>
              <a:rPr lang="en-US" altLang="ko-KR" sz="1400">
                <a:ea typeface="굴림" pitchFamily="34" charset="-127"/>
              </a:rPr>
              <a:t>Reasonable and nondiscriminatory, with or without monetary compensation; or,</a:t>
            </a:r>
          </a:p>
          <a:p>
            <a:pPr lvl="2">
              <a:lnSpc>
                <a:spcPct val="80000"/>
              </a:lnSpc>
            </a:pPr>
            <a:r>
              <a:rPr lang="en-US" altLang="ko-KR" sz="1400">
                <a:ea typeface="굴림" pitchFamily="34" charset="-127"/>
              </a:rPr>
              <a:t>A statement of non-assertion of patent rights</a:t>
            </a:r>
          </a:p>
          <a:p>
            <a:pPr lvl="1">
              <a:lnSpc>
                <a:spcPct val="80000"/>
              </a:lnSpc>
            </a:pPr>
            <a:r>
              <a:rPr lang="en-US" altLang="ko-KR" sz="1600" b="1">
                <a:ea typeface="굴림" pitchFamily="34" charset="-127"/>
              </a:rPr>
              <a:t>Assurances</a:t>
            </a:r>
          </a:p>
          <a:p>
            <a:pPr lvl="2">
              <a:lnSpc>
                <a:spcPct val="80000"/>
              </a:lnSpc>
            </a:pPr>
            <a:r>
              <a:rPr lang="en-US" altLang="ko-KR" sz="1400">
                <a:ea typeface="굴림" pitchFamily="34" charset="-127"/>
              </a:rPr>
              <a:t>Shall be provided on the IEEE-SA Standards Board approved LOA form</a:t>
            </a:r>
          </a:p>
          <a:p>
            <a:pPr lvl="2">
              <a:lnSpc>
                <a:spcPct val="80000"/>
              </a:lnSpc>
            </a:pPr>
            <a:r>
              <a:rPr lang="en-US" altLang="ko-KR" sz="1400">
                <a:ea typeface="굴림" pitchFamily="34" charset="-127"/>
              </a:rPr>
              <a:t>May optionally include not-to-exceed rates, terms, and conditions</a:t>
            </a:r>
          </a:p>
          <a:p>
            <a:pPr lvl="2">
              <a:lnSpc>
                <a:spcPct val="80000"/>
              </a:lnSpc>
            </a:pPr>
            <a:r>
              <a:rPr lang="en-US" altLang="ko-KR" sz="1400">
                <a:ea typeface="굴림" pitchFamily="34" charset="-127"/>
              </a:rPr>
              <a:t>Shall not be circumvented through sale or transfer of patents</a:t>
            </a:r>
          </a:p>
          <a:p>
            <a:pPr lvl="2">
              <a:lnSpc>
                <a:spcPct val="80000"/>
              </a:lnSpc>
            </a:pPr>
            <a:r>
              <a:rPr lang="en-US" altLang="ko-KR" sz="1400">
                <a:ea typeface="굴림" pitchFamily="34" charset="-127"/>
              </a:rPr>
              <a:t>Shall be brought to the attention of any future assignees or transferees</a:t>
            </a:r>
          </a:p>
          <a:p>
            <a:pPr lvl="2">
              <a:lnSpc>
                <a:spcPct val="80000"/>
              </a:lnSpc>
            </a:pPr>
            <a:r>
              <a:rPr lang="en-US" altLang="ko-KR" sz="1400">
                <a:ea typeface="굴림" pitchFamily="34" charset="-127"/>
              </a:rPr>
              <a:t>Shall apply to Affiliates unless explicitly excluded</a:t>
            </a:r>
          </a:p>
          <a:p>
            <a:pPr lvl="2">
              <a:lnSpc>
                <a:spcPct val="80000"/>
              </a:lnSpc>
            </a:pPr>
            <a:r>
              <a:rPr lang="en-US" altLang="ko-KR" sz="1400">
                <a:ea typeface="굴림" pitchFamily="34" charset="-127"/>
              </a:rPr>
              <a:t>Are irrevocable once submitted and accepted</a:t>
            </a:r>
          </a:p>
          <a:p>
            <a:pPr lvl="2">
              <a:lnSpc>
                <a:spcPct val="80000"/>
              </a:lnSpc>
            </a:pPr>
            <a:r>
              <a:rPr lang="en-US" altLang="ko-KR" sz="1400">
                <a:ea typeface="굴림" pitchFamily="34" charset="-127"/>
              </a:rPr>
              <a:t>Shall be supplemented if Submitter becomes aware of other potential Essential Patent Claims</a:t>
            </a:r>
          </a:p>
          <a:p>
            <a:pPr lvl="1">
              <a:lnSpc>
                <a:spcPct val="80000"/>
              </a:lnSpc>
            </a:pPr>
            <a:r>
              <a:rPr lang="en-US" altLang="ko-KR" sz="1600" b="1">
                <a:ea typeface="굴림" pitchFamily="34" charset="-127"/>
              </a:rPr>
              <a:t>A “Blanket Letter of Assurance” may be provided at the option of the patent holder</a:t>
            </a:r>
          </a:p>
          <a:p>
            <a:pPr lvl="1">
              <a:lnSpc>
                <a:spcPct val="80000"/>
              </a:lnSpc>
            </a:pPr>
            <a:r>
              <a:rPr lang="en-US" altLang="ko-KR" sz="1600" b="1">
                <a:ea typeface="굴림" pitchFamily="34" charset="-127"/>
              </a:rPr>
              <a:t>A patent holder has no duty to perform a patent search</a:t>
            </a:r>
          </a:p>
          <a:p>
            <a:pPr lvl="1">
              <a:lnSpc>
                <a:spcPct val="80000"/>
              </a:lnSpc>
            </a:pPr>
            <a:r>
              <a:rPr lang="en-US" altLang="ko-KR" sz="1600" b="1">
                <a:ea typeface="굴림" pitchFamily="34" charset="-127"/>
              </a:rPr>
              <a:t>Full policy available at http://standards.ieee.org/guides/bylaws/sect6-7.html#6</a:t>
            </a:r>
          </a:p>
        </p:txBody>
      </p:sp>
      <p:sp>
        <p:nvSpPr>
          <p:cNvPr id="40964" name="Rectangle 4"/>
          <p:cNvSpPr>
            <a:spLocks noChangeArrowheads="1"/>
          </p:cNvSpPr>
          <p:nvPr/>
        </p:nvSpPr>
        <p:spPr bwMode="auto">
          <a:xfrm>
            <a:off x="0" y="152400"/>
            <a:ext cx="9144000" cy="1066800"/>
          </a:xfrm>
          <a:prstGeom prst="rect">
            <a:avLst/>
          </a:prstGeom>
          <a:noFill/>
          <a:ln w="9525">
            <a:noFill/>
            <a:miter lim="800000"/>
            <a:headEnd/>
            <a:tailEnd/>
          </a:ln>
          <a:effectLst/>
        </p:spPr>
        <p:txBody>
          <a:bodyPr anchor="ctr"/>
          <a:lstStyle/>
          <a:p>
            <a:pPr algn="ctr"/>
            <a:endParaRPr lang="en-GB" sz="2000" b="1">
              <a:solidFill>
                <a:schemeClr val="tx2"/>
              </a:solidFill>
              <a:latin typeface="Helvetica" pitchFamily="34" charset="0"/>
            </a:endParaRPr>
          </a:p>
        </p:txBody>
      </p:sp>
      <p:sp>
        <p:nvSpPr>
          <p:cNvPr id="40965" name="Rectangle 5"/>
          <p:cNvSpPr>
            <a:spLocks noChangeArrowheads="1"/>
          </p:cNvSpPr>
          <p:nvPr/>
        </p:nvSpPr>
        <p:spPr bwMode="auto">
          <a:xfrm>
            <a:off x="228600" y="1295400"/>
            <a:ext cx="8534400" cy="4953000"/>
          </a:xfrm>
          <a:prstGeom prst="rect">
            <a:avLst/>
          </a:prstGeom>
          <a:noFill/>
          <a:ln w="9525">
            <a:noFill/>
            <a:miter lim="800000"/>
            <a:headEnd/>
            <a:tailEnd/>
          </a:ln>
          <a:effectLst/>
        </p:spPr>
        <p:txBody>
          <a:bodyPr/>
          <a:lstStyle/>
          <a:p>
            <a:pPr marL="338138" lvl="1" defTabSz="338138">
              <a:lnSpc>
                <a:spcPct val="80000"/>
              </a:lnSpc>
              <a:spcBef>
                <a:spcPct val="20000"/>
              </a:spcBef>
              <a:tabLst>
                <a:tab pos="519113" algn="l"/>
              </a:tabLst>
            </a:pPr>
            <a:endParaRPr lang="en-GB" sz="1300"/>
          </a:p>
        </p:txBody>
      </p:sp>
      <p:sp>
        <p:nvSpPr>
          <p:cNvPr id="40966"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a:effectLst/>
        </p:spPr>
        <p:txBody>
          <a:bodyPr wrap="none" anchor="ctr"/>
          <a:lstStyle/>
          <a:p>
            <a:pPr algn="ctr"/>
            <a:r>
              <a:rPr lang="en-US" altLang="ko-KR" sz="2400">
                <a:ea typeface="굴림" pitchFamily="34" charset="-127"/>
              </a:rPr>
              <a:t>1</a:t>
            </a:r>
          </a:p>
        </p:txBody>
      </p:sp>
      <p:sp>
        <p:nvSpPr>
          <p:cNvPr id="10" name="Date Placeholder 3"/>
          <p:cNvSpPr>
            <a:spLocks noGrp="1"/>
          </p:cNvSpPr>
          <p:nvPr>
            <p:ph type="dt" sz="half" idx="10"/>
          </p:nvPr>
        </p:nvSpPr>
        <p:spPr>
          <a:xfrm>
            <a:off x="696912" y="332601"/>
            <a:ext cx="1208087" cy="276999"/>
          </a:xfrm>
        </p:spPr>
        <p:txBody>
          <a:bodyPr/>
          <a:lstStyle/>
          <a:p>
            <a:r>
              <a:rPr lang="en-US" altLang="ko-KR" dirty="0" smtClean="0"/>
              <a:t>Nov 2011</a:t>
            </a:r>
            <a:endParaRPr lang="en-US" altLang="ko-KR"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r>
              <a:rPr lang="ko-KR" altLang="en-US"/>
              <a:t>Fischer, Lee, Zhu</a:t>
            </a:r>
            <a:endParaRPr lang="en-US" altLang="ko-KR"/>
          </a:p>
        </p:txBody>
      </p:sp>
      <p:sp>
        <p:nvSpPr>
          <p:cNvPr id="9" name="Slide Number Placeholder 5"/>
          <p:cNvSpPr>
            <a:spLocks noGrp="1"/>
          </p:cNvSpPr>
          <p:nvPr>
            <p:ph type="sldNum" sz="quarter" idx="12"/>
          </p:nvPr>
        </p:nvSpPr>
        <p:spPr/>
        <p:txBody>
          <a:bodyPr/>
          <a:lstStyle/>
          <a:p>
            <a:r>
              <a:rPr lang="en-US" altLang="ko-KR"/>
              <a:t>Slide </a:t>
            </a:r>
            <a:fld id="{3ED3D900-B5D2-4F72-8B2D-0F4AC286FA5F}" type="slidenum">
              <a:rPr lang="en-US" altLang="ko-KR"/>
              <a:pPr/>
              <a:t>8</a:t>
            </a:fld>
            <a:endParaRPr lang="en-US" altLang="ko-KR"/>
          </a:p>
        </p:txBody>
      </p:sp>
      <p:sp>
        <p:nvSpPr>
          <p:cNvPr id="43010" name="Rectangle 2"/>
          <p:cNvSpPr>
            <a:spLocks noGrp="1" noChangeArrowheads="1"/>
          </p:cNvSpPr>
          <p:nvPr>
            <p:ph type="body" idx="1"/>
          </p:nvPr>
        </p:nvSpPr>
        <p:spPr>
          <a:xfrm>
            <a:off x="152400" y="1196975"/>
            <a:ext cx="8686800" cy="5111750"/>
          </a:xfrm>
        </p:spPr>
        <p:txBody>
          <a:bodyPr/>
          <a:lstStyle/>
          <a:p>
            <a:pPr marL="342900" lvl="1" indent="-114300">
              <a:lnSpc>
                <a:spcPct val="80000"/>
              </a:lnSpc>
              <a:buFontTx/>
              <a:buNone/>
            </a:pPr>
            <a:r>
              <a:rPr lang="en-US" altLang="ko-KR" sz="1400" b="1" u="sng">
                <a:ea typeface="굴림" pitchFamily="34" charset="-127"/>
              </a:rPr>
              <a:t>6.2  Policy</a:t>
            </a:r>
          </a:p>
          <a:p>
            <a:pPr marL="342900" lvl="1" indent="-114300">
              <a:lnSpc>
                <a:spcPct val="80000"/>
              </a:lnSpc>
              <a:buFontTx/>
              <a:buNone/>
            </a:pPr>
            <a:endParaRPr lang="en-US" altLang="ko-KR" sz="1400">
              <a:ea typeface="굴림" pitchFamily="34" charset="-127"/>
            </a:endParaRPr>
          </a:p>
          <a:p>
            <a:pPr marL="342900" lvl="1" indent="-114300">
              <a:lnSpc>
                <a:spcPct val="80000"/>
              </a:lnSpc>
              <a:buFontTx/>
              <a:buNone/>
            </a:pPr>
            <a:r>
              <a:rPr lang="en-US" altLang="ko-KR" sz="1400">
                <a:ea typeface="굴림" pitchFamily="34" charset="-127"/>
              </a:rPr>
              <a:t>	IEEE standards may be drafted in terms that include the use of Essential Patent Claims. If the IEEE receives notice that a [Proposed] IEEE Standard may require the use of a potential Essential Patent Claim, the IEEE shall request licensing assurance, on the IEEE Standards Board approved Letter of Assurance form, from the patent holder or patent applicant. The IEEE shall request this assurance without coercion.</a:t>
            </a:r>
          </a:p>
          <a:p>
            <a:pPr marL="342900" lvl="1" indent="-114300">
              <a:lnSpc>
                <a:spcPct val="80000"/>
              </a:lnSpc>
              <a:buFontTx/>
              <a:buNone/>
            </a:pPr>
            <a:endParaRPr lang="en-US" altLang="ko-KR" sz="1400">
              <a:ea typeface="굴림" pitchFamily="34" charset="-127"/>
            </a:endParaRPr>
          </a:p>
          <a:p>
            <a:pPr marL="342900" lvl="1" indent="-114300">
              <a:lnSpc>
                <a:spcPct val="80000"/>
              </a:lnSpc>
              <a:buFontTx/>
              <a:buNone/>
            </a:pPr>
            <a:r>
              <a:rPr lang="en-US" altLang="ko-KR" sz="1400">
                <a:ea typeface="굴림" pitchFamily="34" charset="-127"/>
              </a:rPr>
              <a:t>	The Submitter of the Letter of Assurance may, after Reasonable and Good Faith Inquiry, indicate it is not aware of any Patent Claims that the Submitter may own, control, or have the ability to license that might be or become Essential Patent Claims. If the patent holder or patent applicant provides an assurance, it should do so as soon as reasonably feasible in the standards development process. This assurance shall be provided prior to the Standards Board’s approval of the standard. This assurance shall be provided prior to a reaffirmation if the IEEE receives notice of a potential Essential Patent Claim after the standard’s approval or a prior reaffirmation. An asserted potential Essential Patent Claim for which an assurance cannot be obtained (e.g., a Letter of Assurance is not provided or the Letter of Assurance indicates that assurance is not being provided) shall be referred to the Patent Committee.</a:t>
            </a:r>
          </a:p>
          <a:p>
            <a:pPr marL="342900" lvl="1" indent="-114300">
              <a:lnSpc>
                <a:spcPct val="80000"/>
              </a:lnSpc>
              <a:buFontTx/>
              <a:buNone/>
            </a:pPr>
            <a:endParaRPr lang="en-US" altLang="ko-KR" sz="1400">
              <a:ea typeface="굴림" pitchFamily="34" charset="-127"/>
            </a:endParaRPr>
          </a:p>
          <a:p>
            <a:pPr marL="342900" lvl="1" indent="-114300">
              <a:lnSpc>
                <a:spcPct val="80000"/>
              </a:lnSpc>
              <a:buFontTx/>
              <a:buNone/>
            </a:pPr>
            <a:r>
              <a:rPr lang="en-US" altLang="ko-KR" sz="1400">
                <a:ea typeface="굴림" pitchFamily="34" charset="-127"/>
              </a:rPr>
              <a:t>	A Letter of Assurance shall be either:</a:t>
            </a:r>
          </a:p>
          <a:p>
            <a:pPr marL="342900" lvl="1" indent="-114300">
              <a:lnSpc>
                <a:spcPct val="80000"/>
              </a:lnSpc>
              <a:buFontTx/>
              <a:buNone/>
            </a:pPr>
            <a:endParaRPr lang="en-US" altLang="ko-KR" sz="1400">
              <a:ea typeface="굴림" pitchFamily="34" charset="-127"/>
            </a:endParaRPr>
          </a:p>
          <a:p>
            <a:pPr marL="628650" lvl="2" indent="-171450">
              <a:lnSpc>
                <a:spcPct val="80000"/>
              </a:lnSpc>
              <a:buFontTx/>
              <a:buNone/>
            </a:pPr>
            <a:r>
              <a:rPr lang="en-US" altLang="ko-KR" sz="1200">
                <a:ea typeface="굴림" pitchFamily="34" charset="-127"/>
              </a:rPr>
              <a:t>a) </a:t>
            </a:r>
            <a:r>
              <a:rPr lang="en-US" altLang="ko-KR" sz="1400">
                <a:ea typeface="굴림" pitchFamily="34" charset="-127"/>
              </a:rPr>
              <a:t>A general disclaimer to the effect that the Submitter without conditions will not enforce any present or future Essential Patent Claims against any person or entity making, using, selling, offering to sell, importing, distributing, or implementing a compliant implementation of the standard; or</a:t>
            </a:r>
          </a:p>
          <a:p>
            <a:pPr marL="628650" lvl="2" indent="-171450">
              <a:lnSpc>
                <a:spcPct val="80000"/>
              </a:lnSpc>
              <a:buFontTx/>
              <a:buNone/>
            </a:pPr>
            <a:r>
              <a:rPr lang="en-US" altLang="ko-KR" sz="1400">
                <a:ea typeface="굴림" pitchFamily="34" charset="-127"/>
              </a:rPr>
              <a:t>b) A statement that a license for a compliant implementation of the standard will be made available to an unrestricted number of applicants on a worldwide basis without compensation or under reasonable rates, with reasonable terms and conditions that are demonstrably free of any unfair discrimination. At its sole option, the Submitter may provide with its assurance any of the following: (i) a not-to-exceed license fee or rate commitment, (ii) a sample license agreement, or (iii) one or more material licensing terms.</a:t>
            </a:r>
          </a:p>
          <a:p>
            <a:pPr marL="342900" lvl="1" indent="-114300">
              <a:lnSpc>
                <a:spcPct val="80000"/>
              </a:lnSpc>
              <a:buFontTx/>
              <a:buNone/>
            </a:pPr>
            <a:endParaRPr lang="ko-KR" altLang="en-US" sz="1400">
              <a:ea typeface="굴림" pitchFamily="34" charset="-127"/>
            </a:endParaRPr>
          </a:p>
        </p:txBody>
      </p:sp>
      <p:sp>
        <p:nvSpPr>
          <p:cNvPr id="43011" name="Rectangle 3"/>
          <p:cNvSpPr>
            <a:spLocks noGrp="1" noChangeArrowheads="1"/>
          </p:cNvSpPr>
          <p:nvPr>
            <p:ph type="title"/>
          </p:nvPr>
        </p:nvSpPr>
        <p:spPr>
          <a:xfrm>
            <a:off x="179388" y="549275"/>
            <a:ext cx="8686800" cy="576263"/>
          </a:xfrm>
        </p:spPr>
        <p:txBody>
          <a:bodyPr/>
          <a:lstStyle/>
          <a:p>
            <a:r>
              <a:rPr lang="en-US" altLang="ko-KR" sz="2000" i="1" u="sng">
                <a:ea typeface="굴림" pitchFamily="34" charset="-127"/>
              </a:rPr>
              <a:t>IEEE-SA Standards Board Bylaws</a:t>
            </a:r>
            <a:r>
              <a:rPr lang="en-US" altLang="ko-KR" sz="2000" u="sng">
                <a:ea typeface="굴림" pitchFamily="34" charset="-127"/>
              </a:rPr>
              <a:t> on Patents in Standards</a:t>
            </a:r>
          </a:p>
        </p:txBody>
      </p:sp>
      <p:sp>
        <p:nvSpPr>
          <p:cNvPr id="43012" name="Rectangle 4"/>
          <p:cNvSpPr>
            <a:spLocks noChangeArrowheads="1"/>
          </p:cNvSpPr>
          <p:nvPr/>
        </p:nvSpPr>
        <p:spPr bwMode="auto">
          <a:xfrm>
            <a:off x="0" y="152400"/>
            <a:ext cx="9144000" cy="1066800"/>
          </a:xfrm>
          <a:prstGeom prst="rect">
            <a:avLst/>
          </a:prstGeom>
          <a:noFill/>
          <a:ln w="9525">
            <a:noFill/>
            <a:miter lim="800000"/>
            <a:headEnd/>
            <a:tailEnd/>
          </a:ln>
          <a:effectLst/>
        </p:spPr>
        <p:txBody>
          <a:bodyPr anchor="ctr"/>
          <a:lstStyle/>
          <a:p>
            <a:pPr algn="ctr"/>
            <a:endParaRPr lang="en-GB" sz="2000" b="1">
              <a:solidFill>
                <a:schemeClr val="tx2"/>
              </a:solidFill>
              <a:latin typeface="Helvetica" pitchFamily="34" charset="0"/>
            </a:endParaRPr>
          </a:p>
        </p:txBody>
      </p:sp>
      <p:sp>
        <p:nvSpPr>
          <p:cNvPr id="43013" name="Rectangle 5"/>
          <p:cNvSpPr>
            <a:spLocks noChangeArrowheads="1"/>
          </p:cNvSpPr>
          <p:nvPr/>
        </p:nvSpPr>
        <p:spPr bwMode="auto">
          <a:xfrm>
            <a:off x="228600" y="1295400"/>
            <a:ext cx="8534400" cy="4953000"/>
          </a:xfrm>
          <a:prstGeom prst="rect">
            <a:avLst/>
          </a:prstGeom>
          <a:noFill/>
          <a:ln w="9525">
            <a:noFill/>
            <a:miter lim="800000"/>
            <a:headEnd/>
            <a:tailEnd/>
          </a:ln>
          <a:effectLst/>
        </p:spPr>
        <p:txBody>
          <a:bodyPr/>
          <a:lstStyle/>
          <a:p>
            <a:pPr marL="338138" lvl="1" defTabSz="338138">
              <a:lnSpc>
                <a:spcPct val="80000"/>
              </a:lnSpc>
              <a:spcBef>
                <a:spcPct val="20000"/>
              </a:spcBef>
              <a:tabLst>
                <a:tab pos="519113" algn="l"/>
              </a:tabLst>
            </a:pPr>
            <a:endParaRPr lang="en-GB" sz="1300"/>
          </a:p>
        </p:txBody>
      </p:sp>
      <p:sp>
        <p:nvSpPr>
          <p:cNvPr id="43014"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a:effectLst/>
        </p:spPr>
        <p:txBody>
          <a:bodyPr wrap="none" anchor="ctr"/>
          <a:lstStyle/>
          <a:p>
            <a:pPr algn="ctr"/>
            <a:r>
              <a:rPr lang="en-US" altLang="ko-KR" sz="2400">
                <a:ea typeface="굴림" pitchFamily="34" charset="-127"/>
              </a:rPr>
              <a:t>2</a:t>
            </a:r>
          </a:p>
        </p:txBody>
      </p:sp>
      <p:sp>
        <p:nvSpPr>
          <p:cNvPr id="10" name="Date Placeholder 3"/>
          <p:cNvSpPr>
            <a:spLocks noGrp="1"/>
          </p:cNvSpPr>
          <p:nvPr>
            <p:ph type="dt" sz="half" idx="10"/>
          </p:nvPr>
        </p:nvSpPr>
        <p:spPr>
          <a:xfrm>
            <a:off x="696912" y="332601"/>
            <a:ext cx="1208087" cy="276999"/>
          </a:xfrm>
        </p:spPr>
        <p:txBody>
          <a:bodyPr/>
          <a:lstStyle/>
          <a:p>
            <a:r>
              <a:rPr lang="en-US" altLang="ko-KR" dirty="0" smtClean="0"/>
              <a:t>Nov 2011</a:t>
            </a:r>
            <a:endParaRPr lang="en-US" altLang="ko-KR"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r>
              <a:rPr lang="ko-KR" altLang="en-US"/>
              <a:t>Fischer, Lee, Zhu</a:t>
            </a:r>
            <a:endParaRPr lang="en-US" altLang="ko-KR"/>
          </a:p>
        </p:txBody>
      </p:sp>
      <p:sp>
        <p:nvSpPr>
          <p:cNvPr id="9" name="Slide Number Placeholder 5"/>
          <p:cNvSpPr>
            <a:spLocks noGrp="1"/>
          </p:cNvSpPr>
          <p:nvPr>
            <p:ph type="sldNum" sz="quarter" idx="12"/>
          </p:nvPr>
        </p:nvSpPr>
        <p:spPr/>
        <p:txBody>
          <a:bodyPr/>
          <a:lstStyle/>
          <a:p>
            <a:r>
              <a:rPr lang="en-US" altLang="ko-KR"/>
              <a:t>Slide </a:t>
            </a:r>
            <a:fld id="{501DD498-F280-4AFA-B546-898245491659}" type="slidenum">
              <a:rPr lang="en-US" altLang="ko-KR"/>
              <a:pPr/>
              <a:t>9</a:t>
            </a:fld>
            <a:endParaRPr lang="en-US" altLang="ko-KR"/>
          </a:p>
        </p:txBody>
      </p:sp>
      <p:sp>
        <p:nvSpPr>
          <p:cNvPr id="45058" name="Rectangle 2"/>
          <p:cNvSpPr>
            <a:spLocks noGrp="1" noChangeArrowheads="1"/>
          </p:cNvSpPr>
          <p:nvPr>
            <p:ph type="body" idx="1"/>
          </p:nvPr>
        </p:nvSpPr>
        <p:spPr>
          <a:xfrm>
            <a:off x="250825" y="1341438"/>
            <a:ext cx="8610600" cy="5119687"/>
          </a:xfrm>
        </p:spPr>
        <p:txBody>
          <a:bodyPr/>
          <a:lstStyle/>
          <a:p>
            <a:pPr marL="228600" lvl="1" indent="0">
              <a:lnSpc>
                <a:spcPct val="80000"/>
              </a:lnSpc>
              <a:buFontTx/>
              <a:buNone/>
            </a:pPr>
            <a:r>
              <a:rPr lang="en-US" altLang="ko-KR" sz="1400">
                <a:ea typeface="굴림" pitchFamily="34" charset="-127"/>
              </a:rPr>
              <a:t>Copies of an Accepted LOA may be provided to the working group, but shall not be discussed, at any standards working group meeting.</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The Submitter and all Affiliates (other than those Affiliates excluded in a Letter of Assurance) shall not assign or otherwise transfer any rights in any Essential Patent Claims that are the subject of such Letter of Assurance that they hold, control, or have the ability to license with the intent of circumventing or negating any of the representations and commitments made in such Letter of Assurance.</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The Submitter of a Letter of Assurance shall agree (a) to provide notice of a Letter of Assurance either through a Statement of Encumbrance or by binding any assignee or transferee to the terms of such Letter of Assurance; and (b) to require its assignee or transferee to (i) agree to similarly provide such notice and (ii) to bind its assignees or transferees to agree to provide such notice as described in (a) and (b).</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This assurance shall apply to the Submitter and its Affiliates except those Affiliates the Submitter specifically excludes on the relevant Letter of Assurance.</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If, after providing a Letter of Assurance to the IEEE, the Submitter becomes aware of additional Patent Claim(s) not already covered by an existing Letter of Assurance that are owned, controlled, or licensable by the Submitter that may be or become Essential Patent Claim(s) for the same IEEE Standard but are not the subject of an existing Letter of Assurance, then such Submitter shall submit a Letter of Assurance stating its position regarding enforcement or licensing of such Patent Claims. For the purposes of this commitment, the Submitter is deemed to be aware if any of the following individuals who are from, employed by, or otherwise represent the Submitter have personal knowledge of additional potential Essential Patent Claims, owned or controlled by the Submitter, related to a [Proposed] IEEE Standard and not already the subject of a previously submitted Letter of Assurance: (a) past or present participants in the development of the [Proposed] IEEE Standard, or (b) the individual executing the previously submitted Letter of Assurance.</a:t>
            </a:r>
          </a:p>
          <a:p>
            <a:pPr marL="228600" lvl="1" indent="0">
              <a:lnSpc>
                <a:spcPct val="80000"/>
              </a:lnSpc>
              <a:buFontTx/>
              <a:buNone/>
            </a:pPr>
            <a:endParaRPr lang="en-US" altLang="ko-KR" sz="1400">
              <a:ea typeface="굴림" pitchFamily="34" charset="-127"/>
            </a:endParaRPr>
          </a:p>
        </p:txBody>
      </p:sp>
      <p:sp>
        <p:nvSpPr>
          <p:cNvPr id="45059" name="Rectangle 3"/>
          <p:cNvSpPr>
            <a:spLocks noGrp="1" noChangeArrowheads="1"/>
          </p:cNvSpPr>
          <p:nvPr>
            <p:ph type="title"/>
          </p:nvPr>
        </p:nvSpPr>
        <p:spPr>
          <a:xfrm>
            <a:off x="250825" y="692150"/>
            <a:ext cx="8686800" cy="504825"/>
          </a:xfrm>
        </p:spPr>
        <p:txBody>
          <a:bodyPr/>
          <a:lstStyle/>
          <a:p>
            <a:r>
              <a:rPr lang="en-US" altLang="ko-KR" sz="2000" i="1" u="sng">
                <a:ea typeface="굴림" pitchFamily="34" charset="-127"/>
              </a:rPr>
              <a:t>IEEE-SA Standards Board Bylaws</a:t>
            </a:r>
            <a:r>
              <a:rPr lang="en-US" altLang="ko-KR" sz="2000" u="sng">
                <a:ea typeface="굴림" pitchFamily="34" charset="-127"/>
              </a:rPr>
              <a:t> on Patents in Standards</a:t>
            </a:r>
          </a:p>
        </p:txBody>
      </p:sp>
      <p:sp>
        <p:nvSpPr>
          <p:cNvPr id="45060" name="Rectangle 4"/>
          <p:cNvSpPr>
            <a:spLocks noChangeArrowheads="1"/>
          </p:cNvSpPr>
          <p:nvPr/>
        </p:nvSpPr>
        <p:spPr bwMode="auto">
          <a:xfrm>
            <a:off x="0" y="152400"/>
            <a:ext cx="9144000" cy="1066800"/>
          </a:xfrm>
          <a:prstGeom prst="rect">
            <a:avLst/>
          </a:prstGeom>
          <a:noFill/>
          <a:ln w="9525">
            <a:noFill/>
            <a:miter lim="800000"/>
            <a:headEnd/>
            <a:tailEnd/>
          </a:ln>
          <a:effectLst/>
        </p:spPr>
        <p:txBody>
          <a:bodyPr anchor="ctr"/>
          <a:lstStyle/>
          <a:p>
            <a:pPr algn="ctr"/>
            <a:endParaRPr lang="en-GB" sz="2000" b="1">
              <a:solidFill>
                <a:schemeClr val="tx2"/>
              </a:solidFill>
              <a:latin typeface="Helvetica" pitchFamily="34" charset="0"/>
            </a:endParaRPr>
          </a:p>
        </p:txBody>
      </p:sp>
      <p:sp>
        <p:nvSpPr>
          <p:cNvPr id="45061" name="Rectangle 5"/>
          <p:cNvSpPr>
            <a:spLocks noChangeArrowheads="1"/>
          </p:cNvSpPr>
          <p:nvPr/>
        </p:nvSpPr>
        <p:spPr bwMode="auto">
          <a:xfrm>
            <a:off x="228600" y="1295400"/>
            <a:ext cx="8534400" cy="4953000"/>
          </a:xfrm>
          <a:prstGeom prst="rect">
            <a:avLst/>
          </a:prstGeom>
          <a:noFill/>
          <a:ln w="9525">
            <a:noFill/>
            <a:miter lim="800000"/>
            <a:headEnd/>
            <a:tailEnd/>
          </a:ln>
          <a:effectLst/>
        </p:spPr>
        <p:txBody>
          <a:bodyPr/>
          <a:lstStyle/>
          <a:p>
            <a:pPr marL="338138" lvl="1" defTabSz="338138">
              <a:lnSpc>
                <a:spcPct val="80000"/>
              </a:lnSpc>
              <a:spcBef>
                <a:spcPct val="20000"/>
              </a:spcBef>
              <a:tabLst>
                <a:tab pos="519113" algn="l"/>
              </a:tabLst>
            </a:pPr>
            <a:endParaRPr lang="en-GB" sz="1300"/>
          </a:p>
        </p:txBody>
      </p:sp>
      <p:sp>
        <p:nvSpPr>
          <p:cNvPr id="45062"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a:effectLst/>
        </p:spPr>
        <p:txBody>
          <a:bodyPr wrap="none" anchor="ctr"/>
          <a:lstStyle/>
          <a:p>
            <a:pPr algn="ctr"/>
            <a:r>
              <a:rPr lang="en-US" altLang="ko-KR" sz="2400">
                <a:ea typeface="굴림" pitchFamily="34" charset="-127"/>
              </a:rPr>
              <a:t>3</a:t>
            </a:r>
          </a:p>
        </p:txBody>
      </p:sp>
      <p:sp>
        <p:nvSpPr>
          <p:cNvPr id="10" name="Date Placeholder 3"/>
          <p:cNvSpPr>
            <a:spLocks noGrp="1"/>
          </p:cNvSpPr>
          <p:nvPr>
            <p:ph type="dt" sz="half" idx="10"/>
          </p:nvPr>
        </p:nvSpPr>
        <p:spPr>
          <a:xfrm>
            <a:off x="696912" y="332601"/>
            <a:ext cx="1208087" cy="276999"/>
          </a:xfrm>
        </p:spPr>
        <p:txBody>
          <a:bodyPr/>
          <a:lstStyle/>
          <a:p>
            <a:r>
              <a:rPr lang="en-US" altLang="ko-KR" dirty="0" smtClean="0"/>
              <a:t>Nov 2011</a:t>
            </a:r>
            <a:endParaRPr lang="en-US" altLang="ko-KR"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17171</TotalTime>
  <Words>3619</Words>
  <Application>Microsoft Office PowerPoint</Application>
  <PresentationFormat>On-screen Show (4:3)</PresentationFormat>
  <Paragraphs>553</Paragraphs>
  <Slides>40</Slides>
  <Notes>22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40</vt:i4>
      </vt:variant>
    </vt:vector>
  </HeadingPairs>
  <TitlesOfParts>
    <vt:vector size="42" baseType="lpstr">
      <vt:lpstr>802-11-Submission</vt:lpstr>
      <vt:lpstr>Document</vt:lpstr>
      <vt:lpstr>TGac MAC ad hoc agenda and report</vt:lpstr>
      <vt:lpstr>Abstract</vt:lpstr>
      <vt:lpstr>Important IEEE Links</vt:lpstr>
      <vt:lpstr>Member Affiliation</vt:lpstr>
      <vt:lpstr>Declaration of Affiliation</vt:lpstr>
      <vt:lpstr>Affiliation Policy</vt:lpstr>
      <vt:lpstr>Highlights of the IEEE-SA Standards Board Bylaws on Patents in Standards</vt:lpstr>
      <vt:lpstr>IEEE-SA Standards Board Bylaws on Patents in Standards</vt:lpstr>
      <vt:lpstr>IEEE-SA Standards Board Bylaws on Patents in Standards</vt:lpstr>
      <vt:lpstr>IEEE-SA Standards Board Bylaws on Patents in Standards</vt:lpstr>
      <vt:lpstr>Other Guidelines for IEEE WG Meetings</vt:lpstr>
      <vt:lpstr>Question</vt:lpstr>
      <vt:lpstr>Current MAC adhoc meeting agenda-notes pages</vt:lpstr>
      <vt:lpstr>Interpretive guide</vt:lpstr>
      <vt:lpstr>Slide 15</vt:lpstr>
      <vt:lpstr>MAC Pending Comments (Total: 0)</vt:lpstr>
      <vt:lpstr>Submissions</vt:lpstr>
      <vt:lpstr>Submissions (cont.)</vt:lpstr>
      <vt:lpstr>TGac MAC adhoc Motions to be brought for vote in TGac task group</vt:lpstr>
      <vt:lpstr>Pre-Motion #1  (PM1, Mon, 11/07/2011)</vt:lpstr>
      <vt:lpstr>Pre-Motion #2  (AM1, Tue, 11/08/2011)</vt:lpstr>
      <vt:lpstr>Pre-Motion #3  (AM1, Tue, 11/08/2011)</vt:lpstr>
      <vt:lpstr>Pre-Motion #4  (AM2, Tue, 11/08/2011)</vt:lpstr>
      <vt:lpstr>Pre-Motion #5  (AM2, Tue, 11/08/2011)</vt:lpstr>
      <vt:lpstr>Pre-Motion #6  (PM1, Tue, 11/08/2011)</vt:lpstr>
      <vt:lpstr>Pre-Motion #7  (PM1, Tue, 11/08/2011)</vt:lpstr>
      <vt:lpstr>Pre-Motion #8  (PM2, Tue, 11/08/2011)</vt:lpstr>
      <vt:lpstr>Pre-Motion #9  (PM3, Tue, 11/08/2011)</vt:lpstr>
      <vt:lpstr>Pre-Motion #10  (PM3, Tue, 11/08/2011)</vt:lpstr>
      <vt:lpstr>Pre-Motion #11  (PM1, Wed, 11/09/2011)</vt:lpstr>
      <vt:lpstr>Pre-Motion #12  (PM1, Wed, 11/09/2011)</vt:lpstr>
      <vt:lpstr>Pre-Motion #13  (PM1, Wed, 11/09/2011)</vt:lpstr>
      <vt:lpstr>Pre-Motion #14  (AM2, Thu, 11/10/2011)</vt:lpstr>
      <vt:lpstr>Pre-Motion #15  (AM2, Thu, 11/10/2011)</vt:lpstr>
      <vt:lpstr>Pre-Motion #16  (AM2, Thu, 11/10/2011)</vt:lpstr>
      <vt:lpstr>Pre-Motion #17  (AM2, Thu, 11/10/2011)</vt:lpstr>
      <vt:lpstr>MAC adhoc operating rules</vt:lpstr>
      <vt:lpstr>TGac MAC adhoc Nov 19, 2009 minutes</vt:lpstr>
      <vt:lpstr>TGac MAC straw poll 100119_a</vt:lpstr>
      <vt:lpstr>References</vt:lpstr>
    </vt:vector>
  </TitlesOfParts>
  <Company>Broadcom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mac-adhoc-report-nov09</dc:title>
  <dc:creator>Matthew Fischer</dc:creator>
  <cp:lastModifiedBy>Chunhui Zhu</cp:lastModifiedBy>
  <cp:revision>526</cp:revision>
  <cp:lastPrinted>1998-02-10T13:28:06Z</cp:lastPrinted>
  <dcterms:created xsi:type="dcterms:W3CDTF">2008-05-05T19:43:32Z</dcterms:created>
  <dcterms:modified xsi:type="dcterms:W3CDTF">2011-11-10T19:11:26Z</dcterms:modified>
</cp:coreProperties>
</file>