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08" r:id="rId18"/>
    <p:sldId id="322" r:id="rId19"/>
    <p:sldId id="287" r:id="rId20"/>
    <p:sldId id="311" r:id="rId21"/>
    <p:sldId id="313" r:id="rId22"/>
    <p:sldId id="314" r:id="rId23"/>
    <p:sldId id="315" r:id="rId24"/>
    <p:sldId id="316" r:id="rId25"/>
    <p:sldId id="317" r:id="rId26"/>
    <p:sldId id="318" r:id="rId27"/>
    <p:sldId id="319" r:id="rId28"/>
    <p:sldId id="320" r:id="rId29"/>
    <p:sldId id="321" r:id="rId30"/>
    <p:sldId id="323" r:id="rId31"/>
    <p:sldId id="324" r:id="rId32"/>
    <p:sldId id="325" r:id="rId33"/>
    <p:sldId id="297" r:id="rId34"/>
    <p:sldId id="284" r:id="rId35"/>
    <p:sldId id="299" r:id="rId36"/>
    <p:sldId id="270"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992" autoAdjust="0"/>
    <p:restoredTop sz="99505" autoAdjust="0"/>
  </p:normalViewPr>
  <p:slideViewPr>
    <p:cSldViewPr>
      <p:cViewPr varScale="1">
        <p:scale>
          <a:sx n="88" d="100"/>
          <a:sy n="88" d="100"/>
        </p:scale>
        <p:origin x="-165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17</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33</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34</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35</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36</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May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Nov 2011</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Nov 2011</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17538" y="332601"/>
            <a:ext cx="3327962"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802.11-11/ </a:t>
            </a:r>
            <a:r>
              <a:rPr lang="en-US" altLang="ko-KR" sz="1800" b="1" dirty="0" smtClean="0">
                <a:ea typeface="굴림" pitchFamily="34" charset="-127"/>
              </a:rPr>
              <a:t>1531r3</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Nov 2011</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2011-11-09</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Nov 07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2011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742950" lvl="1" indent="-285750">
              <a:lnSpc>
                <a:spcPct val="80000"/>
              </a:lnSpc>
              <a:spcBef>
                <a:spcPct val="20000"/>
              </a:spcBef>
              <a:buFontTx/>
              <a:buChar char="–"/>
            </a:pPr>
            <a:r>
              <a:rPr lang="en-US" altLang="ko-KR" sz="1400" dirty="0" smtClean="0">
                <a:ea typeface="굴림" pitchFamily="34" charset="-127"/>
              </a:rPr>
              <a:t>11-11-1290r3</a:t>
            </a:r>
            <a:endParaRPr lang="en-US" altLang="ko-KR" sz="1400" dirty="0">
              <a:ea typeface="굴림" pitchFamily="34" charset="-127"/>
            </a:endParaRPr>
          </a:p>
          <a:p>
            <a:pPr marL="342900" indent="-342900">
              <a:lnSpc>
                <a:spcPct val="80000"/>
              </a:lnSpc>
              <a:spcBef>
                <a:spcPct val="20000"/>
              </a:spcBef>
              <a:buFontTx/>
              <a:buChar char="•"/>
            </a:pPr>
            <a:r>
              <a:rPr lang="en-US" altLang="ko-KR" sz="1600" b="1" dirty="0">
                <a:ea typeface="굴림" pitchFamily="34" charset="-127"/>
              </a:rPr>
              <a:t>Review 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MAC Pending Comments (Total: </a:t>
            </a:r>
            <a:r>
              <a:rPr lang="en-US" dirty="0" smtClean="0">
                <a:latin typeface="+mn-lt"/>
                <a:cs typeface="Arial"/>
              </a:rPr>
              <a:t>2</a:t>
            </a:r>
            <a:r>
              <a:rPr lang="en-US" dirty="0" smtClean="0"/>
              <a:t>)</a:t>
            </a:r>
            <a:endParaRPr lang="en-US" dirty="0"/>
          </a:p>
        </p:txBody>
      </p:sp>
      <p:sp>
        <p:nvSpPr>
          <p:cNvPr id="3" name="Content Placeholder 2"/>
          <p:cNvSpPr>
            <a:spLocks noGrp="1"/>
          </p:cNvSpPr>
          <p:nvPr>
            <p:ph idx="1"/>
          </p:nvPr>
        </p:nvSpPr>
        <p:spPr>
          <a:xfrm>
            <a:off x="609600" y="1600200"/>
            <a:ext cx="8077200" cy="4876800"/>
          </a:xfrm>
        </p:spPr>
        <p:txBody>
          <a:bodyPr>
            <a:normAutofit/>
          </a:bodyPr>
          <a:lstStyle/>
          <a:p>
            <a:r>
              <a:rPr lang="en-US" sz="1800" b="0" dirty="0" smtClean="0">
                <a:solidFill>
                  <a:srgbClr val="00B050"/>
                </a:solidFill>
              </a:rPr>
              <a:t>Jae Seung </a:t>
            </a:r>
            <a:r>
              <a:rPr lang="en-US" sz="1800" b="0" dirty="0" smtClean="0">
                <a:solidFill>
                  <a:srgbClr val="00B050"/>
                </a:solidFill>
              </a:rPr>
              <a:t>(13): </a:t>
            </a:r>
            <a:r>
              <a:rPr lang="en-US" sz="1800" b="0" dirty="0" smtClean="0">
                <a:solidFill>
                  <a:srgbClr val="00B050"/>
                </a:solidFill>
              </a:rPr>
              <a:t>2150, 2718, 3128, 2149, 2550, 3695, 3541, 2606, 2554, 3376, 3092, </a:t>
            </a:r>
            <a:r>
              <a:rPr lang="en-US" sz="1800" b="0" dirty="0" smtClean="0">
                <a:solidFill>
                  <a:srgbClr val="00B050"/>
                </a:solidFill>
              </a:rPr>
              <a:t>3093, </a:t>
            </a:r>
            <a:r>
              <a:rPr lang="en-US" sz="1800" b="0" dirty="0" smtClean="0">
                <a:solidFill>
                  <a:srgbClr val="00B050"/>
                </a:solidFill>
              </a:rPr>
              <a:t>2915</a:t>
            </a:r>
          </a:p>
          <a:p>
            <a:r>
              <a:rPr lang="en-US" sz="1800" b="0" dirty="0" err="1" smtClean="0">
                <a:solidFill>
                  <a:srgbClr val="00B050"/>
                </a:solidFill>
              </a:rPr>
              <a:t>Sandhya</a:t>
            </a:r>
            <a:r>
              <a:rPr lang="en-US" sz="1800" b="0" dirty="0" smtClean="0">
                <a:solidFill>
                  <a:srgbClr val="00B050"/>
                </a:solidFill>
              </a:rPr>
              <a:t> (3): 3578, 2110,</a:t>
            </a:r>
            <a:r>
              <a:rPr lang="en-US" sz="1800" b="0" dirty="0" smtClean="0"/>
              <a:t> </a:t>
            </a:r>
            <a:r>
              <a:rPr lang="en-US" sz="1800" b="0" dirty="0" smtClean="0">
                <a:solidFill>
                  <a:srgbClr val="00B050"/>
                </a:solidFill>
              </a:rPr>
              <a:t>2288 </a:t>
            </a:r>
          </a:p>
          <a:p>
            <a:r>
              <a:rPr lang="en-US" sz="1800" b="0" dirty="0" smtClean="0">
                <a:solidFill>
                  <a:srgbClr val="00B050"/>
                </a:solidFill>
              </a:rPr>
              <a:t>Mark (2): 2874, 3364</a:t>
            </a:r>
          </a:p>
          <a:p>
            <a:pPr lvl="0"/>
            <a:r>
              <a:rPr lang="en-US" sz="1800" b="0" dirty="0" smtClean="0">
                <a:solidFill>
                  <a:srgbClr val="00B050"/>
                </a:solidFill>
              </a:rPr>
              <a:t>Reza (1): 2551</a:t>
            </a:r>
          </a:p>
          <a:p>
            <a:r>
              <a:rPr lang="en-US" sz="1800" b="0" dirty="0" smtClean="0">
                <a:solidFill>
                  <a:srgbClr val="00B050"/>
                </a:solidFill>
              </a:rPr>
              <a:t>Peter (2):  3552, 3340</a:t>
            </a:r>
          </a:p>
          <a:p>
            <a:pPr lvl="0"/>
            <a:r>
              <a:rPr lang="en-US" sz="1800" b="0" dirty="0" smtClean="0">
                <a:solidFill>
                  <a:srgbClr val="00B050"/>
                </a:solidFill>
              </a:rPr>
              <a:t>Matt (13): 3554, 3094, 2182, 2719, 2990, 3040, 2326, 3041, 3352, 3111, 3110, 3113, 3112</a:t>
            </a:r>
          </a:p>
          <a:p>
            <a:pPr lvl="0"/>
            <a:r>
              <a:rPr lang="en-US" sz="1800" b="0" dirty="0" smtClean="0">
                <a:solidFill>
                  <a:srgbClr val="00B050"/>
                </a:solidFill>
              </a:rPr>
              <a:t>Yongho (2): 2943, 3553 (transferred from COEX)</a:t>
            </a:r>
          </a:p>
          <a:p>
            <a:r>
              <a:rPr lang="en-US" sz="1800" b="0" dirty="0" smtClean="0">
                <a:solidFill>
                  <a:srgbClr val="00B050"/>
                </a:solidFill>
              </a:rPr>
              <a:t>David (1): </a:t>
            </a:r>
            <a:r>
              <a:rPr lang="en-US" sz="1800" b="0" dirty="0" smtClean="0">
                <a:solidFill>
                  <a:srgbClr val="00B050"/>
                </a:solidFill>
              </a:rPr>
              <a:t>2109</a:t>
            </a:r>
            <a:endParaRPr lang="en-US" sz="1800" b="0" dirty="0" smtClean="0">
              <a:solidFill>
                <a:srgbClr val="00B050"/>
              </a:solidFill>
            </a:endParaRPr>
          </a:p>
          <a:p>
            <a:pPr lvl="0"/>
            <a:r>
              <a:rPr lang="en-US" sz="1800" b="0" dirty="0" err="1" smtClean="0">
                <a:solidFill>
                  <a:srgbClr val="00B050"/>
                </a:solidFill>
              </a:rPr>
              <a:t>Sandhya</a:t>
            </a:r>
            <a:r>
              <a:rPr lang="en-US" sz="1800" b="0" dirty="0" smtClean="0">
                <a:solidFill>
                  <a:srgbClr val="00B050"/>
                </a:solidFill>
              </a:rPr>
              <a:t> (1): 2542</a:t>
            </a:r>
          </a:p>
          <a:p>
            <a:pPr lvl="0"/>
            <a:endParaRPr lang="en-US" sz="1800" b="0" dirty="0" smtClean="0">
              <a:solidFill>
                <a:srgbClr val="FF0000"/>
              </a:solidFill>
            </a:endParaRPr>
          </a:p>
          <a:p>
            <a:pPr lvl="0"/>
            <a:r>
              <a:rPr lang="en-US" sz="1800" b="0" dirty="0" smtClean="0">
                <a:solidFill>
                  <a:srgbClr val="FF0000"/>
                </a:solidFill>
              </a:rPr>
              <a:t>Database maintenance</a:t>
            </a:r>
          </a:p>
          <a:p>
            <a:pPr lvl="1"/>
            <a:r>
              <a:rPr lang="en-US" sz="1400" b="0" dirty="0" smtClean="0">
                <a:solidFill>
                  <a:srgbClr val="FF0000"/>
                </a:solidFill>
              </a:rPr>
              <a:t>CID </a:t>
            </a:r>
            <a:r>
              <a:rPr lang="en-US" sz="1400" b="0" dirty="0" smtClean="0">
                <a:solidFill>
                  <a:srgbClr val="FF0000"/>
                </a:solidFill>
              </a:rPr>
              <a:t>3745 was missed in TG motions on Monday (it was resolved in 1020r5).</a:t>
            </a:r>
          </a:p>
          <a:p>
            <a:pPr lvl="1"/>
            <a:endParaRPr lang="en-US" sz="1400" b="0" dirty="0"/>
          </a:p>
        </p:txBody>
      </p:sp>
      <p:sp>
        <p:nvSpPr>
          <p:cNvPr id="4" name="Date Placeholder 3"/>
          <p:cNvSpPr>
            <a:spLocks noGrp="1"/>
          </p:cNvSpPr>
          <p:nvPr>
            <p:ph type="dt" sz="half" idx="10"/>
          </p:nvPr>
        </p:nvSpPr>
        <p:spPr/>
        <p:txBody>
          <a:bodyPr/>
          <a:lstStyle/>
          <a:p>
            <a:r>
              <a:rPr lang="en-US" altLang="ko-KR" smtClean="0"/>
              <a:t>Nov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17</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fontScale="85000" lnSpcReduction="10000"/>
          </a:bodyPr>
          <a:lstStyle/>
          <a:p>
            <a:r>
              <a:rPr lang="pt-BR" dirty="0" smtClean="0">
                <a:solidFill>
                  <a:srgbClr val="00B050"/>
                </a:solidFill>
              </a:rPr>
              <a:t>Monday</a:t>
            </a:r>
          </a:p>
          <a:p>
            <a:pPr lvl="1"/>
            <a:r>
              <a:rPr lang="pt-BR" dirty="0" smtClean="0">
                <a:solidFill>
                  <a:srgbClr val="00B050"/>
                </a:solidFill>
              </a:rPr>
              <a:t>11/1519, Jason </a:t>
            </a:r>
            <a:r>
              <a:rPr lang="pt-BR" b="0" dirty="0" smtClean="0">
                <a:solidFill>
                  <a:srgbClr val="00B050"/>
                </a:solidFill>
              </a:rPr>
              <a:t>(</a:t>
            </a:r>
            <a:r>
              <a:rPr lang="en-US" b="0" dirty="0" smtClean="0">
                <a:solidFill>
                  <a:srgbClr val="00B050"/>
                </a:solidFill>
              </a:rPr>
              <a:t>3376</a:t>
            </a:r>
            <a:r>
              <a:rPr lang="en-US" b="0" dirty="0" smtClean="0"/>
              <a:t>, </a:t>
            </a:r>
            <a:r>
              <a:rPr lang="en-US" b="0" dirty="0" smtClean="0">
                <a:solidFill>
                  <a:srgbClr val="00B050"/>
                </a:solidFill>
              </a:rPr>
              <a:t>3092</a:t>
            </a:r>
            <a:r>
              <a:rPr lang="en-US" b="0" dirty="0" smtClean="0"/>
              <a:t>, </a:t>
            </a:r>
            <a:r>
              <a:rPr lang="en-US" b="0" dirty="0" smtClean="0">
                <a:solidFill>
                  <a:srgbClr val="00B050"/>
                </a:solidFill>
              </a:rPr>
              <a:t>3093</a:t>
            </a:r>
            <a:r>
              <a:rPr lang="en-US" b="0" dirty="0" smtClean="0"/>
              <a:t> , </a:t>
            </a:r>
            <a:r>
              <a:rPr lang="en-US" b="0" dirty="0" smtClean="0">
                <a:solidFill>
                  <a:srgbClr val="00B050"/>
                </a:solidFill>
              </a:rPr>
              <a:t>2915)</a:t>
            </a:r>
            <a:endParaRPr lang="pt-BR" dirty="0" smtClean="0">
              <a:solidFill>
                <a:srgbClr val="00B050"/>
              </a:solidFill>
            </a:endParaRPr>
          </a:p>
          <a:p>
            <a:r>
              <a:rPr lang="pt-BR" dirty="0" smtClean="0">
                <a:solidFill>
                  <a:srgbClr val="00B050"/>
                </a:solidFill>
              </a:rPr>
              <a:t>Tuesday</a:t>
            </a:r>
          </a:p>
          <a:p>
            <a:pPr lvl="1"/>
            <a:r>
              <a:rPr lang="pt-BR" dirty="0" smtClean="0">
                <a:solidFill>
                  <a:srgbClr val="00B050"/>
                </a:solidFill>
              </a:rPr>
              <a:t>11/1520, Jason </a:t>
            </a:r>
            <a:r>
              <a:rPr lang="pt-BR" b="0" dirty="0" smtClean="0">
                <a:solidFill>
                  <a:srgbClr val="00B050"/>
                </a:solidFill>
              </a:rPr>
              <a:t>(</a:t>
            </a:r>
            <a:r>
              <a:rPr lang="en-US" b="0" dirty="0" smtClean="0">
                <a:solidFill>
                  <a:srgbClr val="00B050"/>
                </a:solidFill>
              </a:rPr>
              <a:t>2150, 2718, 3128, 2149, 2550, 3695, 3541, 2606, and 2554</a:t>
            </a:r>
            <a:r>
              <a:rPr lang="pt-BR" b="0" dirty="0" smtClean="0">
                <a:solidFill>
                  <a:srgbClr val="00B050"/>
                </a:solidFill>
              </a:rPr>
              <a:t>)</a:t>
            </a:r>
          </a:p>
          <a:p>
            <a:pPr lvl="1"/>
            <a:r>
              <a:rPr lang="pt-BR" dirty="0" smtClean="0">
                <a:solidFill>
                  <a:srgbClr val="00B050"/>
                </a:solidFill>
              </a:rPr>
              <a:t>11/1041r1, Mark </a:t>
            </a:r>
            <a:r>
              <a:rPr lang="pt-BR" b="0" dirty="0" smtClean="0">
                <a:solidFill>
                  <a:srgbClr val="00B050"/>
                </a:solidFill>
              </a:rPr>
              <a:t>(</a:t>
            </a:r>
            <a:r>
              <a:rPr lang="en-GB" b="0" dirty="0" smtClean="0">
                <a:solidFill>
                  <a:srgbClr val="00B050"/>
                </a:solidFill>
              </a:rPr>
              <a:t>2874 and 3364) </a:t>
            </a:r>
          </a:p>
          <a:p>
            <a:pPr lvl="1"/>
            <a:r>
              <a:rPr lang="pt-BR" dirty="0" smtClean="0">
                <a:solidFill>
                  <a:srgbClr val="00B050"/>
                </a:solidFill>
              </a:rPr>
              <a:t>11/1534r1, Reza </a:t>
            </a:r>
            <a:r>
              <a:rPr lang="pt-BR" b="0" dirty="0" smtClean="0">
                <a:solidFill>
                  <a:srgbClr val="00B050"/>
                </a:solidFill>
              </a:rPr>
              <a:t>(2551)</a:t>
            </a:r>
          </a:p>
          <a:p>
            <a:pPr lvl="1"/>
            <a:r>
              <a:rPr lang="pt-BR" dirty="0" smtClean="0">
                <a:solidFill>
                  <a:srgbClr val="00B050"/>
                </a:solidFill>
              </a:rPr>
              <a:t>11/1020r6, Reza </a:t>
            </a:r>
            <a:r>
              <a:rPr lang="pt-BR" b="0" dirty="0" smtClean="0">
                <a:solidFill>
                  <a:srgbClr val="00B050"/>
                </a:solidFill>
              </a:rPr>
              <a:t>(3091) (database updated by the editor)</a:t>
            </a:r>
          </a:p>
          <a:p>
            <a:pPr lvl="1"/>
            <a:r>
              <a:rPr lang="pt-BR" dirty="0" smtClean="0">
                <a:solidFill>
                  <a:srgbClr val="00B050"/>
                </a:solidFill>
              </a:rPr>
              <a:t>11/1538r0, Sandhya </a:t>
            </a:r>
            <a:r>
              <a:rPr lang="pt-BR" b="0" dirty="0" smtClean="0">
                <a:solidFill>
                  <a:srgbClr val="00B050"/>
                </a:solidFill>
              </a:rPr>
              <a:t>(</a:t>
            </a:r>
            <a:r>
              <a:rPr lang="en-GB" b="0" dirty="0" smtClean="0">
                <a:solidFill>
                  <a:srgbClr val="00B050"/>
                </a:solidFill>
              </a:rPr>
              <a:t>2110, 3578 and 2288</a:t>
            </a:r>
            <a:r>
              <a:rPr lang="pt-BR" b="0" dirty="0" smtClean="0">
                <a:solidFill>
                  <a:srgbClr val="00B050"/>
                </a:solidFill>
              </a:rPr>
              <a:t>)</a:t>
            </a:r>
          </a:p>
          <a:p>
            <a:pPr lvl="1"/>
            <a:r>
              <a:rPr lang="pt-BR" dirty="0" smtClean="0">
                <a:solidFill>
                  <a:srgbClr val="00B050"/>
                </a:solidFill>
              </a:rPr>
              <a:t>11/1543r0, Illsoo </a:t>
            </a:r>
            <a:r>
              <a:rPr lang="pt-BR" b="0" dirty="0" smtClean="0">
                <a:solidFill>
                  <a:srgbClr val="00B050"/>
                </a:solidFill>
              </a:rPr>
              <a:t>(non-comment-resolution, but affects Peter’s CIDs related to power constrain element)</a:t>
            </a:r>
          </a:p>
          <a:p>
            <a:pPr lvl="1"/>
            <a:r>
              <a:rPr lang="pt-BR" dirty="0" smtClean="0">
                <a:solidFill>
                  <a:srgbClr val="00B050"/>
                </a:solidFill>
              </a:rPr>
              <a:t>11/1448r4, Peter </a:t>
            </a:r>
            <a:r>
              <a:rPr lang="pt-BR" b="0" dirty="0" smtClean="0">
                <a:solidFill>
                  <a:srgbClr val="00B050"/>
                </a:solidFill>
              </a:rPr>
              <a:t>(</a:t>
            </a:r>
            <a:r>
              <a:rPr lang="en-US" b="0" dirty="0" smtClean="0">
                <a:solidFill>
                  <a:srgbClr val="00B050"/>
                </a:solidFill>
              </a:rPr>
              <a:t>3552, 3340)</a:t>
            </a:r>
            <a:endParaRPr lang="pt-BR" dirty="0" smtClean="0">
              <a:solidFill>
                <a:srgbClr val="00B050"/>
              </a:solidFill>
            </a:endParaRPr>
          </a:p>
          <a:p>
            <a:pPr lvl="1"/>
            <a:r>
              <a:rPr lang="pt-BR" dirty="0" smtClean="0">
                <a:solidFill>
                  <a:schemeClr val="bg1">
                    <a:lumMod val="50000"/>
                  </a:schemeClr>
                </a:solidFill>
              </a:rPr>
              <a:t>11/1528r1, Tianyu </a:t>
            </a:r>
            <a:r>
              <a:rPr lang="pt-BR" b="0" dirty="0" smtClean="0">
                <a:solidFill>
                  <a:schemeClr val="bg1">
                    <a:lumMod val="50000"/>
                  </a:schemeClr>
                </a:solidFill>
              </a:rPr>
              <a:t>(</a:t>
            </a:r>
            <a:r>
              <a:rPr lang="en-US" b="0" dirty="0" smtClean="0">
                <a:solidFill>
                  <a:schemeClr val="bg1">
                    <a:lumMod val="50000"/>
                  </a:schemeClr>
                </a:solidFill>
              </a:rPr>
              <a:t>3739, 3743) (withdrawn)</a:t>
            </a:r>
            <a:endParaRPr lang="pt-BR" b="0" dirty="0" smtClean="0">
              <a:solidFill>
                <a:schemeClr val="bg1">
                  <a:lumMod val="50000"/>
                </a:schemeClr>
              </a:solidFill>
            </a:endParaRPr>
          </a:p>
          <a:p>
            <a:pPr lvl="1"/>
            <a:r>
              <a:rPr lang="pt-BR" dirty="0" smtClean="0">
                <a:solidFill>
                  <a:srgbClr val="00B050"/>
                </a:solidFill>
              </a:rPr>
              <a:t>11/1552, Matt </a:t>
            </a:r>
            <a:r>
              <a:rPr lang="pt-BR" b="0" dirty="0" smtClean="0">
                <a:solidFill>
                  <a:srgbClr val="00B050"/>
                </a:solidFill>
              </a:rPr>
              <a:t>(</a:t>
            </a:r>
            <a:r>
              <a:rPr lang="en-US" b="0" dirty="0" smtClean="0">
                <a:solidFill>
                  <a:srgbClr val="00B050"/>
                </a:solidFill>
              </a:rPr>
              <a:t>3554, 3094, 2182, 2719, 2990, 3040, 2326, 3041, 3352, 3111, 3110, 3113, 3112</a:t>
            </a:r>
            <a:r>
              <a:rPr lang="pt-BR" b="0" dirty="0" smtClean="0">
                <a:solidFill>
                  <a:srgbClr val="00B050"/>
                </a:solidFill>
              </a:rPr>
              <a:t>)</a:t>
            </a:r>
          </a:p>
          <a:p>
            <a:pPr lvl="1"/>
            <a:r>
              <a:rPr lang="pt-BR" dirty="0" smtClean="0">
                <a:solidFill>
                  <a:srgbClr val="00B050"/>
                </a:solidFill>
              </a:rPr>
              <a:t>11/xxxx, Yongho </a:t>
            </a:r>
            <a:r>
              <a:rPr lang="pt-BR" b="0" dirty="0" smtClean="0">
                <a:solidFill>
                  <a:srgbClr val="00B050"/>
                </a:solidFill>
              </a:rPr>
              <a:t>(3553, 2943(transfered from COEX))</a:t>
            </a:r>
            <a:endParaRPr lang="en-US" b="0" dirty="0" smtClean="0">
              <a:solidFill>
                <a:srgbClr val="00B050"/>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 (cont.)</a:t>
            </a:r>
            <a:endParaRPr lang="en-US" dirty="0"/>
          </a:p>
        </p:txBody>
      </p:sp>
      <p:sp>
        <p:nvSpPr>
          <p:cNvPr id="116739" name="Rectangle 3"/>
          <p:cNvSpPr>
            <a:spLocks noGrp="1" noChangeArrowheads="1"/>
          </p:cNvSpPr>
          <p:nvPr>
            <p:ph type="body" idx="1"/>
          </p:nvPr>
        </p:nvSpPr>
        <p:spPr>
          <a:xfrm>
            <a:off x="685800" y="1752600"/>
            <a:ext cx="7772400" cy="4572000"/>
          </a:xfrm>
        </p:spPr>
        <p:txBody>
          <a:bodyPr>
            <a:normAutofit/>
          </a:bodyPr>
          <a:lstStyle/>
          <a:p>
            <a:r>
              <a:rPr lang="pt-BR" dirty="0" smtClean="0"/>
              <a:t>Wednesday</a:t>
            </a:r>
          </a:p>
          <a:p>
            <a:pPr lvl="1"/>
            <a:r>
              <a:rPr lang="pt-BR" dirty="0" smtClean="0">
                <a:solidFill>
                  <a:srgbClr val="00B050"/>
                </a:solidFill>
              </a:rPr>
              <a:t>11/1553r2, </a:t>
            </a:r>
            <a:r>
              <a:rPr lang="pt-BR" dirty="0" smtClean="0">
                <a:solidFill>
                  <a:srgbClr val="00B050"/>
                </a:solidFill>
              </a:rPr>
              <a:t>David </a:t>
            </a:r>
            <a:r>
              <a:rPr lang="pt-BR" b="0" dirty="0" smtClean="0">
                <a:solidFill>
                  <a:srgbClr val="00B050"/>
                </a:solidFill>
              </a:rPr>
              <a:t>(2109) (discussion continues on Wed, PM1)</a:t>
            </a:r>
          </a:p>
          <a:p>
            <a:pPr lvl="1"/>
            <a:r>
              <a:rPr lang="pt-BR" dirty="0" smtClean="0">
                <a:solidFill>
                  <a:srgbClr val="00B050"/>
                </a:solidFill>
              </a:rPr>
              <a:t>11/1557r1, </a:t>
            </a:r>
            <a:r>
              <a:rPr lang="pt-BR" dirty="0" smtClean="0">
                <a:solidFill>
                  <a:srgbClr val="00B050"/>
                </a:solidFill>
              </a:rPr>
              <a:t>Sandhya (2542</a:t>
            </a:r>
            <a:r>
              <a:rPr lang="pt-BR" dirty="0" smtClean="0">
                <a:solidFill>
                  <a:srgbClr val="00B050"/>
                </a:solidFill>
              </a:rPr>
              <a:t>)</a:t>
            </a:r>
          </a:p>
          <a:p>
            <a:pPr lvl="1"/>
            <a:r>
              <a:rPr lang="pt-BR" dirty="0" smtClean="0"/>
              <a:t>11/1518r0, Mark </a:t>
            </a:r>
            <a:r>
              <a:rPr lang="pt-BR" dirty="0" smtClean="0">
                <a:solidFill>
                  <a:srgbClr val="FF0000"/>
                </a:solidFill>
              </a:rPr>
              <a:t>(revisit of previously passed motions)</a:t>
            </a:r>
          </a:p>
          <a:p>
            <a:pPr lvl="2"/>
            <a:r>
              <a:rPr lang="pt-BR" dirty="0" smtClean="0"/>
              <a:t>3345 owned by the editor since July 25th (2855 is duplicate of 3345)</a:t>
            </a:r>
          </a:p>
          <a:p>
            <a:pPr lvl="2"/>
            <a:r>
              <a:rPr lang="pt-BR" dirty="0" smtClean="0"/>
              <a:t>3253 has been resolved by PHY (on 09/20 in1208r4, currently owned by the editor) (3798 is duplicate of  3253) </a:t>
            </a:r>
          </a:p>
          <a:p>
            <a:pPr lvl="1"/>
            <a:r>
              <a:rPr lang="pt-BR" dirty="0" smtClean="0">
                <a:solidFill>
                  <a:srgbClr val="00B050"/>
                </a:solidFill>
              </a:rPr>
              <a:t>11/5566r1, Reza (</a:t>
            </a:r>
            <a:r>
              <a:rPr lang="pt-BR" dirty="0" smtClean="0">
                <a:solidFill>
                  <a:srgbClr val="00B050"/>
                </a:solidFill>
              </a:rPr>
              <a:t>revisit of previously passed motions</a:t>
            </a:r>
            <a:r>
              <a:rPr lang="pt-BR" dirty="0" smtClean="0">
                <a:solidFill>
                  <a:srgbClr val="00B050"/>
                </a:solidFill>
              </a:rPr>
              <a:t>)</a:t>
            </a:r>
          </a:p>
          <a:p>
            <a:pPr lvl="2"/>
            <a:r>
              <a:rPr lang="pt-BR" dirty="0" smtClean="0">
                <a:solidFill>
                  <a:srgbClr val="00B050"/>
                </a:solidFill>
              </a:rPr>
              <a:t>3398 was originally resolved in </a:t>
            </a:r>
            <a:r>
              <a:rPr lang="pt-BR" dirty="0" smtClean="0">
                <a:solidFill>
                  <a:srgbClr val="00B050"/>
                </a:solidFill>
              </a:rPr>
              <a:t>11-11/1216r3 </a:t>
            </a:r>
          </a:p>
          <a:p>
            <a:r>
              <a:rPr lang="pt-BR" dirty="0" smtClean="0"/>
              <a:t>Thursday</a:t>
            </a:r>
          </a:p>
          <a:p>
            <a:pPr lvl="1"/>
            <a:r>
              <a:rPr lang="pt-BR" dirty="0" smtClean="0"/>
              <a:t>11/1518r0, </a:t>
            </a:r>
            <a:r>
              <a:rPr lang="pt-BR" dirty="0" smtClean="0"/>
              <a:t>Mark (continue from Wed discussion)</a:t>
            </a:r>
            <a:endParaRPr lang="pt-BR" b="0" dirty="0" smtClean="0"/>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Nov 2011 </a:t>
            </a:r>
            <a:r>
              <a:rPr lang="en-US" altLang="ko-KR" dirty="0">
                <a:ea typeface="굴림" pitchFamily="34" charset="-127"/>
              </a:rPr>
              <a:t>interim </a:t>
            </a:r>
            <a:r>
              <a:rPr lang="en-US" altLang="ko-KR" dirty="0" smtClean="0">
                <a:ea typeface="굴림" pitchFamily="34" charset="-127"/>
              </a:rPr>
              <a:t>meeting held in Atlanta, GA.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(PM1, Mon, 11/07/2011)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2915, 3376, 3092, and 3093, as described in Doc # 11-11/1519r1?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2150, 3128, 2149, 2550, 2554, 3695, 3541, 2606 and 2718 described in Doc # 11-11/1520r2?</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 </a:t>
            </a:r>
            <a:br>
              <a:rPr lang="en-US" dirty="0" smtClean="0"/>
            </a:br>
            <a:r>
              <a:rPr lang="en-US" b="0" dirty="0" smtClean="0"/>
              <a:t>(AM1,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2874 and 3364 as described in Doc # 11-11/1041r2?</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 2551 as described in Doc # 11-11/1534r1?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solidFill>
                  <a:schemeClr val="tx1"/>
                </a:solidFill>
              </a:rPr>
              <a:t>5</a:t>
            </a:r>
            <a:r>
              <a:rPr lang="en-US" dirty="0" smtClean="0"/>
              <a:t> </a:t>
            </a:r>
            <a:br>
              <a:rPr lang="en-US" dirty="0" smtClean="0"/>
            </a:br>
            <a:r>
              <a:rPr lang="en-US" b="0" dirty="0" smtClean="0"/>
              <a:t>(AM2,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2955 and 3091 as described in Doc # 11-11/1020r6?</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#6 </a:t>
            </a:r>
            <a:br>
              <a:rPr lang="en-US" dirty="0" smtClean="0"/>
            </a:br>
            <a:r>
              <a:rPr lang="en-US" b="0" dirty="0" smtClean="0"/>
              <a:t>(PM1, Tue, 11/08/2011)</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2110, 3578 and 2288, as described in Doc # 11-11/1538r1?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#7 </a:t>
            </a:r>
            <a:br>
              <a:rPr lang="en-US" dirty="0" smtClean="0">
                <a:solidFill>
                  <a:schemeClr val="tx1"/>
                </a:solidFill>
              </a:rPr>
            </a:br>
            <a:r>
              <a:rPr lang="en-US" b="0" dirty="0" smtClean="0">
                <a:solidFill>
                  <a:schemeClr val="tx1"/>
                </a:solidFill>
              </a:rPr>
              <a:t>(PM1,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editing instructions on text changes related to power constrain element and extended power constrain element as proposed in Doc # 11-11/1543r1?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#8 </a:t>
            </a:r>
            <a:br>
              <a:rPr lang="en-US" dirty="0" smtClean="0">
                <a:solidFill>
                  <a:schemeClr val="tx1"/>
                </a:solidFill>
              </a:rPr>
            </a:br>
            <a:r>
              <a:rPr lang="en-US" b="0" dirty="0" smtClean="0">
                <a:solidFill>
                  <a:schemeClr val="tx1"/>
                </a:solidFill>
              </a:rPr>
              <a:t>(PM2,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3552 and 3340, as described in Doc # 11-11/1448r4?</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#9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3554, 3094, 2182, 2719, 2990, 3040, 2326, 3041, 3352, 3111, 3110, 3113, and 3112, as described in Doc # 11-11/1552r1?</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#10 </a:t>
            </a:r>
            <a:br>
              <a:rPr lang="en-US" dirty="0" smtClean="0">
                <a:solidFill>
                  <a:schemeClr val="tx1"/>
                </a:solidFill>
              </a:rPr>
            </a:br>
            <a:r>
              <a:rPr lang="en-US" b="0" dirty="0" smtClean="0">
                <a:solidFill>
                  <a:schemeClr val="tx1"/>
                </a:solidFill>
              </a:rPr>
              <a:t>(PM3, Tue, 11/08/2011)</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resolutions to CIDs 2943 and 3553, as described in Doc # 11-11/1555r0?</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11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2109 </a:t>
            </a:r>
            <a:r>
              <a:rPr lang="en-GB" dirty="0" smtClean="0"/>
              <a:t>as described in Doc # </a:t>
            </a:r>
            <a:r>
              <a:rPr lang="en-GB" dirty="0" smtClean="0"/>
              <a:t>11-11/1553r2?</a:t>
            </a:r>
            <a:endParaRPr lang="en-US" dirty="0" smtClean="0"/>
          </a:p>
          <a:p>
            <a:endParaRPr lang="en-US" dirty="0" smtClean="0"/>
          </a:p>
          <a:p>
            <a:r>
              <a:rPr lang="en-US" dirty="0" smtClean="0"/>
              <a:t>Yes</a:t>
            </a:r>
          </a:p>
          <a:p>
            <a:r>
              <a:rPr lang="en-US" dirty="0" smtClean="0"/>
              <a:t>No</a:t>
            </a:r>
          </a:p>
          <a:p>
            <a:r>
              <a:rPr lang="en-US" dirty="0" smtClean="0"/>
              <a:t>Abs</a:t>
            </a:r>
          </a:p>
          <a:p>
            <a:r>
              <a:rPr lang="en-US" dirty="0" smtClean="0">
                <a:solidFill>
                  <a:srgbClr val="00B050"/>
                </a:solidFill>
              </a:rPr>
              <a:t>Pre-motion passed without objections.</a:t>
            </a: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12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2542 </a:t>
            </a:r>
            <a:r>
              <a:rPr lang="en-GB" dirty="0" smtClean="0"/>
              <a:t>as described in Doc # </a:t>
            </a:r>
            <a:r>
              <a:rPr lang="en-GB" dirty="0" smtClean="0"/>
              <a:t>11-11/1557r1?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Pre-Motion #</a:t>
            </a:r>
            <a:r>
              <a:rPr lang="en-US" dirty="0" smtClean="0">
                <a:solidFill>
                  <a:schemeClr val="tx1"/>
                </a:solidFill>
              </a:rPr>
              <a:t>13 </a:t>
            </a:r>
            <a:r>
              <a:rPr lang="en-US" dirty="0" smtClean="0">
                <a:solidFill>
                  <a:schemeClr val="tx1"/>
                </a:solidFill>
              </a:rPr>
              <a:t/>
            </a:r>
            <a:br>
              <a:rPr lang="en-US" dirty="0" smtClean="0">
                <a:solidFill>
                  <a:schemeClr val="tx1"/>
                </a:solidFill>
              </a:rPr>
            </a:br>
            <a:r>
              <a:rPr lang="en-US" b="0" dirty="0" smtClean="0">
                <a:solidFill>
                  <a:schemeClr val="tx1"/>
                </a:solidFill>
              </a:rPr>
              <a:t>(</a:t>
            </a:r>
            <a:r>
              <a:rPr lang="en-US" b="0" dirty="0" smtClean="0">
                <a:solidFill>
                  <a:schemeClr val="tx1"/>
                </a:solidFill>
              </a:rPr>
              <a:t>PM1, Wed, 11/09/2011</a:t>
            </a:r>
            <a:r>
              <a:rPr lang="en-US" b="0" dirty="0" smtClean="0">
                <a:solidFill>
                  <a:schemeClr val="tx1"/>
                </a:solidFill>
              </a:rPr>
              <a:t>)</a:t>
            </a:r>
            <a:endParaRPr lang="en-US" b="0" dirty="0">
              <a:solidFill>
                <a:schemeClr val="tx1"/>
              </a:solidFill>
            </a:endParaRPr>
          </a:p>
        </p:txBody>
      </p:sp>
      <p:sp>
        <p:nvSpPr>
          <p:cNvPr id="3" name="Content Placeholder 2"/>
          <p:cNvSpPr>
            <a:spLocks noGrp="1"/>
          </p:cNvSpPr>
          <p:nvPr>
            <p:ph idx="1"/>
          </p:nvPr>
        </p:nvSpPr>
        <p:spPr/>
        <p:txBody>
          <a:bodyPr/>
          <a:lstStyle/>
          <a:p>
            <a:r>
              <a:rPr lang="en-GB" dirty="0" smtClean="0"/>
              <a:t>Do you agree to accept the </a:t>
            </a:r>
            <a:r>
              <a:rPr lang="en-GB" dirty="0" smtClean="0"/>
              <a:t>revised resolution </a:t>
            </a:r>
            <a:r>
              <a:rPr lang="en-GB" dirty="0" smtClean="0"/>
              <a:t>to </a:t>
            </a:r>
            <a:r>
              <a:rPr lang="en-GB" dirty="0" smtClean="0"/>
              <a:t>CID 3398 </a:t>
            </a:r>
            <a:r>
              <a:rPr lang="en-GB" dirty="0" smtClean="0"/>
              <a:t>as described in Doc # </a:t>
            </a:r>
            <a:r>
              <a:rPr lang="en-GB" dirty="0" smtClean="0"/>
              <a:t>11-11/1566r1?</a:t>
            </a:r>
            <a:endParaRPr lang="en-US" dirty="0" smtClean="0"/>
          </a:p>
          <a:p>
            <a:endParaRPr lang="en-US" dirty="0" smtClean="0"/>
          </a:p>
          <a:p>
            <a:r>
              <a:rPr lang="en-US" dirty="0" smtClean="0"/>
              <a:t>Yes</a:t>
            </a:r>
          </a:p>
          <a:p>
            <a:r>
              <a:rPr lang="en-US" dirty="0" smtClean="0"/>
              <a:t>No</a:t>
            </a:r>
          </a:p>
          <a:p>
            <a:r>
              <a:rPr lang="en-US" dirty="0" smtClean="0"/>
              <a:t>Abs</a:t>
            </a:r>
          </a:p>
          <a:p>
            <a:endParaRPr lang="en-US" dirty="0" smtClean="0"/>
          </a:p>
          <a:p>
            <a:r>
              <a:rPr lang="en-US" dirty="0" smtClean="0">
                <a:solidFill>
                  <a:srgbClr val="00B050"/>
                </a:solidFill>
              </a:rPr>
              <a:t>Pre-motion passed without objections.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altLang="ko-KR" smtClean="0"/>
              <a:t>May 2011</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33</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34</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35</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txBox="1">
            <a:spLocks/>
          </p:cNvSpPr>
          <p:nvPr/>
        </p:nvSpPr>
        <p:spPr bwMode="auto">
          <a:xfrm>
            <a:off x="685800" y="304800"/>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800" b="1" i="0" u="none" strike="noStrike" kern="1200" cap="none" spc="0" normalizeH="0" baseline="0" noProof="0" dirty="0" smtClean="0">
                <a:ln>
                  <a:noFill/>
                </a:ln>
                <a:solidFill>
                  <a:schemeClr val="tx1"/>
                </a:solidFill>
                <a:effectLst/>
                <a:uLnTx/>
                <a:uFillTx/>
                <a:latin typeface="Times New Roman" pitchFamily="18" charset="0"/>
                <a:ea typeface="굴림" pitchFamily="34" charset="-127"/>
                <a:cs typeface="+mn-cs"/>
              </a:rPr>
              <a:t>May 2011</a:t>
            </a:r>
            <a:endParaRPr kumimoji="0" lang="en-US" altLang="ko-KR" sz="1800" b="1" i="0" u="none" strike="noStrike" kern="1200" cap="none" spc="0" normalizeH="0" baseline="0" noProof="0" dirty="0">
              <a:ln>
                <a:noFill/>
              </a:ln>
              <a:solidFill>
                <a:schemeClr val="tx1"/>
              </a:solidFill>
              <a:effectLst/>
              <a:uLnTx/>
              <a:uFillTx/>
              <a:latin typeface="Times New Roman" pitchFamily="18" charset="0"/>
              <a:ea typeface="굴림" pitchFamily="34" charset="-127"/>
              <a:cs typeface="+mn-cs"/>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36</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a:t>May </a:t>
            </a:r>
            <a:r>
              <a:rPr lang="en-US" altLang="ko-KR" dirty="0" smtClean="0"/>
              <a:t>2011</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Nov 2011</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15801</TotalTime>
  <Words>3390</Words>
  <Application>Microsoft Office PowerPoint</Application>
  <PresentationFormat>On-screen Show (4:3)</PresentationFormat>
  <Paragraphs>512</Paragraphs>
  <Slides>36</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MAC Pending Comments (Total: 2)</vt:lpstr>
      <vt:lpstr>Submissions</vt:lpstr>
      <vt:lpstr>Submissions (cont.)</vt:lpstr>
      <vt:lpstr>TGac MAC adhoc Motions to be brought for vote in TGac task group</vt:lpstr>
      <vt:lpstr>Pre-Motion #1  (PM1, Mon, 11/07/2011)</vt:lpstr>
      <vt:lpstr>Pre-Motion #2  (AM1, Tue, 11/08/2011)</vt:lpstr>
      <vt:lpstr>Pre-Motion #3  (AM1, Tue, 11/08/2011)</vt:lpstr>
      <vt:lpstr>Pre-Motion #4  (AM2, Tue, 11/08/2011)</vt:lpstr>
      <vt:lpstr>Pre-Motion #5  (AM2, Tue, 11/08/2011)</vt:lpstr>
      <vt:lpstr>Pre-Motion #6  (PM1, Tue, 11/08/2011)</vt:lpstr>
      <vt:lpstr>Pre-Motion #7  (PM1, Tue, 11/08/2011)</vt:lpstr>
      <vt:lpstr>Pre-Motion #8  (PM2, Tue, 11/08/2011)</vt:lpstr>
      <vt:lpstr>Pre-Motion #9  (PM3, Tue, 11/08/2011)</vt:lpstr>
      <vt:lpstr>Pre-Motion #10  (PM3, Tue, 11/08/2011)</vt:lpstr>
      <vt:lpstr>Pre-Motion #11  (PM1, Wed, 11/09/2011)</vt:lpstr>
      <vt:lpstr>Pre-Motion #12  (PM1, Wed, 11/09/2011)</vt:lpstr>
      <vt:lpstr>Pre-Motion #13  (PM1, Wed, 11/09/2011)</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447</cp:revision>
  <cp:lastPrinted>1998-02-10T13:28:06Z</cp:lastPrinted>
  <dcterms:created xsi:type="dcterms:W3CDTF">2008-05-05T19:43:32Z</dcterms:created>
  <dcterms:modified xsi:type="dcterms:W3CDTF">2011-11-09T20:21:36Z</dcterms:modified>
</cp:coreProperties>
</file>