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12" r:id="rId17"/>
    <p:sldId id="308" r:id="rId18"/>
    <p:sldId id="287" r:id="rId19"/>
    <p:sldId id="311" r:id="rId20"/>
    <p:sldId id="297" r:id="rId21"/>
    <p:sldId id="284" r:id="rId22"/>
    <p:sldId id="299" r:id="rId23"/>
    <p:sldId id="27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92" autoAdjust="0"/>
    <p:restoredTop sz="99505" autoAdjust="0"/>
  </p:normalViewPr>
  <p:slideViewPr>
    <p:cSldViewPr>
      <p:cViewPr varScale="1">
        <p:scale>
          <a:sx n="88" d="100"/>
          <a:sy n="88" d="100"/>
        </p:scale>
        <p:origin x="-109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17</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20</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21</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22</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23</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Nov 2011</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17538" y="332601"/>
            <a:ext cx="3327962"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802.11-11/ 1531r1</a:t>
            </a:r>
            <a:endParaRPr lang="en-US" altLang="ko-KR" sz="18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smtClean="0"/>
              <a:t>Nov 2011</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a:ea typeface="굴림" pitchFamily="34" charset="-127"/>
              </a:rPr>
              <a:t> </a:t>
            </a:r>
            <a:r>
              <a:rPr lang="en-US" altLang="ko-KR" dirty="0" smtClean="0">
                <a:ea typeface="굴림" pitchFamily="34" charset="-127"/>
              </a:rPr>
              <a:t>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2011-11-08</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a:t>
            </a:r>
            <a:r>
              <a:rPr lang="en-US" altLang="ko-KR" sz="3200" b="1" dirty="0" smtClean="0">
                <a:ea typeface="굴림" pitchFamily="34" charset="-127"/>
              </a:rPr>
              <a:t>Nov 07</a:t>
            </a:r>
            <a:r>
              <a:rPr lang="en-US" altLang="ko-KR" sz="3200" b="1" baseline="30000" dirty="0" smtClean="0">
                <a:ea typeface="굴림" pitchFamily="34" charset="-127"/>
              </a:rPr>
              <a:t>th</a:t>
            </a:r>
            <a:r>
              <a:rPr lang="en-US" altLang="ko-KR" sz="3200" b="1" dirty="0">
                <a:ea typeface="굴림" pitchFamily="34" charset="-127"/>
              </a:rPr>
              <a:t>, </a:t>
            </a:r>
            <a:r>
              <a:rPr lang="en-US" altLang="ko-KR" sz="3200" b="1" dirty="0" smtClean="0">
                <a:ea typeface="굴림" pitchFamily="34" charset="-127"/>
              </a:rPr>
              <a:t>2011 </a:t>
            </a:r>
            <a:r>
              <a:rPr lang="en-US" altLang="ko-KR" sz="3200" b="1" dirty="0">
                <a:ea typeface="굴림" pitchFamily="34" charset="-127"/>
              </a:rPr>
              <a:t>– </a:t>
            </a:r>
            <a:r>
              <a:rPr lang="en-US" altLang="ko-KR" sz="3200" b="1" dirty="0" smtClean="0">
                <a:ea typeface="굴림" pitchFamily="34" charset="-127"/>
              </a:rPr>
              <a:t>PM1</a:t>
            </a:r>
            <a:endParaRPr lang="en-US" altLang="ko-KR" sz="32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742950" lvl="1" indent="-285750">
              <a:lnSpc>
                <a:spcPct val="80000"/>
              </a:lnSpc>
              <a:spcBef>
                <a:spcPct val="20000"/>
              </a:spcBef>
              <a:buFontTx/>
              <a:buChar char="–"/>
            </a:pPr>
            <a:r>
              <a:rPr lang="en-US" altLang="ko-KR" sz="1400" dirty="0" smtClean="0">
                <a:ea typeface="굴림" pitchFamily="34" charset="-127"/>
              </a:rPr>
              <a:t>11-11-1290r3</a:t>
            </a:r>
            <a:endParaRPr lang="en-US" altLang="ko-KR" sz="1400" dirty="0">
              <a:ea typeface="굴림" pitchFamily="34" charset="-127"/>
            </a:endParaRPr>
          </a:p>
          <a:p>
            <a:pPr marL="342900" indent="-342900">
              <a:lnSpc>
                <a:spcPct val="80000"/>
              </a:lnSpc>
              <a:spcBef>
                <a:spcPct val="20000"/>
              </a:spcBef>
              <a:buFontTx/>
              <a:buChar char="•"/>
            </a:pPr>
            <a:r>
              <a:rPr lang="en-US" altLang="ko-KR" sz="1600" b="1" dirty="0">
                <a:ea typeface="굴림" pitchFamily="34" charset="-127"/>
              </a:rPr>
              <a:t>Review 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MAC Pending Comments (Total: </a:t>
            </a:r>
            <a:r>
              <a:rPr lang="en-US" dirty="0" smtClean="0">
                <a:latin typeface="+mn-lt"/>
                <a:cs typeface="Arial"/>
              </a:rPr>
              <a:t>34</a:t>
            </a:r>
            <a:r>
              <a:rPr lang="en-US" dirty="0" smtClean="0"/>
              <a:t>)</a:t>
            </a:r>
            <a:endParaRPr lang="en-US" dirty="0"/>
          </a:p>
        </p:txBody>
      </p:sp>
      <p:sp>
        <p:nvSpPr>
          <p:cNvPr id="3" name="Content Placeholder 2"/>
          <p:cNvSpPr>
            <a:spLocks noGrp="1"/>
          </p:cNvSpPr>
          <p:nvPr>
            <p:ph idx="1"/>
          </p:nvPr>
        </p:nvSpPr>
        <p:spPr>
          <a:xfrm>
            <a:off x="609600" y="1600200"/>
            <a:ext cx="8077200" cy="4648200"/>
          </a:xfrm>
        </p:spPr>
        <p:txBody>
          <a:bodyPr>
            <a:normAutofit/>
          </a:bodyPr>
          <a:lstStyle/>
          <a:p>
            <a:r>
              <a:rPr lang="en-US" sz="1600" b="0" dirty="0" smtClean="0"/>
              <a:t>Jae Seung </a:t>
            </a:r>
            <a:r>
              <a:rPr lang="en-US" sz="1600" b="0" dirty="0" smtClean="0"/>
              <a:t>(</a:t>
            </a:r>
            <a:r>
              <a:rPr lang="en-US" sz="1600" b="0" dirty="0" smtClean="0"/>
              <a:t>9</a:t>
            </a:r>
            <a:r>
              <a:rPr lang="en-US" sz="1600" b="0" dirty="0" smtClean="0"/>
              <a:t>): </a:t>
            </a:r>
            <a:r>
              <a:rPr lang="en-US" sz="1600" b="0" dirty="0" smtClean="0"/>
              <a:t>2150, </a:t>
            </a:r>
            <a:r>
              <a:rPr lang="en-US" sz="1600" b="0" dirty="0" smtClean="0"/>
              <a:t>2718, 3128</a:t>
            </a:r>
            <a:r>
              <a:rPr lang="en-US" sz="1600" b="0" dirty="0" smtClean="0"/>
              <a:t>, 2149, 2550, 3695, 3541, 2606, 2554, </a:t>
            </a:r>
            <a:r>
              <a:rPr lang="en-US" sz="1600" b="0" dirty="0" smtClean="0">
                <a:solidFill>
                  <a:srgbClr val="00B050"/>
                </a:solidFill>
              </a:rPr>
              <a:t>3376</a:t>
            </a:r>
            <a:r>
              <a:rPr lang="en-US" sz="1600" b="0" dirty="0" smtClean="0"/>
              <a:t>, </a:t>
            </a:r>
            <a:r>
              <a:rPr lang="en-US" sz="1600" b="0" dirty="0" smtClean="0">
                <a:solidFill>
                  <a:srgbClr val="00B050"/>
                </a:solidFill>
              </a:rPr>
              <a:t>3092</a:t>
            </a:r>
            <a:r>
              <a:rPr lang="en-US" sz="1600" b="0" dirty="0" smtClean="0"/>
              <a:t>, </a:t>
            </a:r>
            <a:r>
              <a:rPr lang="en-US" sz="1600" b="0" dirty="0" smtClean="0">
                <a:solidFill>
                  <a:srgbClr val="00B050"/>
                </a:solidFill>
              </a:rPr>
              <a:t>3093</a:t>
            </a:r>
            <a:r>
              <a:rPr lang="en-US" sz="1600" b="0" dirty="0" smtClean="0"/>
              <a:t> , </a:t>
            </a:r>
            <a:r>
              <a:rPr lang="en-US" sz="1600" b="0" dirty="0" smtClean="0">
                <a:solidFill>
                  <a:srgbClr val="00B050"/>
                </a:solidFill>
              </a:rPr>
              <a:t>2915</a:t>
            </a:r>
            <a:endParaRPr lang="en-US" sz="1600" b="0" dirty="0" smtClean="0"/>
          </a:p>
          <a:p>
            <a:pPr lvl="0"/>
            <a:r>
              <a:rPr lang="en-US" sz="1600" b="0" dirty="0" smtClean="0"/>
              <a:t>Matt </a:t>
            </a:r>
            <a:r>
              <a:rPr lang="en-US" sz="1600" b="0" dirty="0" smtClean="0"/>
              <a:t>(13): 3554, 3094, 2182, 2719, 2990, 3040, 2326, 3041, 3352, 3111, 3110, 3113, 3112</a:t>
            </a:r>
          </a:p>
          <a:p>
            <a:r>
              <a:rPr lang="en-US" sz="1600" b="0" dirty="0" err="1" smtClean="0"/>
              <a:t>Sandhya</a:t>
            </a:r>
            <a:r>
              <a:rPr lang="en-US" sz="1600" b="0" dirty="0" smtClean="0"/>
              <a:t> </a:t>
            </a:r>
            <a:r>
              <a:rPr lang="en-US" sz="1600" b="0" dirty="0" smtClean="0"/>
              <a:t>(4): 3578, 2110, 2109, 2288 </a:t>
            </a:r>
          </a:p>
          <a:p>
            <a:r>
              <a:rPr lang="en-US" sz="1600" b="0" dirty="0" smtClean="0"/>
              <a:t>Mark (2): 2874, 3364</a:t>
            </a:r>
          </a:p>
          <a:p>
            <a:r>
              <a:rPr lang="en-US" sz="1600" b="0" dirty="0" err="1" smtClean="0"/>
              <a:t>Tianyu</a:t>
            </a:r>
            <a:r>
              <a:rPr lang="en-US" sz="1600" b="0" dirty="0" smtClean="0"/>
              <a:t> (2): 3739, 3743 </a:t>
            </a:r>
          </a:p>
          <a:p>
            <a:r>
              <a:rPr lang="en-US" sz="1600" b="0" dirty="0" smtClean="0"/>
              <a:t>Peter (2):  3552, </a:t>
            </a:r>
            <a:r>
              <a:rPr lang="en-US" sz="1600" b="0" dirty="0" smtClean="0"/>
              <a:t>3340</a:t>
            </a:r>
            <a:endParaRPr lang="en-US" sz="1600" b="0" dirty="0" smtClean="0">
              <a:solidFill>
                <a:srgbClr val="FF0000"/>
              </a:solidFill>
            </a:endParaRPr>
          </a:p>
          <a:p>
            <a:pPr lvl="0"/>
            <a:r>
              <a:rPr lang="en-US" sz="1600" b="0" dirty="0" smtClean="0"/>
              <a:t>Reza (1): 2551</a:t>
            </a:r>
          </a:p>
          <a:p>
            <a:pPr lvl="0"/>
            <a:r>
              <a:rPr lang="en-US" sz="1600" b="0" dirty="0" smtClean="0"/>
              <a:t>Illsoo </a:t>
            </a:r>
            <a:r>
              <a:rPr lang="en-US" sz="1600" b="0" dirty="0" smtClean="0"/>
              <a:t>(1): </a:t>
            </a:r>
            <a:r>
              <a:rPr lang="en-US" sz="1600" b="0" dirty="0" smtClean="0"/>
              <a:t>3553 (transferred Illsoo from Yongho)</a:t>
            </a:r>
          </a:p>
          <a:p>
            <a:pPr lvl="0"/>
            <a:r>
              <a:rPr lang="en-US" sz="1600" b="0" dirty="0" smtClean="0">
                <a:solidFill>
                  <a:srgbClr val="FF0000"/>
                </a:solidFill>
              </a:rPr>
              <a:t>Yongho (1): 2943 (transferred from COEX)</a:t>
            </a:r>
            <a:endParaRPr lang="en-US" sz="1600" b="0" dirty="0" smtClean="0">
              <a:solidFill>
                <a:srgbClr val="FF0000"/>
              </a:solidFill>
            </a:endParaRPr>
          </a:p>
          <a:p>
            <a:pPr lvl="0"/>
            <a:r>
              <a:rPr lang="en-US" sz="1600" b="0" dirty="0" smtClean="0">
                <a:solidFill>
                  <a:srgbClr val="FFC000"/>
                </a:solidFill>
              </a:rPr>
              <a:t>Liwen </a:t>
            </a:r>
            <a:r>
              <a:rPr lang="en-US" sz="1600" b="0" dirty="0" smtClean="0">
                <a:solidFill>
                  <a:srgbClr val="FFC000"/>
                </a:solidFill>
              </a:rPr>
              <a:t>(3): 2174, </a:t>
            </a:r>
            <a:r>
              <a:rPr lang="en-US" sz="1600" b="0" dirty="0" smtClean="0">
                <a:solidFill>
                  <a:srgbClr val="FFC000"/>
                </a:solidFill>
              </a:rPr>
              <a:t>2175, </a:t>
            </a:r>
            <a:r>
              <a:rPr lang="en-US" sz="1600" b="0" dirty="0" smtClean="0">
                <a:solidFill>
                  <a:srgbClr val="FFC000"/>
                </a:solidFill>
              </a:rPr>
              <a:t>2176 </a:t>
            </a:r>
            <a:r>
              <a:rPr lang="en-US" sz="1600" b="0" dirty="0" smtClean="0">
                <a:solidFill>
                  <a:srgbClr val="FFC000"/>
                </a:solidFill>
              </a:rPr>
              <a:t> (all resolved in 0931r1)</a:t>
            </a:r>
          </a:p>
          <a:p>
            <a:pPr lvl="1"/>
            <a:r>
              <a:rPr lang="en-US" sz="1200" dirty="0" smtClean="0">
                <a:solidFill>
                  <a:srgbClr val="FFC000"/>
                </a:solidFill>
              </a:rPr>
              <a:t>Note there are proposed changes but there are no resolutions (e.g. A, D, P etc). Waiting for the contributor. </a:t>
            </a:r>
            <a:endParaRPr lang="en-US" sz="1200" b="0" dirty="0" smtClean="0">
              <a:solidFill>
                <a:srgbClr val="FFC000"/>
              </a:solidFill>
            </a:endParaRPr>
          </a:p>
          <a:p>
            <a:pPr lvl="0"/>
            <a:r>
              <a:rPr lang="en-US" sz="1600" b="0" dirty="0" smtClean="0">
                <a:solidFill>
                  <a:srgbClr val="FF0000"/>
                </a:solidFill>
              </a:rPr>
              <a:t>Hongyuan </a:t>
            </a:r>
            <a:r>
              <a:rPr lang="en-US" sz="1600" b="0" dirty="0" smtClean="0">
                <a:solidFill>
                  <a:srgbClr val="FF0000"/>
                </a:solidFill>
              </a:rPr>
              <a:t>(2):  3262, </a:t>
            </a:r>
            <a:r>
              <a:rPr lang="en-US" sz="1600" b="0" dirty="0" smtClean="0">
                <a:solidFill>
                  <a:srgbClr val="FF0000"/>
                </a:solidFill>
              </a:rPr>
              <a:t>3809 (</a:t>
            </a:r>
            <a:r>
              <a:rPr lang="en-US" sz="1600" b="0" dirty="0" smtClean="0">
                <a:solidFill>
                  <a:srgbClr val="FF0000"/>
                </a:solidFill>
              </a:rPr>
              <a:t>all resolved in </a:t>
            </a:r>
            <a:r>
              <a:rPr lang="en-US" sz="1600" b="0" dirty="0" smtClean="0">
                <a:solidFill>
                  <a:srgbClr val="FF0000"/>
                </a:solidFill>
              </a:rPr>
              <a:t>1437r0)</a:t>
            </a:r>
          </a:p>
          <a:p>
            <a:pPr lvl="1"/>
            <a:r>
              <a:rPr lang="en-US" sz="1200" dirty="0" smtClean="0">
                <a:solidFill>
                  <a:srgbClr val="FF0000"/>
                </a:solidFill>
              </a:rPr>
              <a:t>CIDs not found in 1437</a:t>
            </a:r>
            <a:endParaRPr lang="en-US" sz="1200" b="0" dirty="0" smtClean="0">
              <a:solidFill>
                <a:srgbClr val="FF0000"/>
              </a:solidFill>
            </a:endParaRPr>
          </a:p>
          <a:p>
            <a:pPr lvl="0"/>
            <a:r>
              <a:rPr lang="en-US" sz="1600" b="0" dirty="0" smtClean="0">
                <a:solidFill>
                  <a:srgbClr val="FF0000"/>
                </a:solidFill>
              </a:rPr>
              <a:t>Need to update: 3439 (1194r1)</a:t>
            </a:r>
            <a:endParaRPr lang="en-US" sz="1600" b="0" dirty="0" smtClean="0">
              <a:solidFill>
                <a:srgbClr val="FF0000"/>
              </a:solidFill>
            </a:endParaRPr>
          </a:p>
          <a:p>
            <a:endParaRPr lang="en-US" sz="1600" b="0" dirty="0"/>
          </a:p>
        </p:txBody>
      </p:sp>
      <p:sp>
        <p:nvSpPr>
          <p:cNvPr id="4" name="Date Placeholder 3"/>
          <p:cNvSpPr>
            <a:spLocks noGrp="1"/>
          </p:cNvSpPr>
          <p:nvPr>
            <p:ph type="dt" sz="half" idx="10"/>
          </p:nvPr>
        </p:nvSpPr>
        <p:spPr/>
        <p:txBody>
          <a:bodyPr/>
          <a:lstStyle/>
          <a:p>
            <a:r>
              <a:rPr lang="en-US" altLang="ko-KR" smtClean="0"/>
              <a:t>Nov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17</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p:txBody>
          <a:bodyPr/>
          <a:lstStyle/>
          <a:p>
            <a:r>
              <a:rPr lang="pt-BR" dirty="0" smtClean="0">
                <a:solidFill>
                  <a:srgbClr val="00B050"/>
                </a:solidFill>
              </a:rPr>
              <a:t>11/1519, Jason</a:t>
            </a:r>
            <a:endParaRPr lang="pt-BR" dirty="0" smtClean="0">
              <a:solidFill>
                <a:srgbClr val="00B050"/>
              </a:solidFill>
            </a:endParaRPr>
          </a:p>
          <a:p>
            <a:r>
              <a:rPr lang="pt-BR" dirty="0" smtClean="0"/>
              <a:t>11/1520, Jason</a:t>
            </a:r>
            <a:endParaRPr lang="pt-BR" dirty="0" smtClean="0"/>
          </a:p>
          <a:p>
            <a:r>
              <a:rPr lang="pt-BR" dirty="0" smtClean="0"/>
              <a:t>11/xxxx, </a:t>
            </a:r>
            <a:r>
              <a:rPr lang="pt-BR" dirty="0" smtClean="0"/>
              <a:t>Tianyu</a:t>
            </a:r>
          </a:p>
          <a:p>
            <a:r>
              <a:rPr lang="pt-BR" dirty="0" smtClean="0"/>
              <a:t>11/1041r1, </a:t>
            </a:r>
            <a:endParaRPr lang="pt-BR" dirty="0" smtClean="0"/>
          </a:p>
          <a:p>
            <a:r>
              <a:rPr lang="pt-BR" dirty="0" smtClean="0"/>
              <a:t>11/1518r0, Mark</a:t>
            </a:r>
          </a:p>
          <a:p>
            <a:pPr lvl="1"/>
            <a:r>
              <a:rPr lang="pt-BR" dirty="0" smtClean="0"/>
              <a:t>3345 owned by editor since July 25th (2855 is duplicate of 3345)</a:t>
            </a:r>
          </a:p>
          <a:p>
            <a:pPr lvl="1"/>
            <a:r>
              <a:rPr lang="pt-BR" dirty="0" smtClean="0"/>
              <a:t>3253 has been resolved by PHY (1208r4), (3798 </a:t>
            </a:r>
            <a:r>
              <a:rPr lang="pt-BR" dirty="0" smtClean="0"/>
              <a:t>is duplicate of </a:t>
            </a:r>
            <a:r>
              <a:rPr lang="pt-BR" dirty="0" smtClean="0"/>
              <a:t> 3253) </a:t>
            </a:r>
            <a:endParaRPr lang="pt-BR" dirty="0" smtClean="0"/>
          </a:p>
          <a:p>
            <a:r>
              <a:rPr lang="pt-BR" dirty="0" smtClean="0"/>
              <a:t>11/xxxx, Sandhya</a:t>
            </a:r>
          </a:p>
          <a:p>
            <a:r>
              <a:rPr lang="pt-BR" dirty="0" smtClean="0"/>
              <a:t>11/xxxx, Yongho </a:t>
            </a:r>
            <a:r>
              <a:rPr lang="pt-BR" b="0" dirty="0" smtClean="0"/>
              <a:t>(CID 2943, transfered from COEX)</a:t>
            </a:r>
            <a:endParaRPr lang="en-US" b="0" dirty="0"/>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18</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1 </a:t>
            </a:r>
            <a:br>
              <a:rPr lang="en-US" dirty="0" smtClean="0"/>
            </a:br>
            <a:r>
              <a:rPr lang="en-US" b="0" dirty="0" smtClean="0"/>
              <a:t>(PM1, Mon, 11/07/2011)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2915, 3376, 3092, and </a:t>
            </a:r>
            <a:r>
              <a:rPr lang="en-GB" dirty="0" smtClean="0"/>
              <a:t>3093, as described in Doc # 11-11/1519r1?</a:t>
            </a:r>
            <a:endParaRPr lang="en-US" dirty="0" smtClean="0"/>
          </a:p>
          <a:p>
            <a:endParaRPr lang="en-US" dirty="0" smtClean="0"/>
          </a:p>
          <a:p>
            <a:r>
              <a:rPr lang="en-US" dirty="0" smtClean="0"/>
              <a:t>Yes</a:t>
            </a:r>
            <a:endParaRPr lang="en-US" dirty="0" smtClean="0"/>
          </a:p>
          <a:p>
            <a:r>
              <a:rPr lang="en-US" dirty="0" smtClean="0"/>
              <a:t>No</a:t>
            </a:r>
          </a:p>
          <a:p>
            <a:r>
              <a:rPr lang="en-US" dirty="0" smtClean="0"/>
              <a:t>Abs</a:t>
            </a:r>
          </a:p>
          <a:p>
            <a:endParaRPr lang="en-US" dirty="0" smtClean="0"/>
          </a:p>
          <a:p>
            <a:r>
              <a:rPr lang="en-US" dirty="0" smtClean="0">
                <a:solidFill>
                  <a:srgbClr val="00B050"/>
                </a:solidFill>
              </a:rPr>
              <a:t>Pre-motion passed without objections.</a:t>
            </a:r>
            <a:endParaRPr lang="en-US" dirty="0" smtClean="0">
              <a:solidFill>
                <a:srgbClr val="00B050"/>
              </a:solidFill>
            </a:endParaRPr>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a:t>
            </a:r>
            <a:r>
              <a:rPr lang="en-US" altLang="ko-KR" dirty="0" smtClean="0">
                <a:ea typeface="굴림" pitchFamily="34" charset="-127"/>
              </a:rPr>
              <a:t>Nov 2011 </a:t>
            </a:r>
            <a:r>
              <a:rPr lang="en-US" altLang="ko-KR" dirty="0">
                <a:ea typeface="굴림" pitchFamily="34" charset="-127"/>
              </a:rPr>
              <a:t>interim </a:t>
            </a:r>
            <a:r>
              <a:rPr lang="en-US" altLang="ko-KR" dirty="0" smtClean="0">
                <a:ea typeface="굴림" pitchFamily="34" charset="-127"/>
              </a:rPr>
              <a:t>meeting held in Atlanta, GA.</a:t>
            </a:r>
            <a:endParaRPr lang="en-US" altLang="ko-KR"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20</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21</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22</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txBox="1">
            <a:spLocks/>
          </p:cNvSpPr>
          <p:nvPr/>
        </p:nvSpPr>
        <p:spPr bwMode="auto">
          <a:xfrm>
            <a:off x="685800" y="304800"/>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800" b="1" i="0" u="none" strike="noStrike" kern="1200" cap="none" spc="0" normalizeH="0" baseline="0" noProof="0" dirty="0" smtClean="0">
                <a:ln>
                  <a:noFill/>
                </a:ln>
                <a:solidFill>
                  <a:schemeClr val="tx1"/>
                </a:solidFill>
                <a:effectLst/>
                <a:uLnTx/>
                <a:uFillTx/>
                <a:latin typeface="Times New Roman" pitchFamily="18" charset="0"/>
                <a:ea typeface="굴림" pitchFamily="34" charset="-127"/>
                <a:cs typeface="+mn-cs"/>
              </a:rPr>
              <a:t>May 2011</a:t>
            </a:r>
            <a:endParaRPr kumimoji="0" lang="en-US" altLang="ko-KR" sz="1800" b="1" i="0" u="none" strike="noStrike" kern="1200" cap="none" spc="0" normalizeH="0" baseline="0" noProof="0" dirty="0">
              <a:ln>
                <a:noFill/>
              </a:ln>
              <a:solidFill>
                <a:schemeClr val="tx1"/>
              </a:solidFill>
              <a:effectLst/>
              <a:uLnTx/>
              <a:uFillTx/>
              <a:latin typeface="Times New Roman" pitchFamily="18" charset="0"/>
              <a:ea typeface="굴림" pitchFamily="34" charset="-127"/>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23</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13455</TotalTime>
  <Words>2698</Words>
  <Application>Microsoft Office PowerPoint</Application>
  <PresentationFormat>On-screen Show (4:3)</PresentationFormat>
  <Paragraphs>368</Paragraphs>
  <Slides>23</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MAC Pending Comments (Total: 34)</vt:lpstr>
      <vt:lpstr>Submissions</vt:lpstr>
      <vt:lpstr>TGac MAC adhoc Motions to be brought for vote in TGac task group</vt:lpstr>
      <vt:lpstr>Pre-Motion #1  (PM1, Mon, 11/07/2011)</vt:lpstr>
      <vt:lpstr>MAC adhoc operating rules</vt:lpstr>
      <vt:lpstr>TGac MAC adhoc Nov 19, 2009 minutes</vt:lpstr>
      <vt:lpstr>TGac MAC straw poll 100119_a</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Chunhui Zhu</cp:lastModifiedBy>
  <cp:revision>345</cp:revision>
  <cp:lastPrinted>1998-02-10T13:28:06Z</cp:lastPrinted>
  <dcterms:created xsi:type="dcterms:W3CDTF">2008-05-05T19:43:32Z</dcterms:created>
  <dcterms:modified xsi:type="dcterms:W3CDTF">2011-11-08T04:56:47Z</dcterms:modified>
</cp:coreProperties>
</file>