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6" r:id="rId3"/>
    <p:sldId id="258" r:id="rId4"/>
    <p:sldId id="260" r:id="rId5"/>
    <p:sldId id="262" r:id="rId6"/>
    <p:sldId id="263" r:id="rId7"/>
    <p:sldId id="272" r:id="rId8"/>
    <p:sldId id="274" r:id="rId9"/>
    <p:sldId id="264" r:id="rId10"/>
    <p:sldId id="266" r:id="rId11"/>
    <p:sldId id="265" r:id="rId12"/>
    <p:sldId id="268" r:id="rId13"/>
    <p:sldId id="271" r:id="rId14"/>
    <p:sldId id="275" r:id="rId15"/>
    <p:sldId id="27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82" autoAdjust="0"/>
  </p:normalViewPr>
  <p:slideViewPr>
    <p:cSldViewPr>
      <p:cViewPr>
        <p:scale>
          <a:sx n="101" d="100"/>
          <a:sy n="101" d="100"/>
        </p:scale>
        <p:origin x="-88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braham\Desktop\AnalyzeOverheadSociaWiF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1200" b="1" i="0" baseline="0">
                <a:effectLst/>
              </a:rPr>
              <a:t>Minimum Device on time to Receive Discovery Messages from all P2P devices in Range for a 1 Minute Discovery Interval</a:t>
            </a:r>
            <a:endParaRPr lang="en-US" sz="1050">
              <a:effectLst/>
            </a:endParaRPr>
          </a:p>
        </c:rich>
      </c:tx>
      <c:layout>
        <c:manualLayout>
          <c:xMode val="edge"/>
          <c:yMode val="edge"/>
          <c:x val="0.1199097112628560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30137751566505"/>
          <c:y val="0.21282939632545933"/>
          <c:w val="0.80247626827626373"/>
          <c:h val="0.61601611119364796"/>
        </c:manualLayout>
      </c:layout>
      <c:scatterChart>
        <c:scatterStyle val="lineMarker"/>
        <c:varyColors val="0"/>
        <c:ser>
          <c:idx val="0"/>
          <c:order val="0"/>
          <c:tx>
            <c:v>WiFi Direct (900MHz)</c:v>
          </c:tx>
          <c:xVal>
            <c:numRef>
              <c:f>Sheet1!$B$8:$B$17</c:f>
              <c:numCache>
                <c:formatCode>General</c:formatCode>
                <c:ptCount val="10"/>
                <c:pt idx="0">
                  <c:v>1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35</c:v>
                </c:pt>
                <c:pt idx="5">
                  <c:v>40</c:v>
                </c:pt>
                <c:pt idx="6">
                  <c:v>50</c:v>
                </c:pt>
                <c:pt idx="7">
                  <c:v>100</c:v>
                </c:pt>
                <c:pt idx="8">
                  <c:v>200</c:v>
                </c:pt>
                <c:pt idx="9">
                  <c:v>500</c:v>
                </c:pt>
              </c:numCache>
            </c:numRef>
          </c:xVal>
          <c:yVal>
            <c:numRef>
              <c:f>Sheet1!$G$8:$G$17</c:f>
              <c:numCache>
                <c:formatCode>General</c:formatCode>
                <c:ptCount val="10"/>
                <c:pt idx="0">
                  <c:v>0</c:v>
                </c:pt>
                <c:pt idx="1">
                  <c:v>2.0196000000000001</c:v>
                </c:pt>
                <c:pt idx="2">
                  <c:v>8.5272000000000006</c:v>
                </c:pt>
                <c:pt idx="3">
                  <c:v>19.5228</c:v>
                </c:pt>
                <c:pt idx="4">
                  <c:v>26.703599999999998</c:v>
                </c:pt>
                <c:pt idx="5">
                  <c:v>35.006399999999999</c:v>
                </c:pt>
                <c:pt idx="6">
                  <c:v>54.978000000000002</c:v>
                </c:pt>
                <c:pt idx="7">
                  <c:v>222.15599999999998</c:v>
                </c:pt>
                <c:pt idx="8">
                  <c:v>893.11200000000008</c:v>
                </c:pt>
                <c:pt idx="9">
                  <c:v>5598.78</c:v>
                </c:pt>
              </c:numCache>
            </c:numRef>
          </c:yVal>
          <c:smooth val="0"/>
        </c:ser>
        <c:ser>
          <c:idx val="1"/>
          <c:order val="1"/>
          <c:tx>
            <c:v>WiFi Direct (2.4GHz)</c:v>
          </c:tx>
          <c:xVal>
            <c:numRef>
              <c:f>Sheet1!$B$8:$B$17</c:f>
              <c:numCache>
                <c:formatCode>General</c:formatCode>
                <c:ptCount val="10"/>
                <c:pt idx="0">
                  <c:v>1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35</c:v>
                </c:pt>
                <c:pt idx="5">
                  <c:v>40</c:v>
                </c:pt>
                <c:pt idx="6">
                  <c:v>50</c:v>
                </c:pt>
                <c:pt idx="7">
                  <c:v>100</c:v>
                </c:pt>
                <c:pt idx="8">
                  <c:v>200</c:v>
                </c:pt>
                <c:pt idx="9">
                  <c:v>500</c:v>
                </c:pt>
              </c:numCache>
            </c:numRef>
          </c:xVal>
          <c:yVal>
            <c:numRef>
              <c:f>Sheet1!$H$8:$H$17</c:f>
              <c:numCache>
                <c:formatCode>General</c:formatCode>
                <c:ptCount val="10"/>
                <c:pt idx="1">
                  <c:v>0.10746</c:v>
                </c:pt>
                <c:pt idx="2">
                  <c:v>0.45371999999999996</c:v>
                </c:pt>
                <c:pt idx="3">
                  <c:v>1.0387799999999998</c:v>
                </c:pt>
                <c:pt idx="4">
                  <c:v>1.42086</c:v>
                </c:pt>
                <c:pt idx="5">
                  <c:v>1.8626399999999999</c:v>
                </c:pt>
                <c:pt idx="6">
                  <c:v>2.9253</c:v>
                </c:pt>
                <c:pt idx="7">
                  <c:v>11.820599999999999</c:v>
                </c:pt>
                <c:pt idx="8">
                  <c:v>47.521199999999993</c:v>
                </c:pt>
                <c:pt idx="9">
                  <c:v>297.90300000000002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277120"/>
        <c:axId val="115131904"/>
      </c:scatterChart>
      <c:valAx>
        <c:axId val="108277120"/>
        <c:scaling>
          <c:logBase val="10"/>
          <c:orientation val="minMax"/>
          <c:max val="5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Number of Devices in range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5131904"/>
        <c:crosses val="autoZero"/>
        <c:crossBetween val="midCat"/>
      </c:valAx>
      <c:valAx>
        <c:axId val="115131904"/>
        <c:scaling>
          <c:orientation val="minMax"/>
          <c:max val="6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/>
                  <a:t>Device on time (sec)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82771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6144541234249712"/>
          <c:y val="0.21565323452215532"/>
          <c:w val="0.408061964917391"/>
          <c:h val="0.230484792342133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0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1724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 userDrawn="1"/>
        </p:nvSpPr>
        <p:spPr bwMode="auto">
          <a:xfrm>
            <a:off x="5862550" y="6475413"/>
            <a:ext cx="26813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Santosh Abraham, Qualcomm Incorporated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5862550" y="6475413"/>
            <a:ext cx="26813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Santosh Abraham, Qualcomm Incorporated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5862550" y="6475413"/>
            <a:ext cx="26813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Santosh Abraham, Qualcomm Incorporated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5"/>
          <p:cNvSpPr txBox="1">
            <a:spLocks noChangeArrowheads="1"/>
          </p:cNvSpPr>
          <p:nvPr userDrawn="1"/>
        </p:nvSpPr>
        <p:spPr bwMode="auto">
          <a:xfrm>
            <a:off x="5862550" y="6475413"/>
            <a:ext cx="26813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Santosh Abraham, Qualcomm Incorporated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 userDrawn="1"/>
        </p:nvSpPr>
        <p:spPr bwMode="auto">
          <a:xfrm>
            <a:off x="5862550" y="6475413"/>
            <a:ext cx="26813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Santosh Abraham, Qualcomm Incorporated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October 2011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1981201" y="256401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802.11-11/1517r0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2550" y="6475413"/>
            <a:ext cx="26813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Incorporated</a:t>
            </a:r>
            <a:endParaRPr lang="en-US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829" y="1371600"/>
            <a:ext cx="7772400" cy="1470025"/>
          </a:xfrm>
        </p:spPr>
        <p:txBody>
          <a:bodyPr/>
          <a:lstStyle/>
          <a:p>
            <a:pPr lvl="0"/>
            <a:r>
              <a:rPr lang="en-US" sz="2400" dirty="0"/>
              <a:t>Efficient </a:t>
            </a:r>
            <a:r>
              <a:rPr lang="en-US" sz="2400" dirty="0" smtClean="0"/>
              <a:t>Device </a:t>
            </a:r>
            <a:r>
              <a:rPr lang="en-US" sz="2400" dirty="0"/>
              <a:t>and Service Discovery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for Peer-to-Peer (P2P) </a:t>
            </a:r>
            <a:r>
              <a:rPr lang="en-US" sz="2400" dirty="0"/>
              <a:t>scenarios</a:t>
            </a:r>
            <a:endParaRPr lang="en-US" sz="24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914400" y="3200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834584"/>
              </p:ext>
            </p:extLst>
          </p:nvPr>
        </p:nvGraphicFramePr>
        <p:xfrm>
          <a:off x="1131888" y="3733800"/>
          <a:ext cx="6937375" cy="187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Document" r:id="rId4" imgW="8864961" imgH="2406236" progId="Word.Document.8">
                  <p:embed/>
                </p:oleObj>
              </mc:Choice>
              <mc:Fallback>
                <p:oleObj name="Document" r:id="rId4" imgW="8864961" imgH="2406236" progId="Word.Document.8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3733800"/>
                        <a:ext cx="6937375" cy="187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14799" y="2831068"/>
            <a:ext cx="1253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10-25-2011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64062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Potential </a:t>
            </a:r>
            <a:r>
              <a:rPr lang="en-US" sz="2800" dirty="0" smtClean="0"/>
              <a:t>Concepts to </a:t>
            </a:r>
            <a:r>
              <a:rPr lang="en-US" sz="2800" dirty="0"/>
              <a:t>Address Requirements - </a:t>
            </a:r>
            <a:r>
              <a:rPr lang="en-US" sz="2800" dirty="0" smtClean="0"/>
              <a:t>II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Solve </a:t>
            </a:r>
            <a:r>
              <a:rPr lang="en-US" dirty="0"/>
              <a:t>co-existence issues</a:t>
            </a:r>
          </a:p>
          <a:p>
            <a:pPr lvl="1"/>
            <a:r>
              <a:rPr lang="en-US" dirty="0"/>
              <a:t>Reduce collisions between discovery messages and data traffic by partitioning time between discovery message transmission and data transmission</a:t>
            </a:r>
          </a:p>
          <a:p>
            <a:pPr lvl="2"/>
            <a:r>
              <a:rPr lang="en-US" dirty="0"/>
              <a:t>Develop techniques to allow P2P devices to achieve this time partitioning in a distributed manner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Investigate security requirements for P2P</a:t>
            </a:r>
          </a:p>
          <a:p>
            <a:pPr lvl="1"/>
            <a:r>
              <a:rPr lang="en-US" dirty="0" smtClean="0"/>
              <a:t>Methods to authenticate P2P discovery messages</a:t>
            </a:r>
          </a:p>
          <a:p>
            <a:pPr lvl="2"/>
            <a:r>
              <a:rPr lang="en-US" dirty="0" smtClean="0"/>
              <a:t>Where authentication is required for Use Case</a:t>
            </a:r>
          </a:p>
          <a:p>
            <a:pPr lvl="1"/>
            <a:r>
              <a:rPr lang="en-US" dirty="0" smtClean="0"/>
              <a:t>Methods to setup secure P2P data connections without infrastructure support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56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Enabling </a:t>
            </a:r>
            <a:r>
              <a:rPr lang="en-US" dirty="0"/>
              <a:t>efficient pre-association discovery for </a:t>
            </a:r>
            <a:r>
              <a:rPr lang="en-US" dirty="0" smtClean="0"/>
              <a:t>P2P </a:t>
            </a:r>
            <a:r>
              <a:rPr lang="en-US" dirty="0"/>
              <a:t>scenarios may enable valuable new </a:t>
            </a:r>
            <a:r>
              <a:rPr lang="en-US" dirty="0" smtClean="0"/>
              <a:t>usages </a:t>
            </a:r>
            <a:r>
              <a:rPr lang="en-US" dirty="0"/>
              <a:t>for 802.11 technology</a:t>
            </a:r>
          </a:p>
          <a:p>
            <a:r>
              <a:rPr lang="en-US" dirty="0" smtClean="0"/>
              <a:t>A </a:t>
            </a:r>
            <a:r>
              <a:rPr lang="en-US" dirty="0"/>
              <a:t>number of </a:t>
            </a:r>
            <a:r>
              <a:rPr lang="en-US" dirty="0" smtClean="0"/>
              <a:t>problems as well as techniques </a:t>
            </a:r>
            <a:r>
              <a:rPr lang="en-US" dirty="0"/>
              <a:t>have been highlighted, most of which would impact the 802.11 MAC / PHY industry </a:t>
            </a:r>
            <a:r>
              <a:rPr lang="en-US" dirty="0" smtClean="0"/>
              <a:t>standard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					</a:t>
            </a:r>
            <a:fld id="{2D77CB6C-44E4-4869-A2CE-0FB6ED06F54A}" type="slidenum">
              <a:rPr lang="en-US" smtClean="0">
                <a:solidFill>
                  <a:srgbClr val="FFFFFF"/>
                </a:solidFill>
              </a:rPr>
              <a:pPr/>
              <a:t>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419600" y="6477000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77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Are you interested in continued discussion </a:t>
            </a:r>
            <a:r>
              <a:rPr lang="en-US" dirty="0" smtClean="0"/>
              <a:t>in WNG on the topic of ‘Pre-association Peer to Peer Device Discovery’ </a:t>
            </a:r>
            <a:r>
              <a:rPr lang="en-US" dirty="0"/>
              <a:t>to explore the potential of creating an 802.11 Study </a:t>
            </a:r>
            <a:r>
              <a:rPr lang="en-US" dirty="0" smtClean="0"/>
              <a:t>Group?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Y:</a:t>
            </a:r>
          </a:p>
          <a:p>
            <a:pPr lvl="1"/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A: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78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94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153400" cy="533400"/>
          </a:xfrm>
        </p:spPr>
        <p:txBody>
          <a:bodyPr/>
          <a:lstStyle/>
          <a:p>
            <a:r>
              <a:rPr lang="en-US" sz="2800" dirty="0" smtClean="0"/>
              <a:t>Potential to leverage existing 802.11 Concepts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267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Several existing </a:t>
            </a:r>
            <a:r>
              <a:rPr lang="en-US" dirty="0"/>
              <a:t>.11 mechanisms </a:t>
            </a:r>
            <a:r>
              <a:rPr lang="en-US" dirty="0" smtClean="0"/>
              <a:t>can be leveraged for P2P communication</a:t>
            </a: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802.11u: </a:t>
            </a:r>
            <a:endParaRPr lang="en-US" dirty="0" smtClean="0"/>
          </a:p>
          <a:p>
            <a:pPr lvl="2"/>
            <a:r>
              <a:rPr lang="en-US" dirty="0" smtClean="0"/>
              <a:t>Use GAS </a:t>
            </a:r>
            <a:r>
              <a:rPr lang="en-US" dirty="0"/>
              <a:t>(Generic Advertisement Services) </a:t>
            </a:r>
            <a:r>
              <a:rPr lang="en-US" dirty="0" smtClean="0"/>
              <a:t>frames for discovery and paging messages.  GAS messages can be exchanged without association</a:t>
            </a:r>
            <a:endParaRPr lang="en-US" dirty="0"/>
          </a:p>
          <a:p>
            <a:pPr lvl="1"/>
            <a:r>
              <a:rPr lang="en-US" dirty="0"/>
              <a:t>802.11p: </a:t>
            </a:r>
            <a:endParaRPr lang="en-US" dirty="0" smtClean="0"/>
          </a:p>
          <a:p>
            <a:pPr lvl="2"/>
            <a:r>
              <a:rPr lang="en-US" dirty="0" smtClean="0"/>
              <a:t>Use  </a:t>
            </a:r>
            <a:r>
              <a:rPr lang="en-US" dirty="0"/>
              <a:t>“Time Advertisement” frames </a:t>
            </a:r>
            <a:r>
              <a:rPr lang="en-US" dirty="0" smtClean="0"/>
              <a:t>for </a:t>
            </a:r>
            <a:r>
              <a:rPr lang="en-US" dirty="0"/>
              <a:t>synchronization of </a:t>
            </a:r>
            <a:r>
              <a:rPr lang="en-US" dirty="0" smtClean="0"/>
              <a:t>P2P devices</a:t>
            </a:r>
          </a:p>
          <a:p>
            <a:pPr lvl="3"/>
            <a:r>
              <a:rPr lang="en-US" dirty="0" smtClean="0"/>
              <a:t>Would provide lower overhead than using beacon frames</a:t>
            </a:r>
            <a:endParaRPr lang="en-US" dirty="0"/>
          </a:p>
          <a:p>
            <a:pPr lvl="1"/>
            <a:r>
              <a:rPr lang="en-US" dirty="0"/>
              <a:t>802.11ad: PCP (PBSS Control Point) concept can be leveraged for </a:t>
            </a:r>
            <a:r>
              <a:rPr lang="en-US" dirty="0" smtClean="0"/>
              <a:t>P2P </a:t>
            </a:r>
            <a:r>
              <a:rPr lang="en-US" dirty="0"/>
              <a:t>device </a:t>
            </a:r>
            <a:r>
              <a:rPr lang="en-US" dirty="0" smtClean="0"/>
              <a:t>coordination</a:t>
            </a:r>
          </a:p>
          <a:p>
            <a:pPr lvl="2"/>
            <a:r>
              <a:rPr lang="en-US" dirty="0"/>
              <a:t>E.g., PCP like device to provide synchronization, transmit medium reservation messages etc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547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Assumptions for Unicast Discovery  Computation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 sz="1800" dirty="0"/>
              <a:t>Message </a:t>
            </a:r>
            <a:r>
              <a:rPr lang="en-US" sz="1800" dirty="0" smtClean="0"/>
              <a:t>Sizes</a:t>
            </a:r>
            <a:r>
              <a:rPr lang="en-US" sz="1800" dirty="0"/>
              <a:t> </a:t>
            </a:r>
            <a:r>
              <a:rPr lang="en-US" sz="1800" dirty="0" smtClean="0"/>
              <a:t>for WiFi </a:t>
            </a:r>
            <a:r>
              <a:rPr lang="en-US" sz="1800" dirty="0"/>
              <a:t>Direct </a:t>
            </a:r>
            <a:endParaRPr lang="en-US" sz="1800" dirty="0" smtClean="0"/>
          </a:p>
          <a:p>
            <a:pPr lvl="1"/>
            <a:r>
              <a:rPr lang="en-US" sz="1400" dirty="0" smtClean="0"/>
              <a:t>~ </a:t>
            </a:r>
            <a:r>
              <a:rPr lang="en-US" sz="1400" dirty="0"/>
              <a:t>200 bytes (probe request/response)</a:t>
            </a:r>
          </a:p>
          <a:p>
            <a:r>
              <a:rPr lang="en-US" sz="1800" dirty="0" smtClean="0"/>
              <a:t>PHY</a:t>
            </a:r>
          </a:p>
          <a:p>
            <a:pPr lvl="1"/>
            <a:r>
              <a:rPr lang="en-US" sz="1400" dirty="0" smtClean="0"/>
              <a:t>2.4GHZ band: 20MHz Channel</a:t>
            </a:r>
          </a:p>
          <a:p>
            <a:pPr lvl="1"/>
            <a:r>
              <a:rPr lang="en-US" sz="1400" dirty="0" smtClean="0"/>
              <a:t>900MHz band : 1 </a:t>
            </a:r>
            <a:r>
              <a:rPr lang="en-US" sz="1400" dirty="0"/>
              <a:t>MHz </a:t>
            </a:r>
            <a:r>
              <a:rPr lang="en-US" sz="1400" dirty="0" smtClean="0"/>
              <a:t>Channel (11ah </a:t>
            </a:r>
            <a:r>
              <a:rPr lang="en-US" sz="1400" dirty="0"/>
              <a:t>900MHz band)</a:t>
            </a:r>
          </a:p>
          <a:p>
            <a:r>
              <a:rPr lang="en-US" sz="1800" dirty="0" smtClean="0"/>
              <a:t>PHY Rates: MCS0 rate</a:t>
            </a:r>
          </a:p>
          <a:p>
            <a:pPr lvl="1"/>
            <a:r>
              <a:rPr lang="en-US" sz="1400" dirty="0" smtClean="0"/>
              <a:t>6Mbps for 2.4GHz channel</a:t>
            </a:r>
          </a:p>
          <a:p>
            <a:pPr lvl="1"/>
            <a:r>
              <a:rPr lang="en-US" sz="1400" dirty="0" smtClean="0"/>
              <a:t> </a:t>
            </a:r>
            <a:r>
              <a:rPr lang="en-US" sz="1400" dirty="0"/>
              <a:t>~ </a:t>
            </a:r>
            <a:r>
              <a:rPr lang="en-US" sz="1400" dirty="0" smtClean="0"/>
              <a:t>300Kbps for 900MHz </a:t>
            </a:r>
            <a:endParaRPr lang="en-US" sz="1400" b="0" dirty="0"/>
          </a:p>
          <a:p>
            <a:r>
              <a:rPr lang="en-US" sz="1800" dirty="0"/>
              <a:t>Other Salient assumptions:</a:t>
            </a:r>
          </a:p>
          <a:p>
            <a:pPr lvl="1"/>
            <a:r>
              <a:rPr lang="en-US" sz="1400" dirty="0" smtClean="0"/>
              <a:t>20</a:t>
            </a:r>
            <a:r>
              <a:rPr lang="en-US" sz="1400" dirty="0"/>
              <a:t>% collisions for discovery packets</a:t>
            </a:r>
          </a:p>
          <a:p>
            <a:pPr lvl="1"/>
            <a:r>
              <a:rPr lang="en-US" sz="1400" dirty="0" smtClean="0"/>
              <a:t>50</a:t>
            </a:r>
            <a:r>
              <a:rPr lang="en-US" sz="1400" dirty="0"/>
              <a:t>% medium time loaded by other traffic</a:t>
            </a:r>
          </a:p>
          <a:p>
            <a:pPr lvl="2"/>
            <a:r>
              <a:rPr lang="en-US" sz="1200" dirty="0"/>
              <a:t>Approximately doubles the total time </a:t>
            </a:r>
            <a:r>
              <a:rPr lang="en-US" sz="1200" dirty="0" smtClean="0"/>
              <a:t>taken </a:t>
            </a:r>
            <a:r>
              <a:rPr lang="en-US" sz="1200" dirty="0"/>
              <a:t>for all nodes to complete transmitting their discovery messages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2819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investigate a number of problems that need to be addressed to enable </a:t>
            </a:r>
            <a:r>
              <a:rPr lang="en-US" dirty="0"/>
              <a:t>efficient pre-association discovery </a:t>
            </a:r>
            <a:r>
              <a:rPr lang="en-US" dirty="0" smtClean="0"/>
              <a:t>between 802.11 STAs for station to station i.e., peer to peer (P2P) communication. We also highlight some techniques to address these problems,  </a:t>
            </a:r>
            <a:r>
              <a:rPr lang="en-US" dirty="0"/>
              <a:t>most of which would impact the 802.11 MAC / PHY industry </a:t>
            </a:r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0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Increased </a:t>
            </a:r>
            <a:r>
              <a:rPr lang="en-US" dirty="0"/>
              <a:t>industry interest in </a:t>
            </a:r>
            <a:r>
              <a:rPr lang="en-US" dirty="0" smtClean="0"/>
              <a:t>direct discovery between devices to </a:t>
            </a:r>
            <a:r>
              <a:rPr lang="en-US" dirty="0"/>
              <a:t>provide proximity-based </a:t>
            </a:r>
            <a:r>
              <a:rPr lang="en-US" dirty="0" smtClean="0"/>
              <a:t>services such as peer to peer (P2P) communication between devices</a:t>
            </a:r>
            <a:endParaRPr lang="en-US" dirty="0"/>
          </a:p>
          <a:p>
            <a:pPr lvl="1"/>
            <a:r>
              <a:rPr lang="en-US" dirty="0" smtClean="0"/>
              <a:t>3GPP </a:t>
            </a:r>
            <a:r>
              <a:rPr lang="en-US" dirty="0"/>
              <a:t>is evaluating standards development in this direction</a:t>
            </a:r>
          </a:p>
          <a:p>
            <a:pPr lvl="1"/>
            <a:r>
              <a:rPr lang="en-US" dirty="0" smtClean="0"/>
              <a:t>WFA </a:t>
            </a:r>
            <a:r>
              <a:rPr lang="en-US" dirty="0"/>
              <a:t>is evaluating enhancements needed to enable proximity based </a:t>
            </a:r>
            <a:r>
              <a:rPr lang="en-US" dirty="0" smtClean="0"/>
              <a:t>services and service discovery 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Typical connection cycle for </a:t>
            </a:r>
            <a:r>
              <a:rPr lang="en-US" dirty="0" smtClean="0"/>
              <a:t>P2P </a:t>
            </a:r>
            <a:r>
              <a:rPr lang="en-US" dirty="0"/>
              <a:t>communication: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Device and Service Discovery of proximal devices</a:t>
            </a:r>
          </a:p>
          <a:p>
            <a:pPr marL="1200150" lvl="2" indent="-342900"/>
            <a:r>
              <a:rPr lang="en-US" dirty="0" smtClean="0"/>
              <a:t>Scan </a:t>
            </a:r>
            <a:r>
              <a:rPr lang="en-US" dirty="0"/>
              <a:t>for device and service advertising messages from proximal devices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Authentication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Association and application level session setup.</a:t>
            </a:r>
          </a:p>
          <a:p>
            <a:pPr marL="914400" lvl="1" indent="-457200">
              <a:buNone/>
            </a:pPr>
            <a:r>
              <a:rPr lang="en-US" dirty="0"/>
              <a:t> </a:t>
            </a:r>
          </a:p>
          <a:p>
            <a:r>
              <a:rPr lang="en-US" dirty="0"/>
              <a:t>In this presentation, we focus on pre-association </a:t>
            </a:r>
            <a:r>
              <a:rPr lang="en-US" dirty="0" smtClean="0"/>
              <a:t>P2P </a:t>
            </a:r>
            <a:r>
              <a:rPr lang="en-US" dirty="0"/>
              <a:t>steps (1,2 above)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5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533400"/>
          </a:xfrm>
        </p:spPr>
        <p:txBody>
          <a:bodyPr/>
          <a:lstStyle/>
          <a:p>
            <a:r>
              <a:rPr lang="en-US" sz="2800" dirty="0"/>
              <a:t>High Level </a:t>
            </a:r>
            <a:r>
              <a:rPr lang="en-US" sz="2800" dirty="0" smtClean="0"/>
              <a:t>Requirements </a:t>
            </a:r>
            <a:r>
              <a:rPr lang="en-US" sz="2800" dirty="0"/>
              <a:t>for Efficient </a:t>
            </a:r>
            <a:r>
              <a:rPr lang="en-US" sz="2800" dirty="0" smtClean="0"/>
              <a:t>P2P Communication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Low </a:t>
            </a:r>
            <a:r>
              <a:rPr lang="en-US" dirty="0"/>
              <a:t>Power </a:t>
            </a:r>
            <a:r>
              <a:rPr lang="en-US" dirty="0" smtClean="0"/>
              <a:t>Consumption</a:t>
            </a:r>
          </a:p>
          <a:p>
            <a:pPr lvl="1"/>
            <a:r>
              <a:rPr lang="en-US" dirty="0" smtClean="0"/>
              <a:t>P2P communication targeted at mobile handsets with stringent power requirements .</a:t>
            </a:r>
          </a:p>
          <a:p>
            <a:r>
              <a:rPr lang="en-US" dirty="0" smtClean="0"/>
              <a:t>Coexistence with legacy traffic</a:t>
            </a:r>
          </a:p>
          <a:p>
            <a:pPr lvl="1"/>
            <a:r>
              <a:rPr lang="en-US" dirty="0" smtClean="0"/>
              <a:t>Ensure that discovery messages do not significantly affect legacy device behavior.</a:t>
            </a:r>
          </a:p>
          <a:p>
            <a:r>
              <a:rPr lang="en-US" dirty="0"/>
              <a:t>Scalable Device and Service Discovery</a:t>
            </a:r>
          </a:p>
          <a:p>
            <a:pPr lvl="1"/>
            <a:r>
              <a:rPr lang="en-US" dirty="0" smtClean="0"/>
              <a:t>Operate with low overhead </a:t>
            </a:r>
            <a:r>
              <a:rPr lang="en-US" dirty="0"/>
              <a:t>yet preserve reasonable discovery time in scenarios with large number of </a:t>
            </a:r>
            <a:r>
              <a:rPr lang="en-US" dirty="0" smtClean="0"/>
              <a:t>devices</a:t>
            </a:r>
          </a:p>
          <a:p>
            <a:r>
              <a:rPr lang="en-US" dirty="0" smtClean="0"/>
              <a:t>Security/Privacy</a:t>
            </a:r>
          </a:p>
          <a:p>
            <a:pPr lvl="1"/>
            <a:r>
              <a:rPr lang="en-US" dirty="0" smtClean="0"/>
              <a:t>Secure communication must be established without an infrastructure in place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					</a:t>
            </a:r>
            <a:fld id="{2D77CB6C-44E4-4869-A2CE-0FB6ED06F54A}" type="slidenum">
              <a:rPr lang="en-US" smtClean="0">
                <a:solidFill>
                  <a:srgbClr val="FFFFFF"/>
                </a:solidFill>
              </a:rPr>
              <a:pPr/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497388" y="66278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09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Power Consumption Issues for P2P Discovery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P2P communications are likely to target mobile devices that have stringent power drain requirements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Contributing factors to increased power drain:</a:t>
            </a:r>
          </a:p>
          <a:p>
            <a:pPr lvl="1"/>
            <a:r>
              <a:rPr lang="en-US" dirty="0" smtClean="0"/>
              <a:t>Un-coordinated  transmission of discovery messages requires all P2P devices to remain </a:t>
            </a:r>
            <a:r>
              <a:rPr lang="en-US" dirty="0"/>
              <a:t>in receive state for extended </a:t>
            </a:r>
            <a:r>
              <a:rPr lang="en-US" dirty="0" smtClean="0"/>
              <a:t>periods</a:t>
            </a:r>
          </a:p>
          <a:p>
            <a:pPr lvl="1"/>
            <a:r>
              <a:rPr lang="en-US" dirty="0" smtClean="0"/>
              <a:t>Contention,  and collisions between discovery/paging packets and other data packets especially as number of users increase. </a:t>
            </a:r>
          </a:p>
          <a:p>
            <a:pPr marL="0" indent="0"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					</a:t>
            </a:r>
            <a:fld id="{2D77CB6C-44E4-4869-A2CE-0FB6ED06F54A}" type="slidenum">
              <a:rPr lang="en-US" smtClean="0">
                <a:solidFill>
                  <a:srgbClr val="FFFFFF"/>
                </a:solidFill>
              </a:rPr>
              <a:pPr/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497388" y="66278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2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Co-Existence and Security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Co-Existence Issues</a:t>
            </a:r>
            <a:endParaRPr lang="en-US" dirty="0"/>
          </a:p>
          <a:p>
            <a:pPr lvl="1"/>
            <a:r>
              <a:rPr lang="en-US" dirty="0" smtClean="0"/>
              <a:t>Need to ensure that legacy data traffic is not significantly hindered by discovery packet transmissions. </a:t>
            </a:r>
          </a:p>
          <a:p>
            <a:pPr lvl="2"/>
            <a:r>
              <a:rPr lang="en-US" dirty="0"/>
              <a:t>Reduce likelihood of collision between discovery messages and </a:t>
            </a:r>
            <a:r>
              <a:rPr lang="en-US" dirty="0" smtClean="0"/>
              <a:t>data </a:t>
            </a:r>
            <a:r>
              <a:rPr lang="en-US" dirty="0"/>
              <a:t>traffic  by </a:t>
            </a:r>
            <a:r>
              <a:rPr lang="en-US" dirty="0" smtClean="0"/>
              <a:t>P2P </a:t>
            </a:r>
            <a:r>
              <a:rPr lang="en-US" dirty="0"/>
              <a:t>devices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Security Issues</a:t>
            </a:r>
          </a:p>
          <a:p>
            <a:pPr lvl="1"/>
            <a:r>
              <a:rPr lang="en-US" dirty="0" smtClean="0"/>
              <a:t>Validate advertisements from other P2P devices</a:t>
            </a:r>
          </a:p>
          <a:p>
            <a:pPr lvl="1"/>
            <a:r>
              <a:rPr lang="en-US" dirty="0" smtClean="0"/>
              <a:t>Mechanisms for set up and tear down of secure P2P data sessions</a:t>
            </a:r>
          </a:p>
          <a:p>
            <a:pPr lvl="2"/>
            <a:r>
              <a:rPr lang="en-US" dirty="0" smtClean="0"/>
              <a:t>Security methods requiring infrastructure (e.g. Authentication Servers) may not be suitable for setup and tear down of P2P sessions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					</a:t>
            </a:r>
            <a:fld id="{2D77CB6C-44E4-4869-A2CE-0FB6ED06F54A}" type="slidenum">
              <a:rPr lang="en-US" smtClean="0">
                <a:solidFill>
                  <a:srgbClr val="FFFFFF"/>
                </a:solidFill>
              </a:rPr>
              <a:pPr/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497388" y="66278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16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Scalability of Device Discovery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4311"/>
            <a:ext cx="83058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Places of congregation like malls, downtown, amusement parks, stations, stadiums can have large number of devices within WLAN range.  </a:t>
            </a:r>
          </a:p>
          <a:p>
            <a:pPr lvl="1"/>
            <a:r>
              <a:rPr lang="en-US" sz="1800" dirty="0" smtClean="0"/>
              <a:t>Typical range values are</a:t>
            </a:r>
            <a:endParaRPr lang="en-US" sz="1800" dirty="0"/>
          </a:p>
          <a:p>
            <a:pPr lvl="2"/>
            <a:r>
              <a:rPr lang="en-US" sz="1600" dirty="0" smtClean="0"/>
              <a:t>2.4GHz Band:  ~70-140m*</a:t>
            </a:r>
          </a:p>
          <a:p>
            <a:pPr lvl="2"/>
            <a:r>
              <a:rPr lang="en-US" sz="1600" dirty="0" smtClean="0"/>
              <a:t>900MHz Band: ~200-400m* (1MHz channel)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Such </a:t>
            </a:r>
            <a:r>
              <a:rPr lang="en-US" dirty="0"/>
              <a:t>ranges can accommodate several 1000s of devices </a:t>
            </a:r>
          </a:p>
          <a:p>
            <a:pPr lvl="2"/>
            <a:r>
              <a:rPr lang="en-US" sz="1600" dirty="0" smtClean="0"/>
              <a:t>E.g.  Assuming 9m</a:t>
            </a:r>
            <a:r>
              <a:rPr lang="en-US" sz="1600" baseline="30000" dirty="0" smtClean="0"/>
              <a:t>2 </a:t>
            </a:r>
            <a:r>
              <a:rPr lang="en-US" sz="1600" dirty="0" smtClean="0"/>
              <a:t>  (~3m X 3m square) per person, a </a:t>
            </a:r>
          </a:p>
          <a:p>
            <a:pPr lvl="3"/>
            <a:r>
              <a:rPr lang="en-US" sz="1400" dirty="0" smtClean="0"/>
              <a:t>70m range accommodates ~1700  people </a:t>
            </a:r>
          </a:p>
          <a:p>
            <a:pPr lvl="3"/>
            <a:r>
              <a:rPr lang="en-US" sz="1400" dirty="0"/>
              <a:t>200m </a:t>
            </a:r>
            <a:r>
              <a:rPr lang="en-US" sz="1400" dirty="0" smtClean="0"/>
              <a:t>range </a:t>
            </a:r>
            <a:r>
              <a:rPr lang="en-US" sz="1400" dirty="0"/>
              <a:t>accommodates</a:t>
            </a:r>
            <a:r>
              <a:rPr lang="en-US" sz="1400" dirty="0" smtClean="0"/>
              <a:t> ~14000 people</a:t>
            </a:r>
            <a:br>
              <a:rPr lang="en-US" sz="1400" dirty="0" smtClean="0"/>
            </a:br>
            <a:endParaRPr lang="en-US" sz="1400" dirty="0" smtClean="0"/>
          </a:p>
          <a:p>
            <a:pPr lvl="2"/>
            <a:r>
              <a:rPr lang="en-US" sz="1600" dirty="0"/>
              <a:t>E.g.  Assuming 3m</a:t>
            </a:r>
            <a:r>
              <a:rPr lang="en-US" sz="1600" baseline="30000" dirty="0"/>
              <a:t>2 </a:t>
            </a:r>
            <a:r>
              <a:rPr lang="en-US" sz="1600" dirty="0"/>
              <a:t>  (~1.7m X 1.7m square) per person, a </a:t>
            </a:r>
          </a:p>
          <a:p>
            <a:pPr lvl="3"/>
            <a:r>
              <a:rPr lang="en-US" sz="1400" dirty="0"/>
              <a:t>70m range accommodates ~5000  people </a:t>
            </a:r>
          </a:p>
          <a:p>
            <a:pPr lvl="3"/>
            <a:r>
              <a:rPr lang="en-US" sz="1400" dirty="0"/>
              <a:t>200m range accommodates ~</a:t>
            </a:r>
            <a:r>
              <a:rPr lang="en-US" sz="1400" dirty="0" smtClean="0"/>
              <a:t>40,000  </a:t>
            </a:r>
            <a:r>
              <a:rPr lang="en-US" sz="1400" dirty="0"/>
              <a:t>people </a:t>
            </a:r>
          </a:p>
          <a:p>
            <a:pPr lvl="2">
              <a:buNone/>
            </a:pPr>
            <a:endParaRPr lang="en-US" sz="1600" dirty="0" smtClean="0"/>
          </a:p>
          <a:p>
            <a:r>
              <a:rPr lang="en-US" sz="2000" dirty="0" smtClean="0"/>
              <a:t>Messaging with Query/Response based protocols lead to extremely large message load  that scales as </a:t>
            </a:r>
            <a:r>
              <a:rPr lang="en-US" sz="2000" i="1" dirty="0" smtClean="0"/>
              <a:t>O(N</a:t>
            </a:r>
            <a:r>
              <a:rPr lang="en-US" sz="2000" i="1" baseline="30000" dirty="0" smtClean="0"/>
              <a:t>2</a:t>
            </a:r>
            <a:r>
              <a:rPr lang="en-US" sz="2000" i="1" dirty="0" smtClean="0"/>
              <a:t>)  </a:t>
            </a:r>
            <a:r>
              <a:rPr lang="en-US" sz="2000" dirty="0" smtClean="0"/>
              <a:t>(see next slide)</a:t>
            </a:r>
            <a:br>
              <a:rPr lang="en-US" sz="2000" dirty="0" smtClean="0"/>
            </a:br>
            <a:r>
              <a:rPr lang="en-US" sz="2000" i="1" dirty="0" smtClean="0"/>
              <a:t> </a:t>
            </a:r>
          </a:p>
          <a:p>
            <a:r>
              <a:rPr lang="en-US" sz="2000" dirty="0" smtClean="0"/>
              <a:t>Multicast protocols may alleviate messaging burden, however mechanisms for co-ordination of transmissions between devices need to be in place to realize efficiency gains</a:t>
            </a:r>
          </a:p>
          <a:p>
            <a:pPr lvl="2">
              <a:buNone/>
            </a:pPr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					</a:t>
            </a:r>
            <a:fld id="{2D77CB6C-44E4-4869-A2CE-0FB6ED06F54A}" type="slidenum">
              <a:rPr lang="en-US" smtClean="0">
                <a:solidFill>
                  <a:srgbClr val="FFFFFF"/>
                </a:solidFill>
              </a:rPr>
              <a:pPr/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262" y="6222958"/>
            <a:ext cx="7391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*Based on 802.11 Channel Model D and 0 -10dB </a:t>
            </a:r>
            <a:r>
              <a:rPr lang="en-US" sz="1050" dirty="0" smtClean="0"/>
              <a:t>shadowing/wall-penetration  </a:t>
            </a:r>
            <a:r>
              <a:rPr lang="en-US" sz="1050" dirty="0"/>
              <a:t>losses, 18dBm Tx power, single antenna devices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497388" y="66278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07857"/>
              </p:ext>
            </p:extLst>
          </p:nvPr>
        </p:nvGraphicFramePr>
        <p:xfrm>
          <a:off x="5105401" y="1676400"/>
          <a:ext cx="401032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Calculation for Unicast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4724400" cy="4724400"/>
          </a:xfrm>
        </p:spPr>
        <p:txBody>
          <a:bodyPr/>
          <a:lstStyle/>
          <a:p>
            <a:r>
              <a:rPr lang="en-US" sz="2000" dirty="0" smtClean="0"/>
              <a:t>WiFi Direct operation is based on  query request/response type messaging that leads to  </a:t>
            </a:r>
            <a:r>
              <a:rPr lang="en-US" sz="2000" i="1" dirty="0" smtClean="0"/>
              <a:t>O(N</a:t>
            </a:r>
            <a:r>
              <a:rPr lang="en-US" sz="2000" i="1" baseline="30000" dirty="0" smtClean="0"/>
              <a:t>2</a:t>
            </a:r>
            <a:r>
              <a:rPr lang="en-US" sz="2000" i="1" dirty="0" smtClean="0"/>
              <a:t>)</a:t>
            </a:r>
            <a:r>
              <a:rPr lang="en-US" sz="2000" dirty="0" smtClean="0"/>
              <a:t> messaging</a:t>
            </a:r>
          </a:p>
          <a:p>
            <a:r>
              <a:rPr lang="en-US" sz="2000" dirty="0" smtClean="0"/>
              <a:t>Observations: For a Discovery Interval of 1 minutes*</a:t>
            </a:r>
          </a:p>
          <a:p>
            <a:pPr lvl="1"/>
            <a:r>
              <a:rPr lang="en-US" sz="1800" dirty="0" smtClean="0"/>
              <a:t>With 2.4GHz (20MHz channel): beyond 100 devices, discovery on time overhead  exceeds 20%  </a:t>
            </a:r>
          </a:p>
          <a:p>
            <a:pPr lvl="1"/>
            <a:r>
              <a:rPr lang="en-US" sz="1800" dirty="0" smtClean="0"/>
              <a:t>With a 1MHz channel e.g. in 900MHz Band :device on time overhead exceeds 100% minute beyond 50 devices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6123801"/>
            <a:ext cx="42911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*See Appendix for details on message sizes and other assumptions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28197" y="4384956"/>
            <a:ext cx="396262" cy="216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4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Potential Concepts to Address Requirements - 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Features to allow for Low Power Consumption</a:t>
            </a:r>
          </a:p>
          <a:p>
            <a:pPr lvl="1"/>
            <a:r>
              <a:rPr lang="en-US" dirty="0"/>
              <a:t>Enable P2P devices to be awake for short time for  receiving discovery messages and be in sleep state other wise</a:t>
            </a:r>
          </a:p>
          <a:p>
            <a:pPr lvl="1"/>
            <a:r>
              <a:rPr lang="en-US" dirty="0"/>
              <a:t>Enable efficient paging of discovered devices</a:t>
            </a:r>
          </a:p>
          <a:p>
            <a:pPr lvl="2"/>
            <a:r>
              <a:rPr lang="en-US" dirty="0"/>
              <a:t>P2P devices should not be </a:t>
            </a:r>
            <a:r>
              <a:rPr lang="en-US" dirty="0" smtClean="0"/>
              <a:t>required to </a:t>
            </a:r>
            <a:r>
              <a:rPr lang="en-US" dirty="0"/>
              <a:t>remain indefinitely on to receive requests to connect</a:t>
            </a:r>
          </a:p>
          <a:p>
            <a:pPr lvl="1"/>
            <a:r>
              <a:rPr lang="en-US" dirty="0" smtClean="0"/>
              <a:t>Shorter </a:t>
            </a:r>
            <a:r>
              <a:rPr lang="en-US" dirty="0"/>
              <a:t>discovery messages would also </a:t>
            </a:r>
            <a:r>
              <a:rPr lang="en-US" dirty="0" smtClean="0"/>
              <a:t>result in </a:t>
            </a:r>
            <a:r>
              <a:rPr lang="en-US" dirty="0"/>
              <a:t>lower power consumption</a:t>
            </a:r>
          </a:p>
          <a:p>
            <a:endParaRPr lang="en-US" dirty="0" smtClean="0"/>
          </a:p>
          <a:p>
            <a:r>
              <a:rPr lang="en-US" dirty="0" smtClean="0"/>
              <a:t>Enable scalable device discovery</a:t>
            </a:r>
          </a:p>
          <a:p>
            <a:pPr lvl="1"/>
            <a:r>
              <a:rPr lang="en-US" dirty="0" smtClean="0"/>
              <a:t>Use broadcast </a:t>
            </a:r>
            <a:r>
              <a:rPr lang="en-US" dirty="0"/>
              <a:t>of </a:t>
            </a:r>
            <a:r>
              <a:rPr lang="en-US" dirty="0" smtClean="0"/>
              <a:t>discovery </a:t>
            </a:r>
            <a:r>
              <a:rPr lang="en-US" dirty="0"/>
              <a:t>messages </a:t>
            </a:r>
            <a:endParaRPr lang="en-US" dirty="0" smtClean="0"/>
          </a:p>
          <a:p>
            <a:pPr lvl="2"/>
            <a:r>
              <a:rPr lang="en-US" dirty="0" smtClean="0"/>
              <a:t> Avoid query </a:t>
            </a:r>
            <a:r>
              <a:rPr lang="en-US" dirty="0"/>
              <a:t>response </a:t>
            </a:r>
            <a:r>
              <a:rPr lang="en-US" dirty="0" smtClean="0"/>
              <a:t>model due to </a:t>
            </a:r>
            <a:r>
              <a:rPr lang="en-US" i="1" dirty="0" smtClean="0"/>
              <a:t>O(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 smtClean="0"/>
              <a:t>) </a:t>
            </a:r>
            <a:r>
              <a:rPr lang="en-US" dirty="0" smtClean="0"/>
              <a:t>scaling</a:t>
            </a:r>
            <a:endParaRPr lang="en-US" dirty="0"/>
          </a:p>
          <a:p>
            <a:pPr lvl="2"/>
            <a:r>
              <a:rPr lang="en-US" dirty="0" smtClean="0"/>
              <a:t>Enhance </a:t>
            </a:r>
            <a:r>
              <a:rPr lang="en-US" dirty="0"/>
              <a:t>CSMA to reduce collisions </a:t>
            </a:r>
            <a:r>
              <a:rPr lang="en-US" dirty="0" smtClean="0"/>
              <a:t>between  </a:t>
            </a:r>
            <a:r>
              <a:rPr lang="en-US" dirty="0"/>
              <a:t>discovery messages from </a:t>
            </a:r>
            <a:r>
              <a:rPr lang="en-US" dirty="0" smtClean="0"/>
              <a:t>P2P devices during discovery message transmission intervals </a:t>
            </a:r>
            <a:endParaRPr lang="en-US" dirty="0"/>
          </a:p>
          <a:p>
            <a:pPr lvl="2"/>
            <a:r>
              <a:rPr lang="en-US" dirty="0" smtClean="0"/>
              <a:t>Design shorter messages for discovery. E.g. techniques include</a:t>
            </a:r>
          </a:p>
          <a:p>
            <a:pPr lvl="3"/>
            <a:r>
              <a:rPr lang="en-US" dirty="0" smtClean="0"/>
              <a:t>Reduce MAC header fields</a:t>
            </a:r>
          </a:p>
          <a:p>
            <a:pPr lvl="3"/>
            <a:r>
              <a:rPr lang="en-US" dirty="0" smtClean="0"/>
              <a:t>Avoid IP/UDP </a:t>
            </a:r>
            <a:r>
              <a:rPr lang="en-US" dirty="0"/>
              <a:t>and potentially other application-layer </a:t>
            </a:r>
            <a:r>
              <a:rPr lang="en-US" dirty="0" smtClean="0"/>
              <a:t>overheads for discovery messages</a:t>
            </a:r>
          </a:p>
          <a:p>
            <a:pPr lvl="2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					</a:t>
            </a:r>
            <a:fld id="{2D77CB6C-44E4-4869-A2CE-0FB6ED06F54A}" type="slidenum">
              <a:rPr lang="en-US" smtClean="0">
                <a:solidFill>
                  <a:srgbClr val="FFFFFF"/>
                </a:solidFill>
              </a:rPr>
              <a:pPr/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495800" y="6477000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5436"/>
      </p:ext>
    </p:extLst>
  </p:cSld>
  <p:clrMapOvr>
    <a:masterClrMapping/>
  </p:clrMapOvr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1917</TotalTime>
  <Words>1164</Words>
  <Application>Microsoft Office PowerPoint</Application>
  <PresentationFormat>On-screen Show (4:3)</PresentationFormat>
  <Paragraphs>207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QcomPropConfidential</vt:lpstr>
      <vt:lpstr>Document</vt:lpstr>
      <vt:lpstr>Efficient Device and Service Discovery  for Peer-to-Peer (P2P) scenarios</vt:lpstr>
      <vt:lpstr>Abstract</vt:lpstr>
      <vt:lpstr>Introduction</vt:lpstr>
      <vt:lpstr>High Level Requirements for Efficient P2P Communication</vt:lpstr>
      <vt:lpstr>Power Consumption Issues for P2P Discovery</vt:lpstr>
      <vt:lpstr>Co-Existence and Security Requirements</vt:lpstr>
      <vt:lpstr>Scalability of Device Discovery</vt:lpstr>
      <vt:lpstr>Sample Calculation for Unicast Discovery</vt:lpstr>
      <vt:lpstr>Potential Concepts to Address Requirements - I</vt:lpstr>
      <vt:lpstr>Potential Concepts to Address Requirements - II</vt:lpstr>
      <vt:lpstr>Conclusion</vt:lpstr>
      <vt:lpstr>Straw Poll</vt:lpstr>
      <vt:lpstr>Appendix</vt:lpstr>
      <vt:lpstr>Potential to leverage existing 802.11 Concepts</vt:lpstr>
      <vt:lpstr>Assumptions for Unicast Discovery  Computation</vt:lpstr>
    </vt:vector>
  </TitlesOfParts>
  <Company>Qualcomm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 requirements for Efficient D2D Wireless Mobile Devices and Service Discovery</dc:title>
  <dc:creator>Santosh Abraham</dc:creator>
  <cp:lastModifiedBy>Santosh Abraham</cp:lastModifiedBy>
  <cp:revision>205</cp:revision>
  <cp:lastPrinted>1998-02-10T13:28:06Z</cp:lastPrinted>
  <dcterms:created xsi:type="dcterms:W3CDTF">2011-10-25T19:27:55Z</dcterms:created>
  <dcterms:modified xsi:type="dcterms:W3CDTF">2011-11-07T15:16:43Z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1641853936</vt:i4>
  </property>
  <property fmtid="{D5CDD505-2E9C-101B-9397-08002B2CF9AE}" pid="3" name="_NewReviewCycle">
    <vt:lpwstr/>
  </property>
  <property fmtid="{D5CDD505-2E9C-101B-9397-08002B2CF9AE}" pid="4" name="_EmailSubject">
    <vt:lpwstr>Draft presentation for 802.11WNG on P2P discovery</vt:lpwstr>
  </property>
  <property fmtid="{D5CDD505-2E9C-101B-9397-08002B2CF9AE}" pid="5" name="_AuthorEmail">
    <vt:lpwstr>sabraham@qualcomm.com</vt:lpwstr>
  </property>
  <property fmtid="{D5CDD505-2E9C-101B-9397-08002B2CF9AE}" pid="6" name="_AuthorEmailDisplayName">
    <vt:lpwstr>Abraham, Santosh</vt:lpwstr>
  </property>
  <property fmtid="{D5CDD505-2E9C-101B-9397-08002B2CF9AE}" pid="7" name="_PreviousAdHocReviewCycleID">
    <vt:i4>-651083707</vt:i4>
  </property>
</Properties>
</file>