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0" r:id="rId3"/>
    <p:sldId id="281" r:id="rId4"/>
    <p:sldId id="290" r:id="rId5"/>
    <p:sldId id="287" r:id="rId6"/>
    <p:sldId id="288" r:id="rId7"/>
    <p:sldId id="289" r:id="rId8"/>
    <p:sldId id="291" r:id="rId9"/>
    <p:sldId id="292" r:id="rId10"/>
    <p:sldId id="279" r:id="rId11"/>
    <p:sldId id="286" r:id="rId12"/>
    <p:sldId id="273" r:id="rId13"/>
    <p:sldId id="274" r:id="rId14"/>
    <p:sldId id="275" r:id="rId15"/>
    <p:sldId id="276" r:id="rId16"/>
    <p:sldId id="277"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97" autoAdjust="0"/>
    <p:restoredTop sz="94671" autoAdjust="0"/>
  </p:normalViewPr>
  <p:slideViewPr>
    <p:cSldViewPr>
      <p:cViewPr>
        <p:scale>
          <a:sx n="80" d="100"/>
          <a:sy n="80" d="100"/>
        </p:scale>
        <p:origin x="-1284" y="19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November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802.11-11/1501r5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1/11-11-1455-00-00ah-802-11ah-network-outdoor-deployment-issues.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2011-11-06</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142"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Discuss. The last two were very short.</a:t>
            </a:r>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1059331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September meeting minutes</a:t>
            </a:r>
          </a:p>
          <a:p>
            <a:pPr marL="1009650" lvl="1" indent="-609600"/>
            <a:r>
              <a:rPr lang="en-US" dirty="0" smtClean="0">
                <a:solidFill>
                  <a:srgbClr val="00B050"/>
                </a:solidFill>
              </a:rPr>
              <a:t>September meeting minutes 11/1358r0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October 31 </a:t>
            </a:r>
            <a:r>
              <a:rPr lang="en-US" dirty="0">
                <a:solidFill>
                  <a:srgbClr val="00B050"/>
                </a:solidFill>
              </a:rPr>
              <a:t>teleconference </a:t>
            </a:r>
            <a:r>
              <a:rPr lang="en-US" dirty="0" smtClean="0">
                <a:solidFill>
                  <a:srgbClr val="00B050"/>
                </a:solidFill>
              </a:rPr>
              <a:t>minutes 11/1438r0 </a:t>
            </a:r>
            <a:endParaRPr lang="en-US" dirty="0">
              <a:solidFill>
                <a:srgbClr val="00B050"/>
              </a:solidFill>
            </a:endParaRPr>
          </a:p>
          <a:p>
            <a:pPr marL="1009650" lvl="1" indent="-609600"/>
            <a:r>
              <a:rPr lang="en-US" dirty="0" smtClean="0">
                <a:solidFill>
                  <a:srgbClr val="00B050"/>
                </a:solidFill>
              </a:rPr>
              <a:t>October 10 </a:t>
            </a:r>
            <a:r>
              <a:rPr lang="en-US" dirty="0">
                <a:solidFill>
                  <a:srgbClr val="00B050"/>
                </a:solidFill>
              </a:rPr>
              <a:t>teleconference </a:t>
            </a:r>
            <a:r>
              <a:rPr lang="en-US" dirty="0" smtClean="0">
                <a:solidFill>
                  <a:srgbClr val="00B050"/>
                </a:solidFill>
              </a:rPr>
              <a:t>minutes 11/1376r0</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dirty="0" smtClean="0">
                <a:solidFill>
                  <a:srgbClr val="00B050"/>
                </a:solidFill>
              </a:rPr>
              <a:t>11/1489 </a:t>
            </a:r>
            <a:r>
              <a:rPr lang="en-US" dirty="0">
                <a:solidFill>
                  <a:srgbClr val="00B050"/>
                </a:solidFill>
              </a:rPr>
              <a:t>green field 11ac packet for </a:t>
            </a:r>
            <a:r>
              <a:rPr lang="en-US" dirty="0" err="1">
                <a:solidFill>
                  <a:srgbClr val="00B050"/>
                </a:solidFill>
              </a:rPr>
              <a:t>tgah</a:t>
            </a:r>
            <a:endParaRPr lang="en-US" dirty="0">
              <a:solidFill>
                <a:srgbClr val="00B050"/>
              </a:solidFill>
            </a:endParaRPr>
          </a:p>
          <a:p>
            <a:pPr lvl="1"/>
            <a:r>
              <a:rPr lang="en-US" dirty="0" err="1">
                <a:solidFill>
                  <a:srgbClr val="00B050"/>
                </a:solidFill>
              </a:rPr>
              <a:t>Heejung</a:t>
            </a:r>
            <a:r>
              <a:rPr lang="en-US" dirty="0">
                <a:solidFill>
                  <a:srgbClr val="00B050"/>
                </a:solidFill>
              </a:rPr>
              <a:t> Yu (ETRI</a:t>
            </a:r>
            <a:r>
              <a:rPr lang="en-US" dirty="0" smtClean="0">
                <a:solidFill>
                  <a:srgbClr val="00B050"/>
                </a:solidFill>
              </a:rPr>
              <a:t>) Straw poll 16-0-32</a:t>
            </a:r>
            <a:endParaRPr lang="en-US" dirty="0">
              <a:solidFill>
                <a:srgbClr val="00B050"/>
              </a:solidFill>
            </a:endParaRPr>
          </a:p>
          <a:p>
            <a:r>
              <a:rPr lang="en-US" dirty="0">
                <a:solidFill>
                  <a:srgbClr val="00B050"/>
                </a:solidFill>
              </a:rPr>
              <a:t>11/1490 repetition schemes for </a:t>
            </a:r>
            <a:r>
              <a:rPr lang="en-US" dirty="0" err="1">
                <a:solidFill>
                  <a:srgbClr val="00B050"/>
                </a:solidFill>
              </a:rPr>
              <a:t>tgah</a:t>
            </a:r>
            <a:endParaRPr lang="en-US" dirty="0">
              <a:solidFill>
                <a:srgbClr val="00B050"/>
              </a:solidFill>
            </a:endParaRPr>
          </a:p>
          <a:p>
            <a:pPr lvl="1"/>
            <a:r>
              <a:rPr lang="en-US" dirty="0" err="1">
                <a:solidFill>
                  <a:srgbClr val="00B050"/>
                </a:solidFill>
              </a:rPr>
              <a:t>Heejung</a:t>
            </a:r>
            <a:r>
              <a:rPr lang="en-US" dirty="0">
                <a:solidFill>
                  <a:srgbClr val="00B050"/>
                </a:solidFill>
              </a:rPr>
              <a:t> Yu (ETRI</a:t>
            </a:r>
            <a:r>
              <a:rPr lang="en-US" dirty="0" smtClean="0">
                <a:solidFill>
                  <a:srgbClr val="00B050"/>
                </a:solidFill>
              </a:rPr>
              <a:t>) Straw poll 49-0-8</a:t>
            </a:r>
          </a:p>
          <a:p>
            <a:r>
              <a:rPr lang="en-US" dirty="0" smtClean="0">
                <a:solidFill>
                  <a:srgbClr val="00B050"/>
                </a:solidFill>
              </a:rPr>
              <a:t>11/1263 </a:t>
            </a:r>
            <a:r>
              <a:rPr lang="en-US" dirty="0">
                <a:solidFill>
                  <a:srgbClr val="00B050"/>
                </a:solidFill>
              </a:rPr>
              <a:t>STA-STA </a:t>
            </a:r>
            <a:r>
              <a:rPr lang="en-US" dirty="0" err="1">
                <a:solidFill>
                  <a:srgbClr val="00B050"/>
                </a:solidFill>
              </a:rPr>
              <a:t>Pathloss</a:t>
            </a:r>
            <a:r>
              <a:rPr lang="en-US" dirty="0">
                <a:solidFill>
                  <a:srgbClr val="00B050"/>
                </a:solidFill>
              </a:rPr>
              <a:t> </a:t>
            </a:r>
            <a:r>
              <a:rPr lang="en-US" dirty="0" smtClean="0">
                <a:solidFill>
                  <a:srgbClr val="00B050"/>
                </a:solidFill>
              </a:rPr>
              <a:t>Model</a:t>
            </a:r>
          </a:p>
          <a:p>
            <a:pPr lvl="1"/>
            <a:r>
              <a:rPr lang="en-US" dirty="0">
                <a:solidFill>
                  <a:srgbClr val="00B050"/>
                </a:solidFill>
              </a:rPr>
              <a:t>Klaus Doppler (Nokia)</a:t>
            </a:r>
            <a:endParaRPr lang="en-US" dirty="0" smtClean="0">
              <a:solidFill>
                <a:srgbClr val="00B050"/>
              </a:solidFill>
            </a:endParaRPr>
          </a:p>
          <a:p>
            <a:r>
              <a:rPr lang="en-US" dirty="0" smtClean="0">
                <a:solidFill>
                  <a:srgbClr val="00B050"/>
                </a:solidFill>
              </a:rPr>
              <a:t>(After Monday AM1) 11/1422 </a:t>
            </a:r>
            <a:r>
              <a:rPr lang="en-US" dirty="0">
                <a:solidFill>
                  <a:srgbClr val="00B050"/>
                </a:solidFill>
              </a:rPr>
              <a:t>11ah channelization of Korea </a:t>
            </a:r>
            <a:endParaRPr lang="en-US" dirty="0" smtClean="0">
              <a:solidFill>
                <a:srgbClr val="00B050"/>
              </a:solidFill>
            </a:endParaRPr>
          </a:p>
          <a:p>
            <a:pPr lvl="1"/>
            <a:r>
              <a:rPr lang="en-US" dirty="0" err="1">
                <a:solidFill>
                  <a:srgbClr val="00B050"/>
                </a:solidFill>
              </a:rPr>
              <a:t>Jonghyun</a:t>
            </a:r>
            <a:r>
              <a:rPr lang="en-US" dirty="0">
                <a:solidFill>
                  <a:srgbClr val="00B050"/>
                </a:solidFill>
              </a:rPr>
              <a:t> </a:t>
            </a:r>
            <a:r>
              <a:rPr lang="en-US" dirty="0" smtClean="0">
                <a:solidFill>
                  <a:srgbClr val="00B050"/>
                </a:solidFill>
              </a:rPr>
              <a:t>Park (Motion passes after </a:t>
            </a:r>
            <a:r>
              <a:rPr lang="en-US" dirty="0" err="1" smtClean="0">
                <a:solidFill>
                  <a:srgbClr val="00B050"/>
                </a:solidFill>
              </a:rPr>
              <a:t>ammendment</a:t>
            </a:r>
            <a:r>
              <a:rPr lang="en-US" dirty="0" smtClean="0">
                <a:solidFill>
                  <a:srgbClr val="00B050"/>
                </a:solidFill>
              </a:rPr>
              <a:t>)</a:t>
            </a:r>
          </a:p>
          <a:p>
            <a:endParaRPr lang="en-US" dirty="0" smtClean="0"/>
          </a:p>
          <a:p>
            <a:endParaRPr lang="en-US" dirty="0"/>
          </a:p>
        </p:txBody>
      </p:sp>
    </p:spTree>
    <p:extLst>
      <p:ext uri="{BB962C8B-B14F-4D97-AF65-F5344CB8AC3E}">
        <p14:creationId xmlns:p14="http://schemas.microsoft.com/office/powerpoint/2010/main" val="1555188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solidFill>
                  <a:srgbClr val="00B050"/>
                </a:solidFill>
              </a:rPr>
              <a:t>Remaining motions to be started on Wednesday AM1.</a:t>
            </a:r>
          </a:p>
          <a:p>
            <a:pPr lvl="1"/>
            <a:r>
              <a:rPr lang="en-US" dirty="0" smtClean="0">
                <a:solidFill>
                  <a:srgbClr val="00B050"/>
                </a:solidFill>
              </a:rPr>
              <a:t>None were made on Wednesday AM1</a:t>
            </a:r>
          </a:p>
          <a:p>
            <a:endParaRPr lang="en-US" dirty="0" smtClean="0"/>
          </a:p>
          <a:p>
            <a:r>
              <a:rPr lang="en-US" dirty="0" smtClean="0">
                <a:solidFill>
                  <a:srgbClr val="00B050"/>
                </a:solidFill>
              </a:rPr>
              <a:t>11/1516 </a:t>
            </a:r>
            <a:r>
              <a:rPr lang="en-US" dirty="0">
                <a:solidFill>
                  <a:srgbClr val="00B050"/>
                </a:solidFill>
              </a:rPr>
              <a:t>(Later than Monday) 1 MHz channelization in </a:t>
            </a:r>
            <a:r>
              <a:rPr lang="en-US" dirty="0" smtClean="0">
                <a:solidFill>
                  <a:srgbClr val="00B050"/>
                </a:solidFill>
              </a:rPr>
              <a:t>US</a:t>
            </a:r>
            <a:endParaRPr lang="en-US" dirty="0">
              <a:solidFill>
                <a:srgbClr val="00B050"/>
              </a:solidFill>
            </a:endParaRPr>
          </a:p>
          <a:p>
            <a:pPr lvl="1"/>
            <a:r>
              <a:rPr lang="en-US" dirty="0" smtClean="0">
                <a:solidFill>
                  <a:srgbClr val="00B050"/>
                </a:solidFill>
              </a:rPr>
              <a:t>Huai-Rong</a:t>
            </a:r>
          </a:p>
          <a:p>
            <a:r>
              <a:rPr lang="en-US" dirty="0" smtClean="0">
                <a:solidFill>
                  <a:srgbClr val="00B050"/>
                </a:solidFill>
              </a:rPr>
              <a:t>11/1535 US Channelization</a:t>
            </a:r>
          </a:p>
          <a:p>
            <a:pPr lvl="1"/>
            <a:r>
              <a:rPr lang="en-US" dirty="0" smtClean="0">
                <a:solidFill>
                  <a:srgbClr val="00B050"/>
                </a:solidFill>
              </a:rPr>
              <a:t>Raja Banerjea</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4077990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solidFill>
                  <a:srgbClr val="00B050"/>
                </a:solidFill>
              </a:rPr>
              <a:t>11/1502 </a:t>
            </a:r>
            <a:r>
              <a:rPr lang="en-US" dirty="0" err="1">
                <a:solidFill>
                  <a:srgbClr val="00B050"/>
                </a:solidFill>
              </a:rPr>
              <a:t>plcp</a:t>
            </a:r>
            <a:r>
              <a:rPr lang="en-US" dirty="0">
                <a:solidFill>
                  <a:srgbClr val="00B050"/>
                </a:solidFill>
              </a:rPr>
              <a:t> preamble</a:t>
            </a:r>
          </a:p>
          <a:p>
            <a:pPr lvl="1"/>
            <a:r>
              <a:rPr lang="en-US" dirty="0">
                <a:solidFill>
                  <a:srgbClr val="00B050"/>
                </a:solidFill>
              </a:rPr>
              <a:t>Sun Bo</a:t>
            </a:r>
          </a:p>
          <a:p>
            <a:r>
              <a:rPr lang="en-US" dirty="0" smtClean="0">
                <a:solidFill>
                  <a:srgbClr val="00B050"/>
                </a:solidFill>
              </a:rPr>
              <a:t>11/1482 Preamble </a:t>
            </a:r>
            <a:r>
              <a:rPr lang="en-US" dirty="0">
                <a:solidFill>
                  <a:srgbClr val="00B050"/>
                </a:solidFill>
              </a:rPr>
              <a:t>Format for 1 </a:t>
            </a:r>
            <a:r>
              <a:rPr lang="en-US" dirty="0" smtClean="0">
                <a:solidFill>
                  <a:srgbClr val="00B050"/>
                </a:solidFill>
              </a:rPr>
              <a:t>MHz</a:t>
            </a:r>
          </a:p>
          <a:p>
            <a:pPr lvl="1"/>
            <a:r>
              <a:rPr lang="en-US" dirty="0" smtClean="0">
                <a:solidFill>
                  <a:srgbClr val="00B050"/>
                </a:solidFill>
              </a:rPr>
              <a:t>Sameer Vermani</a:t>
            </a:r>
            <a:endParaRPr lang="en-US" dirty="0">
              <a:solidFill>
                <a:srgbClr val="00B050"/>
              </a:solidFill>
            </a:endParaRPr>
          </a:p>
          <a:p>
            <a:r>
              <a:rPr lang="en-US" dirty="0" smtClean="0">
                <a:solidFill>
                  <a:srgbClr val="00B050"/>
                </a:solidFill>
              </a:rPr>
              <a:t>11/1483 11ah </a:t>
            </a:r>
            <a:r>
              <a:rPr lang="en-US" dirty="0">
                <a:solidFill>
                  <a:srgbClr val="00B050"/>
                </a:solidFill>
              </a:rPr>
              <a:t>preamble for &gt;=</a:t>
            </a:r>
            <a:r>
              <a:rPr lang="en-US" dirty="0" smtClean="0">
                <a:solidFill>
                  <a:srgbClr val="00B050"/>
                </a:solidFill>
              </a:rPr>
              <a:t>2MHz</a:t>
            </a:r>
          </a:p>
          <a:p>
            <a:pPr lvl="1"/>
            <a:r>
              <a:rPr lang="en-US" dirty="0" smtClean="0">
                <a:solidFill>
                  <a:srgbClr val="00B050"/>
                </a:solidFill>
              </a:rPr>
              <a:t>Hongyuan </a:t>
            </a:r>
            <a:r>
              <a:rPr lang="en-US" dirty="0">
                <a:solidFill>
                  <a:srgbClr val="00B050"/>
                </a:solidFill>
              </a:rPr>
              <a:t>Zhang, </a:t>
            </a:r>
            <a:r>
              <a:rPr lang="en-US" dirty="0" smtClean="0">
                <a:solidFill>
                  <a:srgbClr val="00B050"/>
                </a:solidFill>
              </a:rPr>
              <a:t>Marvell</a:t>
            </a:r>
          </a:p>
          <a:p>
            <a:r>
              <a:rPr lang="en-US" dirty="0" smtClean="0">
                <a:solidFill>
                  <a:srgbClr val="00B050"/>
                </a:solidFill>
              </a:rPr>
              <a:t>11/1484 11ah </a:t>
            </a:r>
            <a:r>
              <a:rPr lang="en-US" dirty="0">
                <a:solidFill>
                  <a:srgbClr val="00B050"/>
                </a:solidFill>
              </a:rPr>
              <a:t>PHY transmission </a:t>
            </a:r>
            <a:r>
              <a:rPr lang="en-US" dirty="0" smtClean="0">
                <a:solidFill>
                  <a:srgbClr val="00B050"/>
                </a:solidFill>
              </a:rPr>
              <a:t>flow</a:t>
            </a:r>
          </a:p>
          <a:p>
            <a:pPr lvl="1"/>
            <a:r>
              <a:rPr lang="en-US" dirty="0" smtClean="0">
                <a:solidFill>
                  <a:srgbClr val="00B050"/>
                </a:solidFill>
              </a:rPr>
              <a:t>Hongyuan </a:t>
            </a:r>
            <a:r>
              <a:rPr lang="en-US" dirty="0">
                <a:solidFill>
                  <a:srgbClr val="00B050"/>
                </a:solidFill>
              </a:rPr>
              <a:t>Zhang, </a:t>
            </a:r>
            <a:r>
              <a:rPr lang="en-US" dirty="0" smtClean="0">
                <a:solidFill>
                  <a:srgbClr val="00B050"/>
                </a:solidFill>
              </a:rPr>
              <a:t>Marvell</a:t>
            </a:r>
          </a:p>
          <a:p>
            <a:r>
              <a:rPr lang="en-US" strike="sngStrike" dirty="0" smtClean="0">
                <a:solidFill>
                  <a:srgbClr val="00B050"/>
                </a:solidFill>
              </a:rPr>
              <a:t>11/1539 </a:t>
            </a:r>
            <a:r>
              <a:rPr lang="en-US" strike="sngStrike" dirty="0" err="1" smtClean="0">
                <a:solidFill>
                  <a:srgbClr val="00B050"/>
                </a:solidFill>
              </a:rPr>
              <a:t>Beamforming</a:t>
            </a:r>
            <a:r>
              <a:rPr lang="en-US" strike="sngStrike" dirty="0" smtClean="0">
                <a:solidFill>
                  <a:srgbClr val="00B050"/>
                </a:solidFill>
              </a:rPr>
              <a:t> </a:t>
            </a:r>
            <a:r>
              <a:rPr lang="en-US" strike="sngStrike" dirty="0">
                <a:solidFill>
                  <a:srgbClr val="00B050"/>
                </a:solidFill>
              </a:rPr>
              <a:t>for </a:t>
            </a:r>
            <a:r>
              <a:rPr lang="en-US" strike="sngStrike" dirty="0" err="1" smtClean="0">
                <a:solidFill>
                  <a:srgbClr val="00B050"/>
                </a:solidFill>
              </a:rPr>
              <a:t>Tgah</a:t>
            </a:r>
            <a:r>
              <a:rPr lang="en-US" dirty="0" smtClean="0">
                <a:solidFill>
                  <a:srgbClr val="00B050"/>
                </a:solidFill>
              </a:rPr>
              <a:t> (postpone to conference call)</a:t>
            </a:r>
            <a:endParaRPr lang="en-US" dirty="0">
              <a:solidFill>
                <a:srgbClr val="00B050"/>
              </a:solidFill>
            </a:endParaRPr>
          </a:p>
          <a:p>
            <a:pPr lvl="1"/>
            <a:r>
              <a:rPr lang="en-US" dirty="0">
                <a:solidFill>
                  <a:srgbClr val="00B050"/>
                </a:solidFill>
              </a:rPr>
              <a:t>Minho</a:t>
            </a:r>
          </a:p>
          <a:p>
            <a:endParaRPr lang="en-US"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284635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11/1571 </a:t>
            </a:r>
            <a:r>
              <a:rPr lang="en-US" b="0" dirty="0"/>
              <a:t>US channelization and bandwidth </a:t>
            </a:r>
            <a:r>
              <a:rPr lang="en-US" b="0" dirty="0" smtClean="0"/>
              <a:t>considerations-for-802-11ah</a:t>
            </a:r>
            <a:endParaRPr lang="en-US" dirty="0"/>
          </a:p>
          <a:p>
            <a:pPr lvl="1"/>
            <a:r>
              <a:rPr lang="en-US" dirty="0" smtClean="0"/>
              <a:t>(</a:t>
            </a:r>
            <a:r>
              <a:rPr lang="en-US" dirty="0" err="1" smtClean="0"/>
              <a:t>Mediatek</a:t>
            </a:r>
            <a:r>
              <a:rPr lang="en-US" dirty="0" smtClean="0"/>
              <a:t>)</a:t>
            </a:r>
          </a:p>
          <a:p>
            <a:r>
              <a:rPr lang="en-US" strike="sngStrike" dirty="0" smtClean="0">
                <a:solidFill>
                  <a:srgbClr val="00B050"/>
                </a:solidFill>
              </a:rPr>
              <a:t>Simulation and Results</a:t>
            </a:r>
          </a:p>
          <a:p>
            <a:r>
              <a:rPr lang="en-US" dirty="0" smtClean="0">
                <a:solidFill>
                  <a:srgbClr val="00B050"/>
                </a:solidFill>
              </a:rPr>
              <a:t>1515 </a:t>
            </a:r>
            <a:r>
              <a:rPr lang="en-US" b="0" dirty="0">
                <a:solidFill>
                  <a:srgbClr val="00B050"/>
                </a:solidFill>
              </a:rPr>
              <a:t>802.11ah Wi-Fi Offloading </a:t>
            </a:r>
            <a:r>
              <a:rPr lang="en-US" b="0" dirty="0" smtClean="0">
                <a:solidFill>
                  <a:srgbClr val="00B050"/>
                </a:solidFill>
              </a:rPr>
              <a:t>Considerations</a:t>
            </a:r>
          </a:p>
          <a:p>
            <a:pPr lvl="1"/>
            <a:r>
              <a:rPr lang="en-US" dirty="0" err="1">
                <a:solidFill>
                  <a:srgbClr val="00B050"/>
                </a:solidFill>
              </a:rPr>
              <a:t>Renesas</a:t>
            </a:r>
            <a:r>
              <a:rPr lang="en-US" dirty="0">
                <a:solidFill>
                  <a:srgbClr val="00B050"/>
                </a:solidFill>
              </a:rPr>
              <a:t> Mobile Corporation</a:t>
            </a:r>
            <a:endParaRPr lang="en-US" dirty="0" smtClean="0">
              <a:solidFill>
                <a:srgbClr val="00B050"/>
              </a:solidFill>
            </a:endParaRPr>
          </a:p>
          <a:p>
            <a:r>
              <a:rPr lang="en-US" dirty="0" smtClean="0">
                <a:solidFill>
                  <a:srgbClr val="00B050"/>
                </a:solidFill>
              </a:rPr>
              <a:t>1511 </a:t>
            </a:r>
            <a:r>
              <a:rPr lang="en-US" b="0" dirty="0">
                <a:solidFill>
                  <a:srgbClr val="00B050"/>
                </a:solidFill>
              </a:rPr>
              <a:t>Fairness of </a:t>
            </a:r>
            <a:r>
              <a:rPr lang="en-US" b="0" dirty="0" smtClean="0">
                <a:solidFill>
                  <a:srgbClr val="00B050"/>
                </a:solidFill>
              </a:rPr>
              <a:t>DCF</a:t>
            </a:r>
          </a:p>
          <a:p>
            <a:pPr lvl="1"/>
            <a:r>
              <a:rPr lang="en-US" dirty="0" smtClean="0">
                <a:solidFill>
                  <a:srgbClr val="00B050"/>
                </a:solidFill>
              </a:rPr>
              <a:t>Nokia</a:t>
            </a:r>
          </a:p>
          <a:p>
            <a:r>
              <a:rPr lang="en-US" dirty="0" smtClean="0">
                <a:solidFill>
                  <a:srgbClr val="00B050"/>
                </a:solidFill>
              </a:rPr>
              <a:t>1512 MAC considerations</a:t>
            </a:r>
          </a:p>
          <a:p>
            <a:pPr lvl="1"/>
            <a:r>
              <a:rPr lang="en-US" dirty="0" smtClean="0">
                <a:solidFill>
                  <a:srgbClr val="00B050"/>
                </a:solidFill>
              </a:rPr>
              <a:t>Nokia</a:t>
            </a:r>
          </a:p>
          <a:p>
            <a:r>
              <a:rPr lang="en-US" dirty="0" smtClean="0">
                <a:solidFill>
                  <a:srgbClr val="00B050"/>
                </a:solidFill>
              </a:rPr>
              <a:t>1513 traffic model</a:t>
            </a:r>
            <a:endParaRPr lang="en-US" strike="sngStrike" dirty="0" smtClean="0">
              <a:solidFill>
                <a:srgbClr val="00B050"/>
              </a:solidFill>
            </a:endParaRPr>
          </a:p>
          <a:p>
            <a:r>
              <a:rPr lang="en-US" dirty="0">
                <a:solidFill>
                  <a:srgbClr val="00B050"/>
                </a:solidFill>
              </a:rPr>
              <a:t>1503 short </a:t>
            </a:r>
            <a:r>
              <a:rPr lang="en-US" dirty="0" smtClean="0">
                <a:solidFill>
                  <a:srgbClr val="00B050"/>
                </a:solidFill>
              </a:rPr>
              <a:t>beacon</a:t>
            </a:r>
          </a:p>
          <a:p>
            <a:pPr lvl="1"/>
            <a:r>
              <a:rPr lang="en-US" dirty="0">
                <a:solidFill>
                  <a:srgbClr val="00B050"/>
                </a:solidFill>
              </a:rPr>
              <a:t>Simone Merlin (Qualcomm Inc.)</a:t>
            </a:r>
          </a:p>
          <a:p>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539314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solidFill>
                  <a:srgbClr val="00B050"/>
                </a:solidFill>
                <a:hlinkClick r:id="rId2"/>
              </a:rPr>
              <a:t>11/1455r0-802-11ah-network-outdoor-deployment-issues.pptx</a:t>
            </a:r>
            <a:endParaRPr lang="en-US" dirty="0" smtClean="0">
              <a:solidFill>
                <a:srgbClr val="00B050"/>
              </a:solidFill>
            </a:endParaRPr>
          </a:p>
          <a:p>
            <a:pPr lvl="1"/>
            <a:r>
              <a:rPr lang="en-US" dirty="0" err="1">
                <a:solidFill>
                  <a:srgbClr val="00B050"/>
                </a:solidFill>
              </a:rPr>
              <a:t>Fei</a:t>
            </a:r>
            <a:r>
              <a:rPr lang="en-US" dirty="0">
                <a:solidFill>
                  <a:srgbClr val="00B050"/>
                </a:solidFill>
              </a:rPr>
              <a:t> Tong (CSR)</a:t>
            </a:r>
            <a:endParaRPr lang="en-US" dirty="0" smtClean="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3617824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solidFill>
                  <a:srgbClr val="00B050"/>
                </a:solidFill>
              </a:rPr>
              <a:t>11/968r2 Channel Model Text (New channel model doc)</a:t>
            </a:r>
          </a:p>
          <a:p>
            <a:pPr lvl="1"/>
            <a:r>
              <a:rPr lang="en-US" dirty="0" smtClean="0">
                <a:solidFill>
                  <a:srgbClr val="00B050"/>
                </a:solidFill>
              </a:rPr>
              <a:t>Ron Porat</a:t>
            </a:r>
          </a:p>
          <a:p>
            <a:r>
              <a:rPr lang="en-US" dirty="0" smtClean="0">
                <a:solidFill>
                  <a:srgbClr val="00B050"/>
                </a:solidFill>
              </a:rPr>
              <a:t>11/1536 </a:t>
            </a:r>
            <a:r>
              <a:rPr lang="en-US" b="0" dirty="0">
                <a:solidFill>
                  <a:srgbClr val="00B050"/>
                </a:solidFill>
              </a:rPr>
              <a:t>Joint Coding and Modulation Diversity for 802.11ah</a:t>
            </a:r>
            <a:endParaRPr lang="en-US" dirty="0" smtClean="0">
              <a:solidFill>
                <a:srgbClr val="00B050"/>
              </a:solidFill>
            </a:endParaRPr>
          </a:p>
          <a:p>
            <a:pPr lvl="1"/>
            <a:r>
              <a:rPr lang="en-US" dirty="0">
                <a:solidFill>
                  <a:srgbClr val="00B050"/>
                </a:solidFill>
              </a:rPr>
              <a:t>Wu </a:t>
            </a:r>
            <a:r>
              <a:rPr lang="en-US" dirty="0" err="1">
                <a:solidFill>
                  <a:srgbClr val="00B050"/>
                </a:solidFill>
              </a:rPr>
              <a:t>Zhanji</a:t>
            </a:r>
            <a:endParaRPr lang="en-US" dirty="0">
              <a:solidFill>
                <a:srgbClr val="00B050"/>
              </a:solidFill>
            </a:endParaRPr>
          </a:p>
          <a:p>
            <a:pPr lvl="0"/>
            <a:r>
              <a:rPr lang="en-US" dirty="0" smtClean="0">
                <a:solidFill>
                  <a:srgbClr val="00B050"/>
                </a:solidFill>
              </a:rPr>
              <a:t>11/1550 </a:t>
            </a:r>
            <a:r>
              <a:rPr lang="en-US" dirty="0">
                <a:solidFill>
                  <a:srgbClr val="00B050"/>
                </a:solidFill>
              </a:rPr>
              <a:t>Extension of AID and TIM to Support 6000 STAs in </a:t>
            </a:r>
            <a:r>
              <a:rPr lang="en-US" dirty="0" smtClean="0">
                <a:solidFill>
                  <a:srgbClr val="00B050"/>
                </a:solidFill>
              </a:rPr>
              <a:t>802.11ah</a:t>
            </a:r>
          </a:p>
          <a:p>
            <a:pPr lvl="1"/>
            <a:r>
              <a:rPr lang="en-US" dirty="0">
                <a:solidFill>
                  <a:srgbClr val="00B050"/>
                </a:solidFill>
              </a:rPr>
              <a:t>Zander Lei (I2R, Singapore</a:t>
            </a:r>
            <a:r>
              <a:rPr lang="en-US" dirty="0"/>
              <a:t>)</a:t>
            </a:r>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2778379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Agenda cont.</a:t>
            </a:r>
            <a:br>
              <a:rPr lang="en-US" dirty="0" smtClean="0">
                <a:solidFill>
                  <a:srgbClr val="00B050"/>
                </a:solidFill>
              </a:rPr>
            </a:br>
            <a:r>
              <a:rPr lang="en-US" dirty="0" smtClean="0">
                <a:solidFill>
                  <a:srgbClr val="00B050"/>
                </a:solidFill>
              </a:rPr>
              <a:t>PAR Scope review</a:t>
            </a:r>
            <a:endParaRPr lang="en-US" dirty="0">
              <a:solidFill>
                <a:srgbClr val="00B050"/>
              </a:solidFill>
            </a:endParaRPr>
          </a:p>
        </p:txBody>
      </p:sp>
      <p:sp>
        <p:nvSpPr>
          <p:cNvPr id="3" name="Content Placeholder 2"/>
          <p:cNvSpPr>
            <a:spLocks noGrp="1"/>
          </p:cNvSpPr>
          <p:nvPr>
            <p:ph idx="1"/>
          </p:nvPr>
        </p:nvSpPr>
        <p:spPr>
          <a:xfrm>
            <a:off x="685800" y="1752600"/>
            <a:ext cx="7772400" cy="4114800"/>
          </a:xfrm>
        </p:spPr>
        <p:txBody>
          <a:bodyPr/>
          <a:lstStyle/>
          <a:p>
            <a:pPr marL="609600" indent="-609600"/>
            <a:r>
              <a:rPr lang="en-US" dirty="0" smtClean="0">
                <a:solidFill>
                  <a:srgbClr val="00B050"/>
                </a:solidFill>
              </a:rPr>
              <a:t>Quick review (from 11-10-0001-13-0wng-900mhz-par-and-5c.doc)</a:t>
            </a:r>
          </a:p>
          <a:p>
            <a:pPr marL="609600" indent="-609600"/>
            <a:r>
              <a:rPr lang="en-US" sz="1400" dirty="0">
                <a:solidFill>
                  <a:srgbClr val="00B050"/>
                </a:solidFill>
              </a:rPr>
              <a:t>5.2 Scope of Proposed Standard: </a:t>
            </a:r>
          </a:p>
          <a:p>
            <a:pPr marL="609600" indent="-609600"/>
            <a:r>
              <a:rPr lang="en-US" sz="1400" dirty="0">
                <a:solidFill>
                  <a:srgbClr val="00B050"/>
                </a:solidFill>
              </a:rPr>
              <a:t>This amendment defines an Orthogonal Frequency Division Multiplexing (OFDM) Physical layer (PHY) operating in the license-exempt bands below 1 GHz, e.g., 868-868.6 MHz (Europe), 950 MHz -958 MHz (Japan),  314-316 MHz, 430-434 MHz, 470-510 MHz, and 779-787 MHz (China), 917 – 923.5 MHz (Korea) and 902-928 MHz (USA), and enhancements to the IEEE 802.11 Medium Access Control (MAC) to support this PHY, and provides mechanisms that enable coexistence with other systems in the bands including IEEE 802.15.4 and IEEE P802.15.4g.  </a:t>
            </a:r>
          </a:p>
          <a:p>
            <a:pPr marL="609600" indent="-609600"/>
            <a:r>
              <a:rPr lang="en-US" sz="1400" dirty="0">
                <a:solidFill>
                  <a:srgbClr val="00B050"/>
                </a:solidFill>
              </a:rPr>
              <a:t>The data rates defined in this amendment optimize the rate </a:t>
            </a:r>
            <a:r>
              <a:rPr lang="en-US" sz="1400" dirty="0" err="1">
                <a:solidFill>
                  <a:srgbClr val="00B050"/>
                </a:solidFill>
              </a:rPr>
              <a:t>vs</a:t>
            </a:r>
            <a:r>
              <a:rPr lang="en-US" sz="1400" dirty="0">
                <a:solidFill>
                  <a:srgbClr val="00B050"/>
                </a:solidFill>
              </a:rPr>
              <a:t> range performance of the specific channelization in a given band</a:t>
            </a:r>
            <a:r>
              <a:rPr lang="en-US" sz="1400" dirty="0" smtClean="0">
                <a:solidFill>
                  <a:srgbClr val="00B050"/>
                </a:solidFill>
              </a:rPr>
              <a:t>.</a:t>
            </a:r>
            <a:endParaRPr lang="en-US" sz="1400" dirty="0">
              <a:solidFill>
                <a:srgbClr val="00B050"/>
              </a:solidFill>
            </a:endParaRPr>
          </a:p>
          <a:p>
            <a:pPr marL="609600" indent="-609600"/>
            <a:r>
              <a:rPr lang="en-US" sz="1400" dirty="0">
                <a:solidFill>
                  <a:srgbClr val="00B050"/>
                </a:solidFill>
              </a:rPr>
              <a:t>This amendment also adds support for:</a:t>
            </a:r>
          </a:p>
          <a:p>
            <a:pPr marL="609600" indent="-609600"/>
            <a:r>
              <a:rPr lang="en-US" sz="1400" dirty="0">
                <a:solidFill>
                  <a:srgbClr val="00B050"/>
                </a:solidFill>
              </a:rPr>
              <a:t>-	transmission range up to 1 km</a:t>
            </a:r>
          </a:p>
          <a:p>
            <a:pPr marL="609600" indent="-609600"/>
            <a:r>
              <a:rPr lang="en-US" sz="1400" dirty="0">
                <a:solidFill>
                  <a:srgbClr val="00B050"/>
                </a:solidFill>
              </a:rPr>
              <a:t>-	data rates &gt; 100 </a:t>
            </a:r>
            <a:r>
              <a:rPr lang="en-US" sz="1400" dirty="0" err="1" smtClean="0">
                <a:solidFill>
                  <a:srgbClr val="00B050"/>
                </a:solidFill>
              </a:rPr>
              <a:t>kbit</a:t>
            </a:r>
            <a:r>
              <a:rPr lang="en-US" sz="1400" dirty="0" smtClean="0">
                <a:solidFill>
                  <a:srgbClr val="00B050"/>
                </a:solidFill>
              </a:rPr>
              <a:t>/s</a:t>
            </a:r>
            <a:endParaRPr lang="en-US" sz="1400" dirty="0">
              <a:solidFill>
                <a:srgbClr val="00B050"/>
              </a:solidFill>
            </a:endParaRPr>
          </a:p>
          <a:p>
            <a:pPr marL="609600" indent="-609600"/>
            <a:r>
              <a:rPr lang="en-US" sz="1400" dirty="0">
                <a:solidFill>
                  <a:srgbClr val="00B050"/>
                </a:solidFill>
              </a:rPr>
              <a:t>while maintaining the 802.11 WLAN user experience for fixed, outdoor, point to multi point applications</a:t>
            </a:r>
            <a:r>
              <a:rPr lang="en-US" sz="1800" dirty="0">
                <a:solidFill>
                  <a:srgbClr val="00B050"/>
                </a:solidFill>
              </a:rPr>
              <a:t>.</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19129125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2081</TotalTime>
  <Words>927</Words>
  <Application>Microsoft Office PowerPoint</Application>
  <PresentationFormat>On-screen Show (4:3)</PresentationFormat>
  <Paragraphs>196</Paragraphs>
  <Slides>16</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802-11-PathProtection</vt:lpstr>
      <vt:lpstr>Document</vt:lpstr>
      <vt:lpstr>IEEE 802.11ah Sub 1 GHz license-exempt operation Agenda for November 2011</vt:lpstr>
      <vt:lpstr>IEEE 802.11ah Agenda</vt:lpstr>
      <vt:lpstr>Agenda cont. Submissions</vt:lpstr>
      <vt:lpstr>Agenda cont. Submissions</vt:lpstr>
      <vt:lpstr>Agenda cont. Submissions</vt:lpstr>
      <vt:lpstr>Agenda cont. Submissions</vt:lpstr>
      <vt:lpstr>Agenda cont. Submissions</vt:lpstr>
      <vt:lpstr>Agenda cont. Submissions</vt:lpstr>
      <vt:lpstr>Agenda cont. PAR Scope review</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231</cp:revision>
  <cp:lastPrinted>1998-02-10T13:28:06Z</cp:lastPrinted>
  <dcterms:created xsi:type="dcterms:W3CDTF">2009-11-09T00:32:22Z</dcterms:created>
  <dcterms:modified xsi:type="dcterms:W3CDTF">2011-11-09T23:05:12Z</dcterms:modified>
</cp:coreProperties>
</file>