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31" r:id="rId2"/>
    <p:sldId id="333" r:id="rId3"/>
    <p:sldId id="334" r:id="rId4"/>
    <p:sldId id="350" r:id="rId5"/>
    <p:sldId id="332" r:id="rId6"/>
    <p:sldId id="337" r:id="rId7"/>
    <p:sldId id="343" r:id="rId8"/>
    <p:sldId id="338" r:id="rId9"/>
    <p:sldId id="346" r:id="rId10"/>
    <p:sldId id="339" r:id="rId11"/>
    <p:sldId id="340" r:id="rId12"/>
    <p:sldId id="341" r:id="rId13"/>
    <p:sldId id="344" r:id="rId14"/>
    <p:sldId id="342" r:id="rId15"/>
    <p:sldId id="345" r:id="rId16"/>
    <p:sldId id="347" r:id="rId17"/>
    <p:sldId id="348" r:id="rId18"/>
    <p:sldId id="349" r:id="rId19"/>
    <p:sldId id="351" r:id="rId20"/>
    <p:sldId id="352" r:id="rId21"/>
  </p:sldIdLst>
  <p:sldSz cx="9144000" cy="6858000" type="screen4x3"/>
  <p:notesSz cx="6794500" cy="9931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933" autoAdjust="0"/>
  </p:normalViewPr>
  <p:slideViewPr>
    <p:cSldViewPr>
      <p:cViewPr varScale="1">
        <p:scale>
          <a:sx n="105" d="100"/>
          <a:sy n="105" d="100"/>
        </p:scale>
        <p:origin x="-166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802.11-11/1345r0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September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DEC6497-B5B0-4DB6-84F2-0E313F18FC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GB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802.11-11/1345r0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September 2011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 eaLnBrk="0" hangingPunct="0">
              <a:defRPr>
                <a:latin typeface="Times New Roman" charset="0"/>
                <a:ea typeface="ＭＳ Ｐゴシック" charset="0"/>
                <a:cs typeface="+mn-cs"/>
              </a:defRPr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5AD10FE-25E8-4A23-ADD4-DAB0D6F5F0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GB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802.11-11/1345r0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September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491FA949-0233-4EFD-B6E7-2079C6A41175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802.11-11/1345r0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September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A12138A1-84BE-4F6C-8403-B43AC387F870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802.11-11/1345r0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September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4CA49E0B-F2D5-43D7-BBC1-24F7178666F4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802.11-11/1345r0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September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4B73FFFB-A579-4400-81AA-E4CCB6D70328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235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802.11-11/1345r0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BCC60B7D-43C0-49B5-A28A-F6145071D758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The deployment is set up under a raised floor, which protects devices from physical harm and provides radio shielding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505200" y="9615488"/>
            <a:ext cx="153988" cy="184150"/>
          </a:xfrm>
        </p:spPr>
        <p:txBody>
          <a:bodyPr/>
          <a:lstStyle/>
          <a:p>
            <a:pPr>
              <a:defRPr/>
            </a:pPr>
            <a:fld id="{715C7AFA-09DA-42B2-9F6A-491E00BE959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802.11-11/1345r0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CD27FAD2-CEBE-426A-86E0-400968A30456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802.11-11/1345r0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0CB4F26D-28F1-4976-927B-3C92EFD3A2D3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432425" y="333375"/>
            <a:ext cx="30130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GB" sz="1800" b="1" dirty="0">
                <a:latin typeface="Times New Roman" charset="0"/>
                <a:ea typeface="ＭＳ Ｐゴシック" charset="0"/>
              </a:rPr>
              <a:t>doc.: IEEE 802.11-11/XXXXr0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GB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September 2011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5EE4B6D-0369-4AA9-92FA-9CA1CDA508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432425" y="333375"/>
            <a:ext cx="30130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GB" sz="1800" b="1" dirty="0">
                <a:latin typeface="Times New Roman" charset="0"/>
                <a:ea typeface="ＭＳ Ｐゴシック" charset="0"/>
              </a:rPr>
              <a:t>doc.: IEEE 802.11-11/XXXXr0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GB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September 2011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A945456-C387-427D-8FDE-F63F7BBEBF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432425" y="333375"/>
            <a:ext cx="30130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GB" sz="1800" b="1" dirty="0">
                <a:latin typeface="Times New Roman" charset="0"/>
                <a:ea typeface="ＭＳ Ｐゴシック" charset="0"/>
              </a:rPr>
              <a:t>doc.: IEEE 802.11-11/XXXXr0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GB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September 2011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25A6C16-0ABD-4933-B22E-DA14035CD8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November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Antonio de la Oliva (UC3M)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1210133-5D64-45A1-A3FC-CE06BDEA34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432425" y="333375"/>
            <a:ext cx="30130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GB" sz="1800" b="1" dirty="0">
                <a:latin typeface="Times New Roman" charset="0"/>
                <a:ea typeface="ＭＳ Ｐゴシック" charset="0"/>
              </a:rPr>
              <a:t>doc.: IEEE 802.11-11/XXXXr0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GB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September 2011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032FCC5-CEB8-4B3E-9DA5-8655867EF4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432425" y="333375"/>
            <a:ext cx="30130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GB" sz="1800" b="1" dirty="0">
                <a:latin typeface="Times New Roman" charset="0"/>
                <a:ea typeface="ＭＳ Ｐゴシック" charset="0"/>
              </a:rPr>
              <a:t>doc.: IEEE 802.11-11/XXXXr0</a:t>
            </a: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GB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September 2011</a:t>
            </a: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04588FB-3724-474F-BF1A-93F5D5D56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5432425" y="333375"/>
            <a:ext cx="30130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GB" sz="1800" b="1" dirty="0">
                <a:latin typeface="Times New Roman" charset="0"/>
                <a:ea typeface="ＭＳ Ｐゴシック" charset="0"/>
              </a:rPr>
              <a:t>doc.: IEEE 802.11-11/XXXXr0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GB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September 2011</a:t>
            </a:r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4DB2B5D-01A9-4EDF-9412-92E45CF587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5432425" y="333375"/>
            <a:ext cx="30130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GB" sz="1800" b="1" dirty="0">
                <a:latin typeface="Times New Roman" charset="0"/>
                <a:ea typeface="ＭＳ Ｐゴシック" charset="0"/>
              </a:rPr>
              <a:t>doc.: IEEE 802.11-11/XXXXr0</a:t>
            </a:r>
          </a:p>
        </p:txBody>
      </p:sp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GB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September 2011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C559DE4-D7C1-404B-A97D-C37C6207B8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432425" y="333375"/>
            <a:ext cx="30130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GB" sz="1800" b="1" dirty="0">
                <a:latin typeface="Times New Roman" charset="0"/>
                <a:ea typeface="ＭＳ Ｐゴシック" charset="0"/>
              </a:rPr>
              <a:t>doc.: IEEE 802.11-11/XXXXr0</a:t>
            </a:r>
          </a:p>
        </p:txBody>
      </p:sp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GB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September 2011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1709332-8BB7-4A08-BABC-6A0AEDD72B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432425" y="333375"/>
            <a:ext cx="30130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GB" sz="1800" b="1" dirty="0">
                <a:latin typeface="Times New Roman" charset="0"/>
                <a:ea typeface="ＭＳ Ｐゴシック" charset="0"/>
              </a:rPr>
              <a:t>doc.: IEEE 802.11-11/XXXXr0</a:t>
            </a: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GB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September 2011</a:t>
            </a: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9C02B77-859D-4B6C-A2EF-A6C379F5E0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432425" y="333375"/>
            <a:ext cx="30130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GB" sz="1800" b="1" dirty="0">
                <a:latin typeface="Times New Roman" charset="0"/>
                <a:ea typeface="ＭＳ Ｐゴシック" charset="0"/>
              </a:rPr>
              <a:t>doc.: IEEE 802.11-11/XXXXr0</a:t>
            </a: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GB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September 2011</a:t>
            </a: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9CAF719-D9F0-4155-8530-4000215BBC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414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November 2011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45288" y="6475413"/>
            <a:ext cx="17986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Antonio de la Oliva (UC3M)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BADD5C3A-C773-42AC-B273-187B6E82D7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600" y="334963"/>
            <a:ext cx="3263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GB" sz="1800" b="1"/>
              <a:t>doc.: IEEE 802.11-11/1485r0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GB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November 2011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Antonio de la Oliva (UC3M)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30674C0D-047F-4A97-BB20-64513A2738BF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Flexibility on Channel Access Allocations</a:t>
            </a:r>
            <a:endParaRPr lang="en-GB" dirty="0" smtClean="0">
              <a:cs typeface="+mj-cs"/>
            </a:endParaRPr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sz="2000" smtClean="0"/>
              <a:t>Date:</a:t>
            </a:r>
            <a:r>
              <a:rPr lang="en-GB" sz="2000" b="0" smtClean="0"/>
              <a:t> 2011-11-08</a:t>
            </a:r>
          </a:p>
        </p:txBody>
      </p:sp>
      <p:sp>
        <p:nvSpPr>
          <p:cNvPr id="22119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GB" sz="2000" b="1">
                <a:latin typeface="Times New Roman" charset="0"/>
                <a:ea typeface="ＭＳ Ｐゴシック" charset="0"/>
              </a:rPr>
              <a:t>Authors:</a:t>
            </a:r>
            <a:endParaRPr lang="en-GB" sz="2000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11188" y="2420938"/>
          <a:ext cx="7705725" cy="3114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41145"/>
                <a:gridCol w="1541145"/>
                <a:gridCol w="1541145"/>
                <a:gridCol w="1137577"/>
                <a:gridCol w="1944713"/>
              </a:tblGrid>
              <a:tr h="37093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Name</a:t>
                      </a:r>
                      <a:endParaRPr lang="en-US" sz="1200" b="1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Affiliation</a:t>
                      </a:r>
                      <a:endParaRPr lang="en-US" sz="1200" b="1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Address</a:t>
                      </a:r>
                      <a:endParaRPr lang="en-US" sz="1200" b="1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Phone</a:t>
                      </a:r>
                      <a:endParaRPr lang="en-US" sz="1200" b="1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email</a:t>
                      </a:r>
                      <a:endParaRPr lang="en-US" sz="1200" b="1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23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Antonio de la Oliva</a:t>
                      </a:r>
                      <a:endParaRPr lang="en-US" sz="1200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University Carlos III of Madrid</a:t>
                      </a:r>
                      <a:endParaRPr lang="en-US" sz="1200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Avnda</a:t>
                      </a:r>
                      <a:r>
                        <a:rPr lang="en-US" sz="1200" dirty="0" smtClean="0"/>
                        <a:t>.</a:t>
                      </a:r>
                      <a:r>
                        <a:rPr lang="en-US" sz="1200" baseline="0" dirty="0" smtClean="0"/>
                        <a:t> De la Universidad 30, Leganes, Madrid</a:t>
                      </a:r>
                      <a:endParaRPr lang="en-US" sz="1200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+34916248803</a:t>
                      </a:r>
                      <a:endParaRPr lang="en-US" sz="1200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aoliva@it.uc3m.es</a:t>
                      </a:r>
                      <a:endParaRPr lang="en-US" sz="1200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941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Ilenia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Tinnirello</a:t>
                      </a:r>
                      <a:endParaRPr lang="en-US" sz="1200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Consorzio</a:t>
                      </a:r>
                      <a:endParaRPr lang="en-US" sz="1200" dirty="0" smtClean="0"/>
                    </a:p>
                    <a:p>
                      <a:r>
                        <a:rPr lang="en-US" sz="1200" dirty="0" err="1" smtClean="0"/>
                        <a:t>Nazionale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Interuniversitario</a:t>
                      </a:r>
                      <a:r>
                        <a:rPr lang="en-US" sz="1200" dirty="0" smtClean="0"/>
                        <a:t> per le </a:t>
                      </a:r>
                      <a:r>
                        <a:rPr lang="en-US" sz="1200" dirty="0" err="1" smtClean="0"/>
                        <a:t>Telecomunicazioni</a:t>
                      </a:r>
                      <a:endParaRPr lang="en-US" sz="1200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ilenia.tinnirello@tti.unipa.it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endParaRPr lang="en-US" sz="1200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Pablo Serrano</a:t>
                      </a:r>
                      <a:endParaRPr lang="en-US" sz="1200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University Carlos</a:t>
                      </a:r>
                      <a:r>
                        <a:rPr lang="en-US" sz="1200" baseline="0" dirty="0" smtClean="0"/>
                        <a:t> III of Madrid</a:t>
                      </a:r>
                      <a:endParaRPr lang="en-US" sz="1200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pablo@it.uc3m.es</a:t>
                      </a:r>
                      <a:endParaRPr lang="en-US" sz="1200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93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Francesco </a:t>
                      </a:r>
                      <a:r>
                        <a:rPr lang="en-US" sz="1200" dirty="0" err="1" smtClean="0"/>
                        <a:t>Gringoli</a:t>
                      </a:r>
                      <a:endParaRPr lang="en-US" sz="1200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Consorzio</a:t>
                      </a:r>
                      <a:endParaRPr lang="en-US" sz="1200" dirty="0" smtClean="0"/>
                    </a:p>
                    <a:p>
                      <a:r>
                        <a:rPr lang="en-US" sz="1200" dirty="0" err="1" smtClean="0"/>
                        <a:t>Nazionale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Interuniversitario</a:t>
                      </a:r>
                      <a:r>
                        <a:rPr lang="en-US" sz="1200" dirty="0" smtClean="0"/>
                        <a:t> per le </a:t>
                      </a:r>
                      <a:r>
                        <a:rPr lang="en-US" sz="1200" dirty="0" err="1" smtClean="0"/>
                        <a:t>Telecomunicazioni</a:t>
                      </a:r>
                      <a:endParaRPr lang="en-US" sz="1200" dirty="0" smtClean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francesco.gringoli@ing.unibs.it</a:t>
                      </a:r>
                      <a:endParaRPr lang="en-US" sz="1200" dirty="0"/>
                    </a:p>
                  </a:txBody>
                  <a:tcPr marL="91450" marR="91450" marT="45731" marB="4573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Performance evaluation </a:t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>(Data rate fixed to 2Mbps)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November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Antonio de la Oliva (UC3M)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D24D6CCD-770C-4C64-9842-3D6621473763}" type="slidenum">
              <a:rPr lang="en-GB"/>
              <a:pPr>
                <a:defRPr/>
              </a:pPr>
              <a:t>10</a:t>
            </a:fld>
            <a:endParaRPr lang="en-GB"/>
          </a:p>
        </p:txBody>
      </p:sp>
      <p:pic>
        <p:nvPicPr>
          <p:cNvPr id="28677" name="Content Placeholder 6" descr="ppp.pdf"/>
          <p:cNvPicPr>
            <a:picLocks noGrp="1" noChangeAspect="1"/>
          </p:cNvPicPr>
          <p:nvPr>
            <p:ph idx="1"/>
          </p:nvPr>
        </p:nvPicPr>
        <p:blipFill>
          <a:blip r:embed="rId3"/>
          <a:srcRect l="-21059" r="-21059"/>
          <a:stretch>
            <a:fillRect/>
          </a:stretch>
        </p:blipFill>
        <p:spPr/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Performance Evaluation</a:t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>(Data rate fixed to 11Mbps)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November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Antonio de la Oliva (UC3M)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294F68A-742E-4CD5-A2A8-AB7CD858E122}" type="slidenum">
              <a:rPr lang="en-GB"/>
              <a:pPr>
                <a:defRPr/>
              </a:pPr>
              <a:t>11</a:t>
            </a:fld>
            <a:endParaRPr lang="en-GB"/>
          </a:p>
        </p:txBody>
      </p:sp>
      <p:pic>
        <p:nvPicPr>
          <p:cNvPr id="30725" name="Picture 5" descr="ror.pdf"/>
          <p:cNvPicPr>
            <a:picLocks noGrp="1" noChangeAspect="1"/>
          </p:cNvPicPr>
          <p:nvPr>
            <p:ph idx="1"/>
          </p:nvPr>
        </p:nvPicPr>
        <p:blipFill>
          <a:blip r:embed="rId2"/>
          <a:srcRect l="-21059" r="-21059"/>
          <a:stretch>
            <a:fillRect/>
          </a:stretch>
        </p:blipFill>
        <p:spPr/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Implementation Requirements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n-cs"/>
              </a:rPr>
              <a:t>Firmware-level @ rx</a:t>
            </a:r>
          </a:p>
          <a:p>
            <a:pPr lvl="1">
              <a:defRPr/>
            </a:pPr>
            <a:r>
              <a:rPr lang="en-US" smtClean="0"/>
              <a:t>Piggyback: only if a TCP DATA is received</a:t>
            </a:r>
          </a:p>
          <a:p>
            <a:pPr lvl="2">
              <a:defRPr/>
            </a:pPr>
            <a:r>
              <a:rPr lang="en-US" smtClean="0"/>
              <a:t>Avoid Ping-Pong</a:t>
            </a:r>
          </a:p>
          <a:p>
            <a:pPr lvl="1">
              <a:defRPr/>
            </a:pPr>
            <a:r>
              <a:rPr lang="en-US" smtClean="0"/>
              <a:t>Piggyback: only if a TCP ACK is in queue</a:t>
            </a:r>
          </a:p>
          <a:p>
            <a:pPr lvl="2">
              <a:defRPr/>
            </a:pPr>
            <a:r>
              <a:rPr lang="en-US" smtClean="0"/>
              <a:t>If not, send L2 ACK</a:t>
            </a:r>
          </a:p>
          <a:p>
            <a:pPr lvl="1">
              <a:defRPr/>
            </a:pPr>
            <a:r>
              <a:rPr lang="en-US" smtClean="0"/>
              <a:t>Piggyback: header is L2ACK, longer!</a:t>
            </a:r>
          </a:p>
          <a:p>
            <a:pPr>
              <a:defRPr/>
            </a:pPr>
            <a:r>
              <a:rPr lang="en-US" smtClean="0">
                <a:cs typeface="+mn-cs"/>
              </a:rPr>
              <a:t>Kernel-level @ tx</a:t>
            </a:r>
          </a:p>
          <a:p>
            <a:pPr lvl="1">
              <a:defRPr/>
            </a:pPr>
            <a:r>
              <a:rPr lang="en-US" smtClean="0"/>
              <a:t>If DATA+ACK frame type (=&gt;TCP ACK) received</a:t>
            </a:r>
          </a:p>
          <a:p>
            <a:pPr lvl="2">
              <a:defRPr/>
            </a:pPr>
            <a:r>
              <a:rPr lang="en-US" smtClean="0"/>
              <a:t>Forge and inject a recovered TCP ACK in the stack </a:t>
            </a:r>
          </a:p>
          <a:p>
            <a:pPr>
              <a:defRPr/>
            </a:pPr>
            <a:endParaRPr lang="en-US" dirty="0" smtClean="0"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November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Antonio de la Oliva (UC3M)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EDE8EC7-B494-4BB5-8F01-41258C801058}" type="slidenum">
              <a:rPr lang="en-GB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Transmitting VoIP frames in Piggybacking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November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Antonio de la Oliva (UC3M)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A3A1768B-DE98-409E-A4C9-84D6AB49203A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Transmitting VoIP frames in Piggybacking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November 2011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Antonio de la Oliva (UC3M)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9477FD11-D09A-47EA-BF4A-D61821AF4A58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33797" name="2 Marcador de contenido"/>
          <p:cNvSpPr txBox="1">
            <a:spLocks/>
          </p:cNvSpPr>
          <p:nvPr/>
        </p:nvSpPr>
        <p:spPr bwMode="auto">
          <a:xfrm>
            <a:off x="684213" y="4292600"/>
            <a:ext cx="78486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>
                <a:latin typeface="Verdana" pitchFamily="34" charset="0"/>
              </a:rPr>
              <a:t>Piggyback voice frames over MAC ACKs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2000">
                <a:latin typeface="Verdana" pitchFamily="34" charset="0"/>
              </a:rPr>
              <a:t>From STA to AP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>
                <a:latin typeface="Verdana" pitchFamily="34" charset="0"/>
              </a:rPr>
              <a:t>Reduce MAC overhead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>
                <a:latin typeface="Verdana" pitchFamily="34" charset="0"/>
              </a:rPr>
              <a:t>Decrease the contending traffic</a:t>
            </a:r>
          </a:p>
        </p:txBody>
      </p:sp>
      <p:pic>
        <p:nvPicPr>
          <p:cNvPr id="3379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1628775"/>
            <a:ext cx="68008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Testbed</a:t>
            </a:r>
          </a:p>
        </p:txBody>
      </p:sp>
      <p:sp>
        <p:nvSpPr>
          <p:cNvPr id="3481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33 nodes:</a:t>
            </a:r>
          </a:p>
          <a:p>
            <a:pPr lvl="1"/>
            <a:r>
              <a:rPr lang="en-US" smtClean="0"/>
              <a:t>PC-Engines Alix2d2</a:t>
            </a:r>
          </a:p>
          <a:p>
            <a:pPr lvl="1"/>
            <a:r>
              <a:rPr lang="en-US" smtClean="0"/>
              <a:t>CF card: kernel 2.6.29</a:t>
            </a:r>
          </a:p>
          <a:p>
            <a:r>
              <a:rPr lang="en-US" smtClean="0"/>
              <a:t>Broadcom BCM4318 card</a:t>
            </a:r>
          </a:p>
          <a:p>
            <a:r>
              <a:rPr lang="en-US" smtClean="0"/>
              <a:t>B43 driver</a:t>
            </a:r>
          </a:p>
          <a:p>
            <a:r>
              <a:rPr lang="en-US" smtClean="0"/>
              <a:t>OpenFWWF firmware</a:t>
            </a:r>
          </a:p>
          <a:p>
            <a:r>
              <a:rPr lang="en-US" smtClean="0"/>
              <a:t>2-dBi omnidirectional</a:t>
            </a:r>
          </a:p>
          <a:p>
            <a:r>
              <a:rPr lang="en-US" smtClean="0"/>
              <a:t>antenna</a:t>
            </a:r>
          </a:p>
          <a:p>
            <a:pPr lvl="2"/>
            <a:endParaRPr lang="en-US" smtClean="0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4814D6-8E14-4573-A200-3F5742BBBBA0}" type="slidenum">
              <a:rPr lang="es-ES" smtClean="0"/>
              <a:pPr>
                <a:defRPr/>
              </a:pPr>
              <a:t>15</a:t>
            </a:fld>
            <a:endParaRPr lang="es-ES"/>
          </a:p>
        </p:txBody>
      </p:sp>
      <p:grpSp>
        <p:nvGrpSpPr>
          <p:cNvPr id="34820" name="16 Grupo"/>
          <p:cNvGrpSpPr>
            <a:grpSpLocks/>
          </p:cNvGrpSpPr>
          <p:nvPr/>
        </p:nvGrpSpPr>
        <p:grpSpPr bwMode="auto">
          <a:xfrm>
            <a:off x="4716463" y="1916113"/>
            <a:ext cx="4214812" cy="4298950"/>
            <a:chOff x="5035034" y="883404"/>
            <a:chExt cx="4215651" cy="4298196"/>
          </a:xfrm>
        </p:grpSpPr>
        <p:pic>
          <p:nvPicPr>
            <p:cNvPr id="34823" name="Picture 8" descr="testbed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334000" y="883404"/>
              <a:ext cx="3916685" cy="4204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5" name="4 Conector recto de flecha"/>
            <p:cNvCxnSpPr/>
            <p:nvPr/>
          </p:nvCxnSpPr>
          <p:spPr>
            <a:xfrm>
              <a:off x="5562189" y="5129221"/>
              <a:ext cx="3505898" cy="0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11 Conector recto de flecha"/>
            <p:cNvCxnSpPr/>
            <p:nvPr/>
          </p:nvCxnSpPr>
          <p:spPr>
            <a:xfrm flipV="1">
              <a:off x="5409759" y="1067522"/>
              <a:ext cx="0" cy="3831553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826" name="14 CuadroTexto"/>
            <p:cNvSpPr txBox="1">
              <a:spLocks noChangeArrowheads="1"/>
            </p:cNvSpPr>
            <p:nvPr/>
          </p:nvSpPr>
          <p:spPr bwMode="auto">
            <a:xfrm>
              <a:off x="6896100" y="4812268"/>
              <a:ext cx="838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s-ES"/>
                <a:t>6.6 m</a:t>
              </a:r>
            </a:p>
          </p:txBody>
        </p:sp>
        <p:sp>
          <p:nvSpPr>
            <p:cNvPr id="34827" name="15 CuadroTexto"/>
            <p:cNvSpPr txBox="1">
              <a:spLocks noChangeArrowheads="1"/>
            </p:cNvSpPr>
            <p:nvPr/>
          </p:nvSpPr>
          <p:spPr bwMode="auto">
            <a:xfrm rot="-5400000">
              <a:off x="4800600" y="2798551"/>
              <a:ext cx="838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s-ES"/>
                <a:t>7.2  m</a:t>
              </a:r>
            </a:p>
          </p:txBody>
        </p:sp>
      </p:grp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Antonio de la Oliva (UC3M)</a:t>
            </a:r>
            <a:endParaRPr lang="en-GB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November 2011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Voice-only: Throughput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November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Antonio de la Oliva (UC3M)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DC6CE9D7-95AD-41E0-B97E-2B209B7A9001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484438" y="1778000"/>
          <a:ext cx="4114800" cy="15398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13992"/>
                <a:gridCol w="1034008"/>
                <a:gridCol w="1066800"/>
              </a:tblGrid>
              <a:tr h="384969"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MCS [Mbps]</a:t>
                      </a:r>
                      <a:endParaRPr lang="es-ES" sz="1800" dirty="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800" dirty="0" smtClean="0"/>
                        <a:t>1</a:t>
                      </a:r>
                      <a:endParaRPr lang="es-ES" sz="1800" dirty="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800" dirty="0" smtClean="0"/>
                        <a:t>2</a:t>
                      </a:r>
                      <a:endParaRPr lang="es-ES" sz="1800" dirty="0"/>
                    </a:p>
                  </a:txBody>
                  <a:tcPr marT="45731" marB="45731"/>
                </a:tc>
              </a:tr>
              <a:tr h="384969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800" dirty="0" smtClean="0"/>
                        <a:t>6</a:t>
                      </a:r>
                      <a:endParaRPr lang="es-ES" sz="1800" dirty="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800" dirty="0" smtClean="0"/>
                        <a:t>10</a:t>
                      </a:r>
                      <a:endParaRPr lang="es-ES" sz="1800" dirty="0"/>
                    </a:p>
                  </a:txBody>
                  <a:tcPr marT="45731" marB="45731"/>
                </a:tc>
              </a:tr>
              <a:tr h="384969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800" dirty="0" smtClean="0"/>
                        <a:t>8</a:t>
                      </a:r>
                      <a:endParaRPr lang="es-ES" sz="1800" dirty="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800" dirty="0" smtClean="0"/>
                        <a:t>14</a:t>
                      </a:r>
                      <a:endParaRPr lang="es-ES" sz="1800" dirty="0"/>
                    </a:p>
                  </a:txBody>
                  <a:tcPr marT="45731" marB="45731"/>
                </a:tc>
              </a:tr>
              <a:tr h="384969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800" dirty="0" smtClean="0"/>
                        <a:t>8</a:t>
                      </a:r>
                      <a:endParaRPr lang="es-ES" sz="1800" dirty="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800" dirty="0" smtClean="0"/>
                        <a:t>13</a:t>
                      </a:r>
                      <a:endParaRPr lang="es-ES" sz="1800" dirty="0"/>
                    </a:p>
                  </a:txBody>
                  <a:tcPr marT="45731" marB="45731"/>
                </a:tc>
              </a:tr>
            </a:tbl>
          </a:graphicData>
        </a:graphic>
      </p:graphicFrame>
      <p:graphicFrame>
        <p:nvGraphicFramePr>
          <p:cNvPr id="1072" name="Object 48"/>
          <p:cNvGraphicFramePr>
            <a:graphicFrameLocks noChangeAspect="1"/>
          </p:cNvGraphicFramePr>
          <p:nvPr/>
        </p:nvGraphicFramePr>
        <p:xfrm>
          <a:off x="2663825" y="2144713"/>
          <a:ext cx="609600" cy="384175"/>
        </p:xfrm>
        <a:graphic>
          <a:graphicData uri="http://schemas.openxmlformats.org/presentationml/2006/ole">
            <p:oleObj spid="_x0000_s1072" name="Equation" r:id="rId3" imgW="317286" imgH="228600" progId="Equation.3">
              <p:embed/>
            </p:oleObj>
          </a:graphicData>
        </a:graphic>
      </p:graphicFrame>
      <p:graphicFrame>
        <p:nvGraphicFramePr>
          <p:cNvPr id="1073" name="Object 49"/>
          <p:cNvGraphicFramePr>
            <a:graphicFrameLocks noChangeAspect="1"/>
          </p:cNvGraphicFramePr>
          <p:nvPr/>
        </p:nvGraphicFramePr>
        <p:xfrm>
          <a:off x="2668588" y="2578100"/>
          <a:ext cx="317500" cy="341313"/>
        </p:xfrm>
        <a:graphic>
          <a:graphicData uri="http://schemas.openxmlformats.org/presentationml/2006/ole">
            <p:oleObj spid="_x0000_s1073" name="Equation" r:id="rId4" imgW="164702" imgH="203261" progId="Equation.3">
              <p:embed/>
            </p:oleObj>
          </a:graphicData>
        </a:graphic>
      </p:graphicFrame>
      <p:graphicFrame>
        <p:nvGraphicFramePr>
          <p:cNvPr id="1074" name="Object 50"/>
          <p:cNvGraphicFramePr>
            <a:graphicFrameLocks noChangeAspect="1"/>
          </p:cNvGraphicFramePr>
          <p:nvPr/>
        </p:nvGraphicFramePr>
        <p:xfrm>
          <a:off x="2693988" y="2930525"/>
          <a:ext cx="365125" cy="427038"/>
        </p:xfrm>
        <a:graphic>
          <a:graphicData uri="http://schemas.openxmlformats.org/presentationml/2006/ole">
            <p:oleObj spid="_x0000_s1074" name="Equation" r:id="rId5" imgW="190477" imgH="253786" progId="Equation.3">
              <p:embed/>
            </p:oleObj>
          </a:graphicData>
        </a:graphic>
      </p:graphicFrame>
      <p:pic>
        <p:nvPicPr>
          <p:cNvPr id="1101" name="3 Imagen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9750" y="3429000"/>
            <a:ext cx="8159750" cy="289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Prototype Validation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November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Antonio de la Oliva (UC3M)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928281B-5ABA-4588-B944-A1F3D81C1307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pic>
        <p:nvPicPr>
          <p:cNvPr id="38917" name="12 Imagen"/>
          <p:cNvPicPr>
            <a:picLocks noGrp="1" noChangeAspect="1"/>
          </p:cNvPicPr>
          <p:nvPr>
            <p:ph idx="1"/>
          </p:nvPr>
        </p:nvPicPr>
        <p:blipFill>
          <a:blip r:embed="rId2"/>
          <a:srcRect l="-12399" r="-12399"/>
          <a:stretch>
            <a:fillRect/>
          </a:stretch>
        </p:blipFill>
        <p:spPr>
          <a:xfrm>
            <a:off x="-17463" y="1628775"/>
            <a:ext cx="9161463" cy="4849813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Improvement over current standard</a:t>
            </a:r>
          </a:p>
        </p:txBody>
      </p:sp>
      <p:pic>
        <p:nvPicPr>
          <p:cNvPr id="39938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rcRect l="-14732" r="-14732"/>
          <a:stretch>
            <a:fillRect/>
          </a:stretch>
        </p:blipFill>
        <p:spPr/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November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Antonio de la Oliva (UC3M)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A8CBA624-69BC-48BE-9AB9-C3E2E3324A3E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Some other applications are being researched now</a:t>
            </a:r>
          </a:p>
          <a:p>
            <a:r>
              <a:rPr lang="en-US" smtClean="0"/>
              <a:t>The performance gain seems to be worth the effort</a:t>
            </a:r>
          </a:p>
          <a:p>
            <a:pPr lvl="1"/>
            <a:r>
              <a:rPr lang="en-US" smtClean="0"/>
              <a:t>Specially for VoIP frames</a:t>
            </a:r>
          </a:p>
          <a:p>
            <a:r>
              <a:rPr lang="en-US" smtClean="0"/>
              <a:t>Everything reduces to allowing for bidirectional allocations during a TXOP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November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Antonio de la Oliva (UC3M)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1454A72B-9346-4089-B580-6E1E5712CCA0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Objective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4213" y="1916113"/>
            <a:ext cx="7772400" cy="35306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cs typeface="+mn-cs"/>
              </a:rPr>
              <a:t>Currently TXOP defines the time the STA can keep hold of the channel to transmit its own frames.</a:t>
            </a:r>
          </a:p>
          <a:p>
            <a:pPr>
              <a:defRPr/>
            </a:pPr>
            <a:r>
              <a:rPr lang="en-US" sz="3200" dirty="0" smtClean="0">
                <a:cs typeface="+mn-cs"/>
              </a:rPr>
              <a:t>We propose to extend this concept allowing for a bidirectional frame exchange.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November 2011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Antonio de la Oliva (UC3M)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7AC6D5EB-9848-4081-A369-21744F550B9D}" type="slidenum">
              <a:rPr lang="en-GB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Thanks for your attention!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November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Antonio de la Oliva (UC3M)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DD39D7BE-E23F-4729-A563-C41C71A7CA07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Use of DATA+ACK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4538662"/>
          </a:xfrm>
        </p:spPr>
        <p:txBody>
          <a:bodyPr/>
          <a:lstStyle/>
          <a:p>
            <a:pPr>
              <a:defRPr/>
            </a:pPr>
            <a:r>
              <a:rPr lang="en-US" sz="1800" b="0" dirty="0">
                <a:cs typeface="+mn-cs"/>
              </a:rPr>
              <a:t>The winner of the contention has the right to transmit a data packet to a given destination node and to receive a data packet (without contention) from it.</a:t>
            </a:r>
          </a:p>
          <a:p>
            <a:pPr>
              <a:defRPr/>
            </a:pPr>
            <a:r>
              <a:rPr lang="en-US" sz="1800" b="0" dirty="0">
                <a:cs typeface="+mn-cs"/>
              </a:rPr>
              <a:t>The reply data packet avoids the contention by using a SIFS interval from the end of the previous data transmission</a:t>
            </a:r>
          </a:p>
          <a:p>
            <a:pPr>
              <a:defRPr/>
            </a:pPr>
            <a:r>
              <a:rPr lang="en-US" sz="1800" b="0" dirty="0">
                <a:cs typeface="+mn-cs"/>
              </a:rPr>
              <a:t>The reply data packet can carry a layer-2 ACK in piggybacking</a:t>
            </a:r>
          </a:p>
          <a:p>
            <a:pPr marL="0" indent="0">
              <a:buFontTx/>
              <a:buNone/>
              <a:defRPr/>
            </a:pPr>
            <a:endParaRPr lang="en-US" sz="3200" dirty="0" smtClean="0"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November 2011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Antonio de la Oliva (UC3M)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82D78FF-2CE0-4DF3-9A2D-099E60B421A3}" type="slidenum">
              <a:rPr lang="en-GB"/>
              <a:pPr>
                <a:defRPr/>
              </a:pPr>
              <a:t>3</a:t>
            </a:fld>
            <a:endParaRPr lang="en-GB"/>
          </a:p>
        </p:txBody>
      </p:sp>
      <p:grpSp>
        <p:nvGrpSpPr>
          <p:cNvPr id="19462" name="Group 1"/>
          <p:cNvGrpSpPr>
            <a:grpSpLocks/>
          </p:cNvGrpSpPr>
          <p:nvPr/>
        </p:nvGrpSpPr>
        <p:grpSpPr bwMode="auto">
          <a:xfrm>
            <a:off x="179388" y="4868863"/>
            <a:ext cx="8569325" cy="1439862"/>
            <a:chOff x="179388" y="4869457"/>
            <a:chExt cx="8569325" cy="1439863"/>
          </a:xfrm>
        </p:grpSpPr>
        <p:cxnSp>
          <p:nvCxnSpPr>
            <p:cNvPr id="10" name="Connettore 1 6"/>
            <p:cNvCxnSpPr>
              <a:cxnSpLocks noChangeShapeType="1"/>
            </p:cNvCxnSpPr>
            <p:nvPr/>
          </p:nvCxnSpPr>
          <p:spPr bwMode="auto">
            <a:xfrm>
              <a:off x="539750" y="5661620"/>
              <a:ext cx="79200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sp>
          <p:nvSpPr>
            <p:cNvPr id="11" name="Rettangolo 7"/>
            <p:cNvSpPr>
              <a:spLocks noChangeArrowheads="1"/>
            </p:cNvSpPr>
            <p:nvPr/>
          </p:nvSpPr>
          <p:spPr bwMode="auto">
            <a:xfrm>
              <a:off x="971550" y="5372694"/>
              <a:ext cx="936625" cy="288925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it-IT" sz="1050" dirty="0">
                  <a:latin typeface="+mn-lt"/>
                  <a:ea typeface="+mn-ea"/>
                </a:rPr>
                <a:t>DATA  A-&gt;B</a:t>
              </a:r>
            </a:p>
          </p:txBody>
        </p:sp>
        <p:cxnSp>
          <p:nvCxnSpPr>
            <p:cNvPr id="12" name="Connettore 1 9"/>
            <p:cNvCxnSpPr>
              <a:cxnSpLocks noChangeShapeType="1"/>
            </p:cNvCxnSpPr>
            <p:nvPr/>
          </p:nvCxnSpPr>
          <p:spPr bwMode="auto">
            <a:xfrm>
              <a:off x="827088" y="5372694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cxnSp>
          <p:nvCxnSpPr>
            <p:cNvPr id="13" name="Connettore 1 11"/>
            <p:cNvCxnSpPr>
              <a:cxnSpLocks noChangeShapeType="1"/>
            </p:cNvCxnSpPr>
            <p:nvPr/>
          </p:nvCxnSpPr>
          <p:spPr bwMode="auto">
            <a:xfrm>
              <a:off x="684213" y="5372694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cxnSp>
          <p:nvCxnSpPr>
            <p:cNvPr id="14" name="Connettore 2 15"/>
            <p:cNvCxnSpPr>
              <a:cxnSpLocks noChangeShapeType="1"/>
              <a:stCxn id="11" idx="3"/>
            </p:cNvCxnSpPr>
            <p:nvPr/>
          </p:nvCxnSpPr>
          <p:spPr bwMode="auto">
            <a:xfrm>
              <a:off x="1908175" y="5517157"/>
              <a:ext cx="28733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sp>
          <p:nvSpPr>
            <p:cNvPr id="19495" name="CasellaDiTesto 16"/>
            <p:cNvSpPr txBox="1">
              <a:spLocks noChangeArrowheads="1"/>
            </p:cNvSpPr>
            <p:nvPr/>
          </p:nvSpPr>
          <p:spPr bwMode="auto">
            <a:xfrm>
              <a:off x="1835150" y="5661619"/>
              <a:ext cx="504825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it-IT" sz="800" b="1">
                  <a:latin typeface="Arial" charset="0"/>
                  <a:ea typeface="HGPSoeiKakugothicUB"/>
                  <a:cs typeface="HGPSoeiKakugothicUB"/>
                </a:rPr>
                <a:t>SIFS</a:t>
              </a:r>
            </a:p>
          </p:txBody>
        </p:sp>
        <p:sp>
          <p:nvSpPr>
            <p:cNvPr id="16" name="Rettangolo 17"/>
            <p:cNvSpPr>
              <a:spLocks noChangeArrowheads="1"/>
            </p:cNvSpPr>
            <p:nvPr/>
          </p:nvSpPr>
          <p:spPr bwMode="auto">
            <a:xfrm>
              <a:off x="2195513" y="5372694"/>
              <a:ext cx="936625" cy="288925"/>
            </a:xfrm>
            <a:prstGeom prst="rect">
              <a:avLst/>
            </a:prstGeom>
            <a:solidFill>
              <a:srgbClr val="F9616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it-IT" sz="1050" dirty="0">
                  <a:latin typeface="+mn-lt"/>
                  <a:ea typeface="+mn-ea"/>
                </a:rPr>
                <a:t>DATA  B-&gt;A</a:t>
              </a:r>
            </a:p>
          </p:txBody>
        </p:sp>
        <p:cxnSp>
          <p:nvCxnSpPr>
            <p:cNvPr id="17" name="Connettore 2 18"/>
            <p:cNvCxnSpPr>
              <a:cxnSpLocks noChangeShapeType="1"/>
            </p:cNvCxnSpPr>
            <p:nvPr/>
          </p:nvCxnSpPr>
          <p:spPr bwMode="auto">
            <a:xfrm>
              <a:off x="3132138" y="5517157"/>
              <a:ext cx="57626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sp>
          <p:nvSpPr>
            <p:cNvPr id="19498" name="CasellaDiTesto 20"/>
            <p:cNvSpPr txBox="1">
              <a:spLocks noChangeArrowheads="1"/>
            </p:cNvSpPr>
            <p:nvPr/>
          </p:nvSpPr>
          <p:spPr bwMode="auto">
            <a:xfrm>
              <a:off x="3203575" y="5661619"/>
              <a:ext cx="504825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it-IT" sz="800" b="1">
                  <a:latin typeface="Arial" charset="0"/>
                  <a:ea typeface="HGPSoeiKakugothicUB"/>
                  <a:cs typeface="HGPSoeiKakugothicUB"/>
                </a:rPr>
                <a:t>DIFS</a:t>
              </a:r>
            </a:p>
          </p:txBody>
        </p:sp>
        <p:cxnSp>
          <p:nvCxnSpPr>
            <p:cNvPr id="19" name="Connettore 1 21"/>
            <p:cNvCxnSpPr>
              <a:cxnSpLocks noChangeShapeType="1"/>
            </p:cNvCxnSpPr>
            <p:nvPr/>
          </p:nvCxnSpPr>
          <p:spPr bwMode="auto">
            <a:xfrm>
              <a:off x="3995738" y="5372694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cxnSp>
          <p:nvCxnSpPr>
            <p:cNvPr id="20" name="Connettore 1 22"/>
            <p:cNvCxnSpPr>
              <a:cxnSpLocks noChangeShapeType="1"/>
            </p:cNvCxnSpPr>
            <p:nvPr/>
          </p:nvCxnSpPr>
          <p:spPr bwMode="auto">
            <a:xfrm>
              <a:off x="3851275" y="5372694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cxnSp>
          <p:nvCxnSpPr>
            <p:cNvPr id="21" name="Connettore 1 23"/>
            <p:cNvCxnSpPr>
              <a:cxnSpLocks noChangeShapeType="1"/>
            </p:cNvCxnSpPr>
            <p:nvPr/>
          </p:nvCxnSpPr>
          <p:spPr bwMode="auto">
            <a:xfrm>
              <a:off x="3708400" y="5372694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sp>
          <p:nvSpPr>
            <p:cNvPr id="22" name="Rettangolo 24"/>
            <p:cNvSpPr>
              <a:spLocks noChangeArrowheads="1"/>
            </p:cNvSpPr>
            <p:nvPr/>
          </p:nvSpPr>
          <p:spPr bwMode="auto">
            <a:xfrm>
              <a:off x="4140200" y="5372694"/>
              <a:ext cx="936625" cy="28892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/>
            </a:extLst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it-IT" sz="1050" dirty="0">
                  <a:latin typeface="+mn-lt"/>
                  <a:ea typeface="+mn-ea"/>
                </a:rPr>
                <a:t>OTHER</a:t>
              </a:r>
            </a:p>
          </p:txBody>
        </p:sp>
        <p:cxnSp>
          <p:nvCxnSpPr>
            <p:cNvPr id="23" name="Connettore 2 26"/>
            <p:cNvCxnSpPr>
              <a:cxnSpLocks noChangeShapeType="1"/>
            </p:cNvCxnSpPr>
            <p:nvPr/>
          </p:nvCxnSpPr>
          <p:spPr bwMode="auto">
            <a:xfrm>
              <a:off x="5076825" y="5517157"/>
              <a:ext cx="574675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sp>
          <p:nvSpPr>
            <p:cNvPr id="19504" name="CasellaDiTesto 27"/>
            <p:cNvSpPr txBox="1">
              <a:spLocks noChangeArrowheads="1"/>
            </p:cNvSpPr>
            <p:nvPr/>
          </p:nvSpPr>
          <p:spPr bwMode="auto">
            <a:xfrm>
              <a:off x="5148263" y="5661619"/>
              <a:ext cx="503237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it-IT" sz="800" b="1">
                  <a:latin typeface="Arial" charset="0"/>
                  <a:ea typeface="HGPSoeiKakugothicUB"/>
                  <a:cs typeface="HGPSoeiKakugothicUB"/>
                </a:rPr>
                <a:t>DIFS</a:t>
              </a:r>
            </a:p>
          </p:txBody>
        </p:sp>
        <p:cxnSp>
          <p:nvCxnSpPr>
            <p:cNvPr id="25" name="Connettore 1 28"/>
            <p:cNvCxnSpPr>
              <a:cxnSpLocks noChangeShapeType="1"/>
            </p:cNvCxnSpPr>
            <p:nvPr/>
          </p:nvCxnSpPr>
          <p:spPr bwMode="auto">
            <a:xfrm>
              <a:off x="5940425" y="5372694"/>
              <a:ext cx="0" cy="288925"/>
            </a:xfrm>
            <a:prstGeom prst="line">
              <a:avLst/>
            </a:prstGeom>
            <a:noFill/>
            <a:ln w="25400">
              <a:solidFill>
                <a:srgbClr val="7575D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cxnSp>
          <p:nvCxnSpPr>
            <p:cNvPr id="26" name="Connettore 1 29"/>
            <p:cNvCxnSpPr>
              <a:cxnSpLocks noChangeShapeType="1"/>
            </p:cNvCxnSpPr>
            <p:nvPr/>
          </p:nvCxnSpPr>
          <p:spPr bwMode="auto">
            <a:xfrm>
              <a:off x="5795963" y="5372694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cxnSp>
          <p:nvCxnSpPr>
            <p:cNvPr id="27" name="Connettore 1 30"/>
            <p:cNvCxnSpPr>
              <a:cxnSpLocks noChangeShapeType="1"/>
            </p:cNvCxnSpPr>
            <p:nvPr/>
          </p:nvCxnSpPr>
          <p:spPr bwMode="auto">
            <a:xfrm>
              <a:off x="5651500" y="5372694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sp>
          <p:nvSpPr>
            <p:cNvPr id="28" name="Rettangolo 31"/>
            <p:cNvSpPr>
              <a:spLocks noChangeArrowheads="1"/>
            </p:cNvSpPr>
            <p:nvPr/>
          </p:nvSpPr>
          <p:spPr bwMode="auto">
            <a:xfrm>
              <a:off x="6084888" y="5372694"/>
              <a:ext cx="935037" cy="288925"/>
            </a:xfrm>
            <a:prstGeom prst="rect">
              <a:avLst/>
            </a:prstGeom>
            <a:solidFill>
              <a:srgbClr val="F9616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it-IT" sz="1050" dirty="0">
                  <a:latin typeface="+mn-lt"/>
                  <a:ea typeface="+mn-ea"/>
                </a:rPr>
                <a:t>DATA  B-&gt;A</a:t>
              </a:r>
            </a:p>
          </p:txBody>
        </p:sp>
        <p:cxnSp>
          <p:nvCxnSpPr>
            <p:cNvPr id="29" name="Connettore 1 32"/>
            <p:cNvCxnSpPr>
              <a:cxnSpLocks noChangeShapeType="1"/>
            </p:cNvCxnSpPr>
            <p:nvPr/>
          </p:nvCxnSpPr>
          <p:spPr bwMode="auto">
            <a:xfrm>
              <a:off x="5940425" y="5372694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cxnSp>
          <p:nvCxnSpPr>
            <p:cNvPr id="30" name="Connettore 2 33"/>
            <p:cNvCxnSpPr>
              <a:cxnSpLocks noChangeShapeType="1"/>
              <a:stCxn id="28" idx="3"/>
            </p:cNvCxnSpPr>
            <p:nvPr/>
          </p:nvCxnSpPr>
          <p:spPr bwMode="auto">
            <a:xfrm>
              <a:off x="7019925" y="5517157"/>
              <a:ext cx="288925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sp>
          <p:nvSpPr>
            <p:cNvPr id="19511" name="CasellaDiTesto 34"/>
            <p:cNvSpPr txBox="1">
              <a:spLocks noChangeArrowheads="1"/>
            </p:cNvSpPr>
            <p:nvPr/>
          </p:nvSpPr>
          <p:spPr bwMode="auto">
            <a:xfrm>
              <a:off x="6948488" y="5661619"/>
              <a:ext cx="503237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it-IT" sz="800" b="1">
                  <a:latin typeface="Arial" charset="0"/>
                  <a:ea typeface="HGPSoeiKakugothicUB"/>
                  <a:cs typeface="HGPSoeiKakugothicUB"/>
                </a:rPr>
                <a:t>SIFS</a:t>
              </a:r>
            </a:p>
          </p:txBody>
        </p:sp>
        <p:sp>
          <p:nvSpPr>
            <p:cNvPr id="32" name="Rettangolo 35"/>
            <p:cNvSpPr>
              <a:spLocks noChangeArrowheads="1"/>
            </p:cNvSpPr>
            <p:nvPr/>
          </p:nvSpPr>
          <p:spPr bwMode="auto">
            <a:xfrm>
              <a:off x="7308850" y="5372694"/>
              <a:ext cx="935038" cy="288925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it-IT" sz="1050" dirty="0">
                  <a:latin typeface="+mn-lt"/>
                  <a:ea typeface="+mn-ea"/>
                </a:rPr>
                <a:t>DATA  A-&gt;B</a:t>
              </a:r>
            </a:p>
          </p:txBody>
        </p:sp>
        <p:sp>
          <p:nvSpPr>
            <p:cNvPr id="19513" name="CasellaDiTesto 71"/>
            <p:cNvSpPr txBox="1">
              <a:spLocks noChangeArrowheads="1"/>
            </p:cNvSpPr>
            <p:nvPr/>
          </p:nvSpPr>
          <p:spPr bwMode="auto">
            <a:xfrm>
              <a:off x="8243888" y="5372694"/>
              <a:ext cx="50482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it-IT" sz="800" b="1">
                  <a:latin typeface="Arial" charset="0"/>
                  <a:ea typeface="HGPSoeiKakugothicUB"/>
                  <a:cs typeface="HGPSoeiKakugothicUB"/>
                </a:rPr>
                <a:t>…</a:t>
              </a:r>
            </a:p>
          </p:txBody>
        </p:sp>
        <p:sp>
          <p:nvSpPr>
            <p:cNvPr id="19514" name="CasellaDiTesto 73"/>
            <p:cNvSpPr txBox="1">
              <a:spLocks noChangeArrowheads="1"/>
            </p:cNvSpPr>
            <p:nvPr/>
          </p:nvSpPr>
          <p:spPr bwMode="auto">
            <a:xfrm>
              <a:off x="179388" y="5013919"/>
              <a:ext cx="107950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it-IT" sz="800" b="1">
                  <a:latin typeface="Arial" charset="0"/>
                  <a:ea typeface="HGPSoeiKakugothicUB"/>
                  <a:cs typeface="HGPSoeiKakugothicUB"/>
                </a:rPr>
                <a:t>Bi-directional DCF</a:t>
              </a:r>
            </a:p>
          </p:txBody>
        </p:sp>
        <p:cxnSp>
          <p:nvCxnSpPr>
            <p:cNvPr id="61" name="Connettore 2 77"/>
            <p:cNvCxnSpPr>
              <a:cxnSpLocks noChangeShapeType="1"/>
            </p:cNvCxnSpPr>
            <p:nvPr/>
          </p:nvCxnSpPr>
          <p:spPr bwMode="auto">
            <a:xfrm flipH="1" flipV="1">
              <a:off x="2430463" y="5661620"/>
              <a:ext cx="233362" cy="32385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sysDash"/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sp>
          <p:nvSpPr>
            <p:cNvPr id="19516" name="CasellaDiTesto 80"/>
            <p:cNvSpPr txBox="1">
              <a:spLocks noChangeArrowheads="1"/>
            </p:cNvSpPr>
            <p:nvPr/>
          </p:nvSpPr>
          <p:spPr bwMode="auto">
            <a:xfrm>
              <a:off x="2627313" y="5847358"/>
              <a:ext cx="1062037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it-IT" sz="800" b="1">
                  <a:latin typeface="Arial" charset="0"/>
                  <a:ea typeface="HGPSoeiKakugothicUB"/>
                  <a:cs typeface="HGPSoeiKakugothicUB"/>
                </a:rPr>
                <a:t>Implicit  L2 ACK for previous data frame</a:t>
              </a:r>
            </a:p>
          </p:txBody>
        </p:sp>
        <p:cxnSp>
          <p:nvCxnSpPr>
            <p:cNvPr id="63" name="Connettore 2 82"/>
            <p:cNvCxnSpPr>
              <a:cxnSpLocks noChangeShapeType="1"/>
            </p:cNvCxnSpPr>
            <p:nvPr/>
          </p:nvCxnSpPr>
          <p:spPr bwMode="auto">
            <a:xfrm flipH="1">
              <a:off x="2411413" y="5120282"/>
              <a:ext cx="342900" cy="2524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sysDash"/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sp>
          <p:nvSpPr>
            <p:cNvPr id="19518" name="CasellaDiTesto 85"/>
            <p:cNvSpPr txBox="1">
              <a:spLocks noChangeArrowheads="1"/>
            </p:cNvSpPr>
            <p:nvPr/>
          </p:nvSpPr>
          <p:spPr bwMode="auto">
            <a:xfrm>
              <a:off x="2717800" y="4869457"/>
              <a:ext cx="1062038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it-IT" sz="800" b="1">
                  <a:latin typeface="Arial" charset="0"/>
                  <a:ea typeface="HGPSoeiKakugothicUB"/>
                  <a:cs typeface="HGPSoeiKakugothicUB"/>
                </a:rPr>
                <a:t>No L2 ACK for this frame</a:t>
              </a:r>
            </a:p>
          </p:txBody>
        </p:sp>
        <p:cxnSp>
          <p:nvCxnSpPr>
            <p:cNvPr id="65" name="Connettore 2 86"/>
            <p:cNvCxnSpPr>
              <a:cxnSpLocks noChangeShapeType="1"/>
            </p:cNvCxnSpPr>
            <p:nvPr/>
          </p:nvCxnSpPr>
          <p:spPr bwMode="auto">
            <a:xfrm flipH="1" flipV="1">
              <a:off x="7488238" y="5661620"/>
              <a:ext cx="234950" cy="32385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sysDash"/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sp>
          <p:nvSpPr>
            <p:cNvPr id="19520" name="CasellaDiTesto 87"/>
            <p:cNvSpPr txBox="1">
              <a:spLocks noChangeArrowheads="1"/>
            </p:cNvSpPr>
            <p:nvPr/>
          </p:nvSpPr>
          <p:spPr bwMode="auto">
            <a:xfrm>
              <a:off x="7686675" y="5847358"/>
              <a:ext cx="1062038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it-IT" sz="800" b="1">
                  <a:latin typeface="Arial" charset="0"/>
                  <a:ea typeface="HGPSoeiKakugothicUB"/>
                  <a:cs typeface="HGPSoeiKakugothicUB"/>
                </a:rPr>
                <a:t>Implicit  L2 ACK for previous data frame</a:t>
              </a:r>
            </a:p>
          </p:txBody>
        </p:sp>
      </p:grpSp>
      <p:grpSp>
        <p:nvGrpSpPr>
          <p:cNvPr id="19463" name="Group 2"/>
          <p:cNvGrpSpPr>
            <a:grpSpLocks/>
          </p:cNvGrpSpPr>
          <p:nvPr/>
        </p:nvGrpSpPr>
        <p:grpSpPr bwMode="auto">
          <a:xfrm>
            <a:off x="179388" y="3860800"/>
            <a:ext cx="8280400" cy="936625"/>
            <a:chOff x="179388" y="4437063"/>
            <a:chExt cx="8280400" cy="936625"/>
          </a:xfrm>
        </p:grpSpPr>
        <p:cxnSp>
          <p:nvCxnSpPr>
            <p:cNvPr id="66" name="Connettore 1 37"/>
            <p:cNvCxnSpPr>
              <a:cxnSpLocks noChangeShapeType="1"/>
            </p:cNvCxnSpPr>
            <p:nvPr/>
          </p:nvCxnSpPr>
          <p:spPr bwMode="auto">
            <a:xfrm>
              <a:off x="539750" y="5157788"/>
              <a:ext cx="79200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sp>
          <p:nvSpPr>
            <p:cNvPr id="67" name="Rettangolo 38"/>
            <p:cNvSpPr>
              <a:spLocks noChangeArrowheads="1"/>
            </p:cNvSpPr>
            <p:nvPr/>
          </p:nvSpPr>
          <p:spPr bwMode="auto">
            <a:xfrm>
              <a:off x="971550" y="4868863"/>
              <a:ext cx="936625" cy="288925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it-IT" sz="1050" dirty="0">
                  <a:latin typeface="+mn-lt"/>
                  <a:ea typeface="+mn-ea"/>
                </a:rPr>
                <a:t>DATA  A-&gt;B</a:t>
              </a:r>
            </a:p>
          </p:txBody>
        </p:sp>
        <p:cxnSp>
          <p:nvCxnSpPr>
            <p:cNvPr id="68" name="Connettore 1 39"/>
            <p:cNvCxnSpPr>
              <a:cxnSpLocks noChangeShapeType="1"/>
            </p:cNvCxnSpPr>
            <p:nvPr/>
          </p:nvCxnSpPr>
          <p:spPr bwMode="auto">
            <a:xfrm>
              <a:off x="827088" y="4868863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cxnSp>
          <p:nvCxnSpPr>
            <p:cNvPr id="69" name="Connettore 1 40"/>
            <p:cNvCxnSpPr>
              <a:cxnSpLocks noChangeShapeType="1"/>
            </p:cNvCxnSpPr>
            <p:nvPr/>
          </p:nvCxnSpPr>
          <p:spPr bwMode="auto">
            <a:xfrm>
              <a:off x="684213" y="4868863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cxnSp>
          <p:nvCxnSpPr>
            <p:cNvPr id="70" name="Connettore 2 41"/>
            <p:cNvCxnSpPr>
              <a:cxnSpLocks noChangeShapeType="1"/>
              <a:stCxn id="67" idx="3"/>
            </p:cNvCxnSpPr>
            <p:nvPr/>
          </p:nvCxnSpPr>
          <p:spPr bwMode="auto">
            <a:xfrm>
              <a:off x="1908175" y="5013326"/>
              <a:ext cx="28733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sp>
          <p:nvSpPr>
            <p:cNvPr id="19469" name="CasellaDiTesto 42"/>
            <p:cNvSpPr txBox="1">
              <a:spLocks noChangeArrowheads="1"/>
            </p:cNvSpPr>
            <p:nvPr/>
          </p:nvSpPr>
          <p:spPr bwMode="auto">
            <a:xfrm>
              <a:off x="1835150" y="5157788"/>
              <a:ext cx="50482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it-IT" sz="800" b="1">
                  <a:latin typeface="Arial" charset="0"/>
                  <a:ea typeface="HGPSoeiKakugothicUB"/>
                  <a:cs typeface="HGPSoeiKakugothicUB"/>
                </a:rPr>
                <a:t>SIFS</a:t>
              </a:r>
            </a:p>
          </p:txBody>
        </p:sp>
        <p:sp>
          <p:nvSpPr>
            <p:cNvPr id="72" name="Rettangolo 43"/>
            <p:cNvSpPr>
              <a:spLocks noChangeArrowheads="1"/>
            </p:cNvSpPr>
            <p:nvPr/>
          </p:nvSpPr>
          <p:spPr bwMode="auto">
            <a:xfrm>
              <a:off x="3635375" y="4868863"/>
              <a:ext cx="936625" cy="288925"/>
            </a:xfrm>
            <a:prstGeom prst="rect">
              <a:avLst/>
            </a:prstGeom>
            <a:solidFill>
              <a:srgbClr val="F9616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it-IT" sz="1050" dirty="0">
                  <a:latin typeface="+mn-lt"/>
                  <a:ea typeface="+mn-ea"/>
                </a:rPr>
                <a:t>DATA  B-&gt;A</a:t>
              </a:r>
            </a:p>
          </p:txBody>
        </p:sp>
        <p:cxnSp>
          <p:nvCxnSpPr>
            <p:cNvPr id="73" name="Connettore 2 44"/>
            <p:cNvCxnSpPr>
              <a:cxnSpLocks noChangeShapeType="1"/>
            </p:cNvCxnSpPr>
            <p:nvPr/>
          </p:nvCxnSpPr>
          <p:spPr bwMode="auto">
            <a:xfrm>
              <a:off x="5292725" y="5013326"/>
              <a:ext cx="574675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sp>
          <p:nvSpPr>
            <p:cNvPr id="19472" name="CasellaDiTesto 45"/>
            <p:cNvSpPr txBox="1">
              <a:spLocks noChangeArrowheads="1"/>
            </p:cNvSpPr>
            <p:nvPr/>
          </p:nvSpPr>
          <p:spPr bwMode="auto">
            <a:xfrm>
              <a:off x="5364163" y="5157788"/>
              <a:ext cx="50323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it-IT" sz="800" b="1">
                  <a:latin typeface="Arial" charset="0"/>
                  <a:ea typeface="HGPSoeiKakugothicUB"/>
                  <a:cs typeface="HGPSoeiKakugothicUB"/>
                </a:rPr>
                <a:t>DIFS</a:t>
              </a:r>
            </a:p>
          </p:txBody>
        </p:sp>
        <p:cxnSp>
          <p:nvCxnSpPr>
            <p:cNvPr id="75" name="Connettore 1 46"/>
            <p:cNvCxnSpPr>
              <a:cxnSpLocks noChangeShapeType="1"/>
            </p:cNvCxnSpPr>
            <p:nvPr/>
          </p:nvCxnSpPr>
          <p:spPr bwMode="auto">
            <a:xfrm>
              <a:off x="6156325" y="4868863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cxnSp>
          <p:nvCxnSpPr>
            <p:cNvPr id="76" name="Connettore 1 47"/>
            <p:cNvCxnSpPr>
              <a:cxnSpLocks noChangeShapeType="1"/>
            </p:cNvCxnSpPr>
            <p:nvPr/>
          </p:nvCxnSpPr>
          <p:spPr bwMode="auto">
            <a:xfrm>
              <a:off x="6011863" y="4868863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cxnSp>
          <p:nvCxnSpPr>
            <p:cNvPr id="77" name="Connettore 1 48"/>
            <p:cNvCxnSpPr>
              <a:cxnSpLocks noChangeShapeType="1"/>
            </p:cNvCxnSpPr>
            <p:nvPr/>
          </p:nvCxnSpPr>
          <p:spPr bwMode="auto">
            <a:xfrm>
              <a:off x="5867400" y="4868863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sp>
          <p:nvSpPr>
            <p:cNvPr id="78" name="Rettangolo 49"/>
            <p:cNvSpPr>
              <a:spLocks noChangeArrowheads="1"/>
            </p:cNvSpPr>
            <p:nvPr/>
          </p:nvSpPr>
          <p:spPr bwMode="auto">
            <a:xfrm>
              <a:off x="6300788" y="4868863"/>
              <a:ext cx="935037" cy="28892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/>
            </a:extLst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it-IT" sz="1050" dirty="0">
                  <a:latin typeface="+mn-lt"/>
                  <a:ea typeface="+mn-ea"/>
                </a:rPr>
                <a:t>OTHER</a:t>
              </a:r>
            </a:p>
          </p:txBody>
        </p:sp>
        <p:cxnSp>
          <p:nvCxnSpPr>
            <p:cNvPr id="79" name="Connettore 2 50"/>
            <p:cNvCxnSpPr>
              <a:cxnSpLocks noChangeShapeType="1"/>
            </p:cNvCxnSpPr>
            <p:nvPr/>
          </p:nvCxnSpPr>
          <p:spPr bwMode="auto">
            <a:xfrm>
              <a:off x="7235825" y="5013326"/>
              <a:ext cx="576263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sp>
          <p:nvSpPr>
            <p:cNvPr id="19478" name="CasellaDiTesto 51"/>
            <p:cNvSpPr txBox="1">
              <a:spLocks noChangeArrowheads="1"/>
            </p:cNvSpPr>
            <p:nvPr/>
          </p:nvSpPr>
          <p:spPr bwMode="auto">
            <a:xfrm>
              <a:off x="7308850" y="5157788"/>
              <a:ext cx="50323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it-IT" sz="800" b="1">
                  <a:latin typeface="Arial" charset="0"/>
                  <a:ea typeface="HGPSoeiKakugothicUB"/>
                  <a:cs typeface="HGPSoeiKakugothicUB"/>
                </a:rPr>
                <a:t>DIFS</a:t>
              </a:r>
            </a:p>
          </p:txBody>
        </p:sp>
        <p:sp>
          <p:nvSpPr>
            <p:cNvPr id="81" name="Rettangolo 60"/>
            <p:cNvSpPr>
              <a:spLocks noChangeArrowheads="1"/>
            </p:cNvSpPr>
            <p:nvPr/>
          </p:nvSpPr>
          <p:spPr bwMode="auto">
            <a:xfrm>
              <a:off x="2195513" y="4868863"/>
              <a:ext cx="468312" cy="287338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it-IT" sz="1050" dirty="0">
                  <a:latin typeface="+mn-lt"/>
                  <a:ea typeface="+mn-ea"/>
                </a:rPr>
                <a:t>ACK</a:t>
              </a:r>
            </a:p>
          </p:txBody>
        </p:sp>
        <p:cxnSp>
          <p:nvCxnSpPr>
            <p:cNvPr id="82" name="Connettore 2 61"/>
            <p:cNvCxnSpPr>
              <a:cxnSpLocks noChangeShapeType="1"/>
            </p:cNvCxnSpPr>
            <p:nvPr/>
          </p:nvCxnSpPr>
          <p:spPr bwMode="auto">
            <a:xfrm>
              <a:off x="2627313" y="5013326"/>
              <a:ext cx="576262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sp>
          <p:nvSpPr>
            <p:cNvPr id="19481" name="CasellaDiTesto 62"/>
            <p:cNvSpPr txBox="1">
              <a:spLocks noChangeArrowheads="1"/>
            </p:cNvSpPr>
            <p:nvPr/>
          </p:nvSpPr>
          <p:spPr bwMode="auto">
            <a:xfrm>
              <a:off x="2700338" y="5157788"/>
              <a:ext cx="50323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it-IT" sz="800" b="1">
                  <a:latin typeface="Arial" charset="0"/>
                  <a:ea typeface="HGPSoeiKakugothicUB"/>
                  <a:cs typeface="HGPSoeiKakugothicUB"/>
                </a:rPr>
                <a:t>DIFS</a:t>
              </a:r>
            </a:p>
          </p:txBody>
        </p:sp>
        <p:cxnSp>
          <p:nvCxnSpPr>
            <p:cNvPr id="84" name="Connettore 1 63"/>
            <p:cNvCxnSpPr>
              <a:cxnSpLocks noChangeShapeType="1"/>
            </p:cNvCxnSpPr>
            <p:nvPr/>
          </p:nvCxnSpPr>
          <p:spPr bwMode="auto">
            <a:xfrm>
              <a:off x="3492500" y="4868863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cxnSp>
          <p:nvCxnSpPr>
            <p:cNvPr id="85" name="Connettore 1 64"/>
            <p:cNvCxnSpPr>
              <a:cxnSpLocks noChangeShapeType="1"/>
            </p:cNvCxnSpPr>
            <p:nvPr/>
          </p:nvCxnSpPr>
          <p:spPr bwMode="auto">
            <a:xfrm>
              <a:off x="3348038" y="4868863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cxnSp>
          <p:nvCxnSpPr>
            <p:cNvPr id="86" name="Connettore 1 65"/>
            <p:cNvCxnSpPr>
              <a:cxnSpLocks noChangeShapeType="1"/>
            </p:cNvCxnSpPr>
            <p:nvPr/>
          </p:nvCxnSpPr>
          <p:spPr bwMode="auto">
            <a:xfrm>
              <a:off x="3203575" y="4868863"/>
              <a:ext cx="0" cy="2889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cxnSp>
          <p:nvCxnSpPr>
            <p:cNvPr id="87" name="Connettore 2 66"/>
            <p:cNvCxnSpPr>
              <a:cxnSpLocks noChangeShapeType="1"/>
            </p:cNvCxnSpPr>
            <p:nvPr/>
          </p:nvCxnSpPr>
          <p:spPr bwMode="auto">
            <a:xfrm>
              <a:off x="4572000" y="5013326"/>
              <a:ext cx="287338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/>
            </a:extLst>
          </p:spPr>
        </p:cxnSp>
        <p:sp>
          <p:nvSpPr>
            <p:cNvPr id="19486" name="CasellaDiTesto 67"/>
            <p:cNvSpPr txBox="1">
              <a:spLocks noChangeArrowheads="1"/>
            </p:cNvSpPr>
            <p:nvPr/>
          </p:nvSpPr>
          <p:spPr bwMode="auto">
            <a:xfrm>
              <a:off x="4500563" y="5157788"/>
              <a:ext cx="50323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it-IT" sz="800" b="1">
                  <a:latin typeface="Arial" charset="0"/>
                  <a:ea typeface="HGPSoeiKakugothicUB"/>
                  <a:cs typeface="HGPSoeiKakugothicUB"/>
                </a:rPr>
                <a:t>SIFS</a:t>
              </a:r>
            </a:p>
          </p:txBody>
        </p:sp>
        <p:sp>
          <p:nvSpPr>
            <p:cNvPr id="89" name="Rettangolo 68"/>
            <p:cNvSpPr>
              <a:spLocks noChangeArrowheads="1"/>
            </p:cNvSpPr>
            <p:nvPr/>
          </p:nvSpPr>
          <p:spPr bwMode="auto">
            <a:xfrm>
              <a:off x="4857750" y="4868863"/>
              <a:ext cx="466725" cy="287338"/>
            </a:xfrm>
            <a:prstGeom prst="rect">
              <a:avLst/>
            </a:prstGeom>
            <a:solidFill>
              <a:srgbClr val="F9616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it-IT" sz="1050" dirty="0">
                  <a:latin typeface="+mn-lt"/>
                  <a:ea typeface="+mn-ea"/>
                </a:rPr>
                <a:t>ACK</a:t>
              </a:r>
            </a:p>
          </p:txBody>
        </p:sp>
        <p:sp>
          <p:nvSpPr>
            <p:cNvPr id="19488" name="CasellaDiTesto 69"/>
            <p:cNvSpPr txBox="1">
              <a:spLocks noChangeArrowheads="1"/>
            </p:cNvSpPr>
            <p:nvPr/>
          </p:nvSpPr>
          <p:spPr bwMode="auto">
            <a:xfrm>
              <a:off x="7815263" y="4868863"/>
              <a:ext cx="50482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it-IT" sz="800" b="1">
                  <a:latin typeface="Arial" charset="0"/>
                  <a:ea typeface="HGPSoeiKakugothicUB"/>
                  <a:cs typeface="HGPSoeiKakugothicUB"/>
                </a:rPr>
                <a:t>…</a:t>
              </a:r>
            </a:p>
          </p:txBody>
        </p:sp>
        <p:sp>
          <p:nvSpPr>
            <p:cNvPr id="19489" name="CasellaDiTesto 72"/>
            <p:cNvSpPr txBox="1">
              <a:spLocks noChangeArrowheads="1"/>
            </p:cNvSpPr>
            <p:nvPr/>
          </p:nvSpPr>
          <p:spPr bwMode="auto">
            <a:xfrm>
              <a:off x="179388" y="4437063"/>
              <a:ext cx="6477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it-IT" sz="800" b="1">
                  <a:latin typeface="Arial" charset="0"/>
                  <a:ea typeface="HGPSoeiKakugothicUB"/>
                  <a:cs typeface="HGPSoeiKakugothicUB"/>
                </a:rPr>
                <a:t>Std DCF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Motivation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There are some applications that are intrinsically bi-directional</a:t>
            </a:r>
          </a:p>
          <a:p>
            <a:pPr lvl="1"/>
            <a:r>
              <a:rPr lang="en-US" smtClean="0"/>
              <a:t>Delay on the response of the application may lead to extra delays due to the application own behavior</a:t>
            </a:r>
          </a:p>
          <a:p>
            <a:pPr lvl="2"/>
            <a:r>
              <a:rPr lang="en-US" smtClean="0"/>
              <a:t>the medium is already "reserved”</a:t>
            </a:r>
          </a:p>
          <a:p>
            <a:pPr lvl="1"/>
            <a:r>
              <a:rPr lang="en-US" smtClean="0"/>
              <a:t>Short frames (otherwise, idle times, see next)</a:t>
            </a:r>
          </a:p>
          <a:p>
            <a:pPr lvl="1"/>
            <a:r>
              <a:rPr lang="en-US" smtClean="0"/>
              <a:t>Examples</a:t>
            </a:r>
          </a:p>
          <a:p>
            <a:pPr lvl="2"/>
            <a:r>
              <a:rPr lang="en-US" smtClean="0"/>
              <a:t>TCP ACK’s</a:t>
            </a:r>
          </a:p>
          <a:p>
            <a:pPr lvl="2"/>
            <a:r>
              <a:rPr lang="en-US" smtClean="0"/>
              <a:t>Voice Frames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November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Antonio de la Oliva (UC3M)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C4494DC3-2805-4192-907D-542682517C07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Performance Gain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n-cs"/>
              </a:rPr>
              <a:t>Overhead reduction:</a:t>
            </a:r>
          </a:p>
          <a:p>
            <a:pPr lvl="1">
              <a:defRPr/>
            </a:pPr>
            <a:r>
              <a:rPr lang="en-US" dirty="0" smtClean="0"/>
              <a:t>Better use of the channel since no air time is lost in ACKs</a:t>
            </a:r>
          </a:p>
          <a:p>
            <a:pPr>
              <a:defRPr/>
            </a:pPr>
            <a:r>
              <a:rPr lang="en-US" dirty="0" smtClean="0">
                <a:cs typeface="+mn-cs"/>
              </a:rPr>
              <a:t>Performance gains: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TCP: Around 20%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VoIP (Preliminary results): Almost duplicating the number of simultaneous calls </a:t>
            </a:r>
            <a:endParaRPr lang="en-US" dirty="0" smtClean="0"/>
          </a:p>
          <a:p>
            <a:pPr marL="0" indent="0">
              <a:buFontTx/>
              <a:buNone/>
              <a:defRPr/>
            </a:pPr>
            <a:endParaRPr lang="en-US" dirty="0" smtClean="0"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November 2011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Antonio de la Oliva (UC3M)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F44262DB-0DFA-45F6-BA73-131260683366}" type="slidenum">
              <a:rPr lang="en-GB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November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Antonio de la Oliva (UC3M)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63331A3D-EF61-4E97-A15D-21948EBDA0A7}" type="slidenum">
              <a:rPr lang="en-GB"/>
              <a:pPr>
                <a:defRPr/>
              </a:pPr>
              <a:t>6</a:t>
            </a:fld>
            <a:endParaRPr lang="en-GB"/>
          </a:p>
        </p:txBody>
      </p:sp>
      <p:sp>
        <p:nvSpPr>
          <p:cNvPr id="24580" name="Title 1"/>
          <p:cNvSpPr txBox="1">
            <a:spLocks/>
          </p:cNvSpPr>
          <p:nvPr/>
        </p:nvSpPr>
        <p:spPr bwMode="auto">
          <a:xfrm>
            <a:off x="684213" y="69215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3200" b="1">
                <a:solidFill>
                  <a:schemeClr val="tx2"/>
                </a:solidFill>
              </a:rPr>
              <a:t>Applications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4213" y="19875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 smtClean="0"/>
              <a:t>Two applications have already been implemented and tested</a:t>
            </a:r>
          </a:p>
          <a:p>
            <a:pPr lvl="1">
              <a:defRPr/>
            </a:pPr>
            <a:r>
              <a:rPr lang="en-US" dirty="0" smtClean="0"/>
              <a:t>Improve TCP performance by piggybacking TCP ACKs</a:t>
            </a:r>
          </a:p>
          <a:p>
            <a:pPr lvl="1">
              <a:defRPr/>
            </a:pPr>
            <a:r>
              <a:rPr lang="en-US" dirty="0" smtClean="0"/>
              <a:t>Improve voice traffic support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Transmitting TCP ACK in Piggybacking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November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Antonio de la Oliva (UC3M)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DDE0131-25F9-4AA7-BD0C-AC62C6D4BDDF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Transmitting TCP ACK in Piggybacking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November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Antonio de la Oliva (UC3M)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27BB28A-681A-454E-BD6E-A8E6321B3CE0}" type="slidenum">
              <a:rPr lang="en-GB"/>
              <a:pPr>
                <a:defRPr/>
              </a:pPr>
              <a:t>8</a:t>
            </a:fld>
            <a:endParaRPr lang="en-GB"/>
          </a:p>
        </p:txBody>
      </p: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 rot="10800000" flipV="1">
            <a:off x="2895600" y="5192713"/>
            <a:ext cx="2971800" cy="685800"/>
          </a:xfrm>
          <a:prstGeom prst="line">
            <a:avLst/>
          </a:prstGeom>
          <a:noFill/>
          <a:ln w="34925">
            <a:solidFill>
              <a:srgbClr val="07F91E"/>
            </a:solidFill>
            <a:round/>
            <a:headEnd/>
            <a:tailEnd type="arrow" w="lg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 flipH="1">
            <a:off x="2895600" y="3821113"/>
            <a:ext cx="3124200" cy="685800"/>
          </a:xfrm>
          <a:prstGeom prst="line">
            <a:avLst/>
          </a:prstGeom>
          <a:noFill/>
          <a:ln w="47625">
            <a:solidFill>
              <a:srgbClr val="FF0000"/>
            </a:solidFill>
            <a:round/>
            <a:headEnd/>
            <a:tailEnd type="arrow" w="lg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pic>
        <p:nvPicPr>
          <p:cNvPr id="26631" name="Picture 51" descr="linksys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220913"/>
            <a:ext cx="10795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2" name="Picture 51" descr="linksys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2220913"/>
            <a:ext cx="10795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3" name="TextBox 7"/>
          <p:cNvSpPr txBox="1">
            <a:spLocks noChangeArrowheads="1"/>
          </p:cNvSpPr>
          <p:nvPr/>
        </p:nvSpPr>
        <p:spPr bwMode="auto">
          <a:xfrm>
            <a:off x="1676400" y="1763713"/>
            <a:ext cx="1066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1" lang="en-US" b="1">
                <a:latin typeface="Arial" charset="0"/>
                <a:ea typeface="HGPSoeiKakugothicUB"/>
                <a:cs typeface="HGPSoeiKakugothicUB"/>
              </a:rPr>
              <a:t>TX</a:t>
            </a:r>
          </a:p>
        </p:txBody>
      </p:sp>
      <p:sp>
        <p:nvSpPr>
          <p:cNvPr id="26634" name="TextBox 8"/>
          <p:cNvSpPr txBox="1">
            <a:spLocks noChangeArrowheads="1"/>
          </p:cNvSpPr>
          <p:nvPr/>
        </p:nvSpPr>
        <p:spPr bwMode="auto">
          <a:xfrm>
            <a:off x="6172200" y="1763713"/>
            <a:ext cx="1066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1" lang="en-US" b="1">
                <a:latin typeface="Arial" charset="0"/>
                <a:ea typeface="HGPSoeiKakugothicUB"/>
                <a:cs typeface="HGPSoeiKakugothicUB"/>
              </a:rPr>
              <a:t>RX</a:t>
            </a:r>
          </a:p>
        </p:txBody>
      </p: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>
            <a:off x="2971800" y="3135313"/>
            <a:ext cx="3124200" cy="685800"/>
          </a:xfrm>
          <a:prstGeom prst="line">
            <a:avLst/>
          </a:prstGeom>
          <a:noFill/>
          <a:ln w="47625">
            <a:solidFill>
              <a:schemeClr val="accent2"/>
            </a:solidFill>
            <a:round/>
            <a:headEnd/>
            <a:tailEnd type="arrow" w="lg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629400" y="4049713"/>
            <a:ext cx="1600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1" lang="en-US" b="1">
                <a:solidFill>
                  <a:srgbClr val="FF0000"/>
                </a:solidFill>
                <a:latin typeface="Arial" charset="0"/>
                <a:ea typeface="HGPSoeiKakugothicUB"/>
                <a:cs typeface="HGPSoeiKakugothicUB"/>
              </a:rPr>
              <a:t>Check:</a:t>
            </a:r>
          </a:p>
          <a:p>
            <a:pPr algn="ctr"/>
            <a:r>
              <a:rPr kumimoji="1" lang="en-US" b="1">
                <a:solidFill>
                  <a:srgbClr val="FF0000"/>
                </a:solidFill>
                <a:latin typeface="Arial" charset="0"/>
                <a:ea typeface="HGPSoeiKakugothicUB"/>
                <a:cs typeface="HGPSoeiKakugothicUB"/>
              </a:rPr>
              <a:t>TCP ACK in queue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295400" y="3287713"/>
            <a:ext cx="381000" cy="381000"/>
          </a:xfrm>
          <a:prstGeom prst="rect">
            <a:avLst/>
          </a:prstGeom>
          <a:solidFill>
            <a:srgbClr val="7575D1"/>
          </a:solidFill>
          <a:ln w="31750">
            <a:solidFill>
              <a:schemeClr val="tx2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33400" y="3287713"/>
            <a:ext cx="381000" cy="381000"/>
          </a:xfrm>
          <a:prstGeom prst="rect">
            <a:avLst/>
          </a:prstGeom>
          <a:solidFill>
            <a:srgbClr val="7575D1"/>
          </a:solidFill>
          <a:ln w="31750">
            <a:solidFill>
              <a:schemeClr val="tx2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6639" name="TextBox 16"/>
          <p:cNvSpPr txBox="1">
            <a:spLocks noChangeArrowheads="1"/>
          </p:cNvSpPr>
          <p:nvPr/>
        </p:nvSpPr>
        <p:spPr bwMode="auto">
          <a:xfrm>
            <a:off x="609600" y="2525713"/>
            <a:ext cx="1066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1" lang="en-US" b="1">
                <a:latin typeface="Arial" charset="0"/>
                <a:ea typeface="HGPSoeiKakugothicUB"/>
                <a:cs typeface="HGPSoeiKakugothicUB"/>
              </a:rPr>
              <a:t>egress queue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7315200" y="3287713"/>
            <a:ext cx="381000" cy="381000"/>
          </a:xfrm>
          <a:prstGeom prst="rect">
            <a:avLst/>
          </a:prstGeom>
          <a:solidFill>
            <a:srgbClr val="FF0000"/>
          </a:solidFill>
          <a:ln w="31750">
            <a:solidFill>
              <a:schemeClr val="tx2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6641" name="TextBox 20"/>
          <p:cNvSpPr txBox="1">
            <a:spLocks noChangeArrowheads="1"/>
          </p:cNvSpPr>
          <p:nvPr/>
        </p:nvSpPr>
        <p:spPr bwMode="auto">
          <a:xfrm>
            <a:off x="7391400" y="2525713"/>
            <a:ext cx="1066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1" lang="en-US" b="1">
                <a:latin typeface="Arial" charset="0"/>
                <a:ea typeface="HGPSoeiKakugothicUB"/>
                <a:cs typeface="HGPSoeiKakugothicUB"/>
              </a:rPr>
              <a:t>egress queue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629400" y="4202113"/>
            <a:ext cx="1600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1" lang="en-US" b="1">
                <a:solidFill>
                  <a:srgbClr val="FF0000"/>
                </a:solidFill>
                <a:latin typeface="Arial" charset="0"/>
                <a:ea typeface="HGPSoeiKakugothicUB"/>
                <a:cs typeface="HGPSoeiKakugothicUB"/>
              </a:rPr>
              <a:t>Check:</a:t>
            </a:r>
          </a:p>
          <a:p>
            <a:pPr algn="ctr"/>
            <a:r>
              <a:rPr kumimoji="1" lang="en-US" b="1">
                <a:solidFill>
                  <a:srgbClr val="FF0000"/>
                </a:solidFill>
                <a:latin typeface="Arial" charset="0"/>
                <a:ea typeface="HGPSoeiKakugothicUB"/>
                <a:cs typeface="HGPSoeiKakugothicUB"/>
              </a:rPr>
              <a:t>NO TCP ACK</a:t>
            </a:r>
          </a:p>
        </p:txBody>
      </p: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>
            <a:off x="2895600" y="4506913"/>
            <a:ext cx="3048000" cy="685800"/>
          </a:xfrm>
          <a:prstGeom prst="line">
            <a:avLst/>
          </a:prstGeom>
          <a:noFill/>
          <a:ln w="47625">
            <a:solidFill>
              <a:schemeClr val="accent2"/>
            </a:solidFill>
            <a:round/>
            <a:headEnd/>
            <a:tailEnd type="arrow" w="lg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914400" y="3287713"/>
            <a:ext cx="381000" cy="381000"/>
          </a:xfrm>
          <a:prstGeom prst="rect">
            <a:avLst/>
          </a:prstGeom>
          <a:solidFill>
            <a:srgbClr val="7575D1"/>
          </a:solidFill>
          <a:ln w="31750">
            <a:solidFill>
              <a:schemeClr val="tx2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638800" y="5116513"/>
            <a:ext cx="381000" cy="152400"/>
          </a:xfrm>
          <a:prstGeom prst="rect">
            <a:avLst/>
          </a:prstGeom>
          <a:solidFill>
            <a:srgbClr val="07F91E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705600" y="4202113"/>
            <a:ext cx="1524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1" lang="en-US" b="1">
                <a:solidFill>
                  <a:srgbClr val="07F91E"/>
                </a:solidFill>
                <a:latin typeface="Arial" charset="0"/>
                <a:ea typeface="HGPSoeiKakugothicUB"/>
                <a:cs typeface="HGPSoeiKakugothicUB"/>
              </a:rPr>
              <a:t>Send L2 ACK</a:t>
            </a:r>
          </a:p>
        </p:txBody>
      </p:sp>
      <p:sp>
        <p:nvSpPr>
          <p:cNvPr id="26647" name="TextBox 32"/>
          <p:cNvSpPr txBox="1">
            <a:spLocks noChangeArrowheads="1"/>
          </p:cNvSpPr>
          <p:nvPr/>
        </p:nvSpPr>
        <p:spPr bwMode="auto">
          <a:xfrm>
            <a:off x="7672388" y="5724525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kumimoji="1" lang="en-US" b="1">
              <a:latin typeface="Arial" charset="0"/>
              <a:ea typeface="HGPSoeiKakugothicUB"/>
              <a:cs typeface="HGPSoeiKakugothicUB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83794E-6 -2.98473E-6 L 0.15842 -0.05553 " pathEditMode="relative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842 -0.05553 L 0.49193 0.04442 " pathEditMode="relative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0.00555 L -0.16667 0.0444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25" y="1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675 0.04442 L -0.5086 0.1443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92" y="4998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.19167 0.1444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132 0.14444 L 0.52083 0.2497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76" y="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6206E-6 -2.04535E-6 L -0.31683 0.09996 " pathEditMode="relative" ptsTypes="AA">
                                      <p:cBhvr>
                                        <p:cTn id="5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5" grpId="1" animBg="1"/>
      <p:bldP spid="15" grpId="2" animBg="1"/>
      <p:bldP spid="18" grpId="0" animBg="1"/>
      <p:bldP spid="18" grpId="1" animBg="1"/>
      <p:bldP spid="20" grpId="0"/>
      <p:bldP spid="20" grpId="1"/>
      <p:bldP spid="22" grpId="0" animBg="1"/>
      <p:bldP spid="22" grpId="1" animBg="1"/>
      <p:bldP spid="22" grpId="2" animBg="1"/>
      <p:bldP spid="23" grpId="0" animBg="1"/>
      <p:bldP spid="23" grpId="1" animBg="1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Performance Evaluation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Testbed &amp; measurement</a:t>
            </a:r>
          </a:p>
          <a:p>
            <a:pPr lvl="1"/>
            <a:r>
              <a:rPr lang="en-US" smtClean="0"/>
              <a:t>Two peers, several other BSS</a:t>
            </a:r>
          </a:p>
          <a:p>
            <a:pPr lvl="1"/>
            <a:r>
              <a:rPr lang="en-US" smtClean="0"/>
              <a:t>One peer is the Access Point</a:t>
            </a:r>
          </a:p>
          <a:p>
            <a:pPr lvl="1"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z="2000" smtClean="0">
                <a:latin typeface="Courier"/>
                <a:ea typeface="Courier"/>
                <a:cs typeface="Courier"/>
              </a:rPr>
              <a:t>while(1) {</a:t>
            </a:r>
          </a:p>
          <a:p>
            <a:pPr lvl="1">
              <a:buFontTx/>
              <a:buNone/>
            </a:pPr>
            <a:r>
              <a:rPr lang="en-US" smtClean="0">
                <a:latin typeface="Courier"/>
                <a:ea typeface="Courier"/>
                <a:cs typeface="Courier"/>
              </a:rPr>
              <a:t>For 60 sec: exchange traffic with no PIGGYBACK</a:t>
            </a:r>
          </a:p>
          <a:p>
            <a:pPr lvl="1">
              <a:buFontTx/>
              <a:buNone/>
            </a:pPr>
            <a:r>
              <a:rPr lang="en-US" smtClean="0">
                <a:latin typeface="Courier"/>
                <a:ea typeface="Courier"/>
                <a:cs typeface="Courier"/>
              </a:rPr>
              <a:t>Measure throughput T1 at rx</a:t>
            </a:r>
          </a:p>
          <a:p>
            <a:pPr lvl="1">
              <a:buFontTx/>
              <a:buNone/>
            </a:pPr>
            <a:r>
              <a:rPr lang="en-US" smtClean="0">
                <a:latin typeface="Courier"/>
                <a:ea typeface="Courier"/>
                <a:cs typeface="Courier"/>
              </a:rPr>
              <a:t>For 60 sec: exchange traffic with PIGGYBACK</a:t>
            </a:r>
          </a:p>
          <a:p>
            <a:pPr lvl="1">
              <a:buFontTx/>
              <a:buNone/>
            </a:pPr>
            <a:r>
              <a:rPr lang="en-US" smtClean="0">
                <a:latin typeface="Courier"/>
                <a:ea typeface="Courier"/>
                <a:cs typeface="Courier"/>
              </a:rPr>
              <a:t>Measure throughput T2 at rx</a:t>
            </a:r>
          </a:p>
          <a:p>
            <a:pPr lvl="1">
              <a:buFontTx/>
              <a:buNone/>
            </a:pPr>
            <a:r>
              <a:rPr lang="en-US" smtClean="0">
                <a:latin typeface="Courier"/>
                <a:ea typeface="Courier"/>
                <a:cs typeface="Courier"/>
              </a:rPr>
              <a:t>Plot(T1, T2)</a:t>
            </a:r>
          </a:p>
          <a:p>
            <a:pPr>
              <a:buFontTx/>
              <a:buNone/>
            </a:pPr>
            <a:r>
              <a:rPr lang="en-US" sz="2000" smtClean="0">
                <a:latin typeface="Courier"/>
                <a:ea typeface="Courier"/>
                <a:cs typeface="Courier"/>
              </a:rPr>
              <a:t>}</a:t>
            </a:r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November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Antonio de la Oliva (UC3M)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D63691EF-9787-46BE-BC2E-4D65577CB2D2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13553</TotalTime>
  <Words>817</Words>
  <Application>Microsoft Macintosh PowerPoint</Application>
  <PresentationFormat>On-screen Show (4:3)</PresentationFormat>
  <Paragraphs>235</Paragraphs>
  <Slides>20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8" baseType="lpstr">
      <vt:lpstr>Times New Roman</vt:lpstr>
      <vt:lpstr>ＭＳ Ｐゴシック</vt:lpstr>
      <vt:lpstr>Arial</vt:lpstr>
      <vt:lpstr>HGPSoeiKakugothicUB</vt:lpstr>
      <vt:lpstr>Courier</vt:lpstr>
      <vt:lpstr>Verdana</vt:lpstr>
      <vt:lpstr>802-11-Submission</vt:lpstr>
      <vt:lpstr>802-11-Submission</vt:lpstr>
      <vt:lpstr>802-11-Submission</vt:lpstr>
      <vt:lpstr>802-11-Submission</vt:lpstr>
      <vt:lpstr>802-11-Submission</vt:lpstr>
      <vt:lpstr>802-11-Submission</vt:lpstr>
      <vt:lpstr>802-11-Submission</vt:lpstr>
      <vt:lpstr>802-11-Submission</vt:lpstr>
      <vt:lpstr>802-11-Submission</vt:lpstr>
      <vt:lpstr>802-11-Submission</vt:lpstr>
      <vt:lpstr>802-11-Submission</vt:lpstr>
      <vt:lpstr>Equation</vt:lpstr>
      <vt:lpstr>Flexibility on Channel Access Allocations</vt:lpstr>
      <vt:lpstr>Objective</vt:lpstr>
      <vt:lpstr>Use of DATA+ACK</vt:lpstr>
      <vt:lpstr>Motivation</vt:lpstr>
      <vt:lpstr>Performance Gain</vt:lpstr>
      <vt:lpstr>Slide 6</vt:lpstr>
      <vt:lpstr>Transmitting TCP ACK in Piggybacking</vt:lpstr>
      <vt:lpstr>Transmitting TCP ACK in Piggybacking</vt:lpstr>
      <vt:lpstr>Performance Evaluation</vt:lpstr>
      <vt:lpstr>Performance evaluation  (Data rate fixed to 2Mbps)</vt:lpstr>
      <vt:lpstr>Performance Evaluation (Data rate fixed to 11Mbps)</vt:lpstr>
      <vt:lpstr>Implementation Requirements</vt:lpstr>
      <vt:lpstr>Transmitting VoIP frames in Piggybacking</vt:lpstr>
      <vt:lpstr>Transmitting VoIP frames in Piggybacking</vt:lpstr>
      <vt:lpstr>Testbed</vt:lpstr>
      <vt:lpstr>Voice-only: Throughput</vt:lpstr>
      <vt:lpstr>Prototype Validation</vt:lpstr>
      <vt:lpstr>Improvement over current standard</vt:lpstr>
      <vt:lpstr>Conclusions</vt:lpstr>
      <vt:lpstr>Thanks for your attention!</vt:lpstr>
    </vt:vector>
  </TitlesOfParts>
  <Company>UC3M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Flexibility on Channel Access Allocations</dc:title>
  <dc:creator>Antonio de la Oliva</dc:creator>
  <cp:lastModifiedBy>c.chaplin</cp:lastModifiedBy>
  <cp:revision>715</cp:revision>
  <cp:lastPrinted>1998-02-10T13:28:06Z</cp:lastPrinted>
  <dcterms:created xsi:type="dcterms:W3CDTF">2004-12-02T14:01:45Z</dcterms:created>
  <dcterms:modified xsi:type="dcterms:W3CDTF">2011-11-06T01:17:05Z</dcterms:modified>
</cp:coreProperties>
</file>