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heme/themeOverride7.xml" ContentType="application/vnd.openxmlformats-officedocument.themeOverride+xml"/>
  <Override PartName="/ppt/theme/themeOverride12.xml" ContentType="application/vnd.openxmlformats-officedocument.themeOverr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Override5.xml" ContentType="application/vnd.openxmlformats-officedocument.themeOverride+xml"/>
  <Override PartName="/ppt/theme/themeOverride10.xml" ContentType="application/vnd.openxmlformats-officedocument.themeOverr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Default Extension="doc" ContentType="application/msword"/>
  <Override PartName="/ppt/theme/themeOverride15.xml" ContentType="application/vnd.openxmlformats-officedocument.themeOverride+xml"/>
  <Override PartName="/ppt/theme/themeOverride16.xml" ContentType="application/vnd.openxmlformats-officedocument.themeOverr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Override9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13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14.xml" ContentType="application/vnd.openxmlformats-officedocument.themeOverr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theme/themeOverride8.xml" ContentType="application/vnd.openxmlformats-officedocument.themeOverride+xml"/>
  <Override PartName="/ppt/theme/themeOverride11.xml" ContentType="application/vnd.openxmlformats-officedocument.themeOverr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Override6.xml" ContentType="application/vnd.openxmlformats-officedocument.themeOverr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theme/themeOverride4.xml" ContentType="application/vnd.openxmlformats-officedocument.themeOverr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323" r:id="rId2"/>
    <p:sldId id="324" r:id="rId3"/>
    <p:sldId id="285" r:id="rId4"/>
    <p:sldId id="295" r:id="rId5"/>
    <p:sldId id="296" r:id="rId6"/>
    <p:sldId id="297" r:id="rId7"/>
    <p:sldId id="286" r:id="rId8"/>
    <p:sldId id="287" r:id="rId9"/>
    <p:sldId id="288" r:id="rId10"/>
    <p:sldId id="289" r:id="rId11"/>
    <p:sldId id="325" r:id="rId12"/>
    <p:sldId id="326" r:id="rId13"/>
    <p:sldId id="290" r:id="rId14"/>
    <p:sldId id="307" r:id="rId15"/>
    <p:sldId id="308" r:id="rId16"/>
    <p:sldId id="313" r:id="rId17"/>
    <p:sldId id="322" r:id="rId18"/>
    <p:sldId id="314" r:id="rId19"/>
    <p:sldId id="315" r:id="rId20"/>
    <p:sldId id="320" r:id="rId21"/>
    <p:sldId id="316" r:id="rId22"/>
    <p:sldId id="318" r:id="rId23"/>
    <p:sldId id="319" r:id="rId24"/>
    <p:sldId id="300" r:id="rId25"/>
    <p:sldId id="301" r:id="rId26"/>
    <p:sldId id="306" r:id="rId27"/>
    <p:sldId id="321" r:id="rId28"/>
    <p:sldId id="327" r:id="rId29"/>
  </p:sldIdLst>
  <p:sldSz cx="9144000" cy="6858000" type="screen4x3"/>
  <p:notesSz cx="7077075" cy="895508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098" y="4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1565" y="161387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9652" y="161387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97341" y="8667104"/>
            <a:ext cx="165109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01073" y="8667104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/>
              <a:t>Page </a:t>
            </a:r>
            <a:fld id="{DF3FADDC-46C0-4A37-85CE-40F3520A9C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8033" y="373767"/>
            <a:ext cx="56610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708032" y="8667104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8032" y="8656381"/>
            <a:ext cx="581817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721303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5312" y="84795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7526" y="84795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62" y="4253897"/>
            <a:ext cx="5191151" cy="4030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98412" y="8670168"/>
            <a:ext cx="211275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94585" y="8670168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/>
              <a:t>Page </a:t>
            </a:r>
            <a:fld id="{2BD3C97A-5987-4F81-8473-2DBC524895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8815" y="8670168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8816" y="8668636"/>
            <a:ext cx="559944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61046" y="286453"/>
            <a:ext cx="575498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582126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177" y="8670168"/>
            <a:ext cx="415177" cy="184666"/>
          </a:xfrm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8100" y="677863"/>
            <a:ext cx="4460875" cy="3346450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177" y="8670168"/>
            <a:ext cx="415177" cy="184666"/>
          </a:xfrm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2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8100" y="677863"/>
            <a:ext cx="4460875" cy="3346450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2019455" y="84795"/>
            <a:ext cx="4391715" cy="215444"/>
          </a:xfrm>
          <a:ln/>
        </p:spPr>
        <p:txBody>
          <a:bodyPr/>
          <a:lstStyle/>
          <a:p>
            <a:r>
              <a:rPr lang="en-US" dirty="0"/>
              <a:t>doc.: IEEE 802.11-09/1234r0doc.: IEEE 802.11-yy/xxxxr0</a:t>
            </a:r>
          </a:p>
        </p:txBody>
      </p:sp>
      <p:sp>
        <p:nvSpPr>
          <p:cNvPr id="25602" name="Rectangle 2"/>
          <p:cNvSpPr txBox="1">
            <a:spLocks noGrp="1" noChangeArrowheads="1"/>
          </p:cNvSpPr>
          <p:nvPr/>
        </p:nvSpPr>
        <p:spPr bwMode="auto">
          <a:xfrm>
            <a:off x="4215312" y="84795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sz="1400" b="1" dirty="0"/>
              <a:t>doc.: IEEE 802.11-yy/xxxxr0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7526" y="84795"/>
            <a:ext cx="1198983" cy="215444"/>
          </a:xfrm>
          <a:noFill/>
        </p:spPr>
        <p:txBody>
          <a:bodyPr/>
          <a:lstStyle/>
          <a:p>
            <a:r>
              <a:rPr lang="en-US" dirty="0"/>
              <a:t>November 2009</a:t>
            </a:r>
          </a:p>
        </p:txBody>
      </p:sp>
      <p:sp>
        <p:nvSpPr>
          <p:cNvPr id="256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64336" y="8670168"/>
            <a:ext cx="2246834" cy="184666"/>
          </a:xfrm>
          <a:noFill/>
        </p:spPr>
        <p:txBody>
          <a:bodyPr/>
          <a:lstStyle/>
          <a:p>
            <a:pPr lvl="4"/>
            <a:r>
              <a:rPr lang="en-US" dirty="0"/>
              <a:t>Sameer Vermani, Qualcomm</a:t>
            </a:r>
          </a:p>
        </p:txBody>
      </p:sp>
      <p:sp>
        <p:nvSpPr>
          <p:cNvPr id="2560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177" y="8670168"/>
            <a:ext cx="415177" cy="184666"/>
          </a:xfrm>
          <a:noFill/>
        </p:spPr>
        <p:txBody>
          <a:bodyPr/>
          <a:lstStyle/>
          <a:p>
            <a:r>
              <a:rPr lang="en-US" dirty="0" smtClean="0"/>
              <a:t>Page </a:t>
            </a:r>
            <a:fld id="{F0BEBD79-9592-4A52-90DC-3BF1A155CCE7}" type="slidenum">
              <a:rPr lang="en-US" smtClean="0"/>
              <a:pPr/>
              <a:t>3</a:t>
            </a:fld>
            <a:endParaRPr lang="en-US" dirty="0" smtClean="0"/>
          </a:p>
        </p:txBody>
      </p:sp>
      <p:sp>
        <p:nvSpPr>
          <p:cNvPr id="256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8100" y="677863"/>
            <a:ext cx="4460875" cy="3346450"/>
          </a:xfrm>
          <a:ln cap="flat"/>
        </p:spPr>
      </p:sp>
      <p:sp>
        <p:nvSpPr>
          <p:cNvPr id="256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410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410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177" y="8670168"/>
            <a:ext cx="415177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DEC64D3C-7AEC-4355-9399-0604DCBA11DD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8100" y="677863"/>
            <a:ext cx="4460875" cy="3346450"/>
          </a:xfrm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410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410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177" y="8670168"/>
            <a:ext cx="415177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DEC64D3C-7AEC-4355-9399-0604DCBA11DD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8100" y="677863"/>
            <a:ext cx="4460875" cy="3346450"/>
          </a:xfrm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119DD83-AF02-4CFB-812F-4B6AD96301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Sameer Vermani, Qualcomm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29421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F94243-8117-41BD-B021-81C5B462FC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07588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CE51415-DD8D-4C75-8D2B-7558E9DEB4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Sameer Vermani, Qualcomm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49980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2735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A46387A-9800-472A-A1C9-0F0AB587F7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Sameer Vermani, Qualcomm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89088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4701415-BC8E-4485-855B-A00839AFE2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Sameer Vermani, Qualcomm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60915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844E50E-0FEC-428F-A65E-6BAA3355F8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Sameer Vermani, Qualcomm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43938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041C751-5EAF-4FD7-974A-DE2DDE124B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Sameer Vermani, Qualcomm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275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C228C2-48AD-4DF3-BC6A-E76A931B25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Sameer Vermani, Qualcomm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85426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0231BD-531B-49AF-AA30-64F98DD92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Sameer Vermani, Qualcomm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48260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CC48A9-9636-4F46-9C50-C7656F5D78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0399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58F8CA2-6F99-4FC2-9AA2-6E1392710F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 bwMode="auto">
          <a:xfrm>
            <a:off x="7004016" y="6475413"/>
            <a:ext cx="153990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Rolf de Vegt, Qualcomm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14308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58756" y="6475413"/>
            <a:ext cx="17851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Sameer Vermani, Qualcomm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/>
              <a:t>Slide </a:t>
            </a:r>
            <a:fld id="{5CF10EE3-E1EB-4A5E-ABF0-4528CF6823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2601"/>
            <a:ext cx="327025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11-11/1482r3</a:t>
            </a:r>
            <a:endParaRPr lang="en-US" sz="1800" b="1" kern="1200" dirty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mlDrawing" Target="../drawings/vmlDrawing4.vml"/><Relationship Id="rId1" Type="http://schemas.openxmlformats.org/officeDocument/2006/relationships/themeOverride" Target="../theme/themeOverride8.xml"/><Relationship Id="rId4" Type="http://schemas.openxmlformats.org/officeDocument/2006/relationships/oleObject" Target="../embeddings/oleObject4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mlDrawing" Target="../drawings/vmlDrawing5.vml"/><Relationship Id="rId1" Type="http://schemas.openxmlformats.org/officeDocument/2006/relationships/themeOverride" Target="../theme/themeOverride11.xml"/><Relationship Id="rId4" Type="http://schemas.openxmlformats.org/officeDocument/2006/relationships/oleObject" Target="../embeddings/oleObject5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Microsoft_Office_Word_97_-_2003_Document2.doc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mlDrawing" Target="../drawings/vmlDrawing6.vml"/><Relationship Id="rId1" Type="http://schemas.openxmlformats.org/officeDocument/2006/relationships/themeOverride" Target="../theme/themeOverride12.xml"/><Relationship Id="rId5" Type="http://schemas.openxmlformats.org/officeDocument/2006/relationships/oleObject" Target="../embeddings/oleObject6.bin"/><Relationship Id="rId4" Type="http://schemas.openxmlformats.org/officeDocument/2006/relationships/notesSlide" Target="../notesSlides/notesSlide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Relationship Id="rId5" Type="http://schemas.openxmlformats.org/officeDocument/2006/relationships/image" Target="../media/image12.emf"/><Relationship Id="rId4" Type="http://schemas.openxmlformats.org/officeDocument/2006/relationships/image" Target="../media/image11.emf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mlDrawing" Target="../drawings/vmlDrawing7.vml"/><Relationship Id="rId1" Type="http://schemas.openxmlformats.org/officeDocument/2006/relationships/themeOverride" Target="../theme/themeOverride16.xml"/><Relationship Id="rId4" Type="http://schemas.openxmlformats.org/officeDocument/2006/relationships/oleObject" Target="../embeddings/oleObject7.bin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mlDrawing" Target="../drawings/vmlDrawing3.vml"/><Relationship Id="rId1" Type="http://schemas.openxmlformats.org/officeDocument/2006/relationships/themeOverride" Target="../theme/themeOverride6.x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Preamble Format for 1 MHz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2012-01-16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1068388" y="2517775"/>
          <a:ext cx="6923087" cy="3848100"/>
        </p:xfrm>
        <a:graphic>
          <a:graphicData uri="http://schemas.openxmlformats.org/presentationml/2006/ole">
            <p:oleObj spid="_x0000_s60418" name="Document" r:id="rId4" imgW="9096480" imgH="5055108" progId="Word.Document.8">
              <p:embed/>
            </p:oleObj>
          </a:graphicData>
        </a:graphic>
      </p:graphicFrame>
      <p:sp>
        <p:nvSpPr>
          <p:cNvPr id="9" name="Footer Placeholder 4"/>
          <p:cNvSpPr txBox="1">
            <a:spLocks/>
          </p:cNvSpPr>
          <p:nvPr/>
        </p:nvSpPr>
        <p:spPr bwMode="auto">
          <a:xfrm>
            <a:off x="4291013" y="6477000"/>
            <a:ext cx="43338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hangingPunct="0">
              <a:defRPr/>
            </a:pPr>
            <a:r>
              <a:rPr lang="en-US" dirty="0">
                <a:cs typeface="+mn-cs"/>
              </a:rPr>
              <a:t>Slide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 Field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685800" y="4876800"/>
            <a:ext cx="7772400" cy="1371600"/>
          </a:xfrm>
        </p:spPr>
        <p:txBody>
          <a:bodyPr/>
          <a:lstStyle/>
          <a:p>
            <a:pPr lvl="0">
              <a:defRPr/>
            </a:pPr>
            <a:r>
              <a:rPr lang="en-US" sz="1600" dirty="0" smtClean="0"/>
              <a:t>SIG goes at BPSK-rate ½ -rep 2</a:t>
            </a:r>
          </a:p>
          <a:p>
            <a:pPr lvl="0">
              <a:defRPr/>
            </a:pPr>
            <a:r>
              <a:rPr lang="en-US" sz="1600" dirty="0" smtClean="0"/>
              <a:t>No MU transmissions for the 1MHz mode</a:t>
            </a:r>
          </a:p>
          <a:p>
            <a:pPr lvl="0">
              <a:defRPr/>
            </a:pPr>
            <a:r>
              <a:rPr lang="en-US" sz="1600" dirty="0" smtClean="0"/>
              <a:t>No AID supported </a:t>
            </a:r>
          </a:p>
          <a:p>
            <a:pPr lvl="1">
              <a:defRPr/>
            </a:pPr>
            <a:r>
              <a:rPr lang="en-US" sz="1200" dirty="0" smtClean="0"/>
              <a:t>Details on next slide</a:t>
            </a:r>
          </a:p>
          <a:p>
            <a:pPr lvl="0">
              <a:defRPr/>
            </a:pPr>
            <a:r>
              <a:rPr lang="en-US" sz="1600" dirty="0" smtClean="0"/>
              <a:t>Leaves 6 reserved bits assuming tail is present</a:t>
            </a:r>
          </a:p>
          <a:p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533400" y="5181600"/>
            <a:ext cx="83058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8" name="Content Placeholder 3"/>
          <p:cNvGraphicFramePr>
            <a:graphicFrameLocks/>
          </p:cNvGraphicFramePr>
          <p:nvPr/>
        </p:nvGraphicFramePr>
        <p:xfrm>
          <a:off x="762000" y="1066800"/>
          <a:ext cx="7619999" cy="3556516"/>
        </p:xfrm>
        <a:graphic>
          <a:graphicData uri="http://schemas.openxmlformats.org/drawingml/2006/table">
            <a:tbl>
              <a:tblPr/>
              <a:tblGrid>
                <a:gridCol w="1698023"/>
                <a:gridCol w="1129623"/>
                <a:gridCol w="4792353"/>
              </a:tblGrid>
              <a:tr h="2371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</a:rPr>
                        <a:t>SIG Field</a:t>
                      </a:r>
                      <a:endParaRPr lang="en-US" sz="900" dirty="0">
                        <a:latin typeface="Calibri"/>
                        <a:ea typeface="Calibri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</a:rPr>
                        <a:t>Bits </a:t>
                      </a:r>
                      <a:endParaRPr lang="en-US" sz="900" dirty="0">
                        <a:latin typeface="Calibri"/>
                        <a:ea typeface="Calibri"/>
                      </a:endParaRPr>
                    </a:p>
                  </a:txBody>
                  <a:tcPr marL="80294" marR="80294" marT="40147" marB="40147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</a:rPr>
                        <a:t>Comments </a:t>
                      </a:r>
                      <a:endParaRPr lang="en-US" sz="900" dirty="0">
                        <a:latin typeface="Calibri"/>
                        <a:ea typeface="Calibri"/>
                      </a:endParaRPr>
                    </a:p>
                  </a:txBody>
                  <a:tcPr marL="80294" marR="80294" marT="40147" marB="40147">
                    <a:lnL>
                      <a:noFill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CC"/>
                    </a:solidFill>
                  </a:tcPr>
                </a:tc>
              </a:tr>
              <a:tr h="25899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STBC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1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Same as in 11ac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258994"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Num SS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2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Number of spatial streams for SU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258994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SGI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1 </a:t>
                      </a: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Short Guard Interval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25899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+mn-cs"/>
                        </a:rPr>
                        <a:t>Coding 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+mn-cs"/>
                        </a:rPr>
                        <a:t>2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1</a:t>
                      </a:r>
                      <a:r>
                        <a:rPr lang="en-US" sz="1100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st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 bit is coding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 type (LDPC/BCC), 2</a:t>
                      </a:r>
                      <a:r>
                        <a:rPr lang="en-US" sz="1100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nd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 bit is for LDPC </a:t>
                      </a:r>
                      <a:r>
                        <a:rPr lang="en-US" sz="11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N</a:t>
                      </a:r>
                      <a:r>
                        <a:rPr lang="en-US" sz="1100" kern="1200" baseline="-25000" dirty="0" err="1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sym</a:t>
                      </a:r>
                      <a:r>
                        <a:rPr lang="en-US" sz="11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 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ambiguity 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397988"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MCS</a:t>
                      </a:r>
                      <a:endParaRPr lang="en-US" sz="900" dirty="0">
                        <a:latin typeface="Calibri"/>
                        <a:ea typeface="Calibri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4 </a:t>
                      </a:r>
                      <a:endParaRPr lang="en-US" sz="900" dirty="0">
                        <a:latin typeface="Calibri"/>
                        <a:ea typeface="Calibri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MCS</a:t>
                      </a:r>
                      <a:endParaRPr lang="en-US" sz="900" dirty="0">
                        <a:latin typeface="Calibri"/>
                        <a:ea typeface="Calibri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397988"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Aggregation</a:t>
                      </a: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 bit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1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Signals</a:t>
                      </a: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 use of AMPDU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397988"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Length 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9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Length field (in symbols when</a:t>
                      </a: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 aggregation is ON, is in bytes when aggregation is OFF, Mandate AMPDU for packet sizes &gt; 511 bytes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2371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Reserved</a:t>
                      </a: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 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6 (TBD)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Some possible</a:t>
                      </a: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 uses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 are </a:t>
                      </a: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MAC bits  or any other new features etc. Details TBD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2371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CRC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4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+mn-cs"/>
                        </a:rPr>
                        <a:t>4 bits of  CRC should be enough</a:t>
                      </a: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258994"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Tail </a:t>
                      </a: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6 (TBD) 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Tail-biting can be explored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258994"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Total </a:t>
                      </a: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36</a:t>
                      </a:r>
                      <a:endParaRPr lang="en-US" sz="1100" b="1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Title 1"/>
          <p:cNvSpPr txBox="1">
            <a:spLocks/>
          </p:cNvSpPr>
          <p:nvPr/>
        </p:nvSpPr>
        <p:spPr bwMode="auto">
          <a:xfrm>
            <a:off x="533400" y="304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SIG Field Contents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no AID in 1 MHz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For transmissions without aggregation, receivers can terminate at the MAC header</a:t>
            </a:r>
          </a:p>
          <a:p>
            <a:pPr lvl="1"/>
            <a:r>
              <a:rPr lang="en-US" sz="1600" dirty="0" smtClean="0"/>
              <a:t>Terminating few symbols after SIG-field leads to only a small hit in the power save compared to terminating on the SIG based on PAID</a:t>
            </a:r>
          </a:p>
          <a:p>
            <a:endParaRPr lang="en-US" sz="1800" dirty="0" smtClean="0"/>
          </a:p>
          <a:p>
            <a:r>
              <a:rPr lang="en-US" sz="1800" dirty="0" smtClean="0"/>
              <a:t>For the AMPDU case, the receiver can always chose to save power by doing the following:</a:t>
            </a:r>
          </a:p>
          <a:p>
            <a:pPr lvl="1"/>
            <a:r>
              <a:rPr lang="en-US" sz="1600" dirty="0" smtClean="0"/>
              <a:t>Terminate reception if the first MAC address does not match: similar power-save hit (compared to PAID)  as in the non-aggregated case</a:t>
            </a:r>
          </a:p>
          <a:p>
            <a:pPr lvl="2"/>
            <a:r>
              <a:rPr lang="en-US" sz="1400" dirty="0" smtClean="0"/>
              <a:t>Chances of a later MPDU being correct once the first one fails are very low </a:t>
            </a:r>
          </a:p>
          <a:p>
            <a:endParaRPr lang="en-US" sz="1800" dirty="0" smtClean="0"/>
          </a:p>
          <a:p>
            <a:r>
              <a:rPr lang="en-US" sz="1800" dirty="0" smtClean="0"/>
              <a:t>AMPDU transmissions are likely from extended-range </a:t>
            </a:r>
            <a:r>
              <a:rPr lang="en-US" sz="1800" dirty="0" err="1" smtClean="0"/>
              <a:t>WiFi</a:t>
            </a:r>
            <a:r>
              <a:rPr lang="en-US" sz="1800" dirty="0" smtClean="0"/>
              <a:t> use-case </a:t>
            </a:r>
          </a:p>
          <a:p>
            <a:pPr lvl="1"/>
            <a:r>
              <a:rPr lang="en-US" sz="1600" dirty="0" smtClean="0"/>
              <a:t>These are likely to use 2 MHz transmissions that can have a PAID [1]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Sameer Vermani, Qualcomm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Length field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Save bits in the SIG by having dual-interpretation length field</a:t>
            </a:r>
          </a:p>
          <a:p>
            <a:endParaRPr lang="en-US" sz="2000" dirty="0" smtClean="0"/>
          </a:p>
          <a:p>
            <a:r>
              <a:rPr lang="en-US" sz="2000" dirty="0" smtClean="0"/>
              <a:t>Length is in number of symbols when AMPDU is used as delimiters carry the exact byte length</a:t>
            </a:r>
          </a:p>
          <a:p>
            <a:endParaRPr lang="en-US" sz="2000" dirty="0" smtClean="0"/>
          </a:p>
          <a:p>
            <a:r>
              <a:rPr lang="en-US" sz="2000" dirty="0" smtClean="0"/>
              <a:t>Force AMPDU to be used whenever number of bytes in the packet is greater than 511</a:t>
            </a:r>
          </a:p>
          <a:p>
            <a:pPr lvl="1"/>
            <a:r>
              <a:rPr lang="en-US" sz="1400" dirty="0" smtClean="0"/>
              <a:t>For high MCSs, the overhead of delimiters is not a problem</a:t>
            </a:r>
          </a:p>
          <a:p>
            <a:pPr lvl="1"/>
            <a:r>
              <a:rPr lang="en-US" sz="1400" dirty="0" smtClean="0"/>
              <a:t>For low MCSs, the limit allows for long enough PPDUs without aggregation</a:t>
            </a:r>
          </a:p>
          <a:p>
            <a:pPr lvl="1"/>
            <a:r>
              <a:rPr lang="en-US" sz="1400" dirty="0" smtClean="0"/>
              <a:t>For packets larger than 511 bytes, delimiter overhead is low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Sameer Vermani, Qualcomm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267200"/>
            <a:ext cx="8305800" cy="1676400"/>
          </a:xfrm>
        </p:spPr>
        <p:txBody>
          <a:bodyPr/>
          <a:lstStyle/>
          <a:p>
            <a:r>
              <a:rPr lang="en-US" sz="1800" dirty="0" smtClean="0"/>
              <a:t>We proposed 2x repetition as the lowest rate for 1MHz</a:t>
            </a:r>
          </a:p>
          <a:p>
            <a:r>
              <a:rPr lang="en-US" sz="1800" dirty="0" smtClean="0"/>
              <a:t>We also proposed a preamble format for SU open loop packets as shown above </a:t>
            </a:r>
          </a:p>
          <a:p>
            <a:pPr lvl="1"/>
            <a:r>
              <a:rPr lang="en-US" sz="1400" dirty="0" smtClean="0"/>
              <a:t>Robust and simple packet detection for up-to 2x repetition</a:t>
            </a:r>
          </a:p>
          <a:p>
            <a:pPr lvl="1"/>
            <a:r>
              <a:rPr lang="en-US" sz="1400" dirty="0" smtClean="0"/>
              <a:t>Accurate channel estimation which enables repetition mode to provide ~3 dB gain over MCS0</a:t>
            </a:r>
          </a:p>
          <a:p>
            <a:pPr lvl="1"/>
            <a:r>
              <a:rPr lang="en-US" sz="1400" dirty="0" smtClean="0"/>
              <a:t>Simple differentiation from 2MHz mode during LTFs and through QBPSK rotation of 2MHz SIG</a:t>
            </a:r>
          </a:p>
          <a:p>
            <a:pPr lvl="1"/>
            <a:r>
              <a:rPr lang="en-US" sz="1400" dirty="0" smtClean="0"/>
              <a:t>SIG sent using 2x repetition and spanning 5-6 symbols</a:t>
            </a:r>
          </a:p>
          <a:p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  <p:graphicFrame>
        <p:nvGraphicFramePr>
          <p:cNvPr id="15362" name="Object 3"/>
          <p:cNvGraphicFramePr>
            <a:graphicFrameLocks noChangeAspect="1"/>
          </p:cNvGraphicFramePr>
          <p:nvPr/>
        </p:nvGraphicFramePr>
        <p:xfrm>
          <a:off x="838200" y="1568450"/>
          <a:ext cx="7239000" cy="1038225"/>
        </p:xfrm>
        <a:graphic>
          <a:graphicData uri="http://schemas.openxmlformats.org/presentationml/2006/ole">
            <p:oleObj spid="_x0000_s16386" name="Visio" r:id="rId4" imgW="6155849" imgH="891765" progId="Visio.Drawing.11">
              <p:embed/>
            </p:oleObj>
          </a:graphicData>
        </a:graphic>
      </p:graphicFrame>
      <p:sp>
        <p:nvSpPr>
          <p:cNvPr id="7" name="Rectangle 6"/>
          <p:cNvSpPr/>
          <p:nvPr/>
        </p:nvSpPr>
        <p:spPr>
          <a:xfrm>
            <a:off x="3276600" y="3657600"/>
            <a:ext cx="207390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Preamble Format for 1 MHz</a:t>
            </a:r>
            <a:endParaRPr lang="en-US" b="1" dirty="0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524000" y="3200400"/>
            <a:ext cx="609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DGI</a:t>
            </a:r>
            <a:endParaRPr lang="en-US" sz="1200" dirty="0">
              <a:latin typeface="Arial" charset="0"/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2133600" y="3200400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LTS</a:t>
            </a:r>
            <a:endParaRPr lang="en-US" sz="1200" dirty="0">
              <a:latin typeface="Arial" charset="0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3276600" y="3200400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LTS</a:t>
            </a:r>
            <a:endParaRPr lang="en-US" sz="1200" dirty="0">
              <a:latin typeface="Arial" charset="0"/>
            </a:endParaRP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4419600" y="3200400"/>
            <a:ext cx="381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GI</a:t>
            </a:r>
            <a:endParaRPr lang="en-US" sz="1200" dirty="0">
              <a:latin typeface="Arial" charset="0"/>
            </a:endParaRP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4800600" y="3200400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LTS</a:t>
            </a:r>
            <a:endParaRPr lang="en-US" sz="1200" dirty="0">
              <a:latin typeface="Arial" charset="0"/>
            </a:endParaRP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5943600" y="3200400"/>
            <a:ext cx="381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GI</a:t>
            </a:r>
            <a:endParaRPr lang="en-US" sz="1200" dirty="0">
              <a:latin typeface="Arial" charset="0"/>
            </a:endParaRP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6324600" y="3200400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LTS</a:t>
            </a:r>
            <a:endParaRPr lang="en-US" sz="1200" dirty="0">
              <a:latin typeface="Arial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1676400" y="2133600"/>
            <a:ext cx="68580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3886200" y="2133600"/>
            <a:ext cx="35052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Straw-poll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 adopt MCS0 rep 2 as the lowest rate for 1 MHz 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Straw-poll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with having a 4 symbol packet detection section for the 1 MHz mode ?</a:t>
            </a:r>
          </a:p>
          <a:p>
            <a:pPr lvl="1"/>
            <a:r>
              <a:rPr lang="en-US" dirty="0" smtClean="0"/>
              <a:t>A 3 dB power boost is only applied for 2x repetition MCS</a:t>
            </a:r>
          </a:p>
          <a:p>
            <a:pPr lvl="1"/>
            <a:r>
              <a:rPr lang="en-US" dirty="0" smtClean="0"/>
              <a:t>Have same periodicity as 2 MHz STF with following tone allocations:</a:t>
            </a:r>
          </a:p>
          <a:p>
            <a:pPr lvl="2"/>
            <a:r>
              <a:rPr lang="en-US" dirty="0" smtClean="0"/>
              <a:t>For 2MHz {±4 ±8 ±12 ±16 ±20 ±24} </a:t>
            </a:r>
          </a:p>
          <a:p>
            <a:pPr lvl="2"/>
            <a:r>
              <a:rPr lang="en-US" dirty="0" smtClean="0"/>
              <a:t>For 1MHz {±4 ±8 ±12}.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>
            <a:normAutofit/>
          </a:bodyPr>
          <a:lstStyle/>
          <a:p>
            <a:r>
              <a:rPr lang="en-US" dirty="0" smtClean="0"/>
              <a:t>Straw-poll 3 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600200"/>
            <a:ext cx="7924800" cy="1371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 smtClean="0"/>
              <a:t>Do you agree with the general preamble structure for 1MHz </a:t>
            </a:r>
            <a:r>
              <a:rPr lang="en-US" sz="1800" u="sng" dirty="0" smtClean="0"/>
              <a:t>SU open loop</a:t>
            </a:r>
            <a:r>
              <a:rPr lang="en-US" sz="1800" dirty="0" smtClean="0"/>
              <a:t> packet as in the figure below?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The relationship between N</a:t>
            </a:r>
            <a:r>
              <a:rPr lang="en-US" sz="1000" dirty="0" smtClean="0"/>
              <a:t>STS</a:t>
            </a:r>
            <a:r>
              <a:rPr lang="en-US" sz="1600" dirty="0" smtClean="0"/>
              <a:t> and N</a:t>
            </a:r>
            <a:r>
              <a:rPr lang="en-US" sz="1000" dirty="0" smtClean="0"/>
              <a:t>LTF</a:t>
            </a:r>
            <a:r>
              <a:rPr lang="en-US" sz="1600" dirty="0" smtClean="0"/>
              <a:t> is the same as 11n/11ac (for 2 through 4 streams), using the same P matrix (for 1 through 4 streams)</a:t>
            </a:r>
          </a:p>
          <a:p>
            <a:pPr lvl="1">
              <a:lnSpc>
                <a:spcPct val="80000"/>
              </a:lnSpc>
            </a:pPr>
            <a:endParaRPr lang="en-US" sz="1600" dirty="0" smtClean="0"/>
          </a:p>
        </p:txBody>
      </p:sp>
      <p:sp>
        <p:nvSpPr>
          <p:cNvPr id="16386" name="Footer Placeholder 2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Sameer Vermani, Qualcomm</a:t>
            </a:r>
          </a:p>
        </p:txBody>
      </p:sp>
      <p:graphicFrame>
        <p:nvGraphicFramePr>
          <p:cNvPr id="29" name="Object 3"/>
          <p:cNvGraphicFramePr>
            <a:graphicFrameLocks noChangeAspect="1"/>
          </p:cNvGraphicFramePr>
          <p:nvPr/>
        </p:nvGraphicFramePr>
        <p:xfrm>
          <a:off x="838200" y="3425051"/>
          <a:ext cx="7239000" cy="1038225"/>
        </p:xfrm>
        <a:graphic>
          <a:graphicData uri="http://schemas.openxmlformats.org/presentationml/2006/ole">
            <p:oleObj spid="_x0000_s38914" name="Visio" r:id="rId4" imgW="6155849" imgH="891765" progId="Visio.Drawing.11">
              <p:embed/>
            </p:oleObj>
          </a:graphicData>
        </a:graphic>
      </p:graphicFrame>
      <p:sp>
        <p:nvSpPr>
          <p:cNvPr id="30" name="Rectangle 29"/>
          <p:cNvSpPr/>
          <p:nvPr/>
        </p:nvSpPr>
        <p:spPr>
          <a:xfrm>
            <a:off x="3276600" y="5514201"/>
            <a:ext cx="207390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Preamble Format for 1 MHz</a:t>
            </a:r>
            <a:endParaRPr lang="en-US" b="1" dirty="0"/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auto">
          <a:xfrm>
            <a:off x="1524000" y="5057001"/>
            <a:ext cx="609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DGI</a:t>
            </a:r>
            <a:endParaRPr lang="en-US" sz="1200" dirty="0">
              <a:latin typeface="Arial" charset="0"/>
            </a:endParaRPr>
          </a:p>
        </p:txBody>
      </p:sp>
      <p:sp>
        <p:nvSpPr>
          <p:cNvPr id="32" name="Rectangle 5"/>
          <p:cNvSpPr>
            <a:spLocks noChangeArrowheads="1"/>
          </p:cNvSpPr>
          <p:nvPr/>
        </p:nvSpPr>
        <p:spPr bwMode="auto">
          <a:xfrm>
            <a:off x="2133600" y="5057001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LTS</a:t>
            </a:r>
            <a:endParaRPr lang="en-US" sz="1200" dirty="0">
              <a:latin typeface="Arial" charset="0"/>
            </a:endParaRPr>
          </a:p>
        </p:txBody>
      </p:sp>
      <p:sp>
        <p:nvSpPr>
          <p:cNvPr id="33" name="Rectangle 5"/>
          <p:cNvSpPr>
            <a:spLocks noChangeArrowheads="1"/>
          </p:cNvSpPr>
          <p:nvPr/>
        </p:nvSpPr>
        <p:spPr bwMode="auto">
          <a:xfrm>
            <a:off x="3276600" y="5057001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LTS</a:t>
            </a:r>
            <a:endParaRPr lang="en-US" sz="1200" dirty="0">
              <a:latin typeface="Arial" charset="0"/>
            </a:endParaRPr>
          </a:p>
        </p:txBody>
      </p:sp>
      <p:sp>
        <p:nvSpPr>
          <p:cNvPr id="34" name="Rectangle 5"/>
          <p:cNvSpPr>
            <a:spLocks noChangeArrowheads="1"/>
          </p:cNvSpPr>
          <p:nvPr/>
        </p:nvSpPr>
        <p:spPr bwMode="auto">
          <a:xfrm>
            <a:off x="4419600" y="5057001"/>
            <a:ext cx="381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GI</a:t>
            </a:r>
            <a:endParaRPr lang="en-US" sz="1200" dirty="0">
              <a:latin typeface="Arial" charset="0"/>
            </a:endParaRPr>
          </a:p>
        </p:txBody>
      </p:sp>
      <p:sp>
        <p:nvSpPr>
          <p:cNvPr id="35" name="Rectangle 5"/>
          <p:cNvSpPr>
            <a:spLocks noChangeArrowheads="1"/>
          </p:cNvSpPr>
          <p:nvPr/>
        </p:nvSpPr>
        <p:spPr bwMode="auto">
          <a:xfrm>
            <a:off x="4800600" y="5057001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LTS</a:t>
            </a:r>
            <a:endParaRPr lang="en-US" sz="1200" dirty="0">
              <a:latin typeface="Arial" charset="0"/>
            </a:endParaRPr>
          </a:p>
        </p:txBody>
      </p:sp>
      <p:sp>
        <p:nvSpPr>
          <p:cNvPr id="36" name="Rectangle 5"/>
          <p:cNvSpPr>
            <a:spLocks noChangeArrowheads="1"/>
          </p:cNvSpPr>
          <p:nvPr/>
        </p:nvSpPr>
        <p:spPr bwMode="auto">
          <a:xfrm>
            <a:off x="5943600" y="5057001"/>
            <a:ext cx="381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GI</a:t>
            </a:r>
            <a:endParaRPr lang="en-US" sz="1200" dirty="0">
              <a:latin typeface="Arial" charset="0"/>
            </a:endParaRPr>
          </a:p>
        </p:txBody>
      </p:sp>
      <p:sp>
        <p:nvSpPr>
          <p:cNvPr id="37" name="Rectangle 5"/>
          <p:cNvSpPr>
            <a:spLocks noChangeArrowheads="1"/>
          </p:cNvSpPr>
          <p:nvPr/>
        </p:nvSpPr>
        <p:spPr bwMode="auto">
          <a:xfrm>
            <a:off x="6324600" y="5057001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LTS</a:t>
            </a:r>
            <a:endParaRPr lang="en-US" sz="1200" dirty="0">
              <a:latin typeface="Arial" charset="0"/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 flipH="1">
            <a:off x="1676400" y="3990201"/>
            <a:ext cx="68580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3886200" y="3990201"/>
            <a:ext cx="35052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Straw-poll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accept the 1MHz SIG field contents as shown on slide 10 ?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Sameer Vermani, Qualcomm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Measurement, Simulation Results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Sameer Vermani, Qualcomm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2012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4701415-BC8E-4485-855B-A00839AFE2E4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In-home Measurement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305800" cy="4953000"/>
          </a:xfrm>
        </p:spPr>
        <p:txBody>
          <a:bodyPr/>
          <a:lstStyle/>
          <a:p>
            <a:r>
              <a:rPr lang="en-US" sz="1400" dirty="0" smtClean="0">
                <a:solidFill>
                  <a:schemeClr val="accent5">
                    <a:lumMod val="50000"/>
                  </a:schemeClr>
                </a:solidFill>
              </a:rPr>
              <a:t>Conducted measurements in 3 homes</a:t>
            </a:r>
          </a:p>
          <a:p>
            <a:r>
              <a:rPr lang="en-US" sz="1400" smtClean="0"/>
              <a:t>Home 1</a:t>
            </a:r>
          </a:p>
          <a:p>
            <a:pPr lvl="1"/>
            <a:r>
              <a:rPr lang="en-US" sz="1200" smtClean="0"/>
              <a:t>Two floor home, 5000 sq. ft</a:t>
            </a:r>
            <a:endParaRPr lang="en-US" sz="1200" dirty="0" smtClean="0"/>
          </a:p>
          <a:p>
            <a:pPr lvl="1"/>
            <a:r>
              <a:rPr lang="en-US" sz="1200" smtClean="0"/>
              <a:t>House </a:t>
            </a:r>
            <a:r>
              <a:rPr lang="en-US" sz="1200" dirty="0" smtClean="0"/>
              <a:t>already equipped with </a:t>
            </a:r>
            <a:r>
              <a:rPr lang="en-US" sz="1200" dirty="0" err="1" smtClean="0"/>
              <a:t>ZigBee</a:t>
            </a:r>
            <a:r>
              <a:rPr lang="en-US" sz="1200" dirty="0" smtClean="0"/>
              <a:t> devices</a:t>
            </a:r>
          </a:p>
          <a:p>
            <a:pPr lvl="1"/>
            <a:r>
              <a:rPr lang="en-US" sz="1200" dirty="0" smtClean="0"/>
              <a:t>Kept </a:t>
            </a:r>
            <a:r>
              <a:rPr lang="en-US" sz="1200" smtClean="0"/>
              <a:t>the transmitter source where </a:t>
            </a:r>
            <a:r>
              <a:rPr lang="en-US" sz="1200" dirty="0" smtClean="0"/>
              <a:t>the </a:t>
            </a:r>
            <a:r>
              <a:rPr lang="en-US" sz="1200" dirty="0" err="1" smtClean="0"/>
              <a:t>ZigBee</a:t>
            </a:r>
            <a:r>
              <a:rPr lang="en-US" sz="1200" dirty="0" smtClean="0"/>
              <a:t> </a:t>
            </a:r>
            <a:r>
              <a:rPr lang="en-US" sz="1200" smtClean="0"/>
              <a:t>controller was </a:t>
            </a:r>
            <a:r>
              <a:rPr lang="en-US" sz="1200" dirty="0" smtClean="0"/>
              <a:t>located </a:t>
            </a:r>
          </a:p>
          <a:p>
            <a:pPr lvl="2"/>
            <a:r>
              <a:rPr lang="en-US" sz="1100" smtClean="0"/>
              <a:t>Same location as </a:t>
            </a:r>
            <a:r>
              <a:rPr lang="en-US" sz="1100" dirty="0" smtClean="0"/>
              <a:t>the primary WLAN AP in that home</a:t>
            </a:r>
          </a:p>
          <a:p>
            <a:pPr lvl="1"/>
            <a:r>
              <a:rPr lang="en-US" sz="1200" smtClean="0"/>
              <a:t>Measured pathloss </a:t>
            </a:r>
            <a:r>
              <a:rPr lang="en-US" sz="1200" dirty="0" smtClean="0"/>
              <a:t>to every location in the house </a:t>
            </a:r>
            <a:r>
              <a:rPr lang="en-US" sz="1200" smtClean="0"/>
              <a:t>that had </a:t>
            </a:r>
            <a:r>
              <a:rPr lang="en-US" sz="1200" dirty="0" smtClean="0"/>
              <a:t>a </a:t>
            </a:r>
            <a:r>
              <a:rPr lang="en-US" sz="1200" dirty="0" err="1" smtClean="0"/>
              <a:t>ZigBee</a:t>
            </a:r>
            <a:r>
              <a:rPr lang="en-US" sz="1200" dirty="0" smtClean="0"/>
              <a:t> sensor </a:t>
            </a:r>
          </a:p>
          <a:p>
            <a:pPr lvl="2"/>
            <a:r>
              <a:rPr lang="en-US" sz="1100" dirty="0" smtClean="0"/>
              <a:t>23 measurement points in total</a:t>
            </a:r>
          </a:p>
          <a:p>
            <a:pPr lvl="1"/>
            <a:r>
              <a:rPr lang="en-US" sz="1200" dirty="0" smtClean="0"/>
              <a:t>Worst case pathloss of 105 dB and </a:t>
            </a:r>
            <a:r>
              <a:rPr lang="en-US" sz="1200" smtClean="0"/>
              <a:t>2 other locations </a:t>
            </a:r>
            <a:r>
              <a:rPr lang="en-US" sz="1200" dirty="0" smtClean="0"/>
              <a:t>with 95 dB pathloss</a:t>
            </a:r>
          </a:p>
          <a:p>
            <a:r>
              <a:rPr lang="en-US" sz="1400" dirty="0" smtClean="0"/>
              <a:t>Home 2</a:t>
            </a:r>
          </a:p>
          <a:p>
            <a:pPr lvl="1"/>
            <a:r>
              <a:rPr lang="en-US" sz="1200" dirty="0" smtClean="0"/>
              <a:t>Three </a:t>
            </a:r>
            <a:r>
              <a:rPr lang="en-US" sz="1200" smtClean="0"/>
              <a:t>floor home, 2500 sq. ft.</a:t>
            </a:r>
            <a:endParaRPr lang="en-US" sz="1200" dirty="0" smtClean="0"/>
          </a:p>
          <a:p>
            <a:pPr lvl="1"/>
            <a:r>
              <a:rPr lang="en-US" sz="1200" dirty="0" smtClean="0"/>
              <a:t>Transmitter on 1</a:t>
            </a:r>
            <a:r>
              <a:rPr lang="en-US" sz="1200" baseline="30000" dirty="0" smtClean="0"/>
              <a:t>st</a:t>
            </a:r>
            <a:r>
              <a:rPr lang="en-US" sz="1200" dirty="0" smtClean="0"/>
              <a:t> floor and tested pathloss to 7 locations</a:t>
            </a:r>
          </a:p>
          <a:p>
            <a:pPr lvl="1"/>
            <a:r>
              <a:rPr lang="en-US" sz="1200" dirty="0" smtClean="0"/>
              <a:t>Measured Pathloss in every room on all 3 floors</a:t>
            </a:r>
          </a:p>
          <a:p>
            <a:pPr lvl="2"/>
            <a:r>
              <a:rPr lang="en-US" sz="1100" dirty="0" smtClean="0"/>
              <a:t>Typically 15 separate measurements were made in each room, moving the antenna ~1ft between each in order to spatially sample the fading environment. </a:t>
            </a:r>
          </a:p>
          <a:p>
            <a:pPr lvl="1"/>
            <a:r>
              <a:rPr lang="en-US" sz="1200" dirty="0" smtClean="0"/>
              <a:t>Worst </a:t>
            </a:r>
            <a:r>
              <a:rPr lang="en-US" sz="1200" smtClean="0"/>
              <a:t>case pathloss observed </a:t>
            </a:r>
            <a:r>
              <a:rPr lang="en-US" sz="1200" dirty="0" smtClean="0"/>
              <a:t>was 95 dB</a:t>
            </a:r>
          </a:p>
          <a:p>
            <a:r>
              <a:rPr lang="en-US" sz="1400" dirty="0" smtClean="0"/>
              <a:t>Home 3</a:t>
            </a:r>
          </a:p>
          <a:p>
            <a:pPr lvl="1"/>
            <a:r>
              <a:rPr lang="en-US" sz="1200" dirty="0" smtClean="0"/>
              <a:t>Two floor home, 1900 sq ft</a:t>
            </a:r>
          </a:p>
          <a:p>
            <a:pPr lvl="1"/>
            <a:r>
              <a:rPr lang="en-US" sz="1200" dirty="0" smtClean="0"/>
              <a:t>Transmitter on 1</a:t>
            </a:r>
            <a:r>
              <a:rPr lang="en-US" sz="1200" baseline="30000" dirty="0" smtClean="0"/>
              <a:t>st</a:t>
            </a:r>
            <a:r>
              <a:rPr lang="en-US" sz="1200" dirty="0" smtClean="0"/>
              <a:t> floor and tested pathloss to various rooms on </a:t>
            </a:r>
            <a:r>
              <a:rPr lang="en-US" sz="1200" smtClean="0"/>
              <a:t>both floors, and outdoor locations</a:t>
            </a:r>
            <a:endParaRPr lang="en-US" sz="1200" dirty="0" smtClean="0"/>
          </a:p>
          <a:p>
            <a:pPr lvl="1"/>
            <a:r>
              <a:rPr lang="en-US" sz="1200" dirty="0" smtClean="0"/>
              <a:t>Worst case </a:t>
            </a:r>
            <a:r>
              <a:rPr lang="en-US" sz="1200" smtClean="0"/>
              <a:t>pathloss of 105 dB seen in backyard (water sprinkler location)</a:t>
            </a:r>
            <a:endParaRPr lang="en-US" sz="1200" dirty="0" smtClean="0"/>
          </a:p>
          <a:p>
            <a:pPr lvl="2"/>
            <a:r>
              <a:rPr lang="en-US" sz="1000" dirty="0" smtClean="0"/>
              <a:t> The propagation path had 3 walls </a:t>
            </a:r>
            <a:r>
              <a:rPr lang="en-US" sz="1000" smtClean="0"/>
              <a:t>(including a </a:t>
            </a:r>
            <a:r>
              <a:rPr lang="en-US" sz="1000" dirty="0" smtClean="0"/>
              <a:t>garage wall)</a:t>
            </a:r>
          </a:p>
          <a:p>
            <a:r>
              <a:rPr lang="en-US" sz="1400" dirty="0" smtClean="0">
                <a:solidFill>
                  <a:schemeClr val="accent5">
                    <a:lumMod val="50000"/>
                  </a:schemeClr>
                </a:solidFill>
              </a:rPr>
              <a:t>General observation</a:t>
            </a:r>
            <a:r>
              <a:rPr lang="en-US" sz="1400" smtClean="0">
                <a:solidFill>
                  <a:schemeClr val="accent5">
                    <a:lumMod val="50000"/>
                  </a:schemeClr>
                </a:solidFill>
              </a:rPr>
              <a:t>: ~20-25dB </a:t>
            </a:r>
            <a:r>
              <a:rPr lang="en-US" sz="1400" dirty="0" smtClean="0">
                <a:solidFill>
                  <a:schemeClr val="accent5">
                    <a:lumMod val="50000"/>
                  </a:schemeClr>
                </a:solidFill>
              </a:rPr>
              <a:t>path loss variations seen within a single room in a house</a:t>
            </a:r>
          </a:p>
          <a:p>
            <a:pPr lvl="1"/>
            <a:endParaRPr lang="en-US" sz="1200" dirty="0" smtClean="0"/>
          </a:p>
          <a:p>
            <a:endParaRPr lang="en-US" sz="1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838200"/>
            <a:ext cx="3581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continued:</a:t>
            </a:r>
            <a:endParaRPr lang="en-US" sz="2000" dirty="0"/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966788" y="1371600"/>
          <a:ext cx="7251700" cy="5008563"/>
        </p:xfrm>
        <a:graphic>
          <a:graphicData uri="http://schemas.openxmlformats.org/presentationml/2006/ole">
            <p:oleObj spid="_x0000_s61442" name="Document" r:id="rId4" imgW="9096480" imgH="6278715" progId="Word.Document.8">
              <p:embed/>
            </p:oleObj>
          </a:graphicData>
        </a:graphic>
      </p:graphicFrame>
      <p:sp>
        <p:nvSpPr>
          <p:cNvPr id="9" name="Footer Placeholder 4"/>
          <p:cNvSpPr txBox="1">
            <a:spLocks/>
          </p:cNvSpPr>
          <p:nvPr/>
        </p:nvSpPr>
        <p:spPr bwMode="auto">
          <a:xfrm>
            <a:off x="4291589" y="6477000"/>
            <a:ext cx="4328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hangingPunct="0">
              <a:defRPr/>
            </a:pPr>
            <a:r>
              <a:rPr lang="en-US" dirty="0">
                <a:cs typeface="+mn-cs"/>
              </a:rPr>
              <a:t>Slide </a:t>
            </a:r>
            <a:r>
              <a:rPr lang="en-US" dirty="0" smtClean="0">
                <a:cs typeface="+mn-cs"/>
              </a:rPr>
              <a:t>2</a:t>
            </a:r>
            <a:endParaRPr lang="en-US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Packet detection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sz="1400" dirty="0" smtClean="0"/>
              <a:t>Explanation of 3 dB power boost on 4 symbols for 2x rep</a:t>
            </a:r>
          </a:p>
          <a:p>
            <a:pPr lvl="1"/>
            <a:r>
              <a:rPr lang="en-US" sz="1100" dirty="0" smtClean="0"/>
              <a:t>Looking at 2 MHz preamble as basis (since it is direct down-clock)</a:t>
            </a:r>
          </a:p>
          <a:p>
            <a:pPr lvl="2"/>
            <a:r>
              <a:rPr lang="en-US" sz="1050" dirty="0" smtClean="0"/>
              <a:t>2 OFDM symbols of packet detection section needed to get sufficient detection sensitivity for supporting MCS0 </a:t>
            </a:r>
          </a:p>
          <a:p>
            <a:pPr lvl="3"/>
            <a:r>
              <a:rPr lang="en-US" sz="1000" dirty="0" smtClean="0"/>
              <a:t>Same number of symbols as 11n 20 MHz</a:t>
            </a:r>
          </a:p>
          <a:p>
            <a:pPr lvl="1"/>
            <a:r>
              <a:rPr lang="en-US" sz="1100" dirty="0" smtClean="0"/>
              <a:t>1 MHz preamble needs 4 symbols of packet detection to support MCS0</a:t>
            </a:r>
          </a:p>
          <a:p>
            <a:pPr lvl="2"/>
            <a:r>
              <a:rPr lang="en-US" sz="1050" dirty="0" smtClean="0"/>
              <a:t>We need double the number of symbols as the transmission is over 32 tones (less samples per symbol)</a:t>
            </a:r>
          </a:p>
          <a:p>
            <a:pPr lvl="1"/>
            <a:r>
              <a:rPr lang="en-US" sz="1100" dirty="0" smtClean="0"/>
              <a:t>To support 2x repetition at 1 MHz, need 3 dB power-boost on a 4 symbol packet detection section</a:t>
            </a:r>
          </a:p>
          <a:p>
            <a:endParaRPr lang="en-US" sz="1800" dirty="0" smtClean="0"/>
          </a:p>
          <a:p>
            <a:r>
              <a:rPr lang="en-US" sz="1400" dirty="0" smtClean="0"/>
              <a:t>Results on right confirm intuition above</a:t>
            </a:r>
          </a:p>
          <a:p>
            <a:pPr lvl="1"/>
            <a:r>
              <a:rPr lang="en-US" sz="1000" dirty="0" smtClean="0"/>
              <a:t>Auto-correlation based detector</a:t>
            </a:r>
          </a:p>
          <a:p>
            <a:pPr lvl="1"/>
            <a:r>
              <a:rPr lang="en-US" sz="1000" dirty="0" smtClean="0"/>
              <a:t>M is the number of STF periods used for auto-correlation</a:t>
            </a:r>
          </a:p>
          <a:p>
            <a:pPr lvl="2"/>
            <a:r>
              <a:rPr lang="en-US" sz="800" dirty="0" smtClean="0"/>
              <a:t>1 OFDM symbol contains 5 STF periods (same  as 11n)</a:t>
            </a:r>
          </a:p>
          <a:p>
            <a:pPr lvl="1"/>
            <a:r>
              <a:rPr lang="en-US" sz="1000" dirty="0" smtClean="0"/>
              <a:t>2x repetition has 10^(-1) PER at -2 dB in AWGN</a:t>
            </a:r>
            <a:endParaRPr lang="en-US" sz="1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Sameer Vermani, Qualcomm</a:t>
            </a:r>
            <a:endParaRPr lang="en-US" dirty="0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39517" y="3491652"/>
            <a:ext cx="4528283" cy="2909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LTF section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In order to extract ~ 3.0 dB gain out of 2x repetition, we need 4 LTF symbols</a:t>
            </a:r>
          </a:p>
          <a:p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914400" y="2514600"/>
            <a:ext cx="35814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Simulation parameters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1 MHz, FFT size of 32, with 24 data tones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AWGN Channel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250-byte packets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No RF impairments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Include channel estimation using 2, 4, and 8 channel estimation (LTF) symbols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Results with smoothing over channel estimates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11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2x repetition (ideal CE)gives 3 dB gain at 10% PER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With 2x rep at 10% PER: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CE based on 2 LTFs is 1.6 dB worse than ideal CE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With 4 LTFs, this gap reduces to 0.8 dB</a:t>
            </a: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Going from 2 to 4 LTFs provides 0.8 dB more gain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  <a:sym typeface="Wingdings" pitchFamily="2" charset="2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pic>
        <p:nvPicPr>
          <p:cNvPr id="1945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8600" y="2362200"/>
            <a:ext cx="5392055" cy="3912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Mode Detection Simulation Assumptions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81000" y="1828800"/>
            <a:ext cx="8305800" cy="4648200"/>
          </a:xfrm>
        </p:spPr>
        <p:txBody>
          <a:bodyPr/>
          <a:lstStyle/>
          <a:p>
            <a:r>
              <a:rPr lang="en-US" sz="1800" dirty="0" smtClean="0"/>
              <a:t>The simulation uses two LTF symbols with ideal combining (3dB gain) </a:t>
            </a:r>
          </a:p>
          <a:p>
            <a:r>
              <a:rPr lang="en-US" sz="1800" dirty="0" smtClean="0"/>
              <a:t>Transmit power for 64FFT (56 tones) assumed to be the same as 32FFT packet (26 tones).</a:t>
            </a:r>
          </a:p>
          <a:p>
            <a:r>
              <a:rPr lang="en-US" sz="1800" dirty="0" smtClean="0"/>
              <a:t>Plots show the probability of misclassification (not misdetection) 64FFT with 32FFT (Up or Down halves) and vice versa </a:t>
            </a:r>
          </a:p>
          <a:p>
            <a:pPr lvl="1"/>
            <a:r>
              <a:rPr lang="en-US" sz="1400" dirty="0" smtClean="0"/>
              <a:t>note there is no need to detect packet presence – that was done during the STF</a:t>
            </a:r>
          </a:p>
          <a:p>
            <a:r>
              <a:rPr lang="en-US" sz="1800" dirty="0" smtClean="0"/>
              <a:t>SNR shown assumes noise in 2MHz </a:t>
            </a:r>
          </a:p>
          <a:p>
            <a:r>
              <a:rPr lang="en-US" sz="1800" dirty="0" smtClean="0"/>
              <a:t>SISO only</a:t>
            </a:r>
          </a:p>
          <a:p>
            <a:r>
              <a:rPr lang="en-US" sz="1800" dirty="0" smtClean="0"/>
              <a:t>     =[0  0  0  -1   1     1    -1     1    -1    -1     1    -1     1     1     1     1     0     1     1     1    -1     1     1     1    -1     1    -1    -1    -1     1     0     0];</a:t>
            </a:r>
          </a:p>
          <a:p>
            <a:pPr lvl="1"/>
            <a:r>
              <a:rPr lang="en-US" sz="1400" dirty="0" smtClean="0"/>
              <a:t>We assumed 26 tones are used </a:t>
            </a:r>
          </a:p>
          <a:p>
            <a:pPr lvl="1"/>
            <a:r>
              <a:rPr lang="en-US" sz="1400" dirty="0" smtClean="0"/>
              <a:t>Sequence used has 2.4dB PAPR and good cross correlation properties with the 64FFT LTF sequence</a:t>
            </a:r>
          </a:p>
          <a:p>
            <a:endParaRPr lang="en-US" sz="1800" dirty="0" smtClean="0"/>
          </a:p>
          <a:p>
            <a:endParaRPr lang="en-US" sz="1400" dirty="0" smtClean="0"/>
          </a:p>
        </p:txBody>
      </p:sp>
      <p:sp>
        <p:nvSpPr>
          <p:cNvPr id="102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Sameer Vermani, Qualcomm</a:t>
            </a:r>
          </a:p>
        </p:txBody>
      </p:sp>
      <p:graphicFrame>
        <p:nvGraphicFramePr>
          <p:cNvPr id="30722" name="Object 2"/>
          <p:cNvGraphicFramePr>
            <a:graphicFrameLocks noChangeAspect="1"/>
          </p:cNvGraphicFramePr>
          <p:nvPr/>
        </p:nvGraphicFramePr>
        <p:xfrm>
          <a:off x="685800" y="4305300"/>
          <a:ext cx="342900" cy="342900"/>
        </p:xfrm>
        <a:graphic>
          <a:graphicData uri="http://schemas.openxmlformats.org/presentationml/2006/ole">
            <p:oleObj spid="_x0000_s39938" name="Equation" r:id="rId5" imgW="228600" imgH="228600" progId="Equation.DSMT4">
              <p:embed/>
            </p:oleObj>
          </a:graphicData>
        </a:graphic>
      </p:graphicFrame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305800" cy="914400"/>
          </a:xfrm>
          <a:noFill/>
        </p:spPr>
        <p:txBody>
          <a:bodyPr/>
          <a:lstStyle/>
          <a:p>
            <a:r>
              <a:rPr lang="en-US" dirty="0" smtClean="0"/>
              <a:t>Mode detection Simulation Results</a:t>
            </a:r>
          </a:p>
        </p:txBody>
      </p:sp>
      <p:sp>
        <p:nvSpPr>
          <p:cNvPr id="102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Sameer Vermani, Qualcomm</a:t>
            </a:r>
          </a:p>
        </p:txBody>
      </p:sp>
      <p:pic>
        <p:nvPicPr>
          <p:cNvPr id="2662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50800" y="2057400"/>
            <a:ext cx="50800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6633" name="Picture 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0" y="2057400"/>
            <a:ext cx="48768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adopt MCS0 rep 2 as the lowest rate for 1 MHz 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have a 4 symbol packet detection section for the 1 MHz mode ?</a:t>
            </a:r>
          </a:p>
          <a:p>
            <a:pPr lvl="1"/>
            <a:r>
              <a:rPr lang="en-US" dirty="0" smtClean="0"/>
              <a:t>A 3 dB power boost is only applied for 2x repetition MCS</a:t>
            </a:r>
          </a:p>
          <a:p>
            <a:pPr lvl="1"/>
            <a:r>
              <a:rPr lang="en-US" dirty="0" smtClean="0"/>
              <a:t>Have same periodicity as 2 MHz STF with following tone allocations:</a:t>
            </a:r>
          </a:p>
          <a:p>
            <a:pPr lvl="2"/>
            <a:r>
              <a:rPr lang="en-US" dirty="0" smtClean="0"/>
              <a:t>For 2MHz {±4 ±8 ±12 ±16 ±20 ±24} </a:t>
            </a:r>
          </a:p>
          <a:p>
            <a:pPr lvl="2"/>
            <a:r>
              <a:rPr lang="en-US" dirty="0" smtClean="0"/>
              <a:t>For 1MHz {±4 ±8 ±12}.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>
            <a:normAutofit/>
          </a:bodyPr>
          <a:lstStyle/>
          <a:p>
            <a:r>
              <a:rPr lang="en-US" dirty="0" smtClean="0"/>
              <a:t>Motion 3 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447800"/>
            <a:ext cx="7848600" cy="2819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 smtClean="0"/>
              <a:t>Move to have the general preamble structure for 1MHz </a:t>
            </a:r>
            <a:r>
              <a:rPr lang="en-US" sz="1800" u="sng" dirty="0" smtClean="0"/>
              <a:t>SU open loop</a:t>
            </a:r>
            <a:r>
              <a:rPr lang="en-US" sz="1800" dirty="0" smtClean="0"/>
              <a:t> packet as in the figure below?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The relationship between N</a:t>
            </a:r>
            <a:r>
              <a:rPr lang="en-US" sz="1000" dirty="0" smtClean="0"/>
              <a:t>STS</a:t>
            </a:r>
            <a:r>
              <a:rPr lang="en-US" sz="1600" dirty="0" smtClean="0"/>
              <a:t> and N</a:t>
            </a:r>
            <a:r>
              <a:rPr lang="en-US" sz="1000" dirty="0" smtClean="0"/>
              <a:t>LTF</a:t>
            </a:r>
            <a:r>
              <a:rPr lang="en-US" sz="1600" dirty="0" smtClean="0"/>
              <a:t> is the same as 11n/11ac (for 2 through 4 streams), using the same P matrix (for 1 through 4 streams)</a:t>
            </a:r>
          </a:p>
          <a:p>
            <a:pPr lvl="1">
              <a:lnSpc>
                <a:spcPct val="80000"/>
              </a:lnSpc>
            </a:pPr>
            <a:endParaRPr lang="en-US" sz="1600" dirty="0" smtClean="0"/>
          </a:p>
        </p:txBody>
      </p:sp>
      <p:sp>
        <p:nvSpPr>
          <p:cNvPr id="16386" name="Footer Placeholder 2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Sameer Vermani, Qualcomm</a:t>
            </a:r>
          </a:p>
        </p:txBody>
      </p:sp>
      <p:graphicFrame>
        <p:nvGraphicFramePr>
          <p:cNvPr id="29" name="Object 3"/>
          <p:cNvGraphicFramePr>
            <a:graphicFrameLocks noChangeAspect="1"/>
          </p:cNvGraphicFramePr>
          <p:nvPr/>
        </p:nvGraphicFramePr>
        <p:xfrm>
          <a:off x="838200" y="3425051"/>
          <a:ext cx="7239000" cy="1038225"/>
        </p:xfrm>
        <a:graphic>
          <a:graphicData uri="http://schemas.openxmlformats.org/presentationml/2006/ole">
            <p:oleObj spid="_x0000_s27650" name="Visio" r:id="rId4" imgW="6155849" imgH="891765" progId="Visio.Drawing.11">
              <p:embed/>
            </p:oleObj>
          </a:graphicData>
        </a:graphic>
      </p:graphicFrame>
      <p:sp>
        <p:nvSpPr>
          <p:cNvPr id="30" name="Rectangle 29"/>
          <p:cNvSpPr/>
          <p:nvPr/>
        </p:nvSpPr>
        <p:spPr>
          <a:xfrm>
            <a:off x="3276600" y="5514201"/>
            <a:ext cx="207390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Preamble Format for 1 MHz</a:t>
            </a:r>
            <a:endParaRPr lang="en-US" b="1" dirty="0"/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auto">
          <a:xfrm>
            <a:off x="1524000" y="5057001"/>
            <a:ext cx="609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DGI</a:t>
            </a:r>
            <a:endParaRPr lang="en-US" sz="1200" dirty="0">
              <a:latin typeface="Arial" charset="0"/>
            </a:endParaRPr>
          </a:p>
        </p:txBody>
      </p:sp>
      <p:sp>
        <p:nvSpPr>
          <p:cNvPr id="32" name="Rectangle 5"/>
          <p:cNvSpPr>
            <a:spLocks noChangeArrowheads="1"/>
          </p:cNvSpPr>
          <p:nvPr/>
        </p:nvSpPr>
        <p:spPr bwMode="auto">
          <a:xfrm>
            <a:off x="2133600" y="5057001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LTS</a:t>
            </a:r>
            <a:endParaRPr lang="en-US" sz="1200" dirty="0">
              <a:latin typeface="Arial" charset="0"/>
            </a:endParaRPr>
          </a:p>
        </p:txBody>
      </p:sp>
      <p:sp>
        <p:nvSpPr>
          <p:cNvPr id="33" name="Rectangle 5"/>
          <p:cNvSpPr>
            <a:spLocks noChangeArrowheads="1"/>
          </p:cNvSpPr>
          <p:nvPr/>
        </p:nvSpPr>
        <p:spPr bwMode="auto">
          <a:xfrm>
            <a:off x="3276600" y="5057001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LTS</a:t>
            </a:r>
            <a:endParaRPr lang="en-US" sz="1200" dirty="0">
              <a:latin typeface="Arial" charset="0"/>
            </a:endParaRPr>
          </a:p>
        </p:txBody>
      </p:sp>
      <p:sp>
        <p:nvSpPr>
          <p:cNvPr id="34" name="Rectangle 5"/>
          <p:cNvSpPr>
            <a:spLocks noChangeArrowheads="1"/>
          </p:cNvSpPr>
          <p:nvPr/>
        </p:nvSpPr>
        <p:spPr bwMode="auto">
          <a:xfrm>
            <a:off x="4419600" y="5057001"/>
            <a:ext cx="381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GI</a:t>
            </a:r>
            <a:endParaRPr lang="en-US" sz="1200" dirty="0">
              <a:latin typeface="Arial" charset="0"/>
            </a:endParaRPr>
          </a:p>
        </p:txBody>
      </p:sp>
      <p:sp>
        <p:nvSpPr>
          <p:cNvPr id="35" name="Rectangle 5"/>
          <p:cNvSpPr>
            <a:spLocks noChangeArrowheads="1"/>
          </p:cNvSpPr>
          <p:nvPr/>
        </p:nvSpPr>
        <p:spPr bwMode="auto">
          <a:xfrm>
            <a:off x="4800600" y="5057001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LTS</a:t>
            </a:r>
            <a:endParaRPr lang="en-US" sz="1200" dirty="0">
              <a:latin typeface="Arial" charset="0"/>
            </a:endParaRPr>
          </a:p>
        </p:txBody>
      </p:sp>
      <p:sp>
        <p:nvSpPr>
          <p:cNvPr id="36" name="Rectangle 5"/>
          <p:cNvSpPr>
            <a:spLocks noChangeArrowheads="1"/>
          </p:cNvSpPr>
          <p:nvPr/>
        </p:nvSpPr>
        <p:spPr bwMode="auto">
          <a:xfrm>
            <a:off x="5943600" y="5057001"/>
            <a:ext cx="381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GI</a:t>
            </a:r>
            <a:endParaRPr lang="en-US" sz="1200" dirty="0">
              <a:latin typeface="Arial" charset="0"/>
            </a:endParaRPr>
          </a:p>
        </p:txBody>
      </p:sp>
      <p:sp>
        <p:nvSpPr>
          <p:cNvPr id="37" name="Rectangle 5"/>
          <p:cNvSpPr>
            <a:spLocks noChangeArrowheads="1"/>
          </p:cNvSpPr>
          <p:nvPr/>
        </p:nvSpPr>
        <p:spPr bwMode="auto">
          <a:xfrm>
            <a:off x="6324600" y="5057001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LTS</a:t>
            </a:r>
            <a:endParaRPr lang="en-US" sz="1200" dirty="0">
              <a:latin typeface="Arial" charset="0"/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 flipH="1">
            <a:off x="1676400" y="3990201"/>
            <a:ext cx="68580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3886200" y="3990201"/>
            <a:ext cx="35052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adopt the 1MHz SIG field contents as shown on slide 10 ?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Sameer Vermani, Qualcomm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[1] 11-11-1483-02-00ah-11ah-preamble-for-2MHz-and-beyond</a:t>
            </a:r>
          </a:p>
          <a:p>
            <a:pPr>
              <a:buNone/>
            </a:pPr>
            <a:r>
              <a:rPr lang="en-US" dirty="0" smtClean="0"/>
              <a:t>[2] 11-12-0xxx-00-00ah-32FFT-STF-LTF-Sequences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Sameer Vermani, Qualcomm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772400" cy="4876800"/>
          </a:xfrm>
          <a:noFill/>
        </p:spPr>
        <p:txBody>
          <a:bodyPr/>
          <a:lstStyle/>
          <a:p>
            <a:r>
              <a:rPr lang="en-US" sz="1800" dirty="0" smtClean="0"/>
              <a:t>Based on motions in document 1294r1, the group adopted the following:</a:t>
            </a:r>
          </a:p>
          <a:p>
            <a:pPr lvl="1"/>
            <a:r>
              <a:rPr lang="en-US" sz="1400" i="1" dirty="0" smtClean="0"/>
              <a:t>An 802.11ah STA shall support reception of 1 MHz and 2 MHz PHY transmissions. </a:t>
            </a:r>
            <a:endParaRPr lang="en-US" sz="1800" dirty="0" smtClean="0"/>
          </a:p>
          <a:p>
            <a:r>
              <a:rPr lang="en-US" sz="1800" dirty="0" smtClean="0"/>
              <a:t>Subsequently, in document 1311r0, the group motioned in:</a:t>
            </a:r>
          </a:p>
          <a:p>
            <a:pPr lvl="1"/>
            <a:r>
              <a:rPr lang="en-US" sz="1400" i="1" dirty="0" smtClean="0"/>
              <a:t>The 2 MHz PHY transmission shall be an OFDM  based waveform consisting of a total of 64 tones (including tones allocated as pilot, guard and DC). </a:t>
            </a:r>
          </a:p>
          <a:p>
            <a:pPr lvl="1"/>
            <a:r>
              <a:rPr lang="en-US" sz="1400" i="1" dirty="0" smtClean="0"/>
              <a:t>The tone spacing for all other bandwidth modes shall be same as the tone spacing in the 2 MHz mode</a:t>
            </a:r>
            <a:endParaRPr lang="en-US" sz="1800" dirty="0" smtClean="0"/>
          </a:p>
          <a:p>
            <a:r>
              <a:rPr lang="en-US" sz="1800" dirty="0" smtClean="0"/>
              <a:t>Above implies that the 1MHz mode is based on 32 sub-carriers</a:t>
            </a:r>
          </a:p>
          <a:p>
            <a:r>
              <a:rPr lang="en-US" sz="1800" dirty="0" smtClean="0"/>
              <a:t>This presentation is a follow-up to document 1482r2 where we first introduced a preamble format for 1MHz</a:t>
            </a:r>
          </a:p>
          <a:p>
            <a:pPr lvl="1"/>
            <a:r>
              <a:rPr lang="en-US" sz="1400" dirty="0" smtClean="0"/>
              <a:t>Did not run </a:t>
            </a:r>
            <a:r>
              <a:rPr lang="en-US" sz="1400" dirty="0" err="1" smtClean="0"/>
              <a:t>strawpolls</a:t>
            </a:r>
            <a:r>
              <a:rPr lang="en-US" sz="1400" dirty="0" smtClean="0"/>
              <a:t>/motions in order to give more time for discussions</a:t>
            </a:r>
          </a:p>
          <a:p>
            <a:r>
              <a:rPr lang="en-US" sz="1800" dirty="0" smtClean="0"/>
              <a:t>Outline of this presentation (</a:t>
            </a:r>
            <a:r>
              <a:rPr lang="en-US" sz="1800" i="1" dirty="0" smtClean="0"/>
              <a:t>Italics </a:t>
            </a:r>
            <a:r>
              <a:rPr lang="en-US" sz="1800" dirty="0" smtClean="0"/>
              <a:t>is essentially a review of 1482r2)</a:t>
            </a:r>
          </a:p>
          <a:p>
            <a:pPr lvl="1"/>
            <a:r>
              <a:rPr lang="en-US" sz="1400" i="1" dirty="0" smtClean="0"/>
              <a:t>Lowest rate for 1MHz</a:t>
            </a:r>
          </a:p>
          <a:p>
            <a:pPr lvl="2"/>
            <a:r>
              <a:rPr lang="en-US" sz="1200" i="1" dirty="0" smtClean="0"/>
              <a:t>2x repetition is needed for the 1MHz mode to provide good in-home coverage</a:t>
            </a:r>
          </a:p>
          <a:p>
            <a:pPr lvl="1"/>
            <a:r>
              <a:rPr lang="en-US" sz="1400" i="1" dirty="0" smtClean="0"/>
              <a:t>Propose a preamble format for the 1MHz mode which can support 2x repetition</a:t>
            </a:r>
          </a:p>
          <a:p>
            <a:pPr lvl="2"/>
            <a:r>
              <a:rPr lang="en-US" sz="1200" i="1" dirty="0" smtClean="0"/>
              <a:t>Robust packet detection</a:t>
            </a:r>
          </a:p>
          <a:p>
            <a:pPr lvl="2"/>
            <a:r>
              <a:rPr lang="en-US" sz="1200" i="1" dirty="0" smtClean="0"/>
              <a:t>LTF section to provide accurate channel estimation</a:t>
            </a:r>
          </a:p>
          <a:p>
            <a:pPr lvl="2"/>
            <a:r>
              <a:rPr lang="en-US" sz="1200" i="1" dirty="0" smtClean="0"/>
              <a:t>Simple mode detection between 1MHz and 2MHz modes</a:t>
            </a:r>
          </a:p>
          <a:p>
            <a:pPr lvl="2"/>
            <a:r>
              <a:rPr lang="en-US" sz="1200" dirty="0" smtClean="0"/>
              <a:t>SIG Field Design</a:t>
            </a:r>
          </a:p>
          <a:p>
            <a:pPr>
              <a:buNone/>
            </a:pPr>
            <a:endParaRPr lang="en-US" sz="2000" dirty="0" smtClean="0"/>
          </a:p>
          <a:p>
            <a:pPr lvl="2">
              <a:buNone/>
            </a:pPr>
            <a:endParaRPr lang="en-US" sz="1400" b="1" dirty="0" smtClean="0"/>
          </a:p>
          <a:p>
            <a:pPr lvl="1">
              <a:buNone/>
            </a:pPr>
            <a:endParaRPr lang="en-US" sz="1400" dirty="0" smtClean="0"/>
          </a:p>
          <a:p>
            <a:pPr lvl="1" eaLnBrk="1" hangingPunct="1">
              <a:buNone/>
            </a:pPr>
            <a:endParaRPr lang="en-US" sz="180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Sameer Vermani, Qualcomm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Lowest rate for 1MHz: Need for Repetition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305800" cy="4953000"/>
          </a:xfrm>
        </p:spPr>
        <p:txBody>
          <a:bodyPr/>
          <a:lstStyle/>
          <a:p>
            <a:r>
              <a:rPr lang="en-US" sz="1800" dirty="0" smtClean="0"/>
              <a:t>Based on 900 MHz in-home measurement results shown in appendix,  need 105 dB of pathloss for good in-home coverage</a:t>
            </a:r>
          </a:p>
          <a:p>
            <a:pPr lvl="1"/>
            <a:r>
              <a:rPr lang="en-US" sz="1600" dirty="0" smtClean="0"/>
              <a:t>2 out of 3 homes we did measurements in showed 105 dB as the worst case path-loss</a:t>
            </a:r>
          </a:p>
          <a:p>
            <a:r>
              <a:rPr lang="en-US" sz="1800" dirty="0" smtClean="0"/>
              <a:t>Making the following assumptions for link budget,</a:t>
            </a:r>
          </a:p>
          <a:p>
            <a:pPr lvl="1"/>
            <a:r>
              <a:rPr lang="en-US" sz="1600" dirty="0" smtClean="0"/>
              <a:t>0 </a:t>
            </a:r>
            <a:r>
              <a:rPr lang="en-US" sz="1600" dirty="0" err="1" smtClean="0"/>
              <a:t>dBm</a:t>
            </a:r>
            <a:r>
              <a:rPr lang="en-US" sz="1600" dirty="0" smtClean="0"/>
              <a:t> output power (without PA)</a:t>
            </a:r>
          </a:p>
          <a:p>
            <a:pPr lvl="1"/>
            <a:r>
              <a:rPr lang="en-US" sz="1600" dirty="0" smtClean="0"/>
              <a:t>-4dBi TX antenna gain</a:t>
            </a:r>
          </a:p>
          <a:p>
            <a:pPr lvl="1"/>
            <a:r>
              <a:rPr lang="en-US" sz="1600" dirty="0" smtClean="0"/>
              <a:t>105dB pathloss </a:t>
            </a:r>
          </a:p>
          <a:p>
            <a:pPr lvl="2"/>
            <a:r>
              <a:rPr lang="en-US" sz="1400" dirty="0" smtClean="0"/>
              <a:t>Worst case pathloss seen in 2 out of 3 homes during measurements</a:t>
            </a:r>
          </a:p>
          <a:p>
            <a:pPr lvl="1"/>
            <a:r>
              <a:rPr lang="en-US" sz="1600" dirty="0" smtClean="0"/>
              <a:t>-3dBi RX antenna gain</a:t>
            </a:r>
          </a:p>
          <a:p>
            <a:pPr lvl="1"/>
            <a:r>
              <a:rPr lang="en-US" sz="1600" dirty="0" err="1" smtClean="0"/>
              <a:t>kTBW</a:t>
            </a:r>
            <a:r>
              <a:rPr lang="en-US" sz="1600" dirty="0" smtClean="0"/>
              <a:t> = -115dBm</a:t>
            </a:r>
          </a:p>
          <a:p>
            <a:pPr lvl="1"/>
            <a:r>
              <a:rPr lang="en-US" sz="1600" dirty="0" smtClean="0"/>
              <a:t>NF = 4dB</a:t>
            </a:r>
          </a:p>
          <a:p>
            <a:r>
              <a:rPr lang="en-US" sz="1800" dirty="0" smtClean="0"/>
              <a:t>To close the link, the lowest MCS should be able to operate at -1 dB SNR or better in AWGN</a:t>
            </a:r>
          </a:p>
          <a:p>
            <a:pPr lvl="1"/>
            <a:r>
              <a:rPr lang="en-US" sz="1400" dirty="0" smtClean="0"/>
              <a:t>SNR = 0 – 4 – 105– 3 - (-115 + 4) = -1dB </a:t>
            </a:r>
          </a:p>
          <a:p>
            <a:r>
              <a:rPr lang="en-US" sz="1800" dirty="0" smtClean="0">
                <a:solidFill>
                  <a:schemeClr val="accent5">
                    <a:lumMod val="50000"/>
                  </a:schemeClr>
                </a:solidFill>
              </a:rPr>
              <a:t>Means we need 2x repetition for robust coverage</a:t>
            </a:r>
          </a:p>
          <a:p>
            <a:pPr lvl="1"/>
            <a:r>
              <a:rPr lang="en-US" sz="1400" dirty="0" smtClean="0"/>
              <a:t>2x repetition of 11ac MCS0 has 10^(-1) PER around -2 dB SNR in AWGN</a:t>
            </a:r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endParaRPr lang="en-US" sz="1200" dirty="0" smtClean="0"/>
          </a:p>
          <a:p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 of not having repetition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305800" cy="4648200"/>
          </a:xfrm>
        </p:spPr>
        <p:txBody>
          <a:bodyPr/>
          <a:lstStyle/>
          <a:p>
            <a:r>
              <a:rPr lang="en-US" sz="1800" dirty="0" smtClean="0"/>
              <a:t>11ah will be subjected to similar complaints about indoor coverage that exist in current </a:t>
            </a:r>
            <a:r>
              <a:rPr lang="en-US" sz="1800" dirty="0" err="1" smtClean="0"/>
              <a:t>WiFi</a:t>
            </a:r>
            <a:r>
              <a:rPr lang="en-US" sz="1800" dirty="0" smtClean="0"/>
              <a:t> standards</a:t>
            </a:r>
          </a:p>
          <a:p>
            <a:pPr lvl="1"/>
            <a:r>
              <a:rPr lang="en-US" sz="1600" dirty="0" smtClean="0"/>
              <a:t>In the SEP2.0 Market Requirement document, created with heavy input from utility companies, range of Wi-Fi networks was deemed insufficient in the case of some larger home configurations and in Multi Dwelling Units</a:t>
            </a:r>
          </a:p>
          <a:p>
            <a:pPr>
              <a:buNone/>
            </a:pPr>
            <a:endParaRPr lang="en-US" sz="1800" dirty="0" smtClean="0"/>
          </a:p>
          <a:p>
            <a:r>
              <a:rPr lang="en-US" sz="1800" dirty="0" smtClean="0"/>
              <a:t>Without repetition, the following options may be needed for improving range:</a:t>
            </a:r>
          </a:p>
          <a:p>
            <a:pPr lvl="1"/>
            <a:r>
              <a:rPr lang="en-US" sz="1600" dirty="0" smtClean="0"/>
              <a:t>Require customers to install higher-power sensors for “hard to reach places”</a:t>
            </a:r>
          </a:p>
          <a:p>
            <a:pPr lvl="2"/>
            <a:r>
              <a:rPr lang="en-US" sz="1400" dirty="0" smtClean="0"/>
              <a:t>Not practical to sell two types of sensors, those for the ‘easy to reach places’ and those for the ‘hard to reach places’</a:t>
            </a:r>
          </a:p>
          <a:p>
            <a:pPr lvl="2"/>
            <a:r>
              <a:rPr lang="en-US" sz="1400" dirty="0" smtClean="0"/>
              <a:t>“High-power sensors” cannot work with coin-cell batteries due to peak current drain</a:t>
            </a:r>
          </a:p>
          <a:p>
            <a:pPr lvl="1"/>
            <a:r>
              <a:rPr lang="en-US" sz="1600" dirty="0" smtClean="0"/>
              <a:t>Force customers to deploy multiple 11ah APs</a:t>
            </a:r>
          </a:p>
          <a:p>
            <a:pPr lvl="2"/>
            <a:r>
              <a:rPr lang="en-US" sz="1400" dirty="0" smtClean="0"/>
              <a:t>Choosing location &amp; configuration of the APs non-trivial for average person</a:t>
            </a:r>
            <a:endParaRPr lang="en-US" sz="1600" dirty="0" smtClean="0"/>
          </a:p>
          <a:p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305800" cy="4419600"/>
          </a:xfrm>
        </p:spPr>
        <p:txBody>
          <a:bodyPr/>
          <a:lstStyle/>
          <a:p>
            <a:r>
              <a:rPr lang="en-US" sz="1600" dirty="0" smtClean="0"/>
              <a:t>We believe a 2x repetition mode should be included in the 11ah standard</a:t>
            </a:r>
          </a:p>
          <a:p>
            <a:pPr lvl="1"/>
            <a:r>
              <a:rPr lang="en-US" sz="1600" dirty="0" smtClean="0"/>
              <a:t>Additional 1MHz preamble overhead required is manageable in our view, given a well-designed preamble.</a:t>
            </a:r>
          </a:p>
          <a:p>
            <a:endParaRPr lang="en-US" sz="1600" dirty="0" smtClean="0"/>
          </a:p>
          <a:p>
            <a:r>
              <a:rPr lang="en-US" sz="1600" dirty="0" smtClean="0"/>
              <a:t>Harder to justify 4x repetition due to burden placed on 1MHz normal rate high-MCS transmissions, caused by the shared preamble length overhead</a:t>
            </a:r>
          </a:p>
          <a:p>
            <a:pPr lvl="1"/>
            <a:r>
              <a:rPr lang="en-US" sz="1600" dirty="0" smtClean="0"/>
              <a:t>If 4x repetition is desired, best approach would be to separate 1MHz normal rate and low-rate repetition mode preambles which leads to proliferation of modes</a:t>
            </a:r>
          </a:p>
          <a:p>
            <a:pPr lvl="1"/>
            <a:endParaRPr lang="en-US" sz="1400" dirty="0" smtClean="0"/>
          </a:p>
          <a:p>
            <a:r>
              <a:rPr lang="en-US" sz="1600" dirty="0" smtClean="0"/>
              <a:t>Rest of the presentation proposes a 1MHz preamble format assuming a 2x repetition rate is present</a:t>
            </a:r>
          </a:p>
          <a:p>
            <a:pPr lvl="1"/>
            <a:r>
              <a:rPr lang="en-US" sz="1600" dirty="0" smtClean="0"/>
              <a:t>Common preamble for repetition and non-repetition MCSs</a:t>
            </a:r>
          </a:p>
          <a:p>
            <a:endParaRPr lang="en-US" sz="1400" dirty="0" smtClean="0"/>
          </a:p>
          <a:p>
            <a:pPr lvl="1">
              <a:buNone/>
            </a:pPr>
            <a:endParaRPr lang="en-US" sz="1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Packet Detection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648200"/>
          </a:xfrm>
        </p:spPr>
        <p:txBody>
          <a:bodyPr/>
          <a:lstStyle/>
          <a:p>
            <a:r>
              <a:rPr lang="en-US" sz="2000" dirty="0" smtClean="0"/>
              <a:t>Detection needs to be sensitive enough to support 2x repetition</a:t>
            </a:r>
          </a:p>
          <a:p>
            <a:endParaRPr lang="en-US" sz="2000" dirty="0" smtClean="0"/>
          </a:p>
          <a:p>
            <a:r>
              <a:rPr lang="en-US" sz="2000" dirty="0" smtClean="0"/>
              <a:t>There is possibility of power boost on STF</a:t>
            </a:r>
          </a:p>
          <a:p>
            <a:pPr lvl="1"/>
            <a:r>
              <a:rPr lang="en-US" sz="1600" dirty="0" smtClean="0"/>
              <a:t>PAPR of STF is much lower than data</a:t>
            </a:r>
          </a:p>
          <a:p>
            <a:endParaRPr lang="en-US" sz="2000" dirty="0" smtClean="0"/>
          </a:p>
          <a:p>
            <a:r>
              <a:rPr lang="en-US" sz="2000" dirty="0" smtClean="0"/>
              <a:t>STF Proposal</a:t>
            </a:r>
          </a:p>
          <a:p>
            <a:pPr lvl="1"/>
            <a:r>
              <a:rPr lang="en-US" sz="1600" dirty="0" smtClean="0"/>
              <a:t>Power boosted 4 symbol STF for 2x repetition MCS only [See appendix for details]</a:t>
            </a:r>
          </a:p>
          <a:p>
            <a:pPr lvl="2"/>
            <a:r>
              <a:rPr lang="en-US" sz="1400" dirty="0" smtClean="0"/>
              <a:t>Quantization error not an issue at rep-2 MCS, so receiver can be oblivious of the power boost</a:t>
            </a:r>
            <a:endParaRPr lang="en-US" sz="1600" dirty="0" smtClean="0"/>
          </a:p>
          <a:p>
            <a:pPr lvl="1"/>
            <a:r>
              <a:rPr lang="en-US" sz="1600" dirty="0" smtClean="0"/>
              <a:t>Tone allocation to ensure same periodicity in 1MHz and 2MHz STFs</a:t>
            </a:r>
          </a:p>
          <a:p>
            <a:pPr lvl="2"/>
            <a:r>
              <a:rPr lang="en-US" sz="1400" dirty="0" smtClean="0"/>
              <a:t>For 2MHz: {±4 ±8 ±12 ±16 ±20 ±24}</a:t>
            </a:r>
          </a:p>
          <a:p>
            <a:pPr lvl="2"/>
            <a:r>
              <a:rPr lang="en-US" sz="1400" dirty="0" smtClean="0"/>
              <a:t>For 1MHz: {±4 ±8 ±12}</a:t>
            </a:r>
          </a:p>
          <a:p>
            <a:pPr lvl="1"/>
            <a:endParaRPr lang="en-US" sz="16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Sameer Vermani, Qualcomm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LTF section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267200"/>
          </a:xfrm>
        </p:spPr>
        <p:txBody>
          <a:bodyPr/>
          <a:lstStyle/>
          <a:p>
            <a:r>
              <a:rPr lang="en-US" sz="2000" dirty="0" smtClean="0"/>
              <a:t>Use 4 LTF symbols</a:t>
            </a:r>
          </a:p>
          <a:p>
            <a:pPr lvl="1"/>
            <a:r>
              <a:rPr lang="en-US" sz="1600" dirty="0" smtClean="0"/>
              <a:t>In order to extract ~ 3.0 dB gain out of 2x repetition, we need 4 LTF symbols [See Appendix]</a:t>
            </a:r>
          </a:p>
          <a:p>
            <a:pPr lvl="1"/>
            <a:r>
              <a:rPr lang="en-US" sz="1600" dirty="0" smtClean="0"/>
              <a:t>Add separate GI for 3</a:t>
            </a:r>
            <a:r>
              <a:rPr lang="en-US" sz="1600" baseline="30000" dirty="0" smtClean="0"/>
              <a:t>rd</a:t>
            </a:r>
            <a:r>
              <a:rPr lang="en-US" sz="1600" dirty="0" smtClean="0"/>
              <a:t> and 4</a:t>
            </a:r>
            <a:r>
              <a:rPr lang="en-US" sz="1600" baseline="30000" dirty="0" smtClean="0"/>
              <a:t>th</a:t>
            </a:r>
            <a:r>
              <a:rPr lang="en-US" sz="1600" dirty="0" smtClean="0"/>
              <a:t> LTF symbols to align LTF symbols with the SIG of 2MHz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2057400" y="3544887"/>
            <a:ext cx="1143000" cy="2286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LTF section</a:t>
            </a:r>
            <a:endParaRPr lang="en-US" sz="1200" dirty="0">
              <a:latin typeface="Arial" charset="0"/>
            </a:endParaRPr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1981200" y="3727450"/>
            <a:ext cx="1295400" cy="2308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900" dirty="0" smtClean="0"/>
              <a:t>(4 repetitions of LTF1)</a:t>
            </a:r>
            <a:endParaRPr lang="en-US" sz="900" dirty="0"/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1295400" y="4953000"/>
            <a:ext cx="609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DGI</a:t>
            </a:r>
            <a:endParaRPr lang="en-US" sz="1200" dirty="0">
              <a:latin typeface="Arial" charset="0"/>
            </a:endParaRPr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1905000" y="4953000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LTF symbol</a:t>
            </a:r>
            <a:endParaRPr lang="en-US" sz="1200" dirty="0">
              <a:latin typeface="Arial" charset="0"/>
            </a:endParaRPr>
          </a:p>
        </p:txBody>
      </p:sp>
      <p:sp>
        <p:nvSpPr>
          <p:cNvPr id="22" name="Rectangle 5"/>
          <p:cNvSpPr>
            <a:spLocks noChangeArrowheads="1"/>
          </p:cNvSpPr>
          <p:nvPr/>
        </p:nvSpPr>
        <p:spPr bwMode="auto">
          <a:xfrm>
            <a:off x="3048000" y="4953000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dirty="0" smtClean="0">
                <a:latin typeface="Arial" charset="0"/>
              </a:rPr>
              <a:t>LTF symbol</a:t>
            </a:r>
            <a:endParaRPr lang="en-US" dirty="0">
              <a:latin typeface="Arial" charset="0"/>
            </a:endParaRPr>
          </a:p>
        </p:txBody>
      </p:sp>
      <p:sp>
        <p:nvSpPr>
          <p:cNvPr id="23" name="Rectangle 5"/>
          <p:cNvSpPr>
            <a:spLocks noChangeArrowheads="1"/>
          </p:cNvSpPr>
          <p:nvPr/>
        </p:nvSpPr>
        <p:spPr bwMode="auto">
          <a:xfrm>
            <a:off x="4191000" y="4953000"/>
            <a:ext cx="381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GI</a:t>
            </a:r>
            <a:endParaRPr lang="en-US" sz="1200" dirty="0">
              <a:latin typeface="Arial" charset="0"/>
            </a:endParaRPr>
          </a:p>
        </p:txBody>
      </p:sp>
      <p:sp>
        <p:nvSpPr>
          <p:cNvPr id="24" name="Rectangle 5"/>
          <p:cNvSpPr>
            <a:spLocks noChangeArrowheads="1"/>
          </p:cNvSpPr>
          <p:nvPr/>
        </p:nvSpPr>
        <p:spPr bwMode="auto">
          <a:xfrm>
            <a:off x="4572000" y="4953000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dirty="0" smtClean="0">
              <a:latin typeface="Arial" charset="0"/>
            </a:endParaRPr>
          </a:p>
          <a:p>
            <a:pPr algn="ctr" eaLnBrk="1" hangingPunct="1"/>
            <a:r>
              <a:rPr lang="en-US" dirty="0" smtClean="0">
                <a:latin typeface="Arial" charset="0"/>
              </a:rPr>
              <a:t>LTF symbol</a:t>
            </a:r>
          </a:p>
          <a:p>
            <a:pPr algn="ctr" eaLnBrk="1" hangingPunct="1"/>
            <a:endParaRPr lang="en-US" sz="1200" dirty="0">
              <a:latin typeface="Arial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5715000" y="4953000"/>
            <a:ext cx="381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GI</a:t>
            </a:r>
            <a:endParaRPr lang="en-US" sz="1200" dirty="0">
              <a:latin typeface="Arial" charset="0"/>
            </a:endParaRPr>
          </a:p>
        </p:txBody>
      </p:sp>
      <p:sp>
        <p:nvSpPr>
          <p:cNvPr id="26" name="Rectangle 5"/>
          <p:cNvSpPr>
            <a:spLocks noChangeArrowheads="1"/>
          </p:cNvSpPr>
          <p:nvPr/>
        </p:nvSpPr>
        <p:spPr bwMode="auto">
          <a:xfrm>
            <a:off x="6096000" y="4953000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dirty="0" smtClean="0">
                <a:latin typeface="Arial" charset="0"/>
              </a:rPr>
              <a:t>LTF symbol</a:t>
            </a:r>
            <a:endParaRPr lang="en-US" dirty="0">
              <a:latin typeface="Arial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rot="5400000">
            <a:off x="1333500" y="4152900"/>
            <a:ext cx="8382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3124200" y="3886200"/>
            <a:ext cx="40386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dirty="0" smtClean="0"/>
              <a:t>Mode Detection: 1 </a:t>
            </a:r>
            <a:r>
              <a:rPr lang="en-US" dirty="0" err="1" smtClean="0"/>
              <a:t>vs</a:t>
            </a:r>
            <a:r>
              <a:rPr lang="en-US" dirty="0" smtClean="0"/>
              <a:t> 2 MHz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620000" cy="2743200"/>
          </a:xfrm>
        </p:spPr>
        <p:txBody>
          <a:bodyPr/>
          <a:lstStyle/>
          <a:p>
            <a:r>
              <a:rPr lang="en-US" sz="1600" dirty="0" smtClean="0"/>
              <a:t>Propose to have 2 methods of mode </a:t>
            </a:r>
            <a:r>
              <a:rPr lang="en-US" sz="1600" dirty="0" smtClean="0"/>
              <a:t>detection</a:t>
            </a:r>
            <a:endParaRPr lang="en-US" sz="1600" dirty="0" smtClean="0"/>
          </a:p>
          <a:p>
            <a:r>
              <a:rPr lang="en-US" sz="1600" dirty="0" smtClean="0"/>
              <a:t>Method 1: Orthogonal LTF sequences for 1MHz and 2MHz [2]</a:t>
            </a:r>
          </a:p>
          <a:p>
            <a:pPr lvl="1"/>
            <a:r>
              <a:rPr lang="en-US" sz="1400" dirty="0" smtClean="0"/>
              <a:t>Can keep the 2MHz LTF the same</a:t>
            </a:r>
          </a:p>
          <a:p>
            <a:pPr lvl="1"/>
            <a:r>
              <a:rPr lang="en-US" sz="1400" dirty="0" smtClean="0"/>
              <a:t>The only “requirement” on the 1 MHz LTF is that it should be nearly orthogonal with the 2MHz LTF within the overlapping band</a:t>
            </a:r>
          </a:p>
          <a:p>
            <a:pPr lvl="1"/>
            <a:r>
              <a:rPr lang="en-US" sz="1400" dirty="0" smtClean="0"/>
              <a:t>Confirmed through simulations that freq domain cross-correlation approach is robust [See Appendix for results</a:t>
            </a:r>
            <a:r>
              <a:rPr lang="en-US" sz="1400" dirty="0" smtClean="0"/>
              <a:t>]</a:t>
            </a:r>
            <a:endParaRPr lang="en-US" sz="1600" dirty="0" smtClean="0"/>
          </a:p>
          <a:p>
            <a:r>
              <a:rPr lang="en-US" sz="1600" dirty="0" smtClean="0"/>
              <a:t>Method 2: QBPSK rotation on the 1</a:t>
            </a:r>
            <a:r>
              <a:rPr lang="en-US" sz="1600" baseline="30000" dirty="0" smtClean="0"/>
              <a:t>st</a:t>
            </a:r>
            <a:r>
              <a:rPr lang="en-US" sz="1600" dirty="0" smtClean="0"/>
              <a:t> symbol of 2 MHz SIG  </a:t>
            </a:r>
          </a:p>
          <a:p>
            <a:pPr lvl="1"/>
            <a:r>
              <a:rPr lang="en-US" sz="1400" dirty="0" smtClean="0"/>
              <a:t>Same as 11n GF HTSIG field modulation</a:t>
            </a:r>
          </a:p>
          <a:p>
            <a:pPr lvl="1"/>
            <a:r>
              <a:rPr lang="en-US" sz="1400" dirty="0" smtClean="0"/>
              <a:t>Differentiate from the 3rd LTF1 symbol (composed by ±1) of 1MHz</a:t>
            </a:r>
          </a:p>
          <a:p>
            <a:pPr lvl="1"/>
            <a:endParaRPr lang="en-US" sz="1200" dirty="0" smtClean="0"/>
          </a:p>
          <a:p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304800" y="4267200"/>
          <a:ext cx="6467475" cy="914400"/>
        </p:xfrm>
        <a:graphic>
          <a:graphicData uri="http://schemas.openxmlformats.org/presentationml/2006/ole">
            <p:oleObj spid="_x0000_s79873" name="Visio" r:id="rId4" imgW="6700736" imgH="951062" progId="Visio.Drawing.11">
              <p:embed/>
            </p:oleObj>
          </a:graphicData>
        </a:graphic>
      </p:graphicFrame>
      <p:graphicFrame>
        <p:nvGraphicFramePr>
          <p:cNvPr id="9" name="Object 3"/>
          <p:cNvGraphicFramePr>
            <a:graphicFrameLocks noChangeAspect="1"/>
          </p:cNvGraphicFramePr>
          <p:nvPr/>
        </p:nvGraphicFramePr>
        <p:xfrm>
          <a:off x="685800" y="4991100"/>
          <a:ext cx="5943600" cy="647700"/>
        </p:xfrm>
        <a:graphic>
          <a:graphicData uri="http://schemas.openxmlformats.org/presentationml/2006/ole">
            <p:oleObj spid="_x0000_s79874" name="Visio" r:id="rId5" imgW="6155717" imgH="891756" progId="Visio.Drawing.11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836885" y="5205740"/>
            <a:ext cx="2209800" cy="26161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100" dirty="0" smtClean="0"/>
              <a:t>2 </a:t>
            </a:r>
            <a:r>
              <a:rPr lang="en-US" sz="1100" dirty="0" smtClean="0"/>
              <a:t>MHz, 64FFT, </a:t>
            </a:r>
            <a:r>
              <a:rPr lang="en-US" sz="1100" dirty="0" smtClean="0"/>
              <a:t>SU open loop</a:t>
            </a:r>
            <a:endParaRPr lang="en-US" sz="1100" dirty="0"/>
          </a:p>
        </p:txBody>
      </p:sp>
      <p:sp>
        <p:nvSpPr>
          <p:cNvPr id="11" name="TextBox 10"/>
          <p:cNvSpPr txBox="1"/>
          <p:nvPr/>
        </p:nvSpPr>
        <p:spPr>
          <a:xfrm>
            <a:off x="6781800" y="4367540"/>
            <a:ext cx="2209800" cy="26161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1 </a:t>
            </a:r>
            <a:r>
              <a:rPr lang="en-US" sz="1100" dirty="0" smtClean="0"/>
              <a:t>MHz, 32FFT, </a:t>
            </a:r>
            <a:r>
              <a:rPr lang="en-US" sz="1100" dirty="0" smtClean="0"/>
              <a:t>SU open loop</a:t>
            </a:r>
            <a:endParaRPr lang="en-US" sz="1100" dirty="0"/>
          </a:p>
        </p:txBody>
      </p:sp>
      <p:graphicFrame>
        <p:nvGraphicFramePr>
          <p:cNvPr id="12" name="Object 4"/>
          <p:cNvGraphicFramePr>
            <a:graphicFrameLocks noChangeAspect="1"/>
          </p:cNvGraphicFramePr>
          <p:nvPr/>
        </p:nvGraphicFramePr>
        <p:xfrm>
          <a:off x="685800" y="5323799"/>
          <a:ext cx="7162800" cy="1077001"/>
        </p:xfrm>
        <a:graphic>
          <a:graphicData uri="http://schemas.openxmlformats.org/presentationml/2006/ole">
            <p:oleObj spid="_x0000_s79875" name="Visio" r:id="rId6" imgW="7374647" imgH="1585373" progId="Visio.Drawing.11">
              <p:embed/>
            </p:oleObj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6781800" y="5848350"/>
            <a:ext cx="2209800" cy="26161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100" dirty="0" smtClean="0"/>
              <a:t>2 </a:t>
            </a:r>
            <a:r>
              <a:rPr lang="en-US" sz="1100" dirty="0" smtClean="0"/>
              <a:t>MHz, 64FFT, MU</a:t>
            </a:r>
            <a:endParaRPr lang="en-US" sz="11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ce presentation subject title text here]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10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1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12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13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14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15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16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3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4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5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6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7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8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9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3287</TotalTime>
  <Words>2468</Words>
  <Application>Microsoft Office PowerPoint</Application>
  <PresentationFormat>On-screen Show (4:3)</PresentationFormat>
  <Paragraphs>387</Paragraphs>
  <Slides>28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4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place presentation subject title text here]</vt:lpstr>
      <vt:lpstr>Document</vt:lpstr>
      <vt:lpstr>Visio</vt:lpstr>
      <vt:lpstr>Equation</vt:lpstr>
      <vt:lpstr>Microsoft Office Visio Drawing</vt:lpstr>
      <vt:lpstr>Preamble Format for 1 MHz</vt:lpstr>
      <vt:lpstr>Slide 2</vt:lpstr>
      <vt:lpstr>Abstract</vt:lpstr>
      <vt:lpstr>Lowest rate for 1MHz: Need for Repetition</vt:lpstr>
      <vt:lpstr>Impact of not having repetition</vt:lpstr>
      <vt:lpstr>Observations</vt:lpstr>
      <vt:lpstr>Packet Detection</vt:lpstr>
      <vt:lpstr>LTF section</vt:lpstr>
      <vt:lpstr>Mode Detection: 1 vs 2 MHz</vt:lpstr>
      <vt:lpstr>SIG Field</vt:lpstr>
      <vt:lpstr>Why no AID in 1 MHz ?</vt:lpstr>
      <vt:lpstr>Length field</vt:lpstr>
      <vt:lpstr>Conclusions</vt:lpstr>
      <vt:lpstr>Straw-poll 1</vt:lpstr>
      <vt:lpstr>Straw-poll 2</vt:lpstr>
      <vt:lpstr>Straw-poll 3 </vt:lpstr>
      <vt:lpstr>Straw-poll 4</vt:lpstr>
      <vt:lpstr>Appendix</vt:lpstr>
      <vt:lpstr> In-home Measurement Results</vt:lpstr>
      <vt:lpstr>Packet detection Details</vt:lpstr>
      <vt:lpstr>LTF section</vt:lpstr>
      <vt:lpstr>Mode Detection Simulation Assumptions</vt:lpstr>
      <vt:lpstr>Mode detection Simulation Results</vt:lpstr>
      <vt:lpstr>Motion 1</vt:lpstr>
      <vt:lpstr>Motion 2</vt:lpstr>
      <vt:lpstr>Motion 3 </vt:lpstr>
      <vt:lpstr>Motion 4</vt:lpstr>
      <vt:lpstr>References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Jae-Hyung Song</dc:creator>
  <cp:lastModifiedBy>Vermani, Sameer</cp:lastModifiedBy>
  <cp:revision>236</cp:revision>
  <cp:lastPrinted>2010-12-20T20:45:24Z</cp:lastPrinted>
  <dcterms:created xsi:type="dcterms:W3CDTF">2010-12-20T20:39:38Z</dcterms:created>
  <dcterms:modified xsi:type="dcterms:W3CDTF">2012-01-16T16:09:04Z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-2098638592</vt:i4>
  </property>
  <property fmtid="{D5CDD505-2E9C-101B-9397-08002B2CF9AE}" pid="3" name="_NewReviewCycle">
    <vt:lpwstr/>
  </property>
  <property fmtid="{D5CDD505-2E9C-101B-9397-08002B2CF9AE}" pid="4" name="_EmailSubject">
    <vt:lpwstr>Presentation on spec framework text</vt:lpwstr>
  </property>
  <property fmtid="{D5CDD505-2E9C-101B-9397-08002B2CF9AE}" pid="5" name="_AuthorEmail">
    <vt:lpwstr>svverman@qualcomm.com</vt:lpwstr>
  </property>
  <property fmtid="{D5CDD505-2E9C-101B-9397-08002B2CF9AE}" pid="6" name="_AuthorEmailDisplayName">
    <vt:lpwstr>Vermani, Sameer</vt:lpwstr>
  </property>
  <property fmtid="{D5CDD505-2E9C-101B-9397-08002B2CF9AE}" pid="7" name="_PreviousAdHocReviewCycleID">
    <vt:i4>-192187639</vt:i4>
  </property>
</Properties>
</file>