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docProps/custom.xml" ContentType="application/vnd.openxmlformats-officedocument.custom-properties+xml"/>
  <Override PartName="/ppt/theme/themeOverride17.xml" ContentType="application/vnd.openxmlformats-officedocument.themeOverride+xml"/>
  <Default Extension="doc" ContentType="application/msword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Default Extension="bin" ContentType="application/vnd.openxmlformats-officedocument.oleObject"/>
  <Override PartName="/ppt/theme/themeOverride11.xml" ContentType="application/vnd.openxmlformats-officedocument.themeOverride+xml"/>
  <Default Extension="png" ContentType="image/png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heme/themeOverride18.xml" ContentType="application/vnd.openxmlformats-officedocument.themeOverr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3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85" r:id="rId3"/>
    <p:sldId id="295" r:id="rId4"/>
    <p:sldId id="296" r:id="rId5"/>
    <p:sldId id="297" r:id="rId6"/>
    <p:sldId id="286" r:id="rId7"/>
    <p:sldId id="287" r:id="rId8"/>
    <p:sldId id="288" r:id="rId9"/>
    <p:sldId id="289" r:id="rId10"/>
    <p:sldId id="290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20" r:id="rId21"/>
    <p:sldId id="316" r:id="rId22"/>
    <p:sldId id="318" r:id="rId23"/>
    <p:sldId id="319" r:id="rId24"/>
    <p:sldId id="300" r:id="rId25"/>
    <p:sldId id="301" r:id="rId26"/>
    <p:sldId id="302" r:id="rId27"/>
    <p:sldId id="303" r:id="rId28"/>
    <p:sldId id="304" r:id="rId29"/>
    <p:sldId id="305" r:id="rId30"/>
    <p:sldId id="306" r:id="rId3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11-11/1482r2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5.x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6.xml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24.x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58756" y="6475413"/>
            <a:ext cx="178516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Preamble Format for 1 MHz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2011-11-07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32119161"/>
              </p:ext>
            </p:extLst>
          </p:nvPr>
        </p:nvGraphicFramePr>
        <p:xfrm>
          <a:off x="498475" y="2422525"/>
          <a:ext cx="7291388" cy="2957513"/>
        </p:xfrm>
        <a:graphic>
          <a:graphicData uri="http://schemas.openxmlformats.org/presentationml/2006/ole">
            <p:oleObj spid="_x0000_s2096" name="Document" r:id="rId4" imgW="8238348" imgH="3345509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676400"/>
          </a:xfrm>
        </p:spPr>
        <p:txBody>
          <a:bodyPr/>
          <a:lstStyle/>
          <a:p>
            <a:r>
              <a:rPr lang="en-US" sz="1800" dirty="0" smtClean="0"/>
              <a:t>We proposed 2x repetition as the lowest rate for 1MHz</a:t>
            </a:r>
          </a:p>
          <a:p>
            <a:r>
              <a:rPr lang="en-US" sz="1800" dirty="0" smtClean="0"/>
              <a:t>We also proposed a preamble format shown above </a:t>
            </a:r>
          </a:p>
          <a:p>
            <a:pPr lvl="1"/>
            <a:r>
              <a:rPr lang="en-US" sz="1400" dirty="0" smtClean="0"/>
              <a:t>Robust and simple packet detection for up-to 2x repetition</a:t>
            </a:r>
          </a:p>
          <a:p>
            <a:pPr lvl="1"/>
            <a:r>
              <a:rPr lang="en-US" sz="1400" dirty="0" smtClean="0"/>
              <a:t>Accurate channel estimation which enables repetition mode to provide ~3 dB gain over MCS0</a:t>
            </a:r>
          </a:p>
          <a:p>
            <a:pPr lvl="1"/>
            <a:r>
              <a:rPr lang="en-US" sz="1400" dirty="0" smtClean="0"/>
              <a:t>Simple differentiation from 2MHz mode during LTFs and through QBPSK rotation of 2MHz SIG</a:t>
            </a:r>
          </a:p>
          <a:p>
            <a:pPr lvl="1"/>
            <a:r>
              <a:rPr lang="en-US" sz="1400" dirty="0" smtClean="0"/>
              <a:t>SIG sent using 2x repetition</a:t>
            </a:r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838200" y="1568450"/>
          <a:ext cx="7239000" cy="1038225"/>
        </p:xfrm>
        <a:graphic>
          <a:graphicData uri="http://schemas.openxmlformats.org/presentationml/2006/ole">
            <p:oleObj spid="_x0000_s16386" name="Visio" r:id="rId4" imgW="6155849" imgH="891765" progId="Visio.Drawing.11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3657600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0" y="32004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6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19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00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943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324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676400" y="213360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133600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Straw-poll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Do you agree with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</a:t>
            </a:r>
            <a:r>
              <a:rPr lang="en-US" sz="1600" smtClean="0"/>
              <a:t>4 streams)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38914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Measurement, Simulation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In-home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Conducted measurements in 3 homes</a:t>
            </a:r>
          </a:p>
          <a:p>
            <a:r>
              <a:rPr lang="en-US" sz="1400" smtClean="0"/>
              <a:t>Home 1</a:t>
            </a:r>
          </a:p>
          <a:p>
            <a:pPr lvl="1"/>
            <a:r>
              <a:rPr lang="en-US" sz="1200" smtClean="0"/>
              <a:t>Two floor home, 5000 sq. ft</a:t>
            </a:r>
            <a:endParaRPr lang="en-US" sz="1200" dirty="0" smtClean="0"/>
          </a:p>
          <a:p>
            <a:pPr lvl="1"/>
            <a:r>
              <a:rPr lang="en-US" sz="1200" smtClean="0"/>
              <a:t>House </a:t>
            </a:r>
            <a:r>
              <a:rPr lang="en-US" sz="1200" dirty="0" smtClean="0"/>
              <a:t>already equipped with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</a:t>
            </a:r>
          </a:p>
          <a:p>
            <a:pPr lvl="1"/>
            <a:r>
              <a:rPr lang="en-US" sz="1200" dirty="0" smtClean="0"/>
              <a:t>Kept </a:t>
            </a:r>
            <a:r>
              <a:rPr lang="en-US" sz="1200" smtClean="0"/>
              <a:t>the transmitter source where </a:t>
            </a:r>
            <a:r>
              <a:rPr lang="en-US" sz="1200" dirty="0" smtClean="0"/>
              <a:t>the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</a:t>
            </a:r>
            <a:r>
              <a:rPr lang="en-US" sz="1200" smtClean="0"/>
              <a:t>controller was </a:t>
            </a:r>
            <a:r>
              <a:rPr lang="en-US" sz="1200" dirty="0" smtClean="0"/>
              <a:t>located </a:t>
            </a:r>
          </a:p>
          <a:p>
            <a:pPr lvl="2"/>
            <a:r>
              <a:rPr lang="en-US" sz="1100" smtClean="0"/>
              <a:t>Same location as </a:t>
            </a:r>
            <a:r>
              <a:rPr lang="en-US" sz="1100" dirty="0" smtClean="0"/>
              <a:t>the primary WLAN AP in that home</a:t>
            </a:r>
          </a:p>
          <a:p>
            <a:pPr lvl="1"/>
            <a:r>
              <a:rPr lang="en-US" sz="1200" smtClean="0"/>
              <a:t>Measured pathloss </a:t>
            </a:r>
            <a:r>
              <a:rPr lang="en-US" sz="1200" dirty="0" smtClean="0"/>
              <a:t>to every location in the house </a:t>
            </a:r>
            <a:r>
              <a:rPr lang="en-US" sz="1200" smtClean="0"/>
              <a:t>that had </a:t>
            </a:r>
            <a:r>
              <a:rPr lang="en-US" sz="1200" dirty="0" smtClean="0"/>
              <a:t>a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sensor </a:t>
            </a:r>
          </a:p>
          <a:p>
            <a:pPr lvl="2"/>
            <a:r>
              <a:rPr lang="en-US" sz="1100" dirty="0" smtClean="0"/>
              <a:t>23 measurement points in total</a:t>
            </a:r>
          </a:p>
          <a:p>
            <a:pPr lvl="1"/>
            <a:r>
              <a:rPr lang="en-US" sz="1200" dirty="0" smtClean="0"/>
              <a:t>Worst case pathloss of 105 dB and </a:t>
            </a:r>
            <a:r>
              <a:rPr lang="en-US" sz="1200" smtClean="0"/>
              <a:t>2 other locations </a:t>
            </a:r>
            <a:r>
              <a:rPr lang="en-US" sz="1200" dirty="0" smtClean="0"/>
              <a:t>with 95 dB pathloss</a:t>
            </a:r>
          </a:p>
          <a:p>
            <a:r>
              <a:rPr lang="en-US" sz="1400" dirty="0" smtClean="0"/>
              <a:t>Home 2</a:t>
            </a:r>
          </a:p>
          <a:p>
            <a:pPr lvl="1"/>
            <a:r>
              <a:rPr lang="en-US" sz="1200" dirty="0" smtClean="0"/>
              <a:t>Three </a:t>
            </a:r>
            <a:r>
              <a:rPr lang="en-US" sz="1200" smtClean="0"/>
              <a:t>floor home, 2500 sq. ft.</a:t>
            </a:r>
            <a:endParaRPr lang="en-US" sz="1200" dirty="0" smtClean="0"/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7 locations</a:t>
            </a:r>
          </a:p>
          <a:p>
            <a:pPr lvl="1"/>
            <a:r>
              <a:rPr lang="en-US" sz="1200" dirty="0" smtClean="0"/>
              <a:t>Measured Pathloss in every room on all 3 floors</a:t>
            </a:r>
          </a:p>
          <a:p>
            <a:pPr lvl="2"/>
            <a:r>
              <a:rPr lang="en-US" sz="1100" dirty="0" smtClean="0"/>
              <a:t>Typically 15 separate measurements were made in each room, moving the antenna ~1ft between each in order to spatially sample the fading environment. </a:t>
            </a:r>
          </a:p>
          <a:p>
            <a:pPr lvl="1"/>
            <a:r>
              <a:rPr lang="en-US" sz="1200" dirty="0" smtClean="0"/>
              <a:t>Worst </a:t>
            </a:r>
            <a:r>
              <a:rPr lang="en-US" sz="1200" smtClean="0"/>
              <a:t>case pathloss observed </a:t>
            </a:r>
            <a:r>
              <a:rPr lang="en-US" sz="1200" dirty="0" smtClean="0"/>
              <a:t>was 95 dB</a:t>
            </a:r>
          </a:p>
          <a:p>
            <a:r>
              <a:rPr lang="en-US" sz="1400" dirty="0" smtClean="0"/>
              <a:t>Home 3</a:t>
            </a:r>
          </a:p>
          <a:p>
            <a:pPr lvl="1"/>
            <a:r>
              <a:rPr lang="en-US" sz="1200" dirty="0" smtClean="0"/>
              <a:t>Two floor home, 1900 sq ft</a:t>
            </a:r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various rooms on </a:t>
            </a:r>
            <a:r>
              <a:rPr lang="en-US" sz="1200" smtClean="0"/>
              <a:t>both floors, and outdoor locations</a:t>
            </a:r>
            <a:endParaRPr lang="en-US" sz="1200" dirty="0" smtClean="0"/>
          </a:p>
          <a:p>
            <a:pPr lvl="1"/>
            <a:r>
              <a:rPr lang="en-US" sz="1200" dirty="0" smtClean="0"/>
              <a:t>Worst case </a:t>
            </a:r>
            <a:r>
              <a:rPr lang="en-US" sz="1200" smtClean="0"/>
              <a:t>pathloss of 105 dB seen in backyard (water sprinkler location)</a:t>
            </a:r>
            <a:endParaRPr lang="en-US" sz="1200" dirty="0" smtClean="0"/>
          </a:p>
          <a:p>
            <a:pPr lvl="2"/>
            <a:r>
              <a:rPr lang="en-US" sz="1000" dirty="0" smtClean="0"/>
              <a:t> The propagation path had 3 walls </a:t>
            </a:r>
            <a:r>
              <a:rPr lang="en-US" sz="1000" smtClean="0"/>
              <a:t>(including a </a:t>
            </a:r>
            <a:r>
              <a:rPr lang="en-US" sz="1000" dirty="0" smtClean="0"/>
              <a:t>garage wall)</a:t>
            </a: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General observation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: ~20-25dB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path loss variations seen within a single room in a house</a:t>
            </a:r>
          </a:p>
          <a:p>
            <a:pPr lvl="1"/>
            <a:endParaRPr lang="en-US" sz="1200" dirty="0" smtClean="0"/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noFill/>
        </p:spPr>
        <p:txBody>
          <a:bodyPr/>
          <a:lstStyle/>
          <a:p>
            <a:r>
              <a:rPr lang="en-US" sz="1800" dirty="0" smtClean="0"/>
              <a:t>Based on motions in document 1294r1, the group adopted the following:</a:t>
            </a:r>
          </a:p>
          <a:p>
            <a:pPr lvl="1"/>
            <a:r>
              <a:rPr lang="en-US" sz="1400" i="1" dirty="0" smtClean="0"/>
              <a:t>An 802.11ah STA shall support reception of 1 MHz and 2 MHz PHY transmissions. </a:t>
            </a:r>
            <a:endParaRPr lang="en-US" sz="1800" dirty="0" smtClean="0"/>
          </a:p>
          <a:p>
            <a:r>
              <a:rPr lang="en-US" sz="1800" dirty="0" smtClean="0"/>
              <a:t>Subsequently, in document 1311r0, the group motioned in:</a:t>
            </a:r>
          </a:p>
          <a:p>
            <a:pPr lvl="1"/>
            <a:r>
              <a:rPr lang="en-US" sz="1400" i="1" dirty="0" smtClean="0"/>
              <a:t>The 2 MHz PHY transmission shall be an OFDM  based waveform consisting of a total of 64 tones (including tones allocated as pilot, guard and DC). </a:t>
            </a:r>
          </a:p>
          <a:p>
            <a:pPr lvl="1"/>
            <a:r>
              <a:rPr lang="en-US" sz="1400" i="1" dirty="0" smtClean="0"/>
              <a:t>The tone spacing for all other bandwidth modes shall be same as the tone spacing in the 2 MHz mode</a:t>
            </a:r>
            <a:endParaRPr lang="en-US" sz="1800" dirty="0" smtClean="0"/>
          </a:p>
          <a:p>
            <a:r>
              <a:rPr lang="en-US" sz="1800" dirty="0" smtClean="0"/>
              <a:t>Above implies that the 1MHz mode is based on 32 sub-carriers</a:t>
            </a:r>
          </a:p>
          <a:p>
            <a:r>
              <a:rPr lang="en-US" sz="1800" dirty="0" smtClean="0"/>
              <a:t>This presentation proposes a preamble format for 1MHz</a:t>
            </a:r>
          </a:p>
          <a:p>
            <a:r>
              <a:rPr lang="en-US" sz="1800" dirty="0" smtClean="0"/>
              <a:t>Outline of this presentation</a:t>
            </a:r>
          </a:p>
          <a:p>
            <a:pPr lvl="1"/>
            <a:r>
              <a:rPr lang="en-US" sz="1400" dirty="0" smtClean="0"/>
              <a:t>Lowest rate for 1MHz</a:t>
            </a:r>
          </a:p>
          <a:p>
            <a:pPr lvl="2"/>
            <a:r>
              <a:rPr lang="en-US" sz="1200" dirty="0" smtClean="0"/>
              <a:t>2x repetition is needed for the 1MHz mode to provide good in-home coverage</a:t>
            </a:r>
          </a:p>
          <a:p>
            <a:pPr lvl="1"/>
            <a:r>
              <a:rPr lang="en-US" sz="1400" dirty="0" smtClean="0"/>
              <a:t>Propose a preamble format for the 1MHz mode which can support 2x repetition</a:t>
            </a:r>
          </a:p>
          <a:p>
            <a:pPr lvl="2"/>
            <a:r>
              <a:rPr lang="en-US" sz="1200" dirty="0" smtClean="0"/>
              <a:t>Robust packet detection</a:t>
            </a:r>
          </a:p>
          <a:p>
            <a:pPr lvl="2"/>
            <a:r>
              <a:rPr lang="en-US" sz="1200" dirty="0" smtClean="0"/>
              <a:t>LTF section to provide accurate channel estimation</a:t>
            </a:r>
          </a:p>
          <a:p>
            <a:pPr lvl="2"/>
            <a:r>
              <a:rPr lang="en-US" sz="1200" dirty="0" smtClean="0"/>
              <a:t>Simple mode detection between 1MHz and 2MHz modes</a:t>
            </a:r>
          </a:p>
          <a:p>
            <a:pPr lvl="2"/>
            <a:r>
              <a:rPr lang="en-US" sz="1200" dirty="0" smtClean="0"/>
              <a:t>Initial thoughts on SIG Field Design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400" dirty="0" smtClean="0"/>
              <a:t>Explanation of 3 dB power boost on 4 symbols for 2x rep</a:t>
            </a:r>
          </a:p>
          <a:p>
            <a:pPr lvl="1"/>
            <a:r>
              <a:rPr lang="en-US" sz="1100" dirty="0" smtClean="0"/>
              <a:t>Looking at 2 MHz preamble as basis (since it is direct down-clock)</a:t>
            </a:r>
          </a:p>
          <a:p>
            <a:pPr lvl="2"/>
            <a:r>
              <a:rPr lang="en-US" sz="1050" dirty="0" smtClean="0"/>
              <a:t>2 OFDM symbols of packet detection section needed to get sufficient detection sensitivity for supporting MCS0 </a:t>
            </a:r>
          </a:p>
          <a:p>
            <a:pPr lvl="3"/>
            <a:r>
              <a:rPr lang="en-US" sz="1000" dirty="0" smtClean="0"/>
              <a:t>Same number of symbols as 11n 20 MHz</a:t>
            </a:r>
          </a:p>
          <a:p>
            <a:pPr lvl="1"/>
            <a:r>
              <a:rPr lang="en-US" sz="1100" dirty="0" smtClean="0"/>
              <a:t>1 MHz preamble needs 4 symbols of packet detection to support MCS0</a:t>
            </a:r>
          </a:p>
          <a:p>
            <a:pPr lvl="2"/>
            <a:r>
              <a:rPr lang="en-US" sz="1050" dirty="0" smtClean="0"/>
              <a:t>We need double the number of symbols as the transmission is over 32 tones (less samples per symbol)</a:t>
            </a:r>
          </a:p>
          <a:p>
            <a:pPr lvl="1"/>
            <a:r>
              <a:rPr lang="en-US" sz="1100" dirty="0" smtClean="0"/>
              <a:t>To support 2x repetition at 1 MHz, need 3 dB power-boost on a 4 symbol packet detection section</a:t>
            </a:r>
          </a:p>
          <a:p>
            <a:endParaRPr lang="en-US" sz="1800" dirty="0" smtClean="0"/>
          </a:p>
          <a:p>
            <a:r>
              <a:rPr lang="en-US" sz="1400" dirty="0" smtClean="0"/>
              <a:t>Results on right confirm intuition above</a:t>
            </a:r>
          </a:p>
          <a:p>
            <a:pPr lvl="1"/>
            <a:r>
              <a:rPr lang="en-US" sz="1000" dirty="0" smtClean="0"/>
              <a:t>Auto-correlation based detector</a:t>
            </a:r>
          </a:p>
          <a:p>
            <a:pPr lvl="1"/>
            <a:r>
              <a:rPr lang="en-US" sz="1000" dirty="0" smtClean="0"/>
              <a:t>M is the number of STF periods used for auto-correlation</a:t>
            </a:r>
          </a:p>
          <a:p>
            <a:pPr lvl="2"/>
            <a:r>
              <a:rPr lang="en-US" sz="800" dirty="0" smtClean="0"/>
              <a:t>1 OFDM symbol contains 5 STF periods (same  as 11n)</a:t>
            </a:r>
          </a:p>
          <a:p>
            <a:pPr lvl="1"/>
            <a:r>
              <a:rPr lang="en-US" sz="1000" dirty="0" smtClean="0"/>
              <a:t>2x repetition has 10^(-1) PER at -2 dB in AWGN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17" y="3491652"/>
            <a:ext cx="4528283" cy="290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order to extract ~ 3.0 dB gain out of 2x repetition, we need 4 LTF symbols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2514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Simulation parameters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 MHz, FFT size of 32, with 24 data tones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AWGN Channel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250-byte packets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 RF impairments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Include channel estimation using 2, 4, and 8 channel estimation (LTF) symbols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Results with smoothing over channel estimates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2x repetition (ideal CE)gives 3 dB gain at 10% PER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With 2x rep at 10% PER: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CE based on 2 LTFs is 1.6 dB worse than ideal 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4 LTFs, this gap reduces to 0.8 dB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Going from 2 to 4 LTFs provides 0.8 dB more gain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362200"/>
            <a:ext cx="5392055" cy="391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 Detection Simulation Assumptions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r>
              <a:rPr lang="en-US" sz="1800" dirty="0" smtClean="0"/>
              <a:t>The simulation uses two LTF symbols with ideal combining (3dB gain) </a:t>
            </a:r>
          </a:p>
          <a:p>
            <a:r>
              <a:rPr lang="en-US" sz="1800" dirty="0" smtClean="0"/>
              <a:t>Transmit power for 64FFT (56 tones) assumed to be the same as 32FFT packet (26 tones).</a:t>
            </a:r>
          </a:p>
          <a:p>
            <a:r>
              <a:rPr lang="en-US" sz="1800" dirty="0" smtClean="0"/>
              <a:t>Plots show the probability of misclassification (not misdetection) 64FFT with 32FFT (Up or Down halves) and vice versa </a:t>
            </a:r>
          </a:p>
          <a:p>
            <a:pPr lvl="1"/>
            <a:r>
              <a:rPr lang="en-US" sz="1400" dirty="0" smtClean="0"/>
              <a:t>note there is no need to detect packet presence – that was done during the STF</a:t>
            </a:r>
          </a:p>
          <a:p>
            <a:r>
              <a:rPr lang="en-US" sz="1800" dirty="0" smtClean="0"/>
              <a:t>SNR shown assumes noise in 2MHz </a:t>
            </a:r>
          </a:p>
          <a:p>
            <a:r>
              <a:rPr lang="en-US" sz="1800" dirty="0" smtClean="0"/>
              <a:t>SISO only</a:t>
            </a:r>
          </a:p>
          <a:p>
            <a:r>
              <a:rPr lang="en-US" sz="1800" dirty="0" smtClean="0"/>
              <a:t>     =[0  0  0  -1   1     1    -1     1    -1    -1     1    -1     1     1     1     1     0     1     1     1    -1     1     1     1    -1     1    -1    -1    -1     1     0     0];</a:t>
            </a:r>
          </a:p>
          <a:p>
            <a:pPr lvl="1"/>
            <a:r>
              <a:rPr lang="en-US" sz="1400" dirty="0" smtClean="0"/>
              <a:t>We assumed 26 tones are used </a:t>
            </a:r>
          </a:p>
          <a:p>
            <a:pPr lvl="1"/>
            <a:r>
              <a:rPr lang="en-US" sz="1400" dirty="0" smtClean="0"/>
              <a:t>Sequence used has 2.4dB PAPR and good cross correlation properties with the 64FFT LTF sequence</a:t>
            </a:r>
          </a:p>
          <a:p>
            <a:endParaRPr lang="en-US" sz="1800" dirty="0" smtClean="0"/>
          </a:p>
          <a:p>
            <a:endParaRPr lang="en-US" sz="14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85800" y="4305300"/>
          <a:ext cx="342900" cy="342900"/>
        </p:xfrm>
        <a:graphic>
          <a:graphicData uri="http://schemas.openxmlformats.org/presentationml/2006/ole">
            <p:oleObj spid="_x0000_s39938" name="Equation" r:id="rId5" imgW="228600" imgH="22860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Mode detection Simulation Results</a:t>
            </a:r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0800" y="20574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an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Lowest rate for 1MHz: Need for Repetition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/>
          <a:lstStyle/>
          <a:p>
            <a:r>
              <a:rPr lang="en-US" sz="1800" dirty="0" smtClean="0"/>
              <a:t>Based on 900 MHz in-home measurement results shown in appendix,  need 105 dB of pathloss for good in-home coverage</a:t>
            </a:r>
          </a:p>
          <a:p>
            <a:pPr lvl="1"/>
            <a:r>
              <a:rPr lang="en-US" sz="1600" dirty="0" smtClean="0"/>
              <a:t>2 out of 3 homes we did measurements in showed 105 dB as the worst case path-loss</a:t>
            </a:r>
          </a:p>
          <a:p>
            <a:r>
              <a:rPr lang="en-US" sz="1800" dirty="0" smtClean="0"/>
              <a:t>Making the following assumptions for link budget,</a:t>
            </a:r>
          </a:p>
          <a:p>
            <a:pPr lvl="1"/>
            <a:r>
              <a:rPr lang="en-US" sz="1600" dirty="0" smtClean="0"/>
              <a:t>0 </a:t>
            </a:r>
            <a:r>
              <a:rPr lang="en-US" sz="1600" dirty="0" err="1" smtClean="0"/>
              <a:t>dBm</a:t>
            </a:r>
            <a:r>
              <a:rPr lang="en-US" sz="1600" dirty="0" smtClean="0"/>
              <a:t> output power (without PA)</a:t>
            </a:r>
          </a:p>
          <a:p>
            <a:pPr lvl="1"/>
            <a:r>
              <a:rPr lang="en-US" sz="1600" dirty="0" smtClean="0"/>
              <a:t>-4dBi TX antenna gain</a:t>
            </a:r>
          </a:p>
          <a:p>
            <a:pPr lvl="1"/>
            <a:r>
              <a:rPr lang="en-US" sz="1600" dirty="0" smtClean="0"/>
              <a:t>105dB pathloss </a:t>
            </a:r>
          </a:p>
          <a:p>
            <a:pPr lvl="2"/>
            <a:r>
              <a:rPr lang="en-US" sz="1400" dirty="0" smtClean="0"/>
              <a:t>Worst case pathloss seen in 2 out of 3 homes during measurements</a:t>
            </a:r>
          </a:p>
          <a:p>
            <a:pPr lvl="1"/>
            <a:r>
              <a:rPr lang="en-US" sz="1600" dirty="0" smtClean="0"/>
              <a:t>-3dBi RX antenna gain</a:t>
            </a:r>
          </a:p>
          <a:p>
            <a:pPr lvl="1"/>
            <a:r>
              <a:rPr lang="en-US" sz="1600" dirty="0" err="1" smtClean="0"/>
              <a:t>kTBW</a:t>
            </a:r>
            <a:r>
              <a:rPr lang="en-US" sz="1600" dirty="0" smtClean="0"/>
              <a:t> = -115dBm</a:t>
            </a:r>
          </a:p>
          <a:p>
            <a:pPr lvl="1"/>
            <a:r>
              <a:rPr lang="en-US" sz="1600" dirty="0" smtClean="0"/>
              <a:t>NF = 4dB</a:t>
            </a:r>
          </a:p>
          <a:p>
            <a:r>
              <a:rPr lang="en-US" sz="1800" dirty="0" smtClean="0"/>
              <a:t>To close the link, the lowest MCS should be able to operate at -1 dB SNR or better in AWGN</a:t>
            </a:r>
          </a:p>
          <a:p>
            <a:pPr lvl="1"/>
            <a:r>
              <a:rPr lang="en-US" sz="1400" dirty="0" smtClean="0"/>
              <a:t>SNR = 0 – 4 – 105– 3 - (-115 + 4) = -1dB </a:t>
            </a:r>
          </a:p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Means we need 2x repetition for robust coverage</a:t>
            </a:r>
          </a:p>
          <a:p>
            <a:pPr lvl="1"/>
            <a:r>
              <a:rPr lang="en-US" sz="1400" dirty="0" smtClean="0"/>
              <a:t>2x repetition of 11ac MCS0 has 10^(-1) PER around -2 dB SNR in AWGN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Motion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Move to have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27650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having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/>
          <a:lstStyle/>
          <a:p>
            <a:r>
              <a:rPr lang="en-US" sz="1800" dirty="0" smtClean="0"/>
              <a:t>11ah will be subjected to similar complaints about indoor coverage that exist in 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standards</a:t>
            </a:r>
          </a:p>
          <a:p>
            <a:pPr lvl="1"/>
            <a:r>
              <a:rPr lang="en-US" sz="1600" dirty="0" smtClean="0"/>
              <a:t>In the SEP2.0 Market Requirement document, created with heavy input from utility companies, range of Wi-Fi networks was deemed insufficient in the case of some larger home configurations and in Multi Dwelling Units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Without repetition, the following options may be needed for improving range:</a:t>
            </a:r>
          </a:p>
          <a:p>
            <a:pPr lvl="1"/>
            <a:r>
              <a:rPr lang="en-US" sz="1600" dirty="0" smtClean="0"/>
              <a:t>Require customers to install higher-power sensors for “hard to reach places”</a:t>
            </a:r>
          </a:p>
          <a:p>
            <a:pPr lvl="2"/>
            <a:r>
              <a:rPr lang="en-US" sz="1400" dirty="0" smtClean="0"/>
              <a:t>Not practical to sell two types of sensors, those for the ‘easy to reach places’ and those for the ‘hard to reach places’</a:t>
            </a:r>
          </a:p>
          <a:p>
            <a:pPr lvl="2"/>
            <a:r>
              <a:rPr lang="en-US" sz="1400" dirty="0" smtClean="0"/>
              <a:t>“High-power sensors” cannot work with coin-cell batteries due to peak current drain</a:t>
            </a:r>
          </a:p>
          <a:p>
            <a:pPr lvl="1"/>
            <a:r>
              <a:rPr lang="en-US" sz="1600" dirty="0" smtClean="0"/>
              <a:t>Force customers to deploy multiple 11ah APs</a:t>
            </a:r>
          </a:p>
          <a:p>
            <a:pPr lvl="2"/>
            <a:r>
              <a:rPr lang="en-US" sz="1400" dirty="0" smtClean="0"/>
              <a:t>Choosing location &amp; configuration of the APs non-trivial for average person</a:t>
            </a:r>
            <a:endParaRPr lang="en-US" sz="16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sz="1600" dirty="0" smtClean="0"/>
              <a:t>We believe a 2x repetition mode should be included in the 11ah standard</a:t>
            </a:r>
          </a:p>
          <a:p>
            <a:pPr lvl="1"/>
            <a:r>
              <a:rPr lang="en-US" sz="1600" dirty="0" smtClean="0"/>
              <a:t>Additional 1MHz preamble overhead required is manageable in our view, given a well-designed preamble.</a:t>
            </a:r>
          </a:p>
          <a:p>
            <a:endParaRPr lang="en-US" sz="1600" dirty="0" smtClean="0"/>
          </a:p>
          <a:p>
            <a:r>
              <a:rPr lang="en-US" sz="1600" dirty="0" smtClean="0"/>
              <a:t>Harder to justify 4x repetition due to burden placed on 1MHz normal rate high-MCS transmissions, caused by the shared preamble length overhead</a:t>
            </a:r>
          </a:p>
          <a:p>
            <a:pPr lvl="1"/>
            <a:r>
              <a:rPr lang="en-US" sz="1600" dirty="0" smtClean="0"/>
              <a:t>If 4x repetition is desired, best approach would be to separate 1MHz normal rate and low-rate repetition mode preambles which leads to proliferation of modes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Rest of the presentation proposes a 1MHz preamble format assuming a 2x repetition rate is present</a:t>
            </a:r>
          </a:p>
          <a:p>
            <a:pPr lvl="1"/>
            <a:r>
              <a:rPr lang="en-US" sz="1600" dirty="0" smtClean="0"/>
              <a:t>Common preamble for repetition and non-repetition MCSs</a:t>
            </a:r>
          </a:p>
          <a:p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Detection needs to be sensitive enough to support 2x repetition</a:t>
            </a:r>
          </a:p>
          <a:p>
            <a:endParaRPr lang="en-US" sz="2000" dirty="0" smtClean="0"/>
          </a:p>
          <a:p>
            <a:r>
              <a:rPr lang="en-US" sz="2000" dirty="0" smtClean="0"/>
              <a:t>There is possibility of power boost on STF</a:t>
            </a:r>
          </a:p>
          <a:p>
            <a:pPr lvl="1"/>
            <a:r>
              <a:rPr lang="en-US" sz="1600" dirty="0" smtClean="0"/>
              <a:t>PAPR of STF is much lower than data</a:t>
            </a:r>
          </a:p>
          <a:p>
            <a:endParaRPr lang="en-US" sz="2000" dirty="0" smtClean="0"/>
          </a:p>
          <a:p>
            <a:r>
              <a:rPr lang="en-US" sz="2000" dirty="0" smtClean="0"/>
              <a:t>STF Proposal</a:t>
            </a:r>
          </a:p>
          <a:p>
            <a:pPr lvl="1"/>
            <a:r>
              <a:rPr lang="en-US" sz="1600" dirty="0" smtClean="0"/>
              <a:t>Power boosted 4 symbol STF for 2x repetition MCS only [See appendix for details]</a:t>
            </a:r>
          </a:p>
          <a:p>
            <a:pPr lvl="2"/>
            <a:r>
              <a:rPr lang="en-US" sz="1400" dirty="0" smtClean="0"/>
              <a:t>Quantization error not an issue at rep-2 MCS, so receiver can be oblivious of the power boost</a:t>
            </a:r>
            <a:endParaRPr lang="en-US" sz="1600" dirty="0" smtClean="0"/>
          </a:p>
          <a:p>
            <a:pPr lvl="1"/>
            <a:r>
              <a:rPr lang="en-US" sz="1600" dirty="0" smtClean="0"/>
              <a:t>Tone allocation to ensure same periodicity in 1MHz and 2MHz STFs</a:t>
            </a:r>
          </a:p>
          <a:p>
            <a:pPr lvl="2"/>
            <a:r>
              <a:rPr lang="en-US" sz="1400" dirty="0" smtClean="0"/>
              <a:t>For 2MHz: {±4 ±8 ±12 ±16 ±20 ±24}</a:t>
            </a:r>
          </a:p>
          <a:p>
            <a:pPr lvl="2"/>
            <a:r>
              <a:rPr lang="en-US" sz="1400" dirty="0" smtClean="0"/>
              <a:t>For 1MHz: {±4 ±8 ±12}</a:t>
            </a:r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Use 4 LTF symbols</a:t>
            </a:r>
          </a:p>
          <a:p>
            <a:pPr lvl="1"/>
            <a:r>
              <a:rPr lang="en-US" sz="1600" dirty="0" smtClean="0"/>
              <a:t>In order to extract ~ 3.0 dB gain out of 2x repetition, we need 4 LTF symbols [See Appendix]</a:t>
            </a:r>
          </a:p>
          <a:p>
            <a:pPr lvl="1"/>
            <a:r>
              <a:rPr lang="en-US" sz="1600" dirty="0" smtClean="0"/>
              <a:t>Add separate GI for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and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LTF symbols to align LTF symbols with the SIG of 2MHz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repetitions of LTF1)</a:t>
            </a:r>
            <a:endParaRPr lang="en-US" sz="9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symbol</a:t>
            </a:r>
            <a:endParaRPr lang="en-US" sz="12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 smtClean="0">
              <a:latin typeface="Arial" charset="0"/>
            </a:endParaRPr>
          </a:p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</a:p>
          <a:p>
            <a:pPr algn="ctr" eaLnBrk="1" hangingPunct="1"/>
            <a:endParaRPr lang="en-US" sz="12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Detection: 1 </a:t>
            </a:r>
            <a:r>
              <a:rPr lang="en-US" dirty="0" err="1" smtClean="0"/>
              <a:t>vs</a:t>
            </a:r>
            <a:r>
              <a:rPr lang="en-US" dirty="0" smtClean="0"/>
              <a:t> 2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Propose to have 2 methods of mode detection</a:t>
            </a:r>
          </a:p>
          <a:p>
            <a:endParaRPr lang="en-US" sz="2000" dirty="0" smtClean="0"/>
          </a:p>
          <a:p>
            <a:r>
              <a:rPr lang="en-US" sz="2000" dirty="0" smtClean="0"/>
              <a:t>Method 1: Orthogonal LTF sequences for 1MHz and 2MHz </a:t>
            </a:r>
          </a:p>
          <a:p>
            <a:pPr lvl="1"/>
            <a:r>
              <a:rPr lang="en-US" sz="1800" dirty="0" smtClean="0"/>
              <a:t>Can keep the 2MHz LTF the same</a:t>
            </a:r>
          </a:p>
          <a:p>
            <a:pPr lvl="1"/>
            <a:r>
              <a:rPr lang="en-US" sz="1800" dirty="0" smtClean="0"/>
              <a:t>The only “requirement” on the 1 MHz LTF is that it should be nearly orthogonal with the 2MHz LTF within the overlapping band</a:t>
            </a:r>
          </a:p>
          <a:p>
            <a:pPr lvl="1"/>
            <a:r>
              <a:rPr lang="en-US" sz="1800" dirty="0" smtClean="0"/>
              <a:t>Confirmed through simulations that freq domain cross-correlation approach is robust [See Appendix for results]</a:t>
            </a:r>
          </a:p>
          <a:p>
            <a:endParaRPr lang="en-US" sz="2000" dirty="0" smtClean="0"/>
          </a:p>
          <a:p>
            <a:r>
              <a:rPr lang="en-US" sz="2000" dirty="0" smtClean="0"/>
              <a:t>Method 2: QBPSK rotation on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symbol of 2 MHz SIG  </a:t>
            </a:r>
          </a:p>
          <a:p>
            <a:pPr lvl="1"/>
            <a:r>
              <a:rPr lang="en-US" sz="1800" dirty="0" smtClean="0"/>
              <a:t>Same as 11n GF HTSIG field modulation</a:t>
            </a:r>
          </a:p>
          <a:p>
            <a:pPr lvl="1"/>
            <a:r>
              <a:rPr lang="en-US" sz="1800" dirty="0" smtClean="0"/>
              <a:t>Differentiate from the 3rd LTF1 symbol (composed by ±1) of 1MHz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Encoded using MCS 0, rep 2</a:t>
            </a:r>
          </a:p>
          <a:p>
            <a:r>
              <a:rPr lang="en-US" dirty="0" smtClean="0"/>
              <a:t>Number of symbols and sub-fields are TBD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2973</TotalTime>
  <Words>2224</Words>
  <Application>Microsoft Office PowerPoint</Application>
  <PresentationFormat>On-screen Show (4:3)</PresentationFormat>
  <Paragraphs>335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place presentation subject title text here]</vt:lpstr>
      <vt:lpstr>Microsoft Office Word 97 - 2003 Document</vt:lpstr>
      <vt:lpstr>Visio</vt:lpstr>
      <vt:lpstr>Equation</vt:lpstr>
      <vt:lpstr>Preamble Format for 1 MHz</vt:lpstr>
      <vt:lpstr>Abstract</vt:lpstr>
      <vt:lpstr>Lowest rate for 1MHz: Need for Repetition</vt:lpstr>
      <vt:lpstr>Impact of not having repetition</vt:lpstr>
      <vt:lpstr>Observations</vt:lpstr>
      <vt:lpstr>Packet Detection</vt:lpstr>
      <vt:lpstr>LTF section</vt:lpstr>
      <vt:lpstr>Mode Detection: 1 vs 2 MHz</vt:lpstr>
      <vt:lpstr>SIG Field</vt:lpstr>
      <vt:lpstr>Conclusions</vt:lpstr>
      <vt:lpstr>Straw-poll 1</vt:lpstr>
      <vt:lpstr>Straw-poll 2</vt:lpstr>
      <vt:lpstr>Straw-poll 3</vt:lpstr>
      <vt:lpstr>Straw-poll 4</vt:lpstr>
      <vt:lpstr>Straw-poll 5</vt:lpstr>
      <vt:lpstr>Straw-poll 6</vt:lpstr>
      <vt:lpstr>Straw-poll 7 </vt:lpstr>
      <vt:lpstr>Appendix</vt:lpstr>
      <vt:lpstr> In-home Measurement Results</vt:lpstr>
      <vt:lpstr>Packet detection Details</vt:lpstr>
      <vt:lpstr>LTF section</vt:lpstr>
      <vt:lpstr>Mode Detection Simulation Assumptions</vt:lpstr>
      <vt:lpstr>Mode detection Simulation Results</vt:lpstr>
      <vt:lpstr>Motion 1</vt:lpstr>
      <vt:lpstr>Motion 2</vt:lpstr>
      <vt:lpstr>Motion 3</vt:lpstr>
      <vt:lpstr>Motion 4</vt:lpstr>
      <vt:lpstr>Motion 5</vt:lpstr>
      <vt:lpstr>Motion 6</vt:lpstr>
      <vt:lpstr>Motion 7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193</cp:revision>
  <cp:lastPrinted>2010-12-20T20:45:24Z</cp:lastPrinted>
  <dcterms:created xsi:type="dcterms:W3CDTF">2010-12-20T20:39:38Z</dcterms:created>
  <dcterms:modified xsi:type="dcterms:W3CDTF">2011-11-07T19:07:50Z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