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5"/>
  </p:notesMasterIdLst>
  <p:handoutMasterIdLst>
    <p:handoutMasterId r:id="rId56"/>
  </p:handoutMasterIdLst>
  <p:sldIdLst>
    <p:sldId id="1105" r:id="rId2"/>
    <p:sldId id="1295" r:id="rId3"/>
    <p:sldId id="1468" r:id="rId4"/>
    <p:sldId id="1357" r:id="rId5"/>
    <p:sldId id="1445" r:id="rId6"/>
    <p:sldId id="1481" r:id="rId7"/>
    <p:sldId id="1484" r:id="rId8"/>
    <p:sldId id="1387" r:id="rId9"/>
    <p:sldId id="1315" r:id="rId10"/>
    <p:sldId id="1456" r:id="rId11"/>
    <p:sldId id="1360" r:id="rId12"/>
    <p:sldId id="1431" r:id="rId13"/>
    <p:sldId id="1446" r:id="rId14"/>
    <p:sldId id="1432" r:id="rId15"/>
    <p:sldId id="1482" r:id="rId16"/>
    <p:sldId id="1362" r:id="rId17"/>
    <p:sldId id="1458" r:id="rId18"/>
    <p:sldId id="1483" r:id="rId19"/>
    <p:sldId id="1379" r:id="rId20"/>
    <p:sldId id="1386" r:id="rId21"/>
    <p:sldId id="1450" r:id="rId22"/>
    <p:sldId id="1368" r:id="rId23"/>
    <p:sldId id="1448" r:id="rId24"/>
    <p:sldId id="1296" r:id="rId25"/>
    <p:sldId id="1503" r:id="rId26"/>
    <p:sldId id="1489" r:id="rId27"/>
    <p:sldId id="1495" r:id="rId28"/>
    <p:sldId id="1496" r:id="rId29"/>
    <p:sldId id="1497" r:id="rId30"/>
    <p:sldId id="1498" r:id="rId31"/>
    <p:sldId id="1509" r:id="rId32"/>
    <p:sldId id="1499" r:id="rId33"/>
    <p:sldId id="1500" r:id="rId34"/>
    <p:sldId id="1501" r:id="rId35"/>
    <p:sldId id="1508" r:id="rId36"/>
    <p:sldId id="1438" r:id="rId37"/>
    <p:sldId id="1437" r:id="rId38"/>
    <p:sldId id="1436" r:id="rId39"/>
    <p:sldId id="1504" r:id="rId40"/>
    <p:sldId id="1505" r:id="rId41"/>
    <p:sldId id="1506" r:id="rId42"/>
    <p:sldId id="1507" r:id="rId43"/>
    <p:sldId id="1490" r:id="rId44"/>
    <p:sldId id="1297" r:id="rId45"/>
    <p:sldId id="1398" r:id="rId46"/>
    <p:sldId id="1388" r:id="rId47"/>
    <p:sldId id="1478" r:id="rId48"/>
    <p:sldId id="1476" r:id="rId49"/>
    <p:sldId id="1502" r:id="rId50"/>
    <p:sldId id="1347" r:id="rId51"/>
    <p:sldId id="1447" r:id="rId52"/>
    <p:sldId id="1349" r:id="rId53"/>
    <p:sldId id="1435" r:id="rId54"/>
  </p:sldIdLst>
  <p:sldSz cx="9144000" cy="6858000" type="screen4x3"/>
  <p:notesSz cx="7053263" cy="9309100"/>
  <p:defaultTextStyle>
    <a:defPPr>
      <a:defRPr lang="en-US"/>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66"/>
    <a:srgbClr val="FF9933"/>
    <a:srgbClr val="FF3300"/>
    <a:srgbClr val="33CC33"/>
    <a:srgbClr val="66FF99"/>
    <a:srgbClr val="C0C0C0"/>
    <a:srgbClr val="B2B2B2"/>
    <a:srgbClr val="FFFF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34580" autoAdjust="0"/>
    <p:restoredTop sz="86410" autoAdjust="0"/>
  </p:normalViewPr>
  <p:slideViewPr>
    <p:cSldViewPr snapToGrid="0">
      <p:cViewPr>
        <p:scale>
          <a:sx n="66" d="100"/>
          <a:sy n="66" d="100"/>
        </p:scale>
        <p:origin x="-2244" y="-11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5730"/>
    </p:cViewPr>
  </p:sorterViewPr>
  <p:notesViewPr>
    <p:cSldViewPr snapToGrid="0">
      <p:cViewPr>
        <p:scale>
          <a:sx n="100" d="100"/>
          <a:sy n="100" d="100"/>
        </p:scale>
        <p:origin x="-1932" y="-72"/>
      </p:cViewPr>
      <p:guideLst>
        <p:guide orient="horz" pos="2166"/>
        <p:guide pos="293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21075" y="188913"/>
            <a:ext cx="2825750" cy="212725"/>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50" eaLnBrk="0" hangingPunct="0">
              <a:defRPr sz="1400"/>
            </a:lvl1pPr>
          </a:lstStyle>
          <a:p>
            <a:pPr>
              <a:defRPr/>
            </a:pPr>
            <a:r>
              <a:rPr lang="en-US"/>
              <a:t>doc.: IEEE 802.11-11/1357r3</a:t>
            </a:r>
          </a:p>
        </p:txBody>
      </p:sp>
      <p:sp>
        <p:nvSpPr>
          <p:cNvPr id="3075" name="Rectangle 3"/>
          <p:cNvSpPr>
            <a:spLocks noGrp="1" noChangeArrowheads="1"/>
          </p:cNvSpPr>
          <p:nvPr>
            <p:ph type="dt" sz="quarter" idx="1"/>
          </p:nvPr>
        </p:nvSpPr>
        <p:spPr bwMode="auto">
          <a:xfrm>
            <a:off x="706438" y="179388"/>
            <a:ext cx="1190625" cy="212725"/>
          </a:xfrm>
          <a:prstGeom prst="rect">
            <a:avLst/>
          </a:prstGeom>
          <a:noFill/>
          <a:ln>
            <a:noFill/>
          </a:ln>
          <a:effectLst/>
          <a:extLst/>
        </p:spPr>
        <p:txBody>
          <a:bodyPr vert="horz" wrap="none" lIns="0" tIns="0" rIns="0" bIns="0" numCol="1" anchor="b" anchorCtr="0" compatLnSpc="1">
            <a:prstTxWarp prst="textNoShape">
              <a:avLst/>
            </a:prstTxWarp>
            <a:spAutoFit/>
          </a:bodyPr>
          <a:lstStyle>
            <a:lvl1pPr algn="l" defTabSz="946735" eaLnBrk="0" hangingPunct="0">
              <a:defRPr sz="1400"/>
            </a:lvl1pPr>
          </a:lstStyle>
          <a:p>
            <a:pPr>
              <a:defRPr/>
            </a:pPr>
            <a:r>
              <a:rPr lang="en-US"/>
              <a:t>November 2011</a:t>
            </a:r>
          </a:p>
        </p:txBody>
      </p:sp>
      <p:sp>
        <p:nvSpPr>
          <p:cNvPr id="3076" name="Rectangle 4"/>
          <p:cNvSpPr>
            <a:spLocks noGrp="1" noChangeArrowheads="1"/>
          </p:cNvSpPr>
          <p:nvPr>
            <p:ph type="ftr" sz="quarter" idx="2"/>
          </p:nvPr>
        </p:nvSpPr>
        <p:spPr bwMode="auto">
          <a:xfrm>
            <a:off x="4397375" y="9010650"/>
            <a:ext cx="2028825" cy="182563"/>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150" eaLnBrk="0" hangingPunct="0">
              <a:defRPr sz="1200" b="0"/>
            </a:lvl1pPr>
          </a:lstStyle>
          <a:p>
            <a:pPr>
              <a:defRPr/>
            </a:pPr>
            <a:r>
              <a:rPr lang="en-US"/>
              <a:t>Bruce Kraemer (Marvell)</a:t>
            </a:r>
          </a:p>
        </p:txBody>
      </p:sp>
      <p:sp>
        <p:nvSpPr>
          <p:cNvPr id="3077" name="Rectangle 5"/>
          <p:cNvSpPr>
            <a:spLocks noGrp="1" noChangeArrowheads="1"/>
          </p:cNvSpPr>
          <p:nvPr>
            <p:ph type="sldNum" sz="quarter" idx="3"/>
          </p:nvPr>
        </p:nvSpPr>
        <p:spPr bwMode="auto">
          <a:xfrm>
            <a:off x="3192463" y="9010650"/>
            <a:ext cx="512762" cy="182563"/>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defTabSz="946735" eaLnBrk="0" hangingPunct="0">
              <a:defRPr sz="1200" b="0"/>
            </a:lvl1pPr>
          </a:lstStyle>
          <a:p>
            <a:pPr>
              <a:defRPr/>
            </a:pPr>
            <a:r>
              <a:rPr lang="en-US"/>
              <a:t>Page </a:t>
            </a:r>
            <a:fld id="{AB9E4590-55B0-4FEB-81F2-42A7CE4FB7AC}" type="slidenum">
              <a:rPr lang="en-US"/>
              <a:pPr>
                <a:defRPr/>
              </a:pPr>
              <a:t>‹#›</a:t>
            </a:fld>
            <a:endParaRPr lang="en-US"/>
          </a:p>
        </p:txBody>
      </p:sp>
      <p:sp>
        <p:nvSpPr>
          <p:cNvPr id="72710" name="Line 6"/>
          <p:cNvSpPr>
            <a:spLocks noChangeShapeType="1"/>
          </p:cNvSpPr>
          <p:nvPr/>
        </p:nvSpPr>
        <p:spPr bwMode="auto">
          <a:xfrm>
            <a:off x="704850" y="387350"/>
            <a:ext cx="5643563" cy="0"/>
          </a:xfrm>
          <a:prstGeom prst="line">
            <a:avLst/>
          </a:prstGeom>
          <a:noFill/>
          <a:ln w="12700">
            <a:solidFill>
              <a:schemeClr val="tx1"/>
            </a:solidFill>
            <a:round/>
            <a:headEnd type="none" w="sm" len="sm"/>
            <a:tailEnd type="none" w="sm" len="sm"/>
          </a:ln>
          <a:effectLst/>
          <a:extLst/>
        </p:spPr>
        <p:txBody>
          <a:bodyPr wrap="none" lIns="90887" tIns="45444" rIns="90887" bIns="45444" anchor="ctr"/>
          <a:lstStyle/>
          <a:p>
            <a:pPr algn="ctr" eaLnBrk="0" hangingPunct="0">
              <a:defRPr/>
            </a:pPr>
            <a:endParaRPr lang="en-US"/>
          </a:p>
        </p:txBody>
      </p:sp>
      <p:sp>
        <p:nvSpPr>
          <p:cNvPr id="72711" name="Rectangle 7"/>
          <p:cNvSpPr>
            <a:spLocks noChangeArrowheads="1"/>
          </p:cNvSpPr>
          <p:nvPr/>
        </p:nvSpPr>
        <p:spPr bwMode="auto">
          <a:xfrm>
            <a:off x="704850" y="9010650"/>
            <a:ext cx="738188" cy="190500"/>
          </a:xfrm>
          <a:prstGeom prst="rect">
            <a:avLst/>
          </a:prstGeom>
          <a:noFill/>
          <a:ln>
            <a:noFill/>
          </a:ln>
          <a:effectLst/>
          <a:extLst/>
        </p:spPr>
        <p:txBody>
          <a:bodyPr wrap="none" lIns="0" tIns="0" rIns="0" bIns="0">
            <a:spAutoFit/>
          </a:bodyPr>
          <a:lstStyle/>
          <a:p>
            <a:pPr defTabSz="946735" eaLnBrk="0" hangingPunct="0">
              <a:defRPr/>
            </a:pPr>
            <a:r>
              <a:rPr lang="en-US" sz="1200" b="0"/>
              <a:t>Submission</a:t>
            </a:r>
          </a:p>
        </p:txBody>
      </p:sp>
      <p:sp>
        <p:nvSpPr>
          <p:cNvPr id="72712" name="Line 8"/>
          <p:cNvSpPr>
            <a:spLocks noChangeShapeType="1"/>
          </p:cNvSpPr>
          <p:nvPr/>
        </p:nvSpPr>
        <p:spPr bwMode="auto">
          <a:xfrm>
            <a:off x="704850" y="8999538"/>
            <a:ext cx="5802313" cy="0"/>
          </a:xfrm>
          <a:prstGeom prst="line">
            <a:avLst/>
          </a:prstGeom>
          <a:noFill/>
          <a:ln w="12700">
            <a:solidFill>
              <a:schemeClr val="tx1"/>
            </a:solidFill>
            <a:round/>
            <a:headEnd type="none" w="sm" len="sm"/>
            <a:tailEnd type="none" w="sm" len="sm"/>
          </a:ln>
          <a:effectLst/>
          <a:extLst/>
        </p:spPr>
        <p:txBody>
          <a:bodyPr wrap="none" lIns="90887" tIns="45444" rIns="90887" bIns="45444" anchor="ctr"/>
          <a:lstStyle/>
          <a:p>
            <a:pPr algn="ctr" eaLnBrk="0" hangingPunct="0">
              <a:defRPr/>
            </a:pPr>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63938" y="98425"/>
            <a:ext cx="2825750" cy="212725"/>
          </a:xfrm>
          <a:prstGeom prst="rect">
            <a:avLst/>
          </a:prstGeom>
          <a:noFill/>
          <a:ln>
            <a:noFill/>
          </a:ln>
          <a:effectLst/>
          <a:extLst/>
        </p:spPr>
        <p:txBody>
          <a:bodyPr vert="horz" wrap="none" lIns="0" tIns="0" rIns="0" bIns="0" numCol="1" anchor="b" anchorCtr="0" compatLnSpc="1">
            <a:prstTxWarp prst="textNoShape">
              <a:avLst/>
            </a:prstTxWarp>
            <a:spAutoFit/>
          </a:bodyPr>
          <a:lstStyle>
            <a:lvl1pPr algn="r" defTabSz="946150" eaLnBrk="0" hangingPunct="0">
              <a:defRPr sz="1400"/>
            </a:lvl1pPr>
          </a:lstStyle>
          <a:p>
            <a:pPr>
              <a:defRPr/>
            </a:pPr>
            <a:r>
              <a:rPr lang="en-US"/>
              <a:t>doc.: IEEE 802.11-11/1357r2</a:t>
            </a:r>
          </a:p>
        </p:txBody>
      </p:sp>
      <p:sp>
        <p:nvSpPr>
          <p:cNvPr id="2051" name="Rectangle 3"/>
          <p:cNvSpPr>
            <a:spLocks noGrp="1" noChangeArrowheads="1"/>
          </p:cNvSpPr>
          <p:nvPr>
            <p:ph type="dt" idx="1"/>
          </p:nvPr>
        </p:nvSpPr>
        <p:spPr bwMode="auto">
          <a:xfrm>
            <a:off x="665163" y="98425"/>
            <a:ext cx="2017712" cy="212725"/>
          </a:xfrm>
          <a:prstGeom prst="rect">
            <a:avLst/>
          </a:prstGeom>
          <a:noFill/>
          <a:ln>
            <a:noFill/>
          </a:ln>
          <a:effectLst/>
          <a:extLst/>
        </p:spPr>
        <p:txBody>
          <a:bodyPr vert="horz" wrap="none" lIns="0" tIns="0" rIns="0" bIns="0" numCol="1" anchor="b" anchorCtr="0" compatLnSpc="1">
            <a:prstTxWarp prst="textNoShape">
              <a:avLst/>
            </a:prstTxWarp>
            <a:spAutoFit/>
          </a:bodyPr>
          <a:lstStyle>
            <a:lvl1pPr defTabSz="946150" eaLnBrk="0" hangingPunct="0">
              <a:defRPr sz="1400"/>
            </a:lvl1pPr>
          </a:lstStyle>
          <a:p>
            <a:pPr>
              <a:defRPr/>
            </a:pPr>
            <a:r>
              <a:rPr lang="en-US"/>
              <a:t>doc 11-11-1357r3November 2011</a:t>
            </a:r>
          </a:p>
        </p:txBody>
      </p:sp>
      <p:sp>
        <p:nvSpPr>
          <p:cNvPr id="14340" name="Rectangle 4"/>
          <p:cNvSpPr>
            <a:spLocks noGrp="1" noRot="1" noChangeAspect="1" noChangeArrowheads="1" noTextEdit="1"/>
          </p:cNvSpPr>
          <p:nvPr>
            <p:ph type="sldImg" idx="2"/>
          </p:nvPr>
        </p:nvSpPr>
        <p:spPr bwMode="auto">
          <a:xfrm>
            <a:off x="1206500" y="703263"/>
            <a:ext cx="4641850" cy="34813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39800" y="4422775"/>
            <a:ext cx="5173663" cy="4189413"/>
          </a:xfrm>
          <a:prstGeom prst="rect">
            <a:avLst/>
          </a:prstGeom>
          <a:noFill/>
          <a:ln>
            <a:noFill/>
          </a:ln>
          <a:effectLst/>
          <a:extLst/>
        </p:spPr>
        <p:txBody>
          <a:bodyPr vert="horz" wrap="square" lIns="94982" tIns="46687" rIns="94982" bIns="4668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898900" y="9015413"/>
            <a:ext cx="2490788" cy="182562"/>
          </a:xfrm>
          <a:prstGeom prst="rect">
            <a:avLst/>
          </a:prstGeom>
          <a:noFill/>
          <a:ln>
            <a:noFill/>
          </a:ln>
          <a:effectLst/>
          <a:extLst/>
        </p:spPr>
        <p:txBody>
          <a:bodyPr vert="horz" wrap="none" lIns="0" tIns="0" rIns="0" bIns="0" numCol="1" anchor="t" anchorCtr="0" compatLnSpc="1">
            <a:prstTxWarp prst="textNoShape">
              <a:avLst/>
            </a:prstTxWarp>
            <a:spAutoFit/>
          </a:bodyPr>
          <a:lstStyle>
            <a:lvl5pPr marL="461963" lvl="4" algn="r" defTabSz="946150" eaLnBrk="0" hangingPunct="0">
              <a:defRPr sz="1200" b="0"/>
            </a:lvl5pPr>
          </a:lstStyle>
          <a:p>
            <a:pPr lvl="4">
              <a:defRPr/>
            </a:pPr>
            <a:r>
              <a:rPr lang="en-US"/>
              <a:t>Bruce Kraemer (Marvell)</a:t>
            </a:r>
          </a:p>
        </p:txBody>
      </p:sp>
      <p:sp>
        <p:nvSpPr>
          <p:cNvPr id="2055" name="Rectangle 7"/>
          <p:cNvSpPr>
            <a:spLocks noGrp="1" noChangeArrowheads="1"/>
          </p:cNvSpPr>
          <p:nvPr>
            <p:ph type="sldNum" sz="quarter" idx="5"/>
          </p:nvPr>
        </p:nvSpPr>
        <p:spPr bwMode="auto">
          <a:xfrm>
            <a:off x="3286125" y="9015413"/>
            <a:ext cx="512763"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defTabSz="946735" eaLnBrk="0" hangingPunct="0">
              <a:defRPr sz="1200" b="0"/>
            </a:lvl1pPr>
          </a:lstStyle>
          <a:p>
            <a:pPr>
              <a:defRPr/>
            </a:pPr>
            <a:r>
              <a:rPr lang="en-US"/>
              <a:t>Page </a:t>
            </a:r>
            <a:fld id="{7D30869A-00D7-4751-9565-83BAD8511E4B}" type="slidenum">
              <a:rPr lang="en-US"/>
              <a:pPr>
                <a:defRPr/>
              </a:pPr>
              <a:t>‹#›</a:t>
            </a:fld>
            <a:endParaRPr lang="en-US"/>
          </a:p>
        </p:txBody>
      </p:sp>
      <p:sp>
        <p:nvSpPr>
          <p:cNvPr id="50184" name="Rectangle 8"/>
          <p:cNvSpPr>
            <a:spLocks noChangeArrowheads="1"/>
          </p:cNvSpPr>
          <p:nvPr/>
        </p:nvSpPr>
        <p:spPr bwMode="auto">
          <a:xfrm>
            <a:off x="736600" y="9015413"/>
            <a:ext cx="738188" cy="190500"/>
          </a:xfrm>
          <a:prstGeom prst="rect">
            <a:avLst/>
          </a:prstGeom>
          <a:noFill/>
          <a:ln>
            <a:noFill/>
          </a:ln>
          <a:effectLst/>
          <a:extLst/>
        </p:spPr>
        <p:txBody>
          <a:bodyPr wrap="none" lIns="0" tIns="0" rIns="0" bIns="0">
            <a:spAutoFit/>
          </a:bodyPr>
          <a:lstStyle/>
          <a:p>
            <a:pPr defTabSz="927801" eaLnBrk="0" hangingPunct="0">
              <a:defRPr/>
            </a:pPr>
            <a:r>
              <a:rPr lang="en-US" sz="1200" b="0"/>
              <a:t>Submission</a:t>
            </a:r>
          </a:p>
        </p:txBody>
      </p:sp>
      <p:sp>
        <p:nvSpPr>
          <p:cNvPr id="50185" name="Line 9"/>
          <p:cNvSpPr>
            <a:spLocks noChangeShapeType="1"/>
          </p:cNvSpPr>
          <p:nvPr/>
        </p:nvSpPr>
        <p:spPr bwMode="auto">
          <a:xfrm>
            <a:off x="736600" y="9012238"/>
            <a:ext cx="5580063" cy="0"/>
          </a:xfrm>
          <a:prstGeom prst="line">
            <a:avLst/>
          </a:prstGeom>
          <a:noFill/>
          <a:ln w="12700">
            <a:solidFill>
              <a:schemeClr val="tx1"/>
            </a:solidFill>
            <a:round/>
            <a:headEnd type="none" w="sm" len="sm"/>
            <a:tailEnd type="none" w="sm" len="sm"/>
          </a:ln>
          <a:effectLst/>
          <a:extLst/>
        </p:spPr>
        <p:txBody>
          <a:bodyPr wrap="none" lIns="90887" tIns="45444" rIns="90887" bIns="45444" anchor="ctr"/>
          <a:lstStyle/>
          <a:p>
            <a:pPr algn="ctr" eaLnBrk="0" hangingPunct="0">
              <a:defRPr/>
            </a:pPr>
            <a:endParaRPr lang="en-US"/>
          </a:p>
        </p:txBody>
      </p:sp>
      <p:sp>
        <p:nvSpPr>
          <p:cNvPr id="50186" name="Line 10"/>
          <p:cNvSpPr>
            <a:spLocks noChangeShapeType="1"/>
          </p:cNvSpPr>
          <p:nvPr/>
        </p:nvSpPr>
        <p:spPr bwMode="auto">
          <a:xfrm>
            <a:off x="658813" y="296863"/>
            <a:ext cx="5735637" cy="0"/>
          </a:xfrm>
          <a:prstGeom prst="line">
            <a:avLst/>
          </a:prstGeom>
          <a:noFill/>
          <a:ln w="12700">
            <a:solidFill>
              <a:schemeClr val="tx1"/>
            </a:solidFill>
            <a:round/>
            <a:headEnd type="none" w="sm" len="sm"/>
            <a:tailEnd type="none" w="sm" len="sm"/>
          </a:ln>
          <a:effectLst/>
          <a:extLst/>
        </p:spPr>
        <p:txBody>
          <a:bodyPr wrap="none" lIns="90887" tIns="45444" rIns="90887" bIns="45444" anchor="ctr"/>
          <a:lstStyle/>
          <a:p>
            <a:pPr algn="ctr" eaLnBrk="0" hangingPunct="0">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3"/>
          <p:cNvSpPr>
            <a:spLocks noGrp="1" noChangeArrowheads="1"/>
          </p:cNvSpPr>
          <p:nvPr>
            <p:ph type="dt" sz="quarter" idx="1"/>
          </p:nvPr>
        </p:nvSpPr>
        <p:spPr>
          <a:noFill/>
          <a:ln>
            <a:miter lim="800000"/>
            <a:headEnd/>
            <a:tailEnd/>
          </a:ln>
        </p:spPr>
        <p:txBody>
          <a:bodyPr/>
          <a:lstStyle/>
          <a:p>
            <a:r>
              <a:rPr lang="en-US" smtClean="0"/>
              <a:t>doc 11-11-1357r3November 2011</a:t>
            </a:r>
          </a:p>
        </p:txBody>
      </p:sp>
      <p:sp>
        <p:nvSpPr>
          <p:cNvPr id="17410"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802.11-11/1357r2</a:t>
            </a:r>
          </a:p>
        </p:txBody>
      </p:sp>
      <p:sp>
        <p:nvSpPr>
          <p:cNvPr id="17411" name="Rectangle 3"/>
          <p:cNvSpPr txBox="1">
            <a:spLocks noGrp="1" noChangeArrowheads="1"/>
          </p:cNvSpPr>
          <p:nvPr/>
        </p:nvSpPr>
        <p:spPr bwMode="auto">
          <a:xfrm>
            <a:off x="665163"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17412"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17413" name="Rectangle 7"/>
          <p:cNvSpPr>
            <a:spLocks noGrp="1" noChangeArrowheads="1"/>
          </p:cNvSpPr>
          <p:nvPr>
            <p:ph type="sldNum" sz="quarter" idx="5"/>
          </p:nvPr>
        </p:nvSpPr>
        <p:spPr>
          <a:xfrm>
            <a:off x="3371850" y="9015413"/>
            <a:ext cx="427038" cy="190500"/>
          </a:xfrm>
          <a:noFill/>
          <a:ln>
            <a:miter lim="800000"/>
            <a:headEnd/>
            <a:tailEnd/>
          </a:ln>
        </p:spPr>
        <p:txBody>
          <a:bodyPr/>
          <a:lstStyle/>
          <a:p>
            <a:pPr defTabSz="946150"/>
            <a:r>
              <a:rPr lang="en-US" smtClean="0"/>
              <a:t>Page </a:t>
            </a:r>
            <a:fld id="{0D17DD7C-C724-48F3-B08D-50722FF513F1}" type="slidenum">
              <a:rPr lang="en-US" smtClean="0"/>
              <a:pPr defTabSz="946150"/>
              <a:t>1</a:t>
            </a:fld>
            <a:endParaRPr lang="en-US" smtClean="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p:spPr>
        <p:txBody>
          <a:bodyPr/>
          <a:lstStyle/>
          <a:p>
            <a:endParaRPr lang="en-GB"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3"/>
          <p:cNvSpPr>
            <a:spLocks noGrp="1" noChangeArrowheads="1"/>
          </p:cNvSpPr>
          <p:nvPr>
            <p:ph type="dt" sz="quarter" idx="1"/>
          </p:nvPr>
        </p:nvSpPr>
        <p:spPr>
          <a:noFill/>
          <a:ln>
            <a:miter lim="800000"/>
            <a:headEnd/>
            <a:tailEnd/>
          </a:ln>
        </p:spPr>
        <p:txBody>
          <a:bodyPr/>
          <a:lstStyle/>
          <a:p>
            <a:r>
              <a:rPr lang="en-US" smtClean="0"/>
              <a:t>doc 11-11-1357r3November 2011</a:t>
            </a:r>
          </a:p>
        </p:txBody>
      </p:sp>
      <p:sp>
        <p:nvSpPr>
          <p:cNvPr id="52226" name="Slide Image Placeholder 1"/>
          <p:cNvSpPr>
            <a:spLocks noGrp="1" noRot="1" noChangeAspect="1"/>
          </p:cNvSpPr>
          <p:nvPr>
            <p:ph type="sldImg"/>
          </p:nvPr>
        </p:nvSpPr>
        <p:spPr>
          <a:ln/>
        </p:spPr>
      </p:sp>
      <p:sp>
        <p:nvSpPr>
          <p:cNvPr id="52227" name="Notes Placeholder 2"/>
          <p:cNvSpPr>
            <a:spLocks noGrp="1"/>
          </p:cNvSpPr>
          <p:nvPr>
            <p:ph type="body" idx="1"/>
          </p:nvPr>
        </p:nvSpPr>
        <p:spPr>
          <a:noFill/>
        </p:spPr>
        <p:txBody>
          <a:bodyPr/>
          <a:lstStyle/>
          <a:p>
            <a:endParaRPr lang="en-US" smtClean="0"/>
          </a:p>
        </p:txBody>
      </p:sp>
      <p:sp>
        <p:nvSpPr>
          <p:cNvPr id="52228" name="Header Placeholder 3"/>
          <p:cNvSpPr>
            <a:spLocks noGrp="1"/>
          </p:cNvSpPr>
          <p:nvPr>
            <p:ph type="hdr" sz="quarter"/>
          </p:nvPr>
        </p:nvSpPr>
        <p:spPr>
          <a:xfrm>
            <a:off x="4203700" y="95250"/>
            <a:ext cx="2185988" cy="215900"/>
          </a:xfrm>
          <a:noFill/>
          <a:ln>
            <a:miter lim="800000"/>
            <a:headEnd/>
            <a:tailEnd/>
          </a:ln>
        </p:spPr>
        <p:txBody>
          <a:bodyPr/>
          <a:lstStyle/>
          <a:p>
            <a:r>
              <a:rPr lang="en-US" smtClean="0"/>
              <a:t>doc.: IEEE 802.11-11/1357r2</a:t>
            </a:r>
          </a:p>
        </p:txBody>
      </p:sp>
      <p:sp>
        <p:nvSpPr>
          <p:cNvPr id="52229" name="Date Placeholder 4"/>
          <p:cNvSpPr txBox="1">
            <a:spLocks noGrp="1"/>
          </p:cNvSpPr>
          <p:nvPr/>
        </p:nvSpPr>
        <p:spPr bwMode="auto">
          <a:xfrm>
            <a:off x="665163"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52230" name="Footer Placeholder 5"/>
          <p:cNvSpPr>
            <a:spLocks noGrp="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52231" name="Slide Number Placeholder 6"/>
          <p:cNvSpPr>
            <a:spLocks noGrp="1"/>
          </p:cNvSpPr>
          <p:nvPr>
            <p:ph type="sldNum" sz="quarter" idx="5"/>
          </p:nvPr>
        </p:nvSpPr>
        <p:spPr>
          <a:xfrm>
            <a:off x="3265488" y="9015413"/>
            <a:ext cx="533400" cy="190500"/>
          </a:xfrm>
          <a:noFill/>
          <a:ln>
            <a:miter lim="800000"/>
            <a:headEnd/>
            <a:tailEnd/>
          </a:ln>
        </p:spPr>
        <p:txBody>
          <a:bodyPr/>
          <a:lstStyle/>
          <a:p>
            <a:pPr defTabSz="946150"/>
            <a:r>
              <a:rPr lang="en-US" smtClean="0"/>
              <a:t>Page </a:t>
            </a:r>
            <a:fld id="{13CC37A9-7788-4608-BC6B-849B5B15C5C7}" type="slidenum">
              <a:rPr lang="en-US" smtClean="0"/>
              <a:pPr defTabSz="946150"/>
              <a:t>26</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3"/>
          <p:cNvSpPr>
            <a:spLocks noGrp="1" noChangeArrowheads="1"/>
          </p:cNvSpPr>
          <p:nvPr>
            <p:ph type="dt" sz="quarter" idx="1"/>
          </p:nvPr>
        </p:nvSpPr>
        <p:spPr>
          <a:noFill/>
          <a:ln>
            <a:miter lim="800000"/>
            <a:headEnd/>
            <a:tailEnd/>
          </a:ln>
        </p:spPr>
        <p:txBody>
          <a:bodyPr/>
          <a:lstStyle/>
          <a:p>
            <a:r>
              <a:rPr lang="en-US" smtClean="0"/>
              <a:t>doc 11-11-1357r3November 2011</a:t>
            </a:r>
          </a:p>
        </p:txBody>
      </p:sp>
      <p:sp>
        <p:nvSpPr>
          <p:cNvPr id="61442" name="Slide Image Placeholder 1"/>
          <p:cNvSpPr>
            <a:spLocks noGrp="1" noRot="1" noChangeAspect="1"/>
          </p:cNvSpPr>
          <p:nvPr>
            <p:ph type="sldImg"/>
          </p:nvPr>
        </p:nvSpPr>
        <p:spPr>
          <a:ln/>
        </p:spPr>
      </p:sp>
      <p:sp>
        <p:nvSpPr>
          <p:cNvPr id="61443" name="Notes Placeholder 2"/>
          <p:cNvSpPr>
            <a:spLocks noGrp="1"/>
          </p:cNvSpPr>
          <p:nvPr>
            <p:ph type="body" idx="1"/>
          </p:nvPr>
        </p:nvSpPr>
        <p:spPr>
          <a:noFill/>
        </p:spPr>
        <p:txBody>
          <a:bodyPr/>
          <a:lstStyle/>
          <a:p>
            <a:endParaRPr lang="en-US" smtClean="0"/>
          </a:p>
        </p:txBody>
      </p:sp>
      <p:sp>
        <p:nvSpPr>
          <p:cNvPr id="61444" name="Header Placeholder 3"/>
          <p:cNvSpPr>
            <a:spLocks noGrp="1"/>
          </p:cNvSpPr>
          <p:nvPr>
            <p:ph type="hdr" sz="quarter"/>
          </p:nvPr>
        </p:nvSpPr>
        <p:spPr>
          <a:xfrm>
            <a:off x="4203700" y="95250"/>
            <a:ext cx="2185988" cy="215900"/>
          </a:xfrm>
          <a:noFill/>
          <a:ln>
            <a:miter lim="800000"/>
            <a:headEnd/>
            <a:tailEnd/>
          </a:ln>
        </p:spPr>
        <p:txBody>
          <a:bodyPr/>
          <a:lstStyle/>
          <a:p>
            <a:r>
              <a:rPr lang="en-US" smtClean="0"/>
              <a:t>doc.: IEEE 802.11-11/1357r2</a:t>
            </a:r>
          </a:p>
        </p:txBody>
      </p:sp>
      <p:sp>
        <p:nvSpPr>
          <p:cNvPr id="61445" name="Date Placeholder 4"/>
          <p:cNvSpPr txBox="1">
            <a:spLocks noGrp="1"/>
          </p:cNvSpPr>
          <p:nvPr/>
        </p:nvSpPr>
        <p:spPr bwMode="auto">
          <a:xfrm>
            <a:off x="665163"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61446" name="Footer Placeholder 5"/>
          <p:cNvSpPr>
            <a:spLocks noGrp="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61447" name="Slide Number Placeholder 6"/>
          <p:cNvSpPr>
            <a:spLocks noGrp="1"/>
          </p:cNvSpPr>
          <p:nvPr>
            <p:ph type="sldNum" sz="quarter" idx="5"/>
          </p:nvPr>
        </p:nvSpPr>
        <p:spPr>
          <a:xfrm>
            <a:off x="3292475" y="9015413"/>
            <a:ext cx="506413" cy="190500"/>
          </a:xfrm>
          <a:noFill/>
          <a:ln>
            <a:miter lim="800000"/>
            <a:headEnd/>
            <a:tailEnd/>
          </a:ln>
        </p:spPr>
        <p:txBody>
          <a:bodyPr/>
          <a:lstStyle/>
          <a:p>
            <a:pPr defTabSz="946150"/>
            <a:r>
              <a:rPr lang="en-US" smtClean="0"/>
              <a:t>Page </a:t>
            </a:r>
            <a:fld id="{A78AACB7-E1D7-4F96-B9AC-F9D02A6AC165}" type="slidenum">
              <a:rPr lang="en-US" smtClean="0"/>
              <a:pPr defTabSz="946150"/>
              <a:t>36</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3"/>
          <p:cNvSpPr>
            <a:spLocks noGrp="1" noChangeArrowheads="1"/>
          </p:cNvSpPr>
          <p:nvPr>
            <p:ph type="dt" sz="quarter" idx="1"/>
          </p:nvPr>
        </p:nvSpPr>
        <p:spPr>
          <a:noFill/>
          <a:ln>
            <a:miter lim="800000"/>
            <a:headEnd/>
            <a:tailEnd/>
          </a:ln>
        </p:spPr>
        <p:txBody>
          <a:bodyPr/>
          <a:lstStyle/>
          <a:p>
            <a:r>
              <a:rPr lang="en-US" smtClean="0"/>
              <a:t>doc 11-11-1357r3November 2011</a:t>
            </a:r>
          </a:p>
        </p:txBody>
      </p:sp>
      <p:sp>
        <p:nvSpPr>
          <p:cNvPr id="65538" name="Slide Image Placeholder 1"/>
          <p:cNvSpPr>
            <a:spLocks noGrp="1" noRot="1" noChangeAspect="1" noTextEdit="1"/>
          </p:cNvSpPr>
          <p:nvPr>
            <p:ph type="sldImg"/>
          </p:nvPr>
        </p:nvSpPr>
        <p:spPr>
          <a:xfrm>
            <a:off x="1208088" y="703263"/>
            <a:ext cx="4641850" cy="3481387"/>
          </a:xfrm>
          <a:ln/>
        </p:spPr>
      </p:sp>
      <p:sp>
        <p:nvSpPr>
          <p:cNvPr id="65539" name="Notes Placeholder 2"/>
          <p:cNvSpPr>
            <a:spLocks noGrp="1"/>
          </p:cNvSpPr>
          <p:nvPr>
            <p:ph type="body" idx="1"/>
          </p:nvPr>
        </p:nvSpPr>
        <p:spPr>
          <a:noFill/>
        </p:spPr>
        <p:txBody>
          <a:bodyPr lIns="95560" tIns="46971" rIns="95560" bIns="46971"/>
          <a:lstStyle/>
          <a:p>
            <a:endParaRPr lang="en-GB" smtClean="0"/>
          </a:p>
        </p:txBody>
      </p:sp>
      <p:sp>
        <p:nvSpPr>
          <p:cNvPr id="65540" name="Header Placeholder 3"/>
          <p:cNvSpPr txBox="1">
            <a:spLocks noGrp="1"/>
          </p:cNvSpPr>
          <p:nvPr/>
        </p:nvSpPr>
        <p:spPr bwMode="auto">
          <a:xfrm>
            <a:off x="4746625" y="31750"/>
            <a:ext cx="1643063" cy="279400"/>
          </a:xfrm>
          <a:prstGeom prst="rect">
            <a:avLst/>
          </a:prstGeom>
          <a:noFill/>
          <a:ln w="9525">
            <a:noFill/>
            <a:miter lim="800000"/>
            <a:headEnd/>
            <a:tailEnd/>
          </a:ln>
        </p:spPr>
        <p:txBody>
          <a:bodyPr wrap="none" lIns="0" tIns="0" rIns="0" bIns="0" anchor="b">
            <a:spAutoFit/>
          </a:bodyPr>
          <a:lstStyle/>
          <a:p>
            <a:pPr algn="r" defTabSz="952500" eaLnBrk="0" hangingPunct="0"/>
            <a:r>
              <a:rPr lang="en-US" sz="1400"/>
              <a:t>doc.: IEEE 802.11-11/0484r0</a:t>
            </a:r>
          </a:p>
        </p:txBody>
      </p:sp>
      <p:sp>
        <p:nvSpPr>
          <p:cNvPr id="65541" name="Date Placeholder 4"/>
          <p:cNvSpPr txBox="1">
            <a:spLocks noGrp="1"/>
          </p:cNvSpPr>
          <p:nvPr/>
        </p:nvSpPr>
        <p:spPr bwMode="auto">
          <a:xfrm>
            <a:off x="665163" y="31750"/>
            <a:ext cx="561975" cy="279400"/>
          </a:xfrm>
          <a:prstGeom prst="rect">
            <a:avLst/>
          </a:prstGeom>
          <a:noFill/>
          <a:ln w="9525">
            <a:noFill/>
            <a:miter lim="800000"/>
            <a:headEnd/>
            <a:tailEnd/>
          </a:ln>
        </p:spPr>
        <p:txBody>
          <a:bodyPr wrap="none" lIns="0" tIns="0" rIns="0" bIns="0" anchor="b">
            <a:spAutoFit/>
          </a:bodyPr>
          <a:lstStyle/>
          <a:p>
            <a:pPr defTabSz="952500" eaLnBrk="0" hangingPunct="0"/>
            <a:r>
              <a:rPr lang="en-US" sz="1400"/>
              <a:t>May 2011</a:t>
            </a:r>
          </a:p>
        </p:txBody>
      </p:sp>
      <p:sp>
        <p:nvSpPr>
          <p:cNvPr id="65542" name="Footer Placeholder 5"/>
          <p:cNvSpPr txBox="1">
            <a:spLocks noGrp="1"/>
          </p:cNvSpPr>
          <p:nvPr/>
        </p:nvSpPr>
        <p:spPr bwMode="auto">
          <a:xfrm>
            <a:off x="4864100" y="9015413"/>
            <a:ext cx="1525588" cy="239712"/>
          </a:xfrm>
          <a:prstGeom prst="rect">
            <a:avLst/>
          </a:prstGeom>
          <a:noFill/>
          <a:ln w="9525">
            <a:noFill/>
            <a:miter lim="800000"/>
            <a:headEnd/>
            <a:tailEnd/>
          </a:ln>
        </p:spPr>
        <p:txBody>
          <a:bodyPr wrap="none" lIns="0" tIns="0" rIns="0" bIns="0">
            <a:spAutoFit/>
          </a:bodyPr>
          <a:lstStyle/>
          <a:p>
            <a:pPr marL="465138" lvl="4" algn="r" defTabSz="952500" eaLnBrk="0" hangingPunct="0"/>
            <a:r>
              <a:rPr lang="en-US" sz="1200" b="0"/>
              <a:t>Bruce Kraemer (Marvell)</a:t>
            </a:r>
          </a:p>
        </p:txBody>
      </p:sp>
      <p:sp>
        <p:nvSpPr>
          <p:cNvPr id="65543" name="Slide Number Placeholder 6"/>
          <p:cNvSpPr txBox="1">
            <a:spLocks noGrp="1"/>
          </p:cNvSpPr>
          <p:nvPr/>
        </p:nvSpPr>
        <p:spPr bwMode="auto">
          <a:xfrm>
            <a:off x="3487738" y="9015413"/>
            <a:ext cx="309562" cy="239712"/>
          </a:xfrm>
          <a:prstGeom prst="rect">
            <a:avLst/>
          </a:prstGeom>
          <a:noFill/>
          <a:ln w="9525">
            <a:noFill/>
            <a:miter lim="800000"/>
            <a:headEnd/>
            <a:tailEnd/>
          </a:ln>
        </p:spPr>
        <p:txBody>
          <a:bodyPr wrap="none" lIns="0" tIns="0" rIns="0" bIns="0">
            <a:spAutoFit/>
          </a:bodyPr>
          <a:lstStyle/>
          <a:p>
            <a:pPr algn="r" defTabSz="952500" eaLnBrk="0" hangingPunct="0"/>
            <a:r>
              <a:rPr lang="en-US" sz="1200" b="0"/>
              <a:t>Page </a:t>
            </a:r>
            <a:fld id="{69619CD1-1C3C-4FAF-86E4-FA9F0440B070}" type="slidenum">
              <a:rPr lang="en-US" sz="1200" b="0"/>
              <a:pPr algn="r" defTabSz="952500" eaLnBrk="0" hangingPunct="0"/>
              <a:t>39</a:t>
            </a:fld>
            <a:endParaRPr lang="en-US" sz="1200" b="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3"/>
          <p:cNvSpPr>
            <a:spLocks noGrp="1" noChangeArrowheads="1"/>
          </p:cNvSpPr>
          <p:nvPr>
            <p:ph type="dt" sz="quarter" idx="1"/>
          </p:nvPr>
        </p:nvSpPr>
        <p:spPr>
          <a:noFill/>
          <a:ln>
            <a:miter lim="800000"/>
            <a:headEnd/>
            <a:tailEnd/>
          </a:ln>
        </p:spPr>
        <p:txBody>
          <a:bodyPr/>
          <a:lstStyle/>
          <a:p>
            <a:r>
              <a:rPr lang="en-US" smtClean="0"/>
              <a:t>doc 11-11-1357r3November 2011</a:t>
            </a:r>
          </a:p>
        </p:txBody>
      </p:sp>
      <p:sp>
        <p:nvSpPr>
          <p:cNvPr id="67586" name="Slide Image Placeholder 1"/>
          <p:cNvSpPr>
            <a:spLocks noGrp="1" noRot="1" noChangeAspect="1" noTextEdit="1"/>
          </p:cNvSpPr>
          <p:nvPr>
            <p:ph type="sldImg"/>
          </p:nvPr>
        </p:nvSpPr>
        <p:spPr>
          <a:xfrm>
            <a:off x="1208088" y="703263"/>
            <a:ext cx="4641850" cy="3481387"/>
          </a:xfrm>
          <a:ln/>
        </p:spPr>
      </p:sp>
      <p:sp>
        <p:nvSpPr>
          <p:cNvPr id="67587" name="Notes Placeholder 2"/>
          <p:cNvSpPr>
            <a:spLocks noGrp="1"/>
          </p:cNvSpPr>
          <p:nvPr>
            <p:ph type="body" idx="1"/>
          </p:nvPr>
        </p:nvSpPr>
        <p:spPr>
          <a:noFill/>
        </p:spPr>
        <p:txBody>
          <a:bodyPr lIns="95560" tIns="46971" rIns="95560" bIns="46971"/>
          <a:lstStyle/>
          <a:p>
            <a:endParaRPr lang="en-GB" smtClean="0"/>
          </a:p>
        </p:txBody>
      </p:sp>
      <p:sp>
        <p:nvSpPr>
          <p:cNvPr id="67588" name="Header Placeholder 3"/>
          <p:cNvSpPr txBox="1">
            <a:spLocks noGrp="1"/>
          </p:cNvSpPr>
          <p:nvPr/>
        </p:nvSpPr>
        <p:spPr bwMode="auto">
          <a:xfrm>
            <a:off x="4746625" y="31750"/>
            <a:ext cx="1643063" cy="279400"/>
          </a:xfrm>
          <a:prstGeom prst="rect">
            <a:avLst/>
          </a:prstGeom>
          <a:noFill/>
          <a:ln w="9525">
            <a:noFill/>
            <a:miter lim="800000"/>
            <a:headEnd/>
            <a:tailEnd/>
          </a:ln>
        </p:spPr>
        <p:txBody>
          <a:bodyPr wrap="none" lIns="0" tIns="0" rIns="0" bIns="0" anchor="b">
            <a:spAutoFit/>
          </a:bodyPr>
          <a:lstStyle/>
          <a:p>
            <a:pPr algn="r" defTabSz="952500" eaLnBrk="0" hangingPunct="0"/>
            <a:r>
              <a:rPr lang="en-US" sz="1400"/>
              <a:t>doc.: IEEE 802.11-11/0484r0</a:t>
            </a:r>
          </a:p>
        </p:txBody>
      </p:sp>
      <p:sp>
        <p:nvSpPr>
          <p:cNvPr id="67589" name="Date Placeholder 4"/>
          <p:cNvSpPr txBox="1">
            <a:spLocks noGrp="1"/>
          </p:cNvSpPr>
          <p:nvPr/>
        </p:nvSpPr>
        <p:spPr bwMode="auto">
          <a:xfrm>
            <a:off x="665163" y="31750"/>
            <a:ext cx="561975" cy="279400"/>
          </a:xfrm>
          <a:prstGeom prst="rect">
            <a:avLst/>
          </a:prstGeom>
          <a:noFill/>
          <a:ln w="9525">
            <a:noFill/>
            <a:miter lim="800000"/>
            <a:headEnd/>
            <a:tailEnd/>
          </a:ln>
        </p:spPr>
        <p:txBody>
          <a:bodyPr wrap="none" lIns="0" tIns="0" rIns="0" bIns="0" anchor="b">
            <a:spAutoFit/>
          </a:bodyPr>
          <a:lstStyle/>
          <a:p>
            <a:pPr defTabSz="952500" eaLnBrk="0" hangingPunct="0"/>
            <a:r>
              <a:rPr lang="en-US" sz="1400"/>
              <a:t>May 2011</a:t>
            </a:r>
          </a:p>
        </p:txBody>
      </p:sp>
      <p:sp>
        <p:nvSpPr>
          <p:cNvPr id="67590" name="Footer Placeholder 5"/>
          <p:cNvSpPr txBox="1">
            <a:spLocks noGrp="1"/>
          </p:cNvSpPr>
          <p:nvPr/>
        </p:nvSpPr>
        <p:spPr bwMode="auto">
          <a:xfrm>
            <a:off x="4864100" y="9015413"/>
            <a:ext cx="1525588" cy="239712"/>
          </a:xfrm>
          <a:prstGeom prst="rect">
            <a:avLst/>
          </a:prstGeom>
          <a:noFill/>
          <a:ln w="9525">
            <a:noFill/>
            <a:miter lim="800000"/>
            <a:headEnd/>
            <a:tailEnd/>
          </a:ln>
        </p:spPr>
        <p:txBody>
          <a:bodyPr wrap="none" lIns="0" tIns="0" rIns="0" bIns="0">
            <a:spAutoFit/>
          </a:bodyPr>
          <a:lstStyle/>
          <a:p>
            <a:pPr marL="465138" lvl="4" algn="r" defTabSz="952500" eaLnBrk="0" hangingPunct="0"/>
            <a:r>
              <a:rPr lang="en-US" sz="1200" b="0"/>
              <a:t>Bruce Kraemer (Marvell)</a:t>
            </a:r>
          </a:p>
        </p:txBody>
      </p:sp>
      <p:sp>
        <p:nvSpPr>
          <p:cNvPr id="67591" name="Slide Number Placeholder 6"/>
          <p:cNvSpPr txBox="1">
            <a:spLocks noGrp="1"/>
          </p:cNvSpPr>
          <p:nvPr/>
        </p:nvSpPr>
        <p:spPr bwMode="auto">
          <a:xfrm>
            <a:off x="3487738" y="9015413"/>
            <a:ext cx="309562" cy="239712"/>
          </a:xfrm>
          <a:prstGeom prst="rect">
            <a:avLst/>
          </a:prstGeom>
          <a:noFill/>
          <a:ln w="9525">
            <a:noFill/>
            <a:miter lim="800000"/>
            <a:headEnd/>
            <a:tailEnd/>
          </a:ln>
        </p:spPr>
        <p:txBody>
          <a:bodyPr wrap="none" lIns="0" tIns="0" rIns="0" bIns="0">
            <a:spAutoFit/>
          </a:bodyPr>
          <a:lstStyle/>
          <a:p>
            <a:pPr algn="r" defTabSz="952500" eaLnBrk="0" hangingPunct="0"/>
            <a:r>
              <a:rPr lang="en-US" sz="1200" b="0"/>
              <a:t>Page </a:t>
            </a:r>
            <a:fld id="{70A094E4-F12A-43B7-BAE1-6FF1874BBD77}" type="slidenum">
              <a:rPr lang="en-US" sz="1200" b="0"/>
              <a:pPr algn="r" defTabSz="952500" eaLnBrk="0" hangingPunct="0"/>
              <a:t>40</a:t>
            </a:fld>
            <a:endParaRPr lang="en-US" sz="1200" b="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Rectangle 3"/>
          <p:cNvSpPr>
            <a:spLocks noGrp="1" noChangeArrowheads="1"/>
          </p:cNvSpPr>
          <p:nvPr>
            <p:ph type="dt" sz="quarter" idx="1"/>
          </p:nvPr>
        </p:nvSpPr>
        <p:spPr>
          <a:noFill/>
          <a:ln>
            <a:miter lim="800000"/>
            <a:headEnd/>
            <a:tailEnd/>
          </a:ln>
        </p:spPr>
        <p:txBody>
          <a:bodyPr/>
          <a:lstStyle/>
          <a:p>
            <a:r>
              <a:rPr lang="en-US" smtClean="0"/>
              <a:t>doc 11-11-1357r3November 2011</a:t>
            </a:r>
          </a:p>
        </p:txBody>
      </p:sp>
      <p:sp>
        <p:nvSpPr>
          <p:cNvPr id="69634" name="Slide Image Placeholder 1"/>
          <p:cNvSpPr>
            <a:spLocks noGrp="1" noRot="1" noChangeAspect="1" noTextEdit="1"/>
          </p:cNvSpPr>
          <p:nvPr>
            <p:ph type="sldImg"/>
          </p:nvPr>
        </p:nvSpPr>
        <p:spPr>
          <a:xfrm>
            <a:off x="1208088" y="703263"/>
            <a:ext cx="4641850" cy="3481387"/>
          </a:xfrm>
          <a:ln/>
        </p:spPr>
      </p:sp>
      <p:sp>
        <p:nvSpPr>
          <p:cNvPr id="69635" name="Notes Placeholder 2"/>
          <p:cNvSpPr>
            <a:spLocks noGrp="1"/>
          </p:cNvSpPr>
          <p:nvPr>
            <p:ph type="body" idx="1"/>
          </p:nvPr>
        </p:nvSpPr>
        <p:spPr>
          <a:noFill/>
        </p:spPr>
        <p:txBody>
          <a:bodyPr lIns="95560" tIns="46971" rIns="95560" bIns="46971"/>
          <a:lstStyle/>
          <a:p>
            <a:endParaRPr lang="en-GB" smtClean="0"/>
          </a:p>
        </p:txBody>
      </p:sp>
      <p:sp>
        <p:nvSpPr>
          <p:cNvPr id="69636" name="Header Placeholder 3"/>
          <p:cNvSpPr txBox="1">
            <a:spLocks noGrp="1"/>
          </p:cNvSpPr>
          <p:nvPr/>
        </p:nvSpPr>
        <p:spPr bwMode="auto">
          <a:xfrm>
            <a:off x="4746625" y="31750"/>
            <a:ext cx="1643063" cy="279400"/>
          </a:xfrm>
          <a:prstGeom prst="rect">
            <a:avLst/>
          </a:prstGeom>
          <a:noFill/>
          <a:ln w="9525">
            <a:noFill/>
            <a:miter lim="800000"/>
            <a:headEnd/>
            <a:tailEnd/>
          </a:ln>
        </p:spPr>
        <p:txBody>
          <a:bodyPr wrap="none" lIns="0" tIns="0" rIns="0" bIns="0" anchor="b">
            <a:spAutoFit/>
          </a:bodyPr>
          <a:lstStyle/>
          <a:p>
            <a:pPr algn="r" defTabSz="952500" eaLnBrk="0" hangingPunct="0"/>
            <a:r>
              <a:rPr lang="en-US" sz="1400"/>
              <a:t>doc.: IEEE 802.11-11/0484r0</a:t>
            </a:r>
          </a:p>
        </p:txBody>
      </p:sp>
      <p:sp>
        <p:nvSpPr>
          <p:cNvPr id="69637" name="Date Placeholder 4"/>
          <p:cNvSpPr txBox="1">
            <a:spLocks noGrp="1"/>
          </p:cNvSpPr>
          <p:nvPr/>
        </p:nvSpPr>
        <p:spPr bwMode="auto">
          <a:xfrm>
            <a:off x="665163" y="31750"/>
            <a:ext cx="561975" cy="279400"/>
          </a:xfrm>
          <a:prstGeom prst="rect">
            <a:avLst/>
          </a:prstGeom>
          <a:noFill/>
          <a:ln w="9525">
            <a:noFill/>
            <a:miter lim="800000"/>
            <a:headEnd/>
            <a:tailEnd/>
          </a:ln>
        </p:spPr>
        <p:txBody>
          <a:bodyPr wrap="none" lIns="0" tIns="0" rIns="0" bIns="0" anchor="b">
            <a:spAutoFit/>
          </a:bodyPr>
          <a:lstStyle/>
          <a:p>
            <a:pPr defTabSz="952500" eaLnBrk="0" hangingPunct="0"/>
            <a:r>
              <a:rPr lang="en-US" sz="1400"/>
              <a:t>May 2011</a:t>
            </a:r>
          </a:p>
        </p:txBody>
      </p:sp>
      <p:sp>
        <p:nvSpPr>
          <p:cNvPr id="69638" name="Footer Placeholder 5"/>
          <p:cNvSpPr txBox="1">
            <a:spLocks noGrp="1"/>
          </p:cNvSpPr>
          <p:nvPr/>
        </p:nvSpPr>
        <p:spPr bwMode="auto">
          <a:xfrm>
            <a:off x="4864100" y="9015413"/>
            <a:ext cx="1525588" cy="239712"/>
          </a:xfrm>
          <a:prstGeom prst="rect">
            <a:avLst/>
          </a:prstGeom>
          <a:noFill/>
          <a:ln w="9525">
            <a:noFill/>
            <a:miter lim="800000"/>
            <a:headEnd/>
            <a:tailEnd/>
          </a:ln>
        </p:spPr>
        <p:txBody>
          <a:bodyPr wrap="none" lIns="0" tIns="0" rIns="0" bIns="0">
            <a:spAutoFit/>
          </a:bodyPr>
          <a:lstStyle/>
          <a:p>
            <a:pPr marL="465138" lvl="4" algn="r" defTabSz="952500" eaLnBrk="0" hangingPunct="0"/>
            <a:r>
              <a:rPr lang="en-US" sz="1200" b="0"/>
              <a:t>Bruce Kraemer (Marvell)</a:t>
            </a:r>
          </a:p>
        </p:txBody>
      </p:sp>
      <p:sp>
        <p:nvSpPr>
          <p:cNvPr id="69639" name="Slide Number Placeholder 6"/>
          <p:cNvSpPr txBox="1">
            <a:spLocks noGrp="1"/>
          </p:cNvSpPr>
          <p:nvPr/>
        </p:nvSpPr>
        <p:spPr bwMode="auto">
          <a:xfrm>
            <a:off x="3487738" y="9015413"/>
            <a:ext cx="309562" cy="239712"/>
          </a:xfrm>
          <a:prstGeom prst="rect">
            <a:avLst/>
          </a:prstGeom>
          <a:noFill/>
          <a:ln w="9525">
            <a:noFill/>
            <a:miter lim="800000"/>
            <a:headEnd/>
            <a:tailEnd/>
          </a:ln>
        </p:spPr>
        <p:txBody>
          <a:bodyPr wrap="none" lIns="0" tIns="0" rIns="0" bIns="0">
            <a:spAutoFit/>
          </a:bodyPr>
          <a:lstStyle/>
          <a:p>
            <a:pPr algn="r" defTabSz="952500" eaLnBrk="0" hangingPunct="0"/>
            <a:r>
              <a:rPr lang="en-US" sz="1200" b="0"/>
              <a:t>Page </a:t>
            </a:r>
            <a:fld id="{8B7D9A30-DF5E-4FF7-A598-D56C8A6DA15B}" type="slidenum">
              <a:rPr lang="en-US" sz="1200" b="0"/>
              <a:pPr algn="r" defTabSz="952500" eaLnBrk="0" hangingPunct="0"/>
              <a:t>41</a:t>
            </a:fld>
            <a:endParaRPr lang="en-US" sz="1200" b="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Rectangle 3"/>
          <p:cNvSpPr>
            <a:spLocks noGrp="1" noChangeArrowheads="1"/>
          </p:cNvSpPr>
          <p:nvPr>
            <p:ph type="dt" sz="quarter" idx="1"/>
          </p:nvPr>
        </p:nvSpPr>
        <p:spPr>
          <a:noFill/>
          <a:ln>
            <a:miter lim="800000"/>
            <a:headEnd/>
            <a:tailEnd/>
          </a:ln>
        </p:spPr>
        <p:txBody>
          <a:bodyPr/>
          <a:lstStyle/>
          <a:p>
            <a:r>
              <a:rPr lang="en-US" smtClean="0"/>
              <a:t>doc 11-11-1357r3November 2011</a:t>
            </a:r>
          </a:p>
        </p:txBody>
      </p:sp>
      <p:sp>
        <p:nvSpPr>
          <p:cNvPr id="71682" name="Slide Image Placeholder 1"/>
          <p:cNvSpPr>
            <a:spLocks noGrp="1" noRot="1" noChangeAspect="1" noTextEdit="1"/>
          </p:cNvSpPr>
          <p:nvPr>
            <p:ph type="sldImg"/>
          </p:nvPr>
        </p:nvSpPr>
        <p:spPr>
          <a:xfrm>
            <a:off x="1208088" y="703263"/>
            <a:ext cx="4641850" cy="3481387"/>
          </a:xfrm>
          <a:ln/>
        </p:spPr>
      </p:sp>
      <p:sp>
        <p:nvSpPr>
          <p:cNvPr id="71683" name="Notes Placeholder 2"/>
          <p:cNvSpPr>
            <a:spLocks noGrp="1"/>
          </p:cNvSpPr>
          <p:nvPr>
            <p:ph type="body" idx="1"/>
          </p:nvPr>
        </p:nvSpPr>
        <p:spPr>
          <a:noFill/>
        </p:spPr>
        <p:txBody>
          <a:bodyPr lIns="95560" tIns="46971" rIns="95560" bIns="46971"/>
          <a:lstStyle/>
          <a:p>
            <a:endParaRPr lang="en-GB" smtClean="0"/>
          </a:p>
        </p:txBody>
      </p:sp>
      <p:sp>
        <p:nvSpPr>
          <p:cNvPr id="71684" name="Header Placeholder 3"/>
          <p:cNvSpPr txBox="1">
            <a:spLocks noGrp="1"/>
          </p:cNvSpPr>
          <p:nvPr/>
        </p:nvSpPr>
        <p:spPr bwMode="auto">
          <a:xfrm>
            <a:off x="4746625" y="31750"/>
            <a:ext cx="1643063" cy="279400"/>
          </a:xfrm>
          <a:prstGeom prst="rect">
            <a:avLst/>
          </a:prstGeom>
          <a:noFill/>
          <a:ln w="9525">
            <a:noFill/>
            <a:miter lim="800000"/>
            <a:headEnd/>
            <a:tailEnd/>
          </a:ln>
        </p:spPr>
        <p:txBody>
          <a:bodyPr wrap="none" lIns="0" tIns="0" rIns="0" bIns="0" anchor="b">
            <a:spAutoFit/>
          </a:bodyPr>
          <a:lstStyle/>
          <a:p>
            <a:pPr algn="r" defTabSz="952500" eaLnBrk="0" hangingPunct="0"/>
            <a:r>
              <a:rPr lang="en-US" sz="1400"/>
              <a:t>doc.: IEEE 802.11-11/0484r0</a:t>
            </a:r>
          </a:p>
        </p:txBody>
      </p:sp>
      <p:sp>
        <p:nvSpPr>
          <p:cNvPr id="71685" name="Date Placeholder 4"/>
          <p:cNvSpPr txBox="1">
            <a:spLocks noGrp="1"/>
          </p:cNvSpPr>
          <p:nvPr/>
        </p:nvSpPr>
        <p:spPr bwMode="auto">
          <a:xfrm>
            <a:off x="665163" y="31750"/>
            <a:ext cx="561975" cy="279400"/>
          </a:xfrm>
          <a:prstGeom prst="rect">
            <a:avLst/>
          </a:prstGeom>
          <a:noFill/>
          <a:ln w="9525">
            <a:noFill/>
            <a:miter lim="800000"/>
            <a:headEnd/>
            <a:tailEnd/>
          </a:ln>
        </p:spPr>
        <p:txBody>
          <a:bodyPr wrap="none" lIns="0" tIns="0" rIns="0" bIns="0" anchor="b">
            <a:spAutoFit/>
          </a:bodyPr>
          <a:lstStyle/>
          <a:p>
            <a:pPr defTabSz="952500" eaLnBrk="0" hangingPunct="0"/>
            <a:r>
              <a:rPr lang="en-US" sz="1400"/>
              <a:t>May 2011</a:t>
            </a:r>
          </a:p>
        </p:txBody>
      </p:sp>
      <p:sp>
        <p:nvSpPr>
          <p:cNvPr id="71686" name="Footer Placeholder 5"/>
          <p:cNvSpPr txBox="1">
            <a:spLocks noGrp="1"/>
          </p:cNvSpPr>
          <p:nvPr/>
        </p:nvSpPr>
        <p:spPr bwMode="auto">
          <a:xfrm>
            <a:off x="4864100" y="9015413"/>
            <a:ext cx="1525588" cy="239712"/>
          </a:xfrm>
          <a:prstGeom prst="rect">
            <a:avLst/>
          </a:prstGeom>
          <a:noFill/>
          <a:ln w="9525">
            <a:noFill/>
            <a:miter lim="800000"/>
            <a:headEnd/>
            <a:tailEnd/>
          </a:ln>
        </p:spPr>
        <p:txBody>
          <a:bodyPr wrap="none" lIns="0" tIns="0" rIns="0" bIns="0">
            <a:spAutoFit/>
          </a:bodyPr>
          <a:lstStyle/>
          <a:p>
            <a:pPr marL="465138" lvl="4" algn="r" defTabSz="952500" eaLnBrk="0" hangingPunct="0"/>
            <a:r>
              <a:rPr lang="en-US" sz="1200" b="0"/>
              <a:t>Bruce Kraemer (Marvell)</a:t>
            </a:r>
          </a:p>
        </p:txBody>
      </p:sp>
      <p:sp>
        <p:nvSpPr>
          <p:cNvPr id="71687" name="Slide Number Placeholder 6"/>
          <p:cNvSpPr txBox="1">
            <a:spLocks noGrp="1"/>
          </p:cNvSpPr>
          <p:nvPr/>
        </p:nvSpPr>
        <p:spPr bwMode="auto">
          <a:xfrm>
            <a:off x="3487738" y="9015413"/>
            <a:ext cx="309562" cy="239712"/>
          </a:xfrm>
          <a:prstGeom prst="rect">
            <a:avLst/>
          </a:prstGeom>
          <a:noFill/>
          <a:ln w="9525">
            <a:noFill/>
            <a:miter lim="800000"/>
            <a:headEnd/>
            <a:tailEnd/>
          </a:ln>
        </p:spPr>
        <p:txBody>
          <a:bodyPr wrap="none" lIns="0" tIns="0" rIns="0" bIns="0">
            <a:spAutoFit/>
          </a:bodyPr>
          <a:lstStyle/>
          <a:p>
            <a:pPr algn="r" defTabSz="952500" eaLnBrk="0" hangingPunct="0"/>
            <a:r>
              <a:rPr lang="en-US" sz="1200" b="0"/>
              <a:t>Page </a:t>
            </a:r>
            <a:fld id="{533198D6-137A-451B-B6C8-97F3D4443267}" type="slidenum">
              <a:rPr lang="en-US" sz="1200" b="0"/>
              <a:pPr algn="r" defTabSz="952500" eaLnBrk="0" hangingPunct="0"/>
              <a:t>42</a:t>
            </a:fld>
            <a:endParaRPr lang="en-US" sz="1200" b="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3"/>
          <p:cNvSpPr>
            <a:spLocks noGrp="1" noChangeArrowheads="1"/>
          </p:cNvSpPr>
          <p:nvPr>
            <p:ph type="dt" sz="quarter" idx="1"/>
          </p:nvPr>
        </p:nvSpPr>
        <p:spPr>
          <a:noFill/>
          <a:ln>
            <a:miter lim="800000"/>
            <a:headEnd/>
            <a:tailEnd/>
          </a:ln>
        </p:spPr>
        <p:txBody>
          <a:bodyPr/>
          <a:lstStyle/>
          <a:p>
            <a:r>
              <a:rPr lang="en-US" smtClean="0"/>
              <a:t>doc 11-11-1357r3November 2011</a:t>
            </a:r>
          </a:p>
        </p:txBody>
      </p:sp>
      <p:sp>
        <p:nvSpPr>
          <p:cNvPr id="76802"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802.11-11/1357r2</a:t>
            </a:r>
          </a:p>
        </p:txBody>
      </p:sp>
      <p:sp>
        <p:nvSpPr>
          <p:cNvPr id="76803" name="Rectangle 3"/>
          <p:cNvSpPr txBox="1">
            <a:spLocks noGrp="1" noChangeArrowheads="1"/>
          </p:cNvSpPr>
          <p:nvPr/>
        </p:nvSpPr>
        <p:spPr bwMode="auto">
          <a:xfrm>
            <a:off x="665163"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76804"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76805" name="Rectangle 7"/>
          <p:cNvSpPr>
            <a:spLocks noGrp="1" noChangeArrowheads="1"/>
          </p:cNvSpPr>
          <p:nvPr>
            <p:ph type="sldNum" sz="quarter" idx="5"/>
          </p:nvPr>
        </p:nvSpPr>
        <p:spPr>
          <a:xfrm>
            <a:off x="3292475" y="9015413"/>
            <a:ext cx="506413" cy="190500"/>
          </a:xfrm>
          <a:noFill/>
          <a:ln>
            <a:miter lim="800000"/>
            <a:headEnd/>
            <a:tailEnd/>
          </a:ln>
        </p:spPr>
        <p:txBody>
          <a:bodyPr/>
          <a:lstStyle/>
          <a:p>
            <a:pPr defTabSz="946150"/>
            <a:r>
              <a:rPr lang="en-US" smtClean="0"/>
              <a:t>Page </a:t>
            </a:r>
            <a:fld id="{3F089622-0A4E-4B32-9E80-6503AC09F837}" type="slidenum">
              <a:rPr lang="en-US" smtClean="0"/>
              <a:pPr defTabSz="946150"/>
              <a:t>46</a:t>
            </a:fld>
            <a:endParaRPr lang="en-US" smtClean="0"/>
          </a:p>
        </p:txBody>
      </p:sp>
      <p:sp>
        <p:nvSpPr>
          <p:cNvPr id="76806" name="Rectangle 2"/>
          <p:cNvSpPr>
            <a:spLocks noGrp="1" noRot="1" noChangeAspect="1" noChangeArrowheads="1" noTextEdit="1"/>
          </p:cNvSpPr>
          <p:nvPr>
            <p:ph type="sldImg"/>
          </p:nvPr>
        </p:nvSpPr>
        <p:spPr>
          <a:ln/>
        </p:spPr>
      </p:sp>
      <p:sp>
        <p:nvSpPr>
          <p:cNvPr id="7680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3"/>
          <p:cNvSpPr>
            <a:spLocks noGrp="1" noChangeArrowheads="1"/>
          </p:cNvSpPr>
          <p:nvPr>
            <p:ph type="dt" sz="quarter" idx="1"/>
          </p:nvPr>
        </p:nvSpPr>
        <p:spPr>
          <a:noFill/>
          <a:ln>
            <a:miter lim="800000"/>
            <a:headEnd/>
            <a:tailEnd/>
          </a:ln>
        </p:spPr>
        <p:txBody>
          <a:bodyPr/>
          <a:lstStyle/>
          <a:p>
            <a:r>
              <a:rPr lang="en-US" smtClean="0"/>
              <a:t>doc 11-11-1357r3November 2011</a:t>
            </a:r>
          </a:p>
        </p:txBody>
      </p:sp>
      <p:sp>
        <p:nvSpPr>
          <p:cNvPr id="78850" name="Slide Image Placeholder 1"/>
          <p:cNvSpPr>
            <a:spLocks noGrp="1" noRot="1" noChangeAspect="1" noTextEdit="1"/>
          </p:cNvSpPr>
          <p:nvPr>
            <p:ph type="sldImg"/>
          </p:nvPr>
        </p:nvSpPr>
        <p:spPr>
          <a:xfrm>
            <a:off x="1206500" y="703263"/>
            <a:ext cx="4640263" cy="3479800"/>
          </a:xfrm>
          <a:ln/>
        </p:spPr>
      </p:sp>
      <p:sp>
        <p:nvSpPr>
          <p:cNvPr id="78851" name="Notes Placeholder 2"/>
          <p:cNvSpPr>
            <a:spLocks noGrp="1"/>
          </p:cNvSpPr>
          <p:nvPr>
            <p:ph type="body" idx="1"/>
          </p:nvPr>
        </p:nvSpPr>
        <p:spPr>
          <a:noFill/>
        </p:spPr>
        <p:txBody>
          <a:bodyPr/>
          <a:lstStyle/>
          <a:p>
            <a:endParaRPr lang="en-US" smtClean="0"/>
          </a:p>
        </p:txBody>
      </p:sp>
      <p:sp>
        <p:nvSpPr>
          <p:cNvPr id="78852" name="Header Placeholder 3"/>
          <p:cNvSpPr>
            <a:spLocks noGrp="1"/>
          </p:cNvSpPr>
          <p:nvPr>
            <p:ph type="hdr" sz="quarter"/>
          </p:nvPr>
        </p:nvSpPr>
        <p:spPr>
          <a:xfrm>
            <a:off x="4203700" y="95250"/>
            <a:ext cx="2185988" cy="215900"/>
          </a:xfrm>
          <a:noFill/>
          <a:ln>
            <a:miter lim="800000"/>
            <a:headEnd/>
            <a:tailEnd/>
          </a:ln>
        </p:spPr>
        <p:txBody>
          <a:bodyPr/>
          <a:lstStyle/>
          <a:p>
            <a:r>
              <a:rPr lang="en-US" smtClean="0"/>
              <a:t>doc.: IEEE 802.11-11/1357r2</a:t>
            </a:r>
          </a:p>
        </p:txBody>
      </p:sp>
      <p:sp>
        <p:nvSpPr>
          <p:cNvPr id="78853" name="Date Placeholder 4"/>
          <p:cNvSpPr txBox="1">
            <a:spLocks noGrp="1"/>
          </p:cNvSpPr>
          <p:nvPr/>
        </p:nvSpPr>
        <p:spPr bwMode="auto">
          <a:xfrm>
            <a:off x="665163"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78854" name="Footer Placeholder 5"/>
          <p:cNvSpPr>
            <a:spLocks noGrp="1"/>
          </p:cNvSpPr>
          <p:nvPr>
            <p:ph type="ftr" sz="quarter" idx="4"/>
          </p:nvPr>
        </p:nvSpPr>
        <p:spPr>
          <a:xfrm>
            <a:off x="4537075" y="9015413"/>
            <a:ext cx="1852613" cy="190500"/>
          </a:xfrm>
          <a:noFill/>
          <a:ln>
            <a:miter lim="800000"/>
            <a:headEnd/>
            <a:tailEnd/>
          </a:ln>
        </p:spPr>
        <p:txBody>
          <a:bodyPr/>
          <a:lstStyle/>
          <a:p>
            <a:pPr lvl="4"/>
            <a:r>
              <a:rPr lang="en-US" smtClean="0"/>
              <a:t>Andrew Myles, Cisco</a:t>
            </a:r>
          </a:p>
        </p:txBody>
      </p:sp>
      <p:sp>
        <p:nvSpPr>
          <p:cNvPr id="78855" name="Slide Number Placeholder 6"/>
          <p:cNvSpPr>
            <a:spLocks noGrp="1"/>
          </p:cNvSpPr>
          <p:nvPr>
            <p:ph type="sldNum" sz="quarter" idx="5"/>
          </p:nvPr>
        </p:nvSpPr>
        <p:spPr>
          <a:xfrm>
            <a:off x="3292475" y="9015413"/>
            <a:ext cx="506413" cy="190500"/>
          </a:xfrm>
          <a:noFill/>
          <a:ln>
            <a:miter lim="800000"/>
            <a:headEnd/>
            <a:tailEnd/>
          </a:ln>
        </p:spPr>
        <p:txBody>
          <a:bodyPr/>
          <a:lstStyle/>
          <a:p>
            <a:pPr defTabSz="946150"/>
            <a:r>
              <a:rPr lang="en-US" smtClean="0"/>
              <a:t>Page </a:t>
            </a:r>
            <a:fld id="{44DA5C67-4DF0-48E3-AA46-87C6B43B4068}" type="slidenum">
              <a:rPr lang="en-US" smtClean="0"/>
              <a:pPr defTabSz="946150"/>
              <a:t>47</a:t>
            </a:fld>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1" name="Rectangle 3"/>
          <p:cNvSpPr>
            <a:spLocks noGrp="1" noChangeArrowheads="1"/>
          </p:cNvSpPr>
          <p:nvPr>
            <p:ph type="dt" sz="quarter" idx="1"/>
          </p:nvPr>
        </p:nvSpPr>
        <p:spPr>
          <a:noFill/>
          <a:ln>
            <a:miter lim="800000"/>
            <a:headEnd/>
            <a:tailEnd/>
          </a:ln>
        </p:spPr>
        <p:txBody>
          <a:bodyPr/>
          <a:lstStyle/>
          <a:p>
            <a:r>
              <a:rPr lang="en-US" smtClean="0"/>
              <a:t>doc 11-11-1357r3November 2011</a:t>
            </a:r>
          </a:p>
        </p:txBody>
      </p:sp>
      <p:sp>
        <p:nvSpPr>
          <p:cNvPr id="81922" name="Slide Image Placeholder 1"/>
          <p:cNvSpPr>
            <a:spLocks noGrp="1" noRot="1" noChangeAspect="1" noTextEdit="1"/>
          </p:cNvSpPr>
          <p:nvPr>
            <p:ph type="sldImg"/>
          </p:nvPr>
        </p:nvSpPr>
        <p:spPr>
          <a:ln/>
        </p:spPr>
      </p:sp>
      <p:sp>
        <p:nvSpPr>
          <p:cNvPr id="81923" name="Notes Placeholder 2"/>
          <p:cNvSpPr>
            <a:spLocks noGrp="1"/>
          </p:cNvSpPr>
          <p:nvPr>
            <p:ph type="body" idx="1"/>
          </p:nvPr>
        </p:nvSpPr>
        <p:spPr>
          <a:noFill/>
        </p:spPr>
        <p:txBody>
          <a:bodyPr/>
          <a:lstStyle/>
          <a:p>
            <a:endParaRPr lang="en-US" smtClean="0"/>
          </a:p>
        </p:txBody>
      </p:sp>
      <p:sp>
        <p:nvSpPr>
          <p:cNvPr id="81924" name="Header Placeholder 3"/>
          <p:cNvSpPr>
            <a:spLocks noGrp="1"/>
          </p:cNvSpPr>
          <p:nvPr>
            <p:ph type="hdr" sz="quarter"/>
          </p:nvPr>
        </p:nvSpPr>
        <p:spPr>
          <a:xfrm>
            <a:off x="4203700" y="95250"/>
            <a:ext cx="2185988" cy="215900"/>
          </a:xfrm>
          <a:noFill/>
          <a:ln>
            <a:miter lim="800000"/>
            <a:headEnd/>
            <a:tailEnd/>
          </a:ln>
        </p:spPr>
        <p:txBody>
          <a:bodyPr/>
          <a:lstStyle/>
          <a:p>
            <a:r>
              <a:rPr lang="en-US" smtClean="0"/>
              <a:t>doc.: IEEE 802.11-11/1357r2</a:t>
            </a:r>
          </a:p>
        </p:txBody>
      </p:sp>
      <p:sp>
        <p:nvSpPr>
          <p:cNvPr id="81925" name="Date Placeholder 4"/>
          <p:cNvSpPr txBox="1">
            <a:spLocks noGrp="1"/>
          </p:cNvSpPr>
          <p:nvPr/>
        </p:nvSpPr>
        <p:spPr bwMode="auto">
          <a:xfrm>
            <a:off x="665163"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81926" name="Footer Placeholder 5"/>
          <p:cNvSpPr>
            <a:spLocks noGrp="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81927" name="Slide Number Placeholder 6"/>
          <p:cNvSpPr>
            <a:spLocks noGrp="1"/>
          </p:cNvSpPr>
          <p:nvPr>
            <p:ph type="sldNum" sz="quarter" idx="5"/>
          </p:nvPr>
        </p:nvSpPr>
        <p:spPr>
          <a:xfrm>
            <a:off x="3292475" y="9015413"/>
            <a:ext cx="506413" cy="190500"/>
          </a:xfrm>
          <a:noFill/>
          <a:ln>
            <a:miter lim="800000"/>
            <a:headEnd/>
            <a:tailEnd/>
          </a:ln>
        </p:spPr>
        <p:txBody>
          <a:bodyPr/>
          <a:lstStyle/>
          <a:p>
            <a:pPr defTabSz="946150"/>
            <a:r>
              <a:rPr lang="en-US" smtClean="0"/>
              <a:t>Page </a:t>
            </a:r>
            <a:fld id="{0FEFBB94-8765-490F-8046-1953BA16E3A1}" type="slidenum">
              <a:rPr lang="en-US" smtClean="0"/>
              <a:pPr defTabSz="946150"/>
              <a:t>49</a:t>
            </a:fld>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69" name="Rectangle 3"/>
          <p:cNvSpPr>
            <a:spLocks noGrp="1" noChangeArrowheads="1"/>
          </p:cNvSpPr>
          <p:nvPr>
            <p:ph type="dt" sz="quarter" idx="1"/>
          </p:nvPr>
        </p:nvSpPr>
        <p:spPr>
          <a:noFill/>
          <a:ln>
            <a:miter lim="800000"/>
            <a:headEnd/>
            <a:tailEnd/>
          </a:ln>
        </p:spPr>
        <p:txBody>
          <a:bodyPr/>
          <a:lstStyle/>
          <a:p>
            <a:r>
              <a:rPr lang="en-US" smtClean="0"/>
              <a:t>doc 11-11-1357r3November 2011</a:t>
            </a:r>
          </a:p>
        </p:txBody>
      </p:sp>
      <p:sp>
        <p:nvSpPr>
          <p:cNvPr id="83970"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802.11-11/1357r2</a:t>
            </a:r>
          </a:p>
        </p:txBody>
      </p:sp>
      <p:sp>
        <p:nvSpPr>
          <p:cNvPr id="83971" name="Rectangle 3"/>
          <p:cNvSpPr txBox="1">
            <a:spLocks noGrp="1" noChangeArrowheads="1"/>
          </p:cNvSpPr>
          <p:nvPr/>
        </p:nvSpPr>
        <p:spPr bwMode="auto">
          <a:xfrm>
            <a:off x="665163"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83972"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83973" name="Rectangle 7"/>
          <p:cNvSpPr>
            <a:spLocks noGrp="1" noChangeArrowheads="1"/>
          </p:cNvSpPr>
          <p:nvPr>
            <p:ph type="sldNum" sz="quarter" idx="5"/>
          </p:nvPr>
        </p:nvSpPr>
        <p:spPr>
          <a:xfrm>
            <a:off x="3292475" y="9015413"/>
            <a:ext cx="506413" cy="190500"/>
          </a:xfrm>
          <a:noFill/>
          <a:ln>
            <a:miter lim="800000"/>
            <a:headEnd/>
            <a:tailEnd/>
          </a:ln>
        </p:spPr>
        <p:txBody>
          <a:bodyPr/>
          <a:lstStyle/>
          <a:p>
            <a:pPr defTabSz="946150"/>
            <a:r>
              <a:rPr lang="en-US" smtClean="0"/>
              <a:t>Page </a:t>
            </a:r>
            <a:fld id="{01167DF1-7227-4772-9169-7EDF31F16805}" type="slidenum">
              <a:rPr lang="en-US" smtClean="0"/>
              <a:pPr defTabSz="946150"/>
              <a:t>50</a:t>
            </a:fld>
            <a:endParaRPr lang="en-US" smtClean="0"/>
          </a:p>
        </p:txBody>
      </p:sp>
      <p:sp>
        <p:nvSpPr>
          <p:cNvPr id="83974" name="Rectangle 2"/>
          <p:cNvSpPr>
            <a:spLocks noGrp="1" noRot="1" noChangeAspect="1" noChangeArrowheads="1" noTextEdit="1"/>
          </p:cNvSpPr>
          <p:nvPr>
            <p:ph type="sldImg"/>
          </p:nvPr>
        </p:nvSpPr>
        <p:spPr>
          <a:ln/>
        </p:spPr>
      </p:sp>
      <p:sp>
        <p:nvSpPr>
          <p:cNvPr id="8397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3"/>
          <p:cNvSpPr>
            <a:spLocks noGrp="1" noChangeArrowheads="1"/>
          </p:cNvSpPr>
          <p:nvPr>
            <p:ph type="dt" sz="quarter" idx="1"/>
          </p:nvPr>
        </p:nvSpPr>
        <p:spPr>
          <a:noFill/>
          <a:ln>
            <a:miter lim="800000"/>
            <a:headEnd/>
            <a:tailEnd/>
          </a:ln>
        </p:spPr>
        <p:txBody>
          <a:bodyPr/>
          <a:lstStyle/>
          <a:p>
            <a:r>
              <a:rPr lang="en-US" smtClean="0"/>
              <a:t>doc 11-11-1357r3November 2011</a:t>
            </a:r>
          </a:p>
        </p:txBody>
      </p:sp>
      <p:sp>
        <p:nvSpPr>
          <p:cNvPr id="19458"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802.11-11/1357r2</a:t>
            </a:r>
          </a:p>
        </p:txBody>
      </p:sp>
      <p:sp>
        <p:nvSpPr>
          <p:cNvPr id="19459" name="Rectangle 3"/>
          <p:cNvSpPr txBox="1">
            <a:spLocks noGrp="1" noChangeArrowheads="1"/>
          </p:cNvSpPr>
          <p:nvPr/>
        </p:nvSpPr>
        <p:spPr bwMode="auto">
          <a:xfrm>
            <a:off x="665163"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19460"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19461" name="Rectangle 7"/>
          <p:cNvSpPr>
            <a:spLocks noGrp="1" noChangeArrowheads="1"/>
          </p:cNvSpPr>
          <p:nvPr>
            <p:ph type="sldNum" sz="quarter" idx="5"/>
          </p:nvPr>
        </p:nvSpPr>
        <p:spPr>
          <a:xfrm>
            <a:off x="3371850" y="9015413"/>
            <a:ext cx="427038" cy="190500"/>
          </a:xfrm>
          <a:noFill/>
          <a:ln>
            <a:miter lim="800000"/>
            <a:headEnd/>
            <a:tailEnd/>
          </a:ln>
        </p:spPr>
        <p:txBody>
          <a:bodyPr/>
          <a:lstStyle/>
          <a:p>
            <a:pPr defTabSz="946150"/>
            <a:r>
              <a:rPr lang="en-US" smtClean="0"/>
              <a:t>Page </a:t>
            </a:r>
            <a:fld id="{5B2925A4-54EB-4CF2-9A90-D3658DEB6363}" type="slidenum">
              <a:rPr lang="en-US" smtClean="0"/>
              <a:pPr defTabSz="946150"/>
              <a:t>2</a:t>
            </a:fld>
            <a:endParaRPr lang="en-US" smtClean="0"/>
          </a:p>
        </p:txBody>
      </p:sp>
      <p:sp>
        <p:nvSpPr>
          <p:cNvPr id="19462" name="Rectangle 2"/>
          <p:cNvSpPr>
            <a:spLocks noGrp="1" noRot="1" noChangeAspect="1" noChangeArrowheads="1" noTextEdit="1"/>
          </p:cNvSpPr>
          <p:nvPr>
            <p:ph type="sldImg"/>
          </p:nvPr>
        </p:nvSpPr>
        <p:spPr>
          <a:ln/>
        </p:spPr>
      </p:sp>
      <p:sp>
        <p:nvSpPr>
          <p:cNvPr id="1946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7" name="Rectangle 3"/>
          <p:cNvSpPr>
            <a:spLocks noGrp="1" noChangeArrowheads="1"/>
          </p:cNvSpPr>
          <p:nvPr>
            <p:ph type="dt" sz="quarter" idx="1"/>
          </p:nvPr>
        </p:nvSpPr>
        <p:spPr>
          <a:noFill/>
          <a:ln>
            <a:miter lim="800000"/>
            <a:headEnd/>
            <a:tailEnd/>
          </a:ln>
        </p:spPr>
        <p:txBody>
          <a:bodyPr/>
          <a:lstStyle/>
          <a:p>
            <a:r>
              <a:rPr lang="en-US" smtClean="0"/>
              <a:t>doc 11-11-1357r3November 2011</a:t>
            </a:r>
          </a:p>
        </p:txBody>
      </p:sp>
      <p:sp>
        <p:nvSpPr>
          <p:cNvPr id="86018"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802.11-11/1357r2</a:t>
            </a:r>
          </a:p>
        </p:txBody>
      </p:sp>
      <p:sp>
        <p:nvSpPr>
          <p:cNvPr id="86019" name="Rectangle 3"/>
          <p:cNvSpPr txBox="1">
            <a:spLocks noGrp="1" noChangeArrowheads="1"/>
          </p:cNvSpPr>
          <p:nvPr/>
        </p:nvSpPr>
        <p:spPr bwMode="auto">
          <a:xfrm>
            <a:off x="665163"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86020"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86021" name="Rectangle 7"/>
          <p:cNvSpPr>
            <a:spLocks noGrp="1" noChangeArrowheads="1"/>
          </p:cNvSpPr>
          <p:nvPr>
            <p:ph type="sldNum" sz="quarter" idx="5"/>
          </p:nvPr>
        </p:nvSpPr>
        <p:spPr>
          <a:xfrm>
            <a:off x="3292475" y="9015413"/>
            <a:ext cx="506413" cy="190500"/>
          </a:xfrm>
          <a:noFill/>
          <a:ln>
            <a:miter lim="800000"/>
            <a:headEnd/>
            <a:tailEnd/>
          </a:ln>
        </p:spPr>
        <p:txBody>
          <a:bodyPr/>
          <a:lstStyle/>
          <a:p>
            <a:pPr defTabSz="946150"/>
            <a:r>
              <a:rPr lang="en-US" smtClean="0"/>
              <a:t>Page </a:t>
            </a:r>
            <a:fld id="{3BD52F18-B491-46A0-8C29-CBBA69377ABB}" type="slidenum">
              <a:rPr lang="en-US" smtClean="0"/>
              <a:pPr defTabSz="946150"/>
              <a:t>51</a:t>
            </a:fld>
            <a:endParaRPr lang="en-US" smtClean="0"/>
          </a:p>
        </p:txBody>
      </p:sp>
      <p:sp>
        <p:nvSpPr>
          <p:cNvPr id="86022" name="Rectangle 2"/>
          <p:cNvSpPr>
            <a:spLocks noGrp="1" noRot="1" noChangeAspect="1" noChangeArrowheads="1" noTextEdit="1"/>
          </p:cNvSpPr>
          <p:nvPr>
            <p:ph type="sldImg"/>
          </p:nvPr>
        </p:nvSpPr>
        <p:spPr>
          <a:ln/>
        </p:spPr>
      </p:sp>
      <p:sp>
        <p:nvSpPr>
          <p:cNvPr id="8602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5" name="Rectangle 3"/>
          <p:cNvSpPr>
            <a:spLocks noGrp="1" noChangeArrowheads="1"/>
          </p:cNvSpPr>
          <p:nvPr>
            <p:ph type="dt" sz="quarter" idx="1"/>
          </p:nvPr>
        </p:nvSpPr>
        <p:spPr>
          <a:noFill/>
          <a:ln>
            <a:miter lim="800000"/>
            <a:headEnd/>
            <a:tailEnd/>
          </a:ln>
        </p:spPr>
        <p:txBody>
          <a:bodyPr/>
          <a:lstStyle/>
          <a:p>
            <a:r>
              <a:rPr lang="en-US" smtClean="0"/>
              <a:t>doc 11-11-1357r3November 2011</a:t>
            </a:r>
          </a:p>
        </p:txBody>
      </p:sp>
      <p:sp>
        <p:nvSpPr>
          <p:cNvPr id="88066"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802.11-11/1357r2</a:t>
            </a:r>
          </a:p>
        </p:txBody>
      </p:sp>
      <p:sp>
        <p:nvSpPr>
          <p:cNvPr id="88067" name="Rectangle 3"/>
          <p:cNvSpPr txBox="1">
            <a:spLocks noGrp="1" noChangeArrowheads="1"/>
          </p:cNvSpPr>
          <p:nvPr/>
        </p:nvSpPr>
        <p:spPr bwMode="auto">
          <a:xfrm>
            <a:off x="665163"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88068"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88069" name="Rectangle 7"/>
          <p:cNvSpPr>
            <a:spLocks noGrp="1" noChangeArrowheads="1"/>
          </p:cNvSpPr>
          <p:nvPr>
            <p:ph type="sldNum" sz="quarter" idx="5"/>
          </p:nvPr>
        </p:nvSpPr>
        <p:spPr>
          <a:xfrm>
            <a:off x="3292475" y="9015413"/>
            <a:ext cx="506413" cy="190500"/>
          </a:xfrm>
          <a:noFill/>
          <a:ln>
            <a:miter lim="800000"/>
            <a:headEnd/>
            <a:tailEnd/>
          </a:ln>
        </p:spPr>
        <p:txBody>
          <a:bodyPr/>
          <a:lstStyle/>
          <a:p>
            <a:pPr defTabSz="946150"/>
            <a:r>
              <a:rPr lang="en-US" smtClean="0"/>
              <a:t>Page </a:t>
            </a:r>
            <a:fld id="{186D8DF7-53DB-4884-A30A-090A7B87A7BE}" type="slidenum">
              <a:rPr lang="en-US" smtClean="0"/>
              <a:pPr defTabSz="946150"/>
              <a:t>52</a:t>
            </a:fld>
            <a:endParaRPr lang="en-US" smtClean="0"/>
          </a:p>
        </p:txBody>
      </p:sp>
      <p:sp>
        <p:nvSpPr>
          <p:cNvPr id="88070" name="Rectangle 2"/>
          <p:cNvSpPr>
            <a:spLocks noGrp="1" noRot="1" noChangeAspect="1" noChangeArrowheads="1" noTextEdit="1"/>
          </p:cNvSpPr>
          <p:nvPr>
            <p:ph type="sldImg"/>
          </p:nvPr>
        </p:nvSpPr>
        <p:spPr>
          <a:ln/>
        </p:spPr>
      </p:sp>
      <p:sp>
        <p:nvSpPr>
          <p:cNvPr id="880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3"/>
          <p:cNvSpPr>
            <a:spLocks noGrp="1" noChangeArrowheads="1"/>
          </p:cNvSpPr>
          <p:nvPr>
            <p:ph type="dt" sz="quarter" idx="1"/>
          </p:nvPr>
        </p:nvSpPr>
        <p:spPr>
          <a:noFill/>
          <a:ln>
            <a:miter lim="800000"/>
            <a:headEnd/>
            <a:tailEnd/>
          </a:ln>
        </p:spPr>
        <p:txBody>
          <a:bodyPr/>
          <a:lstStyle/>
          <a:p>
            <a:r>
              <a:rPr lang="en-US" smtClean="0"/>
              <a:t>doc 11-11-1357r3November 2011</a:t>
            </a:r>
          </a:p>
        </p:txBody>
      </p:sp>
      <p:sp>
        <p:nvSpPr>
          <p:cNvPr id="25602" name="Slide Image Placeholder 1"/>
          <p:cNvSpPr>
            <a:spLocks noGrp="1" noRot="1" noChangeAspect="1"/>
          </p:cNvSpPr>
          <p:nvPr>
            <p:ph type="sldImg"/>
          </p:nvPr>
        </p:nvSpPr>
        <p:spPr>
          <a:ln/>
        </p:spPr>
      </p:sp>
      <p:sp>
        <p:nvSpPr>
          <p:cNvPr id="25603" name="Notes Placeholder 2"/>
          <p:cNvSpPr>
            <a:spLocks noGrp="1"/>
          </p:cNvSpPr>
          <p:nvPr>
            <p:ph type="body" idx="1"/>
          </p:nvPr>
        </p:nvSpPr>
        <p:spPr>
          <a:noFill/>
        </p:spPr>
        <p:txBody>
          <a:bodyPr/>
          <a:lstStyle/>
          <a:p>
            <a:endParaRPr lang="en-US" smtClean="0"/>
          </a:p>
        </p:txBody>
      </p:sp>
      <p:sp>
        <p:nvSpPr>
          <p:cNvPr id="25604" name="Header Placeholder 3"/>
          <p:cNvSpPr>
            <a:spLocks noGrp="1"/>
          </p:cNvSpPr>
          <p:nvPr>
            <p:ph type="hdr" sz="quarter"/>
          </p:nvPr>
        </p:nvSpPr>
        <p:spPr>
          <a:xfrm>
            <a:off x="4203700" y="95250"/>
            <a:ext cx="2185988" cy="215900"/>
          </a:xfrm>
          <a:noFill/>
          <a:ln>
            <a:miter lim="800000"/>
            <a:headEnd/>
            <a:tailEnd/>
          </a:ln>
        </p:spPr>
        <p:txBody>
          <a:bodyPr/>
          <a:lstStyle/>
          <a:p>
            <a:r>
              <a:rPr lang="en-US" smtClean="0"/>
              <a:t>doc.: IEEE 802.11-11/1357r2</a:t>
            </a:r>
          </a:p>
        </p:txBody>
      </p:sp>
      <p:sp>
        <p:nvSpPr>
          <p:cNvPr id="25605" name="Date Placeholder 4"/>
          <p:cNvSpPr txBox="1">
            <a:spLocks noGrp="1"/>
          </p:cNvSpPr>
          <p:nvPr/>
        </p:nvSpPr>
        <p:spPr bwMode="auto">
          <a:xfrm>
            <a:off x="665163"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25606" name="Footer Placeholder 5"/>
          <p:cNvSpPr>
            <a:spLocks noGrp="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25607" name="Slide Number Placeholder 6"/>
          <p:cNvSpPr>
            <a:spLocks noGrp="1"/>
          </p:cNvSpPr>
          <p:nvPr>
            <p:ph type="sldNum" sz="quarter" idx="5"/>
          </p:nvPr>
        </p:nvSpPr>
        <p:spPr>
          <a:xfrm>
            <a:off x="3265488" y="9015413"/>
            <a:ext cx="533400" cy="190500"/>
          </a:xfrm>
          <a:noFill/>
          <a:ln>
            <a:miter lim="800000"/>
            <a:headEnd/>
            <a:tailEnd/>
          </a:ln>
        </p:spPr>
        <p:txBody>
          <a:bodyPr/>
          <a:lstStyle/>
          <a:p>
            <a:pPr defTabSz="946150"/>
            <a:r>
              <a:rPr lang="en-US" smtClean="0"/>
              <a:t>Page </a:t>
            </a:r>
            <a:fld id="{AEED98C2-E3C2-4699-8AF5-AE615524A89F}" type="slidenum">
              <a:rPr lang="en-US" smtClean="0"/>
              <a:pPr defTabSz="946150"/>
              <a:t>7</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3"/>
          <p:cNvSpPr>
            <a:spLocks noGrp="1" noChangeArrowheads="1"/>
          </p:cNvSpPr>
          <p:nvPr>
            <p:ph type="dt" sz="quarter" idx="1"/>
          </p:nvPr>
        </p:nvSpPr>
        <p:spPr>
          <a:noFill/>
          <a:ln>
            <a:miter lim="800000"/>
            <a:headEnd/>
            <a:tailEnd/>
          </a:ln>
        </p:spPr>
        <p:txBody>
          <a:bodyPr/>
          <a:lstStyle/>
          <a:p>
            <a:r>
              <a:rPr lang="en-US" smtClean="0"/>
              <a:t>doc 11-11-1357r3November 2011</a:t>
            </a:r>
          </a:p>
        </p:txBody>
      </p:sp>
      <p:sp>
        <p:nvSpPr>
          <p:cNvPr id="27650" name="Slide Image Placeholder 1"/>
          <p:cNvSpPr>
            <a:spLocks noGrp="1" noRot="1" noChangeAspect="1" noTextEdit="1"/>
          </p:cNvSpPr>
          <p:nvPr>
            <p:ph type="sldImg"/>
          </p:nvPr>
        </p:nvSpPr>
        <p:spPr>
          <a:ln/>
        </p:spPr>
      </p:sp>
      <p:sp>
        <p:nvSpPr>
          <p:cNvPr id="27651" name="Notes Placeholder 2"/>
          <p:cNvSpPr>
            <a:spLocks noGrp="1"/>
          </p:cNvSpPr>
          <p:nvPr>
            <p:ph type="body" idx="1"/>
          </p:nvPr>
        </p:nvSpPr>
        <p:spPr>
          <a:noFill/>
        </p:spPr>
        <p:txBody>
          <a:bodyPr/>
          <a:lstStyle/>
          <a:p>
            <a:endParaRPr lang="en-US" smtClean="0"/>
          </a:p>
        </p:txBody>
      </p:sp>
      <p:sp>
        <p:nvSpPr>
          <p:cNvPr id="27652" name="Header Placeholder 3"/>
          <p:cNvSpPr>
            <a:spLocks noGrp="1"/>
          </p:cNvSpPr>
          <p:nvPr>
            <p:ph type="hdr" sz="quarter"/>
          </p:nvPr>
        </p:nvSpPr>
        <p:spPr>
          <a:xfrm>
            <a:off x="4203700" y="95250"/>
            <a:ext cx="2185988" cy="215900"/>
          </a:xfrm>
          <a:noFill/>
          <a:ln>
            <a:miter lim="800000"/>
            <a:headEnd/>
            <a:tailEnd/>
          </a:ln>
        </p:spPr>
        <p:txBody>
          <a:bodyPr/>
          <a:lstStyle/>
          <a:p>
            <a:r>
              <a:rPr lang="en-US" smtClean="0"/>
              <a:t>doc.: IEEE 802.11-11/1357r2</a:t>
            </a:r>
          </a:p>
        </p:txBody>
      </p:sp>
      <p:sp>
        <p:nvSpPr>
          <p:cNvPr id="27653" name="Date Placeholder 4"/>
          <p:cNvSpPr txBox="1">
            <a:spLocks noGrp="1"/>
          </p:cNvSpPr>
          <p:nvPr/>
        </p:nvSpPr>
        <p:spPr bwMode="auto">
          <a:xfrm>
            <a:off x="665163"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27654" name="Footer Placeholder 5"/>
          <p:cNvSpPr>
            <a:spLocks noGrp="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27655" name="Slide Number Placeholder 6"/>
          <p:cNvSpPr>
            <a:spLocks noGrp="1"/>
          </p:cNvSpPr>
          <p:nvPr>
            <p:ph type="sldNum" sz="quarter" idx="5"/>
          </p:nvPr>
        </p:nvSpPr>
        <p:spPr>
          <a:xfrm>
            <a:off x="3371850" y="9015413"/>
            <a:ext cx="427038" cy="190500"/>
          </a:xfrm>
          <a:noFill/>
          <a:ln>
            <a:miter lim="800000"/>
            <a:headEnd/>
            <a:tailEnd/>
          </a:ln>
        </p:spPr>
        <p:txBody>
          <a:bodyPr/>
          <a:lstStyle/>
          <a:p>
            <a:pPr defTabSz="946150"/>
            <a:r>
              <a:rPr lang="en-US" smtClean="0"/>
              <a:t>Page </a:t>
            </a:r>
            <a:fld id="{AE50DBB7-2720-421F-AF2D-57F687CCA287}" type="slidenum">
              <a:rPr lang="en-US" smtClean="0"/>
              <a:pPr defTabSz="946150"/>
              <a:t>8</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3"/>
          <p:cNvSpPr>
            <a:spLocks noGrp="1" noChangeArrowheads="1"/>
          </p:cNvSpPr>
          <p:nvPr>
            <p:ph type="dt" sz="quarter" idx="1"/>
          </p:nvPr>
        </p:nvSpPr>
        <p:spPr>
          <a:noFill/>
          <a:ln>
            <a:miter lim="800000"/>
            <a:headEnd/>
            <a:tailEnd/>
          </a:ln>
        </p:spPr>
        <p:txBody>
          <a:bodyPr/>
          <a:lstStyle/>
          <a:p>
            <a:r>
              <a:rPr lang="en-US" smtClean="0"/>
              <a:t>doc 11-11-1357r3November 2011</a:t>
            </a:r>
          </a:p>
        </p:txBody>
      </p:sp>
      <p:sp>
        <p:nvSpPr>
          <p:cNvPr id="29698"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802.11-11/1357r2</a:t>
            </a:r>
          </a:p>
        </p:txBody>
      </p:sp>
      <p:sp>
        <p:nvSpPr>
          <p:cNvPr id="29699" name="Rectangle 3"/>
          <p:cNvSpPr txBox="1">
            <a:spLocks noGrp="1" noChangeArrowheads="1"/>
          </p:cNvSpPr>
          <p:nvPr/>
        </p:nvSpPr>
        <p:spPr bwMode="auto">
          <a:xfrm>
            <a:off x="665163"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29700"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29701" name="Rectangle 7"/>
          <p:cNvSpPr>
            <a:spLocks noGrp="1" noChangeArrowheads="1"/>
          </p:cNvSpPr>
          <p:nvPr>
            <p:ph type="sldNum" sz="quarter" idx="5"/>
          </p:nvPr>
        </p:nvSpPr>
        <p:spPr>
          <a:xfrm>
            <a:off x="3371850" y="9015413"/>
            <a:ext cx="427038" cy="190500"/>
          </a:xfrm>
          <a:noFill/>
          <a:ln>
            <a:miter lim="800000"/>
            <a:headEnd/>
            <a:tailEnd/>
          </a:ln>
        </p:spPr>
        <p:txBody>
          <a:bodyPr/>
          <a:lstStyle/>
          <a:p>
            <a:pPr defTabSz="946150"/>
            <a:r>
              <a:rPr lang="en-US" smtClean="0"/>
              <a:t>Page </a:t>
            </a:r>
            <a:fld id="{9C2BE364-AFE1-41B3-8B02-59814D7B4B44}" type="slidenum">
              <a:rPr lang="en-US" smtClean="0"/>
              <a:pPr defTabSz="946150"/>
              <a:t>9</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3"/>
          <p:cNvSpPr>
            <a:spLocks noGrp="1" noChangeArrowheads="1"/>
          </p:cNvSpPr>
          <p:nvPr>
            <p:ph type="dt" sz="quarter" idx="1"/>
          </p:nvPr>
        </p:nvSpPr>
        <p:spPr>
          <a:noFill/>
          <a:ln>
            <a:miter lim="800000"/>
            <a:headEnd/>
            <a:tailEnd/>
          </a:ln>
        </p:spPr>
        <p:txBody>
          <a:bodyPr/>
          <a:lstStyle/>
          <a:p>
            <a:r>
              <a:rPr lang="en-US" smtClean="0"/>
              <a:t>doc 11-11-1357r3November 2011</a:t>
            </a:r>
          </a:p>
        </p:txBody>
      </p:sp>
      <p:sp>
        <p:nvSpPr>
          <p:cNvPr id="40962"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802.11-11/1357r2</a:t>
            </a:r>
          </a:p>
        </p:txBody>
      </p:sp>
      <p:sp>
        <p:nvSpPr>
          <p:cNvPr id="40963" name="Rectangle 3"/>
          <p:cNvSpPr txBox="1">
            <a:spLocks noGrp="1" noChangeArrowheads="1"/>
          </p:cNvSpPr>
          <p:nvPr/>
        </p:nvSpPr>
        <p:spPr bwMode="auto">
          <a:xfrm>
            <a:off x="665163"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40964"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40965" name="Rectangle 7"/>
          <p:cNvSpPr>
            <a:spLocks noGrp="1" noChangeArrowheads="1"/>
          </p:cNvSpPr>
          <p:nvPr>
            <p:ph type="sldNum" sz="quarter" idx="5"/>
          </p:nvPr>
        </p:nvSpPr>
        <p:spPr>
          <a:xfrm>
            <a:off x="3292475" y="9015413"/>
            <a:ext cx="506413" cy="190500"/>
          </a:xfrm>
          <a:noFill/>
          <a:ln>
            <a:miter lim="800000"/>
            <a:headEnd/>
            <a:tailEnd/>
          </a:ln>
        </p:spPr>
        <p:txBody>
          <a:bodyPr/>
          <a:lstStyle/>
          <a:p>
            <a:pPr defTabSz="946150"/>
            <a:r>
              <a:rPr lang="en-US" smtClean="0"/>
              <a:t>Page </a:t>
            </a:r>
            <a:fld id="{98F87906-3448-4CBD-B254-A2D01D11A4D0}" type="slidenum">
              <a:rPr lang="en-US" smtClean="0"/>
              <a:pPr defTabSz="946150"/>
              <a:t>19</a:t>
            </a:fld>
            <a:endParaRPr lang="en-US" smtClean="0"/>
          </a:p>
        </p:txBody>
      </p:sp>
      <p:sp>
        <p:nvSpPr>
          <p:cNvPr id="40966" name="Rectangle 2"/>
          <p:cNvSpPr>
            <a:spLocks noGrp="1" noRot="1" noChangeAspect="1" noChangeArrowheads="1" noTextEdit="1"/>
          </p:cNvSpPr>
          <p:nvPr>
            <p:ph type="sldImg"/>
          </p:nvPr>
        </p:nvSpPr>
        <p:spPr>
          <a:ln/>
        </p:spPr>
      </p:sp>
      <p:sp>
        <p:nvSpPr>
          <p:cNvPr id="4096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3"/>
          <p:cNvSpPr>
            <a:spLocks noGrp="1" noChangeArrowheads="1"/>
          </p:cNvSpPr>
          <p:nvPr>
            <p:ph type="dt" sz="quarter" idx="1"/>
          </p:nvPr>
        </p:nvSpPr>
        <p:spPr>
          <a:noFill/>
          <a:ln>
            <a:miter lim="800000"/>
            <a:headEnd/>
            <a:tailEnd/>
          </a:ln>
        </p:spPr>
        <p:txBody>
          <a:bodyPr/>
          <a:lstStyle/>
          <a:p>
            <a:r>
              <a:rPr lang="en-US" smtClean="0"/>
              <a:t>doc 11-11-1357r3November 2011</a:t>
            </a:r>
          </a:p>
        </p:txBody>
      </p:sp>
      <p:sp>
        <p:nvSpPr>
          <p:cNvPr id="45058"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802.11-11/1357r2</a:t>
            </a:r>
          </a:p>
        </p:txBody>
      </p:sp>
      <p:sp>
        <p:nvSpPr>
          <p:cNvPr id="45059" name="Rectangle 3"/>
          <p:cNvSpPr txBox="1">
            <a:spLocks noGrp="1" noChangeArrowheads="1"/>
          </p:cNvSpPr>
          <p:nvPr/>
        </p:nvSpPr>
        <p:spPr bwMode="auto">
          <a:xfrm>
            <a:off x="665163"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45060"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45061" name="Rectangle 7"/>
          <p:cNvSpPr>
            <a:spLocks noGrp="1" noChangeArrowheads="1"/>
          </p:cNvSpPr>
          <p:nvPr>
            <p:ph type="sldNum" sz="quarter" idx="5"/>
          </p:nvPr>
        </p:nvSpPr>
        <p:spPr>
          <a:xfrm>
            <a:off x="3292475" y="9015413"/>
            <a:ext cx="506413" cy="190500"/>
          </a:xfrm>
          <a:noFill/>
          <a:ln>
            <a:miter lim="800000"/>
            <a:headEnd/>
            <a:tailEnd/>
          </a:ln>
        </p:spPr>
        <p:txBody>
          <a:bodyPr/>
          <a:lstStyle/>
          <a:p>
            <a:pPr defTabSz="946150"/>
            <a:r>
              <a:rPr lang="en-US" smtClean="0"/>
              <a:t>Page </a:t>
            </a:r>
            <a:fld id="{7A8745E5-EE44-4402-A5C8-D067ACE489EC}" type="slidenum">
              <a:rPr lang="en-US" smtClean="0"/>
              <a:pPr defTabSz="946150"/>
              <a:t>22</a:t>
            </a:fld>
            <a:endParaRPr lang="en-US" smtClean="0"/>
          </a:p>
        </p:txBody>
      </p:sp>
      <p:sp>
        <p:nvSpPr>
          <p:cNvPr id="45062" name="Rectangle 2"/>
          <p:cNvSpPr>
            <a:spLocks noGrp="1" noRot="1" noChangeAspect="1" noChangeArrowheads="1" noTextEdit="1"/>
          </p:cNvSpPr>
          <p:nvPr>
            <p:ph type="sldImg"/>
          </p:nvPr>
        </p:nvSpPr>
        <p:spPr>
          <a:ln/>
        </p:spPr>
      </p:sp>
      <p:sp>
        <p:nvSpPr>
          <p:cNvPr id="4506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3"/>
          <p:cNvSpPr>
            <a:spLocks noGrp="1" noChangeArrowheads="1"/>
          </p:cNvSpPr>
          <p:nvPr>
            <p:ph type="dt" sz="quarter" idx="1"/>
          </p:nvPr>
        </p:nvSpPr>
        <p:spPr>
          <a:noFill/>
          <a:ln>
            <a:miter lim="800000"/>
            <a:headEnd/>
            <a:tailEnd/>
          </a:ln>
        </p:spPr>
        <p:txBody>
          <a:bodyPr/>
          <a:lstStyle/>
          <a:p>
            <a:r>
              <a:rPr lang="en-US" smtClean="0"/>
              <a:t>doc 11-11-1357r3November 2011</a:t>
            </a:r>
          </a:p>
        </p:txBody>
      </p:sp>
      <p:sp>
        <p:nvSpPr>
          <p:cNvPr id="47106"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802.11-11/1357r2</a:t>
            </a:r>
          </a:p>
        </p:txBody>
      </p:sp>
      <p:sp>
        <p:nvSpPr>
          <p:cNvPr id="47107" name="Rectangle 3"/>
          <p:cNvSpPr txBox="1">
            <a:spLocks noGrp="1" noChangeArrowheads="1"/>
          </p:cNvSpPr>
          <p:nvPr/>
        </p:nvSpPr>
        <p:spPr bwMode="auto">
          <a:xfrm>
            <a:off x="665163"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47108"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47109" name="Rectangle 7"/>
          <p:cNvSpPr>
            <a:spLocks noGrp="1" noChangeArrowheads="1"/>
          </p:cNvSpPr>
          <p:nvPr>
            <p:ph type="sldNum" sz="quarter" idx="5"/>
          </p:nvPr>
        </p:nvSpPr>
        <p:spPr>
          <a:xfrm>
            <a:off x="3292475" y="9015413"/>
            <a:ext cx="506413" cy="190500"/>
          </a:xfrm>
          <a:noFill/>
          <a:ln>
            <a:miter lim="800000"/>
            <a:headEnd/>
            <a:tailEnd/>
          </a:ln>
        </p:spPr>
        <p:txBody>
          <a:bodyPr/>
          <a:lstStyle/>
          <a:p>
            <a:pPr defTabSz="946150"/>
            <a:r>
              <a:rPr lang="en-US" smtClean="0"/>
              <a:t>Page </a:t>
            </a:r>
            <a:fld id="{9154CB2D-34F6-4A67-B023-57A89600F7C5}" type="slidenum">
              <a:rPr lang="en-US" smtClean="0"/>
              <a:pPr defTabSz="946150"/>
              <a:t>23</a:t>
            </a:fld>
            <a:endParaRPr lang="en-US" smtClean="0"/>
          </a:p>
        </p:txBody>
      </p:sp>
      <p:sp>
        <p:nvSpPr>
          <p:cNvPr id="47110" name="Rectangle 2"/>
          <p:cNvSpPr>
            <a:spLocks noGrp="1" noRot="1" noChangeAspect="1" noChangeArrowheads="1" noTextEdit="1"/>
          </p:cNvSpPr>
          <p:nvPr>
            <p:ph type="sldImg"/>
          </p:nvPr>
        </p:nvSpPr>
        <p:spPr>
          <a:ln/>
        </p:spPr>
      </p:sp>
      <p:sp>
        <p:nvSpPr>
          <p:cNvPr id="4711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3"/>
          <p:cNvSpPr>
            <a:spLocks noGrp="1" noChangeArrowheads="1"/>
          </p:cNvSpPr>
          <p:nvPr>
            <p:ph type="dt" sz="quarter" idx="1"/>
          </p:nvPr>
        </p:nvSpPr>
        <p:spPr>
          <a:noFill/>
          <a:ln>
            <a:miter lim="800000"/>
            <a:headEnd/>
            <a:tailEnd/>
          </a:ln>
        </p:spPr>
        <p:txBody>
          <a:bodyPr/>
          <a:lstStyle/>
          <a:p>
            <a:r>
              <a:rPr lang="en-US" smtClean="0"/>
              <a:t>doc 11-11-1357r3November 2011</a:t>
            </a:r>
          </a:p>
        </p:txBody>
      </p:sp>
      <p:sp>
        <p:nvSpPr>
          <p:cNvPr id="49154" name="Rectangle 2"/>
          <p:cNvSpPr>
            <a:spLocks noGrp="1" noChangeArrowheads="1"/>
          </p:cNvSpPr>
          <p:nvPr>
            <p:ph type="hdr" sz="quarter"/>
          </p:nvPr>
        </p:nvSpPr>
        <p:spPr>
          <a:xfrm>
            <a:off x="4203700" y="95250"/>
            <a:ext cx="2185988" cy="215900"/>
          </a:xfrm>
          <a:noFill/>
          <a:ln>
            <a:miter lim="800000"/>
            <a:headEnd/>
            <a:tailEnd/>
          </a:ln>
        </p:spPr>
        <p:txBody>
          <a:bodyPr/>
          <a:lstStyle/>
          <a:p>
            <a:r>
              <a:rPr lang="en-US" smtClean="0"/>
              <a:t>doc.: IEEE 802.11-11/1357r2</a:t>
            </a:r>
          </a:p>
        </p:txBody>
      </p:sp>
      <p:sp>
        <p:nvSpPr>
          <p:cNvPr id="49155" name="Rectangle 3"/>
          <p:cNvSpPr txBox="1">
            <a:spLocks noGrp="1" noChangeArrowheads="1"/>
          </p:cNvSpPr>
          <p:nvPr/>
        </p:nvSpPr>
        <p:spPr bwMode="auto">
          <a:xfrm>
            <a:off x="665163" y="88900"/>
            <a:ext cx="1222375" cy="222250"/>
          </a:xfrm>
          <a:prstGeom prst="rect">
            <a:avLst/>
          </a:prstGeom>
          <a:noFill/>
          <a:ln w="9525">
            <a:noFill/>
            <a:miter lim="800000"/>
            <a:headEnd/>
            <a:tailEnd/>
          </a:ln>
        </p:spPr>
        <p:txBody>
          <a:bodyPr wrap="none" lIns="0" tIns="0" rIns="0" bIns="0" anchor="b">
            <a:spAutoFit/>
          </a:bodyPr>
          <a:lstStyle/>
          <a:p>
            <a:pPr defTabSz="946150" eaLnBrk="0" hangingPunct="0"/>
            <a:r>
              <a:rPr lang="en-US" sz="1400"/>
              <a:t>November 2011</a:t>
            </a:r>
          </a:p>
        </p:txBody>
      </p:sp>
      <p:sp>
        <p:nvSpPr>
          <p:cNvPr id="49156" name="Rectangle 6"/>
          <p:cNvSpPr>
            <a:spLocks noGrp="1" noChangeArrowheads="1"/>
          </p:cNvSpPr>
          <p:nvPr>
            <p:ph type="ftr" sz="quarter" idx="4"/>
          </p:nvPr>
        </p:nvSpPr>
        <p:spPr>
          <a:xfrm>
            <a:off x="4300538" y="9015413"/>
            <a:ext cx="2089150" cy="190500"/>
          </a:xfrm>
          <a:noFill/>
          <a:ln>
            <a:miter lim="800000"/>
            <a:headEnd/>
            <a:tailEnd/>
          </a:ln>
        </p:spPr>
        <p:txBody>
          <a:bodyPr/>
          <a:lstStyle/>
          <a:p>
            <a:pPr lvl="4"/>
            <a:r>
              <a:rPr lang="en-US" smtClean="0"/>
              <a:t>Bruce Kraemer (Marvell)</a:t>
            </a:r>
          </a:p>
        </p:txBody>
      </p:sp>
      <p:sp>
        <p:nvSpPr>
          <p:cNvPr id="49157" name="Rectangle 7"/>
          <p:cNvSpPr>
            <a:spLocks noGrp="1" noChangeArrowheads="1"/>
          </p:cNvSpPr>
          <p:nvPr>
            <p:ph type="sldNum" sz="quarter" idx="5"/>
          </p:nvPr>
        </p:nvSpPr>
        <p:spPr>
          <a:xfrm>
            <a:off x="3292475" y="9015413"/>
            <a:ext cx="506413" cy="190500"/>
          </a:xfrm>
          <a:noFill/>
          <a:ln>
            <a:miter lim="800000"/>
            <a:headEnd/>
            <a:tailEnd/>
          </a:ln>
        </p:spPr>
        <p:txBody>
          <a:bodyPr/>
          <a:lstStyle/>
          <a:p>
            <a:pPr defTabSz="946150"/>
            <a:r>
              <a:rPr lang="en-US" smtClean="0"/>
              <a:t>Page </a:t>
            </a:r>
            <a:fld id="{7788FF1F-6A54-4050-BF8D-F2A49BA8ED7C}" type="slidenum">
              <a:rPr lang="en-US" smtClean="0"/>
              <a:pPr defTabSz="946150"/>
              <a:t>24</a:t>
            </a:fld>
            <a:endParaRPr lang="en-US" smtClean="0"/>
          </a:p>
        </p:txBody>
      </p:sp>
      <p:sp>
        <p:nvSpPr>
          <p:cNvPr id="49158" name="Rectangle 2"/>
          <p:cNvSpPr>
            <a:spLocks noGrp="1" noRot="1" noChangeAspect="1" noChangeArrowheads="1" noTextEdit="1"/>
          </p:cNvSpPr>
          <p:nvPr>
            <p:ph type="sldImg"/>
          </p:nvPr>
        </p:nvSpPr>
        <p:spPr>
          <a:ln/>
        </p:spPr>
      </p:sp>
      <p:sp>
        <p:nvSpPr>
          <p:cNvPr id="4915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C0BF16C4-7E33-4C94-A18A-DBC33D49F386}" type="datetime1">
              <a:rPr lang="en-US"/>
              <a:pPr>
                <a:defRPr/>
              </a:pPr>
              <a:t>11/9/2011</a:t>
            </a:fld>
            <a:r>
              <a:rPr lang="en-US"/>
              <a:t>November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8780F21-3727-4FE8-9CA6-97E6EACD6AA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5460D5AD-2C65-4936-BC9F-99584E08EF91}" type="datetime1">
              <a:rPr lang="en-US"/>
              <a:pPr>
                <a:defRPr/>
              </a:pPr>
              <a:t>11/9/2011</a:t>
            </a:fld>
            <a:r>
              <a:rPr lang="en-US"/>
              <a:t>November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2ABFEC9-91C6-4A71-BD45-E636C92CF74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EA896225-2762-4B8F-BBFA-0D5DCED5F4EB}" type="datetime1">
              <a:rPr lang="en-US"/>
              <a:pPr>
                <a:defRPr/>
              </a:pPr>
              <a:t>11/9/2011</a:t>
            </a:fld>
            <a:r>
              <a:rPr lang="en-US"/>
              <a:t>November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774E567-8246-4613-9033-05422179C44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85800" y="1981200"/>
            <a:ext cx="7772400" cy="4114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fld id="{E52B44B6-BBB8-4285-9279-FDFA3182FD11}" type="datetime1">
              <a:rPr lang="en-US"/>
              <a:pPr>
                <a:defRPr/>
              </a:pPr>
              <a:t>11/9/2011</a:t>
            </a:fld>
            <a:r>
              <a:rPr lang="en-US"/>
              <a:t>November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94A8C2D-3599-45F8-892C-05BB7A31494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D06C6401-5FC5-4BA8-A881-62932E894FED}" type="datetime1">
              <a:rPr lang="en-US"/>
              <a:pPr>
                <a:defRPr/>
              </a:pPr>
              <a:t>11/9/2011</a:t>
            </a:fld>
            <a:r>
              <a:rPr lang="en-US"/>
              <a:t>November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994CAE24-A3CA-4C7C-A76F-7F760999FC8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0FFAC2B9-DC3F-481D-B44B-A1116E60964C}" type="datetime1">
              <a:rPr lang="en-US"/>
              <a:pPr>
                <a:defRPr/>
              </a:pPr>
              <a:t>11/9/2011</a:t>
            </a:fld>
            <a:r>
              <a:rPr lang="en-US"/>
              <a:t>November 2011</a:t>
            </a:r>
          </a:p>
        </p:txBody>
      </p:sp>
      <p:sp>
        <p:nvSpPr>
          <p:cNvPr id="5"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7330F4D-95B6-41B0-A75F-7E56B5E0BE3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45C3D952-7E77-4ECE-B636-6F1EC6C6BB61}" type="datetime1">
              <a:rPr lang="en-US"/>
              <a:pPr>
                <a:defRPr/>
              </a:pPr>
              <a:t>11/9/2011</a:t>
            </a:fld>
            <a:r>
              <a:rPr lang="en-US"/>
              <a:t>November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970A9F4-016D-49B2-B7D5-B4394F7E555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66F8AD73-0BB3-40B7-9187-EF1253D2CE15}" type="datetime1">
              <a:rPr lang="en-US"/>
              <a:pPr>
                <a:defRPr/>
              </a:pPr>
              <a:t>11/9/2011</a:t>
            </a:fld>
            <a:r>
              <a:rPr lang="en-US"/>
              <a:t>November 2011</a:t>
            </a:r>
          </a:p>
        </p:txBody>
      </p:sp>
      <p:sp>
        <p:nvSpPr>
          <p:cNvPr id="8"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5DB17D9-AD92-4898-A111-0375DA7C61F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97BC94FA-F68A-42CA-A02A-600B92352DF8}" type="datetime1">
              <a:rPr lang="en-US"/>
              <a:pPr>
                <a:defRPr/>
              </a:pPr>
              <a:t>11/9/2011</a:t>
            </a:fld>
            <a:r>
              <a:rPr lang="en-US"/>
              <a:t>November 2011</a:t>
            </a:r>
          </a:p>
        </p:txBody>
      </p:sp>
      <p:sp>
        <p:nvSpPr>
          <p:cNvPr id="4"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E32CCF64-47FC-4DA2-9F65-68DEF42F7FB5}"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20EB1C9E-9B85-49A6-8313-62BBDA7BE4BB}" type="datetime1">
              <a:rPr lang="en-US"/>
              <a:pPr>
                <a:defRPr/>
              </a:pPr>
              <a:t>11/9/2011</a:t>
            </a:fld>
            <a:r>
              <a:rPr lang="en-US"/>
              <a:t>November 2011</a:t>
            </a:r>
          </a:p>
        </p:txBody>
      </p:sp>
      <p:sp>
        <p:nvSpPr>
          <p:cNvPr id="3"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194BBEB2-6B52-408E-8BA0-571E8EB3C73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E7756BF4-C10C-49E6-B7E1-C36F9B430665}" type="datetime1">
              <a:rPr lang="en-US"/>
              <a:pPr>
                <a:defRPr/>
              </a:pPr>
              <a:t>11/9/2011</a:t>
            </a:fld>
            <a:r>
              <a:rPr lang="en-US"/>
              <a:t>November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EB915A2-BF1D-4149-B07C-37F553623F7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F2FFF1B2-C25D-4381-8540-86507170376F}" type="datetime1">
              <a:rPr lang="en-US"/>
              <a:pPr>
                <a:defRPr/>
              </a:pPr>
              <a:t>11/9/2011</a:t>
            </a:fld>
            <a:r>
              <a:rPr lang="en-US"/>
              <a:t>November 2011</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Bruce Kraemer,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0FBE134-56F3-4FFF-ADBF-3016FA6F6B1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2597150" cy="274637"/>
          </a:xfrm>
          <a:prstGeom prst="rect">
            <a:avLst/>
          </a:prstGeom>
          <a:noFill/>
          <a:ln>
            <a:noFill/>
          </a:ln>
          <a:effectLst/>
          <a:extLst/>
        </p:spPr>
        <p:txBody>
          <a:bodyPr vert="horz" wrap="none" lIns="0" tIns="0" rIns="0" bIns="0" numCol="1" anchor="b" anchorCtr="0" compatLnSpc="1">
            <a:prstTxWarp prst="textNoShape">
              <a:avLst/>
            </a:prstTxWarp>
            <a:spAutoFit/>
          </a:bodyPr>
          <a:lstStyle>
            <a:lvl1pPr eaLnBrk="0" hangingPunct="0">
              <a:defRPr sz="1800"/>
            </a:lvl1pPr>
          </a:lstStyle>
          <a:p>
            <a:pPr>
              <a:defRPr/>
            </a:pPr>
            <a:fld id="{03BB6F1C-CA1E-4823-B69A-D893922E27DA}" type="datetime1">
              <a:rPr lang="en-US"/>
              <a:pPr>
                <a:defRPr/>
              </a:pPr>
              <a:t>11/9/2011</a:t>
            </a:fld>
            <a:r>
              <a:rPr lang="en-US"/>
              <a:t>November 2011</a:t>
            </a:r>
          </a:p>
        </p:txBody>
      </p:sp>
      <p:sp>
        <p:nvSpPr>
          <p:cNvPr id="1029" name="Rectangle 5"/>
          <p:cNvSpPr>
            <a:spLocks noGrp="1" noChangeArrowheads="1"/>
          </p:cNvSpPr>
          <p:nvPr>
            <p:ph type="ftr" sz="quarter" idx="3"/>
          </p:nvPr>
        </p:nvSpPr>
        <p:spPr bwMode="auto">
          <a:xfrm>
            <a:off x="6578600" y="6475413"/>
            <a:ext cx="19653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r" eaLnBrk="0" hangingPunct="0">
              <a:defRPr sz="1200" b="0"/>
            </a:lvl1pPr>
          </a:lstStyle>
          <a:p>
            <a:pPr>
              <a:defRPr/>
            </a:pPr>
            <a:r>
              <a:rPr lang="en-US"/>
              <a:t>Bruce Kraemer,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p:spPr>
        <p:txBody>
          <a:bodyPr vert="horz" wrap="none" lIns="0" tIns="0" rIns="0" bIns="0" numCol="1" anchor="t" anchorCtr="0" compatLnSpc="1">
            <a:prstTxWarp prst="textNoShape">
              <a:avLst/>
            </a:prstTxWarp>
            <a:spAutoFit/>
          </a:bodyPr>
          <a:lstStyle>
            <a:lvl1pPr algn="ctr" eaLnBrk="0" hangingPunct="0">
              <a:defRPr sz="1200" b="0"/>
            </a:lvl1pPr>
          </a:lstStyle>
          <a:p>
            <a:pPr>
              <a:defRPr/>
            </a:pPr>
            <a:r>
              <a:rPr lang="en-US"/>
              <a:t>Slide </a:t>
            </a:r>
            <a:fld id="{02813D86-97E7-4726-9B6A-0E0D7B6358AE}" type="slidenum">
              <a:rPr lang="en-US"/>
              <a:pPr>
                <a:defRPr/>
              </a:pPr>
              <a:t>‹#›</a:t>
            </a:fld>
            <a:endParaRPr lang="en-US"/>
          </a:p>
        </p:txBody>
      </p:sp>
      <p:sp>
        <p:nvSpPr>
          <p:cNvPr id="1031" name="Rectangle 7"/>
          <p:cNvSpPr>
            <a:spLocks noChangeArrowheads="1"/>
          </p:cNvSpPr>
          <p:nvPr/>
        </p:nvSpPr>
        <p:spPr bwMode="auto">
          <a:xfrm>
            <a:off x="5083175" y="314325"/>
            <a:ext cx="3263900" cy="274638"/>
          </a:xfrm>
          <a:prstGeom prst="rect">
            <a:avLst/>
          </a:prstGeom>
          <a:noFill/>
          <a:ln>
            <a:noFill/>
          </a:ln>
          <a:effectLst/>
          <a:extLst/>
        </p:spPr>
        <p:txBody>
          <a:bodyPr wrap="none" lIns="0" tIns="0" rIns="0" bIns="0" anchor="b">
            <a:spAutoFit/>
          </a:bodyPr>
          <a:lstStyle/>
          <a:p>
            <a:pPr marL="457200" lvl="4" algn="r" eaLnBrk="0" hangingPunct="0">
              <a:defRPr/>
            </a:pPr>
            <a:r>
              <a:rPr lang="en-US" sz="1800"/>
              <a:t>doc.: IEEE 802.11-11/1357r3</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p:spPr>
        <p:txBody>
          <a:bodyPr wrap="none" lIns="0" tIns="0" rIns="0" bIns="0">
            <a:spAutoFit/>
          </a:bodyPr>
          <a:lstStyle/>
          <a:p>
            <a:pPr eaLnBrk="0" hangingPunct="0">
              <a:defRPr/>
            </a:pPr>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p:spPr>
        <p:txBody>
          <a:bodyPr wrap="none" anchor="ctr"/>
          <a:lstStyle/>
          <a:p>
            <a:pPr algn="ctr" eaLnBrk="0" hangingPunct="0">
              <a:defRPr/>
            </a:pPr>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11/18-11-0079-00-0000-approval-of-1-new-itu-r-question-and-1-revised-itu-r-question.docx" TargetMode="External"/><Relationship Id="rId2" Type="http://schemas.openxmlformats.org/officeDocument/2006/relationships/hyperlink" Target="https://mentor.ieee.org/802.18/dcn/11/18-11-0071-00-0000-rr-tag-agenda-sept-2011.xlsx" TargetMode="External"/><Relationship Id="rId1" Type="http://schemas.openxmlformats.org/officeDocument/2006/relationships/slideLayout" Target="../slideLayouts/slideLayout2.xml"/><Relationship Id="rId5" Type="http://schemas.openxmlformats.org/officeDocument/2006/relationships/hyperlink" Target="https://mentor.ieee.org/802.18/dcn/11/18-11-0075-03-0000-ieee-802-response-to-canadian-tvws-consultation.doc" TargetMode="External"/><Relationship Id="rId4" Type="http://schemas.openxmlformats.org/officeDocument/2006/relationships/hyperlink" Target="https://mentor.ieee.org/802.18/dcn/11/18-11-0084-00-0000-lms-overview.pptx"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mentor.ieee.org/802.19/dcn/11/19-11-0114-00-0000-nov-2011-wg-agenda.xl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5/dcn/10/15-10-0668-05-004g-tg4g-coexistence-assurance-document-first-draft.pdf" TargetMode="External"/><Relationship Id="rId3" Type="http://schemas.openxmlformats.org/officeDocument/2006/relationships/hyperlink" Target="https://mentor.ieee.org/802.11/dcn/10/11-10-1025-05-00ad-coexistence-assurance.doc" TargetMode="External"/><Relationship Id="rId7" Type="http://schemas.openxmlformats.org/officeDocument/2006/relationships/hyperlink" Target="https://mentor.ieee.org/802.15/dcn/10/15-10-0737-04-004e-ieee-802-15-4e-coexistence-assurance-document.docx" TargetMode="External"/><Relationship Id="rId2" Type="http://schemas.openxmlformats.org/officeDocument/2006/relationships/hyperlink" Target="https://mentor.ieee.org/802.11/dcn/11/11-11-0177-00-00af-coexistence-assurance.doc" TargetMode="External"/><Relationship Id="rId1" Type="http://schemas.openxmlformats.org/officeDocument/2006/relationships/slideLayout" Target="../slideLayouts/slideLayout2.xml"/><Relationship Id="rId6" Type="http://schemas.openxmlformats.org/officeDocument/2006/relationships/hyperlink" Target="http://grouper.ieee.org/groups/802/19/pub/CA/15-10-0918-00-004f-TG4f-Active-RFID-Coexistence-Document.pdf" TargetMode="External"/><Relationship Id="rId11" Type="http://schemas.openxmlformats.org/officeDocument/2006/relationships/hyperlink" Target="http://grouper.ieee.org/groups/802/19/pub/CA/19-09-0007-00-0000-coexistence-assurance-document-for-802-16h-cx-cbp.doc" TargetMode="External"/><Relationship Id="rId5" Type="http://schemas.openxmlformats.org/officeDocument/2006/relationships/hyperlink" Target="http://grouper.ieee.org/groups/802/19/pub/CA/11-06-0338-04-000n-p802-11n-ca-document-doc.doc" TargetMode="External"/><Relationship Id="rId10" Type="http://schemas.openxmlformats.org/officeDocument/2006/relationships/hyperlink" Target="http://grouper.ieee.org/groups/802/19/pub/CA/15-09-0022-09-003c-coexistence-assurance.pdf" TargetMode="External"/><Relationship Id="rId4" Type="http://schemas.openxmlformats.org/officeDocument/2006/relationships/hyperlink" Target="http://grouper.ieee.org/groups/802/19/pub/CA/11-07-2066-01-000y-coexistence-assurance.doc" TargetMode="External"/><Relationship Id="rId9" Type="http://schemas.openxmlformats.org/officeDocument/2006/relationships/hyperlink" Target="http://grouper.ieee.org/groups/802/19/pub/CA/15-10-0808-00-0000-802-15-4-2011-coexistence-analysi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mailto:shkato@attglobal.net" TargetMode="External"/><Relationship Id="rId3" Type="http://schemas.openxmlformats.org/officeDocument/2006/relationships/hyperlink" Target="mailto:I_reede@amerisys.com" TargetMode="External"/><Relationship Id="rId7" Type="http://schemas.openxmlformats.org/officeDocument/2006/relationships/hyperlink" Target="mailto:prabodh.varshney@nokia.com" TargetMode="External"/><Relationship Id="rId2" Type="http://schemas.openxmlformats.org/officeDocument/2006/relationships/hyperlink" Target="mailto:shellhammer@ieee.org" TargetMode="External"/><Relationship Id="rId1" Type="http://schemas.openxmlformats.org/officeDocument/2006/relationships/slideLayout" Target="../slideLayouts/slideLayout2.xml"/><Relationship Id="rId6" Type="http://schemas.openxmlformats.org/officeDocument/2006/relationships/hyperlink" Target="mailto:eldad.perahia@intel.com" TargetMode="External"/><Relationship Id="rId5" Type="http://schemas.openxmlformats.org/officeDocument/2006/relationships/hyperlink" Target="mailto:gilb@ieee.org" TargetMode="External"/><Relationship Id="rId10" Type="http://schemas.openxmlformats.org/officeDocument/2006/relationships/hyperlink" Target="mailto:matthew.sherman@baesystems.com" TargetMode="External"/><Relationship Id="rId4" Type="http://schemas.openxmlformats.org/officeDocument/2006/relationships/hyperlink" Target="mailto:junyi.wang@nict.go.jp" TargetMode="External"/><Relationship Id="rId9" Type="http://schemas.openxmlformats.org/officeDocument/2006/relationships/hyperlink" Target="mailto:henry@etri.re.kr"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mentor.ieee.org/802.22/dcn/11/22-11-0125-01-0000-november-plenary-working-group-agenda.xls"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ieee802.org/Tutorials.s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9/dcn/11/19-11-0020-00-0000-p1900-7-par.pdf" TargetMode="External"/><Relationship Id="rId2" Type="http://schemas.openxmlformats.org/officeDocument/2006/relationships/hyperlink" Target="https://mentor.ieee.org/802.19/dcn/11/19-11-0019-00-0000-p1900-7-introduction.pdf" TargetMode="External"/><Relationship Id="rId1" Type="http://schemas.openxmlformats.org/officeDocument/2006/relationships/slideLayout" Target="../slideLayouts/slideLayout7.xml"/><Relationship Id="rId4" Type="http://schemas.openxmlformats.org/officeDocument/2006/relationships/hyperlink" Target="https://mentor.ieee.org/802.19/dcn/11/19-11-0021-00-0000-p1900-7-5c.pdf"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about/sasb/patcom/pat802_11.html"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1900.7/dcn/11/7-11-0015-00-CNTR-liaisons.ppt" TargetMode="External"/><Relationship Id="rId7" Type="http://schemas.openxmlformats.org/officeDocument/2006/relationships/hyperlink" Target="https://mentor.ieee.org/1900.7/dcn/11/7-11-0017-00-AGND-14-november-2011-teleconference-agenda.xlsx" TargetMode="External"/><Relationship Id="rId2" Type="http://schemas.openxmlformats.org/officeDocument/2006/relationships/hyperlink" Target="https://mentor.ieee.org/1900.7/dcn/11/7-11-0013-01-CNTR-white-space-regulatory-domains.pdf" TargetMode="External"/><Relationship Id="rId1" Type="http://schemas.openxmlformats.org/officeDocument/2006/relationships/slideLayout" Target="../slideLayouts/slideLayout7.xml"/><Relationship Id="rId6" Type="http://schemas.openxmlformats.org/officeDocument/2006/relationships/hyperlink" Target="https://mentor.ieee.org/1900.7/bp/StartPage" TargetMode="External"/><Relationship Id="rId5" Type="http://schemas.openxmlformats.org/officeDocument/2006/relationships/hyperlink" Target="https://mentor.ieee.org/1900.7/dcn/11/7-11-0009-02-CNTR-potential-use-cases-for-tvws.pdf" TargetMode="External"/><Relationship Id="rId4" Type="http://schemas.openxmlformats.org/officeDocument/2006/relationships/hyperlink" Target="https://mentor.ieee.org/1900.7/dcn/11/7-11-0010-00-CNTR-first-call-for-contributions.ppt"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hyperlink" Target="http://grouper.ieee.org/groups/1905/1/1905_1-11-0078-00-WGDC-teleconference-november-2011-agenda.pdf" TargetMode="External"/><Relationship Id="rId2" Type="http://schemas.openxmlformats.org/officeDocument/2006/relationships/hyperlink" Target="https://www2.gotomeeting.com/register/504966522" TargetMode="External"/><Relationship Id="rId1" Type="http://schemas.openxmlformats.org/officeDocument/2006/relationships/slideLayout" Target="../slideLayouts/slideLayout7.xml"/><Relationship Id="rId5" Type="http://schemas.openxmlformats.org/officeDocument/2006/relationships/hyperlink" Target="http://grouper.ieee.org/groups/1905/1/index.html" TargetMode="External"/><Relationship Id="rId4" Type="http://schemas.openxmlformats.org/officeDocument/2006/relationships/hyperlink" Target="http://www.marriott.com/hotels/travel/miamb-south-beach-marriott/" TargetMode="Externa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hyperlink" Target="http://standards.ieee.org/db/patents/pat802_11.html"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www.ieee.org/web/standards/home/index.html" TargetMode="External"/><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etools_documentation/dcn/11/etools_documentation-11-0016-01-MYBA-vote-change.pdf"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cn/11/15-11-0665-04-0kmp-kmp-5c-draft.doc" TargetMode="External"/><Relationship Id="rId2" Type="http://schemas.openxmlformats.org/officeDocument/2006/relationships/hyperlink" Target="https://mentor.ieee.org/802.15/dcn/11/15-11-0613-04-0kmp-key-management-protocol-par.pdf" TargetMode="External"/><Relationship Id="rId1" Type="http://schemas.openxmlformats.org/officeDocument/2006/relationships/slideLayout" Target="../slideLayouts/slideLayout2.xml"/><Relationship Id="rId6" Type="http://schemas.openxmlformats.org/officeDocument/2006/relationships/hyperlink" Target="http://www.ieee802.org/PARs.shtml" TargetMode="External"/><Relationship Id="rId5" Type="http://schemas.openxmlformats.org/officeDocument/2006/relationships/hyperlink" Target="https://mentor.ieee.org/802.22/dcn/11/22-11-0119-01-rasg-5c-for-enhanced-broadband-and-monitoring-amendment.pdf" TargetMode="External"/><Relationship Id="rId4" Type="http://schemas.openxmlformats.org/officeDocument/2006/relationships/hyperlink" Target="https://mentor.ieee.org/802.22/dcn/11/22-11-0118-01-rasg-par-for-enhanced-broadband-and-monitoring-amendment.pdf" TargetMode="Externa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ieee802.org/16/docs/#11_0031" TargetMode="External"/><Relationship Id="rId2" Type="http://schemas.openxmlformats.org/officeDocument/2006/relationships/hyperlink" Target="http://ieee802.org/16/docs/#11_0030" TargetMode="External"/><Relationship Id="rId1" Type="http://schemas.openxmlformats.org/officeDocument/2006/relationships/slideLayout" Target="../slideLayouts/slideLayout2.xml"/><Relationship Id="rId5" Type="http://schemas.openxmlformats.org/officeDocument/2006/relationships/hyperlink" Target="http://ieee802.org/16/docs/#11_0033" TargetMode="External"/><Relationship Id="rId4" Type="http://schemas.openxmlformats.org/officeDocument/2006/relationships/hyperlink" Target="http://ieee802.org/16/docs/#11_0032"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ocuments"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16386" name="Slide Number Placeholder 5"/>
          <p:cNvSpPr>
            <a:spLocks noGrp="1"/>
          </p:cNvSpPr>
          <p:nvPr>
            <p:ph type="sldNum" sz="quarter" idx="12"/>
          </p:nvPr>
        </p:nvSpPr>
        <p:spPr>
          <a:noFill/>
          <a:ln>
            <a:miter lim="800000"/>
            <a:headEnd/>
            <a:tailEnd/>
          </a:ln>
        </p:spPr>
        <p:txBody>
          <a:bodyPr/>
          <a:lstStyle/>
          <a:p>
            <a:r>
              <a:rPr lang="en-US" smtClean="0"/>
              <a:t>Slide </a:t>
            </a:r>
            <a:fld id="{0969A21F-E72C-4E57-B3A5-F1B9557AF073}" type="slidenum">
              <a:rPr lang="en-US" smtClean="0"/>
              <a:pPr/>
              <a:t>1</a:t>
            </a:fld>
            <a:endParaRPr lang="en-US" smtClean="0"/>
          </a:p>
        </p:txBody>
      </p:sp>
      <p:sp>
        <p:nvSpPr>
          <p:cNvPr id="16387" name="Text Box 326"/>
          <p:cNvSpPr txBox="1">
            <a:spLocks noChangeArrowheads="1"/>
          </p:cNvSpPr>
          <p:nvPr/>
        </p:nvSpPr>
        <p:spPr bwMode="auto">
          <a:xfrm>
            <a:off x="5311775" y="2330450"/>
            <a:ext cx="1176338" cy="522288"/>
          </a:xfrm>
          <a:prstGeom prst="rect">
            <a:avLst/>
          </a:prstGeom>
          <a:solidFill>
            <a:schemeClr val="bg1"/>
          </a:solidFill>
          <a:ln w="9525">
            <a:noFill/>
            <a:miter lim="800000"/>
            <a:headEnd/>
            <a:tailEnd/>
          </a:ln>
        </p:spPr>
        <p:txBody>
          <a:bodyPr>
            <a:spAutoFit/>
          </a:bodyPr>
          <a:lstStyle/>
          <a:p>
            <a:pPr eaLnBrk="0" hangingPunct="0"/>
            <a:r>
              <a:rPr lang="en-US" sz="1400" b="0"/>
              <a:t>+1 (321)</a:t>
            </a:r>
            <a:br>
              <a:rPr lang="en-US" sz="1400" b="0"/>
            </a:br>
            <a:r>
              <a:rPr lang="en-US" sz="1400" b="0"/>
              <a:t>751-3958</a:t>
            </a:r>
          </a:p>
        </p:txBody>
      </p:sp>
      <p:sp>
        <p:nvSpPr>
          <p:cNvPr id="16388" name="Text Box 320"/>
          <p:cNvSpPr txBox="1">
            <a:spLocks noChangeArrowheads="1"/>
          </p:cNvSpPr>
          <p:nvPr/>
        </p:nvSpPr>
        <p:spPr bwMode="auto">
          <a:xfrm>
            <a:off x="3489325" y="2311400"/>
            <a:ext cx="1879600" cy="517525"/>
          </a:xfrm>
          <a:prstGeom prst="rect">
            <a:avLst/>
          </a:prstGeom>
          <a:noFill/>
          <a:ln w="9525">
            <a:noFill/>
            <a:miter lim="800000"/>
            <a:headEnd/>
            <a:tailEnd/>
          </a:ln>
        </p:spPr>
        <p:txBody>
          <a:bodyPr wrap="none">
            <a:spAutoFit/>
          </a:bodyPr>
          <a:lstStyle/>
          <a:p>
            <a:pPr eaLnBrk="0" hangingPunct="0"/>
            <a:r>
              <a:rPr lang="en-US" sz="1400" b="0"/>
              <a:t>5488 Marvell Lane,</a:t>
            </a:r>
          </a:p>
          <a:p>
            <a:pPr eaLnBrk="0" hangingPunct="0"/>
            <a:r>
              <a:rPr lang="en-US" sz="1400" b="0"/>
              <a:t>Santa Clara, CA, 95054</a:t>
            </a:r>
          </a:p>
        </p:txBody>
      </p:sp>
      <p:sp>
        <p:nvSpPr>
          <p:cNvPr id="16389" name="Rectangle 5"/>
          <p:cNvSpPr>
            <a:spLocks noChangeArrowheads="1"/>
          </p:cNvSpPr>
          <p:nvPr/>
        </p:nvSpPr>
        <p:spPr bwMode="auto">
          <a:xfrm>
            <a:off x="688975" y="2068513"/>
            <a:ext cx="603250"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Name</a:t>
            </a:r>
            <a:endParaRPr lang="en-US" b="0"/>
          </a:p>
        </p:txBody>
      </p:sp>
      <p:sp>
        <p:nvSpPr>
          <p:cNvPr id="16390" name="Rectangle 6"/>
          <p:cNvSpPr>
            <a:spLocks noChangeArrowheads="1"/>
          </p:cNvSpPr>
          <p:nvPr/>
        </p:nvSpPr>
        <p:spPr bwMode="auto">
          <a:xfrm>
            <a:off x="1300163"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1" name="Rectangle 7"/>
          <p:cNvSpPr>
            <a:spLocks noChangeArrowheads="1"/>
          </p:cNvSpPr>
          <p:nvPr/>
        </p:nvSpPr>
        <p:spPr bwMode="auto">
          <a:xfrm>
            <a:off x="2201863" y="2068513"/>
            <a:ext cx="1008062"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Company</a:t>
            </a:r>
            <a:endParaRPr lang="en-US" b="0"/>
          </a:p>
        </p:txBody>
      </p:sp>
      <p:sp>
        <p:nvSpPr>
          <p:cNvPr id="16392" name="Rectangle 8"/>
          <p:cNvSpPr>
            <a:spLocks noChangeArrowheads="1"/>
          </p:cNvSpPr>
          <p:nvPr/>
        </p:nvSpPr>
        <p:spPr bwMode="auto">
          <a:xfrm>
            <a:off x="3219450"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3" name="Rectangle 9"/>
          <p:cNvSpPr>
            <a:spLocks noChangeArrowheads="1"/>
          </p:cNvSpPr>
          <p:nvPr/>
        </p:nvSpPr>
        <p:spPr bwMode="auto">
          <a:xfrm>
            <a:off x="3625850" y="2068513"/>
            <a:ext cx="844550"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Address</a:t>
            </a:r>
            <a:endParaRPr lang="en-US" b="0"/>
          </a:p>
        </p:txBody>
      </p:sp>
      <p:sp>
        <p:nvSpPr>
          <p:cNvPr id="16394" name="Rectangle 10"/>
          <p:cNvSpPr>
            <a:spLocks noChangeArrowheads="1"/>
          </p:cNvSpPr>
          <p:nvPr/>
        </p:nvSpPr>
        <p:spPr bwMode="auto">
          <a:xfrm>
            <a:off x="4479925"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5" name="Rectangle 11"/>
          <p:cNvSpPr>
            <a:spLocks noChangeArrowheads="1"/>
          </p:cNvSpPr>
          <p:nvPr/>
        </p:nvSpPr>
        <p:spPr bwMode="auto">
          <a:xfrm>
            <a:off x="5380038" y="2068513"/>
            <a:ext cx="6445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Phone</a:t>
            </a:r>
            <a:endParaRPr lang="en-US" b="0"/>
          </a:p>
        </p:txBody>
      </p:sp>
      <p:sp>
        <p:nvSpPr>
          <p:cNvPr id="16396" name="Rectangle 12"/>
          <p:cNvSpPr>
            <a:spLocks noChangeArrowheads="1"/>
          </p:cNvSpPr>
          <p:nvPr/>
        </p:nvSpPr>
        <p:spPr bwMode="auto">
          <a:xfrm>
            <a:off x="6030913"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7" name="Rectangle 13"/>
          <p:cNvSpPr>
            <a:spLocks noChangeArrowheads="1"/>
          </p:cNvSpPr>
          <p:nvPr/>
        </p:nvSpPr>
        <p:spPr bwMode="auto">
          <a:xfrm>
            <a:off x="6640513" y="2068513"/>
            <a:ext cx="56197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email</a:t>
            </a:r>
            <a:endParaRPr lang="en-US" b="0"/>
          </a:p>
        </p:txBody>
      </p:sp>
      <p:sp>
        <p:nvSpPr>
          <p:cNvPr id="16398" name="Rectangle 14"/>
          <p:cNvSpPr>
            <a:spLocks noChangeArrowheads="1"/>
          </p:cNvSpPr>
          <p:nvPr/>
        </p:nvSpPr>
        <p:spPr bwMode="auto">
          <a:xfrm>
            <a:off x="7208838" y="2068513"/>
            <a:ext cx="60325" cy="288925"/>
          </a:xfrm>
          <a:prstGeom prst="rect">
            <a:avLst/>
          </a:prstGeom>
          <a:noFill/>
          <a:ln w="9525">
            <a:noFill/>
            <a:miter lim="800000"/>
            <a:headEnd/>
            <a:tailEnd/>
          </a:ln>
        </p:spPr>
        <p:txBody>
          <a:bodyPr wrap="none" lIns="0" tIns="0" rIns="0" bIns="0">
            <a:spAutoFit/>
          </a:bodyPr>
          <a:lstStyle/>
          <a:p>
            <a:pPr eaLnBrk="0" hangingPunct="0"/>
            <a:r>
              <a:rPr lang="en-US" sz="1900">
                <a:solidFill>
                  <a:srgbClr val="000000"/>
                </a:solidFill>
              </a:rPr>
              <a:t> </a:t>
            </a:r>
            <a:endParaRPr lang="en-US" b="0"/>
          </a:p>
        </p:txBody>
      </p:sp>
      <p:sp>
        <p:nvSpPr>
          <p:cNvPr id="16399" name="Rectangle 15"/>
          <p:cNvSpPr>
            <a:spLocks noChangeArrowheads="1"/>
          </p:cNvSpPr>
          <p:nvPr/>
        </p:nvSpPr>
        <p:spPr bwMode="auto">
          <a:xfrm>
            <a:off x="620713"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0" name="Line 16"/>
          <p:cNvSpPr>
            <a:spLocks noChangeShapeType="1"/>
          </p:cNvSpPr>
          <p:nvPr/>
        </p:nvSpPr>
        <p:spPr bwMode="auto">
          <a:xfrm>
            <a:off x="620713" y="2057400"/>
            <a:ext cx="6350" cy="1588"/>
          </a:xfrm>
          <a:prstGeom prst="line">
            <a:avLst/>
          </a:prstGeom>
          <a:noFill/>
          <a:ln w="0">
            <a:solidFill>
              <a:srgbClr val="000000"/>
            </a:solidFill>
            <a:round/>
            <a:headEnd/>
            <a:tailEnd/>
          </a:ln>
        </p:spPr>
        <p:txBody>
          <a:bodyPr/>
          <a:lstStyle/>
          <a:p>
            <a:endParaRPr lang="en-US"/>
          </a:p>
        </p:txBody>
      </p:sp>
      <p:sp>
        <p:nvSpPr>
          <p:cNvPr id="16401" name="Line 17"/>
          <p:cNvSpPr>
            <a:spLocks noChangeShapeType="1"/>
          </p:cNvSpPr>
          <p:nvPr/>
        </p:nvSpPr>
        <p:spPr bwMode="auto">
          <a:xfrm>
            <a:off x="620713" y="2057400"/>
            <a:ext cx="1587" cy="6350"/>
          </a:xfrm>
          <a:prstGeom prst="line">
            <a:avLst/>
          </a:prstGeom>
          <a:noFill/>
          <a:ln w="0">
            <a:solidFill>
              <a:srgbClr val="000000"/>
            </a:solidFill>
            <a:round/>
            <a:headEnd/>
            <a:tailEnd/>
          </a:ln>
        </p:spPr>
        <p:txBody>
          <a:bodyPr/>
          <a:lstStyle/>
          <a:p>
            <a:endParaRPr lang="en-US"/>
          </a:p>
        </p:txBody>
      </p:sp>
      <p:sp>
        <p:nvSpPr>
          <p:cNvPr id="16402" name="Rectangle 18"/>
          <p:cNvSpPr>
            <a:spLocks noChangeArrowheads="1"/>
          </p:cNvSpPr>
          <p:nvPr/>
        </p:nvSpPr>
        <p:spPr bwMode="auto">
          <a:xfrm>
            <a:off x="620713"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3" name="Line 19"/>
          <p:cNvSpPr>
            <a:spLocks noChangeShapeType="1"/>
          </p:cNvSpPr>
          <p:nvPr/>
        </p:nvSpPr>
        <p:spPr bwMode="auto">
          <a:xfrm>
            <a:off x="620713" y="2057400"/>
            <a:ext cx="6350" cy="1588"/>
          </a:xfrm>
          <a:prstGeom prst="line">
            <a:avLst/>
          </a:prstGeom>
          <a:noFill/>
          <a:ln w="0">
            <a:solidFill>
              <a:srgbClr val="000000"/>
            </a:solidFill>
            <a:round/>
            <a:headEnd/>
            <a:tailEnd/>
          </a:ln>
        </p:spPr>
        <p:txBody>
          <a:bodyPr/>
          <a:lstStyle/>
          <a:p>
            <a:endParaRPr lang="en-US"/>
          </a:p>
        </p:txBody>
      </p:sp>
      <p:sp>
        <p:nvSpPr>
          <p:cNvPr id="16404" name="Line 20"/>
          <p:cNvSpPr>
            <a:spLocks noChangeShapeType="1"/>
          </p:cNvSpPr>
          <p:nvPr/>
        </p:nvSpPr>
        <p:spPr bwMode="auto">
          <a:xfrm>
            <a:off x="620713" y="2057400"/>
            <a:ext cx="1587" cy="6350"/>
          </a:xfrm>
          <a:prstGeom prst="line">
            <a:avLst/>
          </a:prstGeom>
          <a:noFill/>
          <a:ln w="0">
            <a:solidFill>
              <a:srgbClr val="000000"/>
            </a:solidFill>
            <a:round/>
            <a:headEnd/>
            <a:tailEnd/>
          </a:ln>
        </p:spPr>
        <p:txBody>
          <a:bodyPr/>
          <a:lstStyle/>
          <a:p>
            <a:endParaRPr lang="en-US"/>
          </a:p>
        </p:txBody>
      </p:sp>
      <p:sp>
        <p:nvSpPr>
          <p:cNvPr id="16405" name="Rectangle 21"/>
          <p:cNvSpPr>
            <a:spLocks noChangeArrowheads="1"/>
          </p:cNvSpPr>
          <p:nvPr/>
        </p:nvSpPr>
        <p:spPr bwMode="auto">
          <a:xfrm>
            <a:off x="627063" y="2057400"/>
            <a:ext cx="15065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6" name="Line 22"/>
          <p:cNvSpPr>
            <a:spLocks noChangeShapeType="1"/>
          </p:cNvSpPr>
          <p:nvPr/>
        </p:nvSpPr>
        <p:spPr bwMode="auto">
          <a:xfrm>
            <a:off x="627063" y="2057400"/>
            <a:ext cx="1506537" cy="1588"/>
          </a:xfrm>
          <a:prstGeom prst="line">
            <a:avLst/>
          </a:prstGeom>
          <a:noFill/>
          <a:ln w="0">
            <a:solidFill>
              <a:srgbClr val="000000"/>
            </a:solidFill>
            <a:round/>
            <a:headEnd/>
            <a:tailEnd/>
          </a:ln>
        </p:spPr>
        <p:txBody>
          <a:bodyPr/>
          <a:lstStyle/>
          <a:p>
            <a:endParaRPr lang="en-US"/>
          </a:p>
        </p:txBody>
      </p:sp>
      <p:sp>
        <p:nvSpPr>
          <p:cNvPr id="16407" name="Rectangle 23"/>
          <p:cNvSpPr>
            <a:spLocks noChangeArrowheads="1"/>
          </p:cNvSpPr>
          <p:nvPr/>
        </p:nvSpPr>
        <p:spPr bwMode="auto">
          <a:xfrm>
            <a:off x="2133600"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08" name="Line 24"/>
          <p:cNvSpPr>
            <a:spLocks noChangeShapeType="1"/>
          </p:cNvSpPr>
          <p:nvPr/>
        </p:nvSpPr>
        <p:spPr bwMode="auto">
          <a:xfrm>
            <a:off x="2133600" y="2057400"/>
            <a:ext cx="6350" cy="1588"/>
          </a:xfrm>
          <a:prstGeom prst="line">
            <a:avLst/>
          </a:prstGeom>
          <a:noFill/>
          <a:ln w="0">
            <a:solidFill>
              <a:srgbClr val="000000"/>
            </a:solidFill>
            <a:round/>
            <a:headEnd/>
            <a:tailEnd/>
          </a:ln>
        </p:spPr>
        <p:txBody>
          <a:bodyPr/>
          <a:lstStyle/>
          <a:p>
            <a:endParaRPr lang="en-US"/>
          </a:p>
        </p:txBody>
      </p:sp>
      <p:sp>
        <p:nvSpPr>
          <p:cNvPr id="16409" name="Line 25"/>
          <p:cNvSpPr>
            <a:spLocks noChangeShapeType="1"/>
          </p:cNvSpPr>
          <p:nvPr/>
        </p:nvSpPr>
        <p:spPr bwMode="auto">
          <a:xfrm>
            <a:off x="2133600" y="2057400"/>
            <a:ext cx="1588" cy="6350"/>
          </a:xfrm>
          <a:prstGeom prst="line">
            <a:avLst/>
          </a:prstGeom>
          <a:noFill/>
          <a:ln w="0">
            <a:solidFill>
              <a:srgbClr val="000000"/>
            </a:solidFill>
            <a:round/>
            <a:headEnd/>
            <a:tailEnd/>
          </a:ln>
        </p:spPr>
        <p:txBody>
          <a:bodyPr/>
          <a:lstStyle/>
          <a:p>
            <a:endParaRPr lang="en-US"/>
          </a:p>
        </p:txBody>
      </p:sp>
      <p:sp>
        <p:nvSpPr>
          <p:cNvPr id="16410" name="Rectangle 26"/>
          <p:cNvSpPr>
            <a:spLocks noChangeArrowheads="1"/>
          </p:cNvSpPr>
          <p:nvPr/>
        </p:nvSpPr>
        <p:spPr bwMode="auto">
          <a:xfrm>
            <a:off x="2139950" y="2057400"/>
            <a:ext cx="141763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1" name="Line 27"/>
          <p:cNvSpPr>
            <a:spLocks noChangeShapeType="1"/>
          </p:cNvSpPr>
          <p:nvPr/>
        </p:nvSpPr>
        <p:spPr bwMode="auto">
          <a:xfrm>
            <a:off x="2139950" y="2057400"/>
            <a:ext cx="1417638" cy="1588"/>
          </a:xfrm>
          <a:prstGeom prst="line">
            <a:avLst/>
          </a:prstGeom>
          <a:noFill/>
          <a:ln w="0">
            <a:solidFill>
              <a:srgbClr val="000000"/>
            </a:solidFill>
            <a:round/>
            <a:headEnd/>
            <a:tailEnd/>
          </a:ln>
        </p:spPr>
        <p:txBody>
          <a:bodyPr/>
          <a:lstStyle/>
          <a:p>
            <a:endParaRPr lang="en-US"/>
          </a:p>
        </p:txBody>
      </p:sp>
      <p:sp>
        <p:nvSpPr>
          <p:cNvPr id="16412" name="Rectangle 28"/>
          <p:cNvSpPr>
            <a:spLocks noChangeArrowheads="1"/>
          </p:cNvSpPr>
          <p:nvPr/>
        </p:nvSpPr>
        <p:spPr bwMode="auto">
          <a:xfrm>
            <a:off x="35575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3" name="Line 29"/>
          <p:cNvSpPr>
            <a:spLocks noChangeShapeType="1"/>
          </p:cNvSpPr>
          <p:nvPr/>
        </p:nvSpPr>
        <p:spPr bwMode="auto">
          <a:xfrm>
            <a:off x="3557588" y="2057400"/>
            <a:ext cx="6350" cy="1588"/>
          </a:xfrm>
          <a:prstGeom prst="line">
            <a:avLst/>
          </a:prstGeom>
          <a:noFill/>
          <a:ln w="0">
            <a:solidFill>
              <a:srgbClr val="000000"/>
            </a:solidFill>
            <a:round/>
            <a:headEnd/>
            <a:tailEnd/>
          </a:ln>
        </p:spPr>
        <p:txBody>
          <a:bodyPr/>
          <a:lstStyle/>
          <a:p>
            <a:endParaRPr lang="en-US"/>
          </a:p>
        </p:txBody>
      </p:sp>
      <p:sp>
        <p:nvSpPr>
          <p:cNvPr id="16414" name="Line 30"/>
          <p:cNvSpPr>
            <a:spLocks noChangeShapeType="1"/>
          </p:cNvSpPr>
          <p:nvPr/>
        </p:nvSpPr>
        <p:spPr bwMode="auto">
          <a:xfrm>
            <a:off x="3557588" y="2057400"/>
            <a:ext cx="1587" cy="6350"/>
          </a:xfrm>
          <a:prstGeom prst="line">
            <a:avLst/>
          </a:prstGeom>
          <a:noFill/>
          <a:ln w="0">
            <a:solidFill>
              <a:srgbClr val="000000"/>
            </a:solidFill>
            <a:round/>
            <a:headEnd/>
            <a:tailEnd/>
          </a:ln>
        </p:spPr>
        <p:txBody>
          <a:bodyPr/>
          <a:lstStyle/>
          <a:p>
            <a:endParaRPr lang="en-US"/>
          </a:p>
        </p:txBody>
      </p:sp>
      <p:sp>
        <p:nvSpPr>
          <p:cNvPr id="16415" name="Rectangle 31"/>
          <p:cNvSpPr>
            <a:spLocks noChangeArrowheads="1"/>
          </p:cNvSpPr>
          <p:nvPr/>
        </p:nvSpPr>
        <p:spPr bwMode="auto">
          <a:xfrm>
            <a:off x="3563938" y="2057400"/>
            <a:ext cx="17478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6" name="Line 32"/>
          <p:cNvSpPr>
            <a:spLocks noChangeShapeType="1"/>
          </p:cNvSpPr>
          <p:nvPr/>
        </p:nvSpPr>
        <p:spPr bwMode="auto">
          <a:xfrm>
            <a:off x="3563938" y="2057400"/>
            <a:ext cx="1747837" cy="1588"/>
          </a:xfrm>
          <a:prstGeom prst="line">
            <a:avLst/>
          </a:prstGeom>
          <a:noFill/>
          <a:ln w="0">
            <a:solidFill>
              <a:srgbClr val="000000"/>
            </a:solidFill>
            <a:round/>
            <a:headEnd/>
            <a:tailEnd/>
          </a:ln>
        </p:spPr>
        <p:txBody>
          <a:bodyPr/>
          <a:lstStyle/>
          <a:p>
            <a:endParaRPr lang="en-US"/>
          </a:p>
        </p:txBody>
      </p:sp>
      <p:sp>
        <p:nvSpPr>
          <p:cNvPr id="16417" name="Rectangle 33"/>
          <p:cNvSpPr>
            <a:spLocks noChangeArrowheads="1"/>
          </p:cNvSpPr>
          <p:nvPr/>
        </p:nvSpPr>
        <p:spPr bwMode="auto">
          <a:xfrm>
            <a:off x="5311775" y="2057400"/>
            <a:ext cx="4763" cy="6350"/>
          </a:xfrm>
          <a:prstGeom prst="rect">
            <a:avLst/>
          </a:prstGeom>
          <a:solidFill>
            <a:srgbClr val="000000"/>
          </a:solidFill>
          <a:ln w="9525">
            <a:noFill/>
            <a:miter lim="800000"/>
            <a:headEnd/>
            <a:tailEnd/>
          </a:ln>
        </p:spPr>
        <p:txBody>
          <a:bodyPr/>
          <a:lstStyle/>
          <a:p>
            <a:pPr algn="ctr" eaLnBrk="0" hangingPunct="0"/>
            <a:endParaRPr lang="en-US"/>
          </a:p>
        </p:txBody>
      </p:sp>
      <p:sp>
        <p:nvSpPr>
          <p:cNvPr id="16418" name="Line 34"/>
          <p:cNvSpPr>
            <a:spLocks noChangeShapeType="1"/>
          </p:cNvSpPr>
          <p:nvPr/>
        </p:nvSpPr>
        <p:spPr bwMode="auto">
          <a:xfrm>
            <a:off x="5311775" y="2057400"/>
            <a:ext cx="4763" cy="1588"/>
          </a:xfrm>
          <a:prstGeom prst="line">
            <a:avLst/>
          </a:prstGeom>
          <a:noFill/>
          <a:ln w="0">
            <a:solidFill>
              <a:srgbClr val="000000"/>
            </a:solidFill>
            <a:round/>
            <a:headEnd/>
            <a:tailEnd/>
          </a:ln>
        </p:spPr>
        <p:txBody>
          <a:bodyPr/>
          <a:lstStyle/>
          <a:p>
            <a:endParaRPr lang="en-US"/>
          </a:p>
        </p:txBody>
      </p:sp>
      <p:sp>
        <p:nvSpPr>
          <p:cNvPr id="16419" name="Line 35"/>
          <p:cNvSpPr>
            <a:spLocks noChangeShapeType="1"/>
          </p:cNvSpPr>
          <p:nvPr/>
        </p:nvSpPr>
        <p:spPr bwMode="auto">
          <a:xfrm>
            <a:off x="5311775" y="2057400"/>
            <a:ext cx="1588" cy="6350"/>
          </a:xfrm>
          <a:prstGeom prst="line">
            <a:avLst/>
          </a:prstGeom>
          <a:noFill/>
          <a:ln w="0">
            <a:solidFill>
              <a:srgbClr val="000000"/>
            </a:solidFill>
            <a:round/>
            <a:headEnd/>
            <a:tailEnd/>
          </a:ln>
        </p:spPr>
        <p:txBody>
          <a:bodyPr/>
          <a:lstStyle/>
          <a:p>
            <a:endParaRPr lang="en-US"/>
          </a:p>
        </p:txBody>
      </p:sp>
      <p:sp>
        <p:nvSpPr>
          <p:cNvPr id="16420" name="Rectangle 36"/>
          <p:cNvSpPr>
            <a:spLocks noChangeArrowheads="1"/>
          </p:cNvSpPr>
          <p:nvPr/>
        </p:nvSpPr>
        <p:spPr bwMode="auto">
          <a:xfrm>
            <a:off x="5316538" y="2057400"/>
            <a:ext cx="1255712"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1" name="Line 37"/>
          <p:cNvSpPr>
            <a:spLocks noChangeShapeType="1"/>
          </p:cNvSpPr>
          <p:nvPr/>
        </p:nvSpPr>
        <p:spPr bwMode="auto">
          <a:xfrm>
            <a:off x="5316538" y="2057400"/>
            <a:ext cx="1255712" cy="1588"/>
          </a:xfrm>
          <a:prstGeom prst="line">
            <a:avLst/>
          </a:prstGeom>
          <a:noFill/>
          <a:ln w="0">
            <a:solidFill>
              <a:srgbClr val="000000"/>
            </a:solidFill>
            <a:round/>
            <a:headEnd/>
            <a:tailEnd/>
          </a:ln>
        </p:spPr>
        <p:txBody>
          <a:bodyPr/>
          <a:lstStyle/>
          <a:p>
            <a:endParaRPr lang="en-US"/>
          </a:p>
        </p:txBody>
      </p:sp>
      <p:sp>
        <p:nvSpPr>
          <p:cNvPr id="16422" name="Rectangle 38"/>
          <p:cNvSpPr>
            <a:spLocks noChangeArrowheads="1"/>
          </p:cNvSpPr>
          <p:nvPr/>
        </p:nvSpPr>
        <p:spPr bwMode="auto">
          <a:xfrm>
            <a:off x="6572250"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3" name="Line 39"/>
          <p:cNvSpPr>
            <a:spLocks noChangeShapeType="1"/>
          </p:cNvSpPr>
          <p:nvPr/>
        </p:nvSpPr>
        <p:spPr bwMode="auto">
          <a:xfrm>
            <a:off x="6572250" y="2057400"/>
            <a:ext cx="6350" cy="1588"/>
          </a:xfrm>
          <a:prstGeom prst="line">
            <a:avLst/>
          </a:prstGeom>
          <a:noFill/>
          <a:ln w="0">
            <a:solidFill>
              <a:srgbClr val="000000"/>
            </a:solidFill>
            <a:round/>
            <a:headEnd/>
            <a:tailEnd/>
          </a:ln>
        </p:spPr>
        <p:txBody>
          <a:bodyPr/>
          <a:lstStyle/>
          <a:p>
            <a:endParaRPr lang="en-US"/>
          </a:p>
        </p:txBody>
      </p:sp>
      <p:sp>
        <p:nvSpPr>
          <p:cNvPr id="16424" name="Line 40"/>
          <p:cNvSpPr>
            <a:spLocks noChangeShapeType="1"/>
          </p:cNvSpPr>
          <p:nvPr/>
        </p:nvSpPr>
        <p:spPr bwMode="auto">
          <a:xfrm>
            <a:off x="6572250" y="2057400"/>
            <a:ext cx="1588" cy="6350"/>
          </a:xfrm>
          <a:prstGeom prst="line">
            <a:avLst/>
          </a:prstGeom>
          <a:noFill/>
          <a:ln w="0">
            <a:solidFill>
              <a:srgbClr val="000000"/>
            </a:solidFill>
            <a:round/>
            <a:headEnd/>
            <a:tailEnd/>
          </a:ln>
        </p:spPr>
        <p:txBody>
          <a:bodyPr/>
          <a:lstStyle/>
          <a:p>
            <a:endParaRPr lang="en-US"/>
          </a:p>
        </p:txBody>
      </p:sp>
      <p:sp>
        <p:nvSpPr>
          <p:cNvPr id="16425" name="Rectangle 41"/>
          <p:cNvSpPr>
            <a:spLocks noChangeArrowheads="1"/>
          </p:cNvSpPr>
          <p:nvPr/>
        </p:nvSpPr>
        <p:spPr bwMode="auto">
          <a:xfrm>
            <a:off x="6578600" y="2057400"/>
            <a:ext cx="169068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6" name="Line 42"/>
          <p:cNvSpPr>
            <a:spLocks noChangeShapeType="1"/>
          </p:cNvSpPr>
          <p:nvPr/>
        </p:nvSpPr>
        <p:spPr bwMode="auto">
          <a:xfrm>
            <a:off x="6578600" y="2057400"/>
            <a:ext cx="1690688" cy="1588"/>
          </a:xfrm>
          <a:prstGeom prst="line">
            <a:avLst/>
          </a:prstGeom>
          <a:noFill/>
          <a:ln w="0">
            <a:solidFill>
              <a:srgbClr val="000000"/>
            </a:solidFill>
            <a:round/>
            <a:headEnd/>
            <a:tailEnd/>
          </a:ln>
        </p:spPr>
        <p:txBody>
          <a:bodyPr/>
          <a:lstStyle/>
          <a:p>
            <a:endParaRPr lang="en-US"/>
          </a:p>
        </p:txBody>
      </p:sp>
      <p:sp>
        <p:nvSpPr>
          <p:cNvPr id="16427" name="Rectangle 43"/>
          <p:cNvSpPr>
            <a:spLocks noChangeArrowheads="1"/>
          </p:cNvSpPr>
          <p:nvPr/>
        </p:nvSpPr>
        <p:spPr bwMode="auto">
          <a:xfrm>
            <a:off x="82692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28" name="Line 44"/>
          <p:cNvSpPr>
            <a:spLocks noChangeShapeType="1"/>
          </p:cNvSpPr>
          <p:nvPr/>
        </p:nvSpPr>
        <p:spPr bwMode="auto">
          <a:xfrm>
            <a:off x="8269288" y="2057400"/>
            <a:ext cx="6350" cy="1588"/>
          </a:xfrm>
          <a:prstGeom prst="line">
            <a:avLst/>
          </a:prstGeom>
          <a:noFill/>
          <a:ln w="0">
            <a:solidFill>
              <a:srgbClr val="000000"/>
            </a:solidFill>
            <a:round/>
            <a:headEnd/>
            <a:tailEnd/>
          </a:ln>
        </p:spPr>
        <p:txBody>
          <a:bodyPr/>
          <a:lstStyle/>
          <a:p>
            <a:endParaRPr lang="en-US"/>
          </a:p>
        </p:txBody>
      </p:sp>
      <p:sp>
        <p:nvSpPr>
          <p:cNvPr id="16429" name="Line 45"/>
          <p:cNvSpPr>
            <a:spLocks noChangeShapeType="1"/>
          </p:cNvSpPr>
          <p:nvPr/>
        </p:nvSpPr>
        <p:spPr bwMode="auto">
          <a:xfrm>
            <a:off x="8269288" y="2057400"/>
            <a:ext cx="1587" cy="6350"/>
          </a:xfrm>
          <a:prstGeom prst="line">
            <a:avLst/>
          </a:prstGeom>
          <a:noFill/>
          <a:ln w="0">
            <a:solidFill>
              <a:srgbClr val="000000"/>
            </a:solidFill>
            <a:round/>
            <a:headEnd/>
            <a:tailEnd/>
          </a:ln>
        </p:spPr>
        <p:txBody>
          <a:bodyPr/>
          <a:lstStyle/>
          <a:p>
            <a:endParaRPr lang="en-US"/>
          </a:p>
        </p:txBody>
      </p:sp>
      <p:sp>
        <p:nvSpPr>
          <p:cNvPr id="16430" name="Rectangle 46"/>
          <p:cNvSpPr>
            <a:spLocks noChangeArrowheads="1"/>
          </p:cNvSpPr>
          <p:nvPr/>
        </p:nvSpPr>
        <p:spPr bwMode="auto">
          <a:xfrm>
            <a:off x="8269288" y="2057400"/>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31" name="Line 47"/>
          <p:cNvSpPr>
            <a:spLocks noChangeShapeType="1"/>
          </p:cNvSpPr>
          <p:nvPr/>
        </p:nvSpPr>
        <p:spPr bwMode="auto">
          <a:xfrm>
            <a:off x="8269288" y="2057400"/>
            <a:ext cx="6350" cy="1588"/>
          </a:xfrm>
          <a:prstGeom prst="line">
            <a:avLst/>
          </a:prstGeom>
          <a:noFill/>
          <a:ln w="0">
            <a:solidFill>
              <a:srgbClr val="000000"/>
            </a:solidFill>
            <a:round/>
            <a:headEnd/>
            <a:tailEnd/>
          </a:ln>
        </p:spPr>
        <p:txBody>
          <a:bodyPr/>
          <a:lstStyle/>
          <a:p>
            <a:endParaRPr lang="en-US"/>
          </a:p>
        </p:txBody>
      </p:sp>
      <p:sp>
        <p:nvSpPr>
          <p:cNvPr id="16432" name="Line 48"/>
          <p:cNvSpPr>
            <a:spLocks noChangeShapeType="1"/>
          </p:cNvSpPr>
          <p:nvPr/>
        </p:nvSpPr>
        <p:spPr bwMode="auto">
          <a:xfrm>
            <a:off x="8269288" y="2057400"/>
            <a:ext cx="1587" cy="6350"/>
          </a:xfrm>
          <a:prstGeom prst="line">
            <a:avLst/>
          </a:prstGeom>
          <a:noFill/>
          <a:ln w="0">
            <a:solidFill>
              <a:srgbClr val="000000"/>
            </a:solidFill>
            <a:round/>
            <a:headEnd/>
            <a:tailEnd/>
          </a:ln>
        </p:spPr>
        <p:txBody>
          <a:bodyPr/>
          <a:lstStyle/>
          <a:p>
            <a:endParaRPr lang="en-US"/>
          </a:p>
        </p:txBody>
      </p:sp>
      <p:sp>
        <p:nvSpPr>
          <p:cNvPr id="16433" name="Rectangle 49"/>
          <p:cNvSpPr>
            <a:spLocks noChangeArrowheads="1"/>
          </p:cNvSpPr>
          <p:nvPr/>
        </p:nvSpPr>
        <p:spPr bwMode="auto">
          <a:xfrm>
            <a:off x="620713"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4" name="Line 50"/>
          <p:cNvSpPr>
            <a:spLocks noChangeShapeType="1"/>
          </p:cNvSpPr>
          <p:nvPr/>
        </p:nvSpPr>
        <p:spPr bwMode="auto">
          <a:xfrm>
            <a:off x="620713" y="2063750"/>
            <a:ext cx="1587" cy="327025"/>
          </a:xfrm>
          <a:prstGeom prst="line">
            <a:avLst/>
          </a:prstGeom>
          <a:noFill/>
          <a:ln w="0">
            <a:solidFill>
              <a:srgbClr val="000000"/>
            </a:solidFill>
            <a:round/>
            <a:headEnd/>
            <a:tailEnd/>
          </a:ln>
        </p:spPr>
        <p:txBody>
          <a:bodyPr/>
          <a:lstStyle/>
          <a:p>
            <a:endParaRPr lang="en-US"/>
          </a:p>
        </p:txBody>
      </p:sp>
      <p:sp>
        <p:nvSpPr>
          <p:cNvPr id="16435" name="Rectangle 51"/>
          <p:cNvSpPr>
            <a:spLocks noChangeArrowheads="1"/>
          </p:cNvSpPr>
          <p:nvPr/>
        </p:nvSpPr>
        <p:spPr bwMode="auto">
          <a:xfrm>
            <a:off x="2133600"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6" name="Line 52"/>
          <p:cNvSpPr>
            <a:spLocks noChangeShapeType="1"/>
          </p:cNvSpPr>
          <p:nvPr/>
        </p:nvSpPr>
        <p:spPr bwMode="auto">
          <a:xfrm>
            <a:off x="2133600" y="2063750"/>
            <a:ext cx="1588" cy="327025"/>
          </a:xfrm>
          <a:prstGeom prst="line">
            <a:avLst/>
          </a:prstGeom>
          <a:noFill/>
          <a:ln w="0">
            <a:solidFill>
              <a:srgbClr val="000000"/>
            </a:solidFill>
            <a:round/>
            <a:headEnd/>
            <a:tailEnd/>
          </a:ln>
        </p:spPr>
        <p:txBody>
          <a:bodyPr/>
          <a:lstStyle/>
          <a:p>
            <a:endParaRPr lang="en-US"/>
          </a:p>
        </p:txBody>
      </p:sp>
      <p:sp>
        <p:nvSpPr>
          <p:cNvPr id="16437" name="Rectangle 53"/>
          <p:cNvSpPr>
            <a:spLocks noChangeArrowheads="1"/>
          </p:cNvSpPr>
          <p:nvPr/>
        </p:nvSpPr>
        <p:spPr bwMode="auto">
          <a:xfrm>
            <a:off x="3557588"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38" name="Line 54"/>
          <p:cNvSpPr>
            <a:spLocks noChangeShapeType="1"/>
          </p:cNvSpPr>
          <p:nvPr/>
        </p:nvSpPr>
        <p:spPr bwMode="auto">
          <a:xfrm>
            <a:off x="3557588" y="2063750"/>
            <a:ext cx="1587" cy="327025"/>
          </a:xfrm>
          <a:prstGeom prst="line">
            <a:avLst/>
          </a:prstGeom>
          <a:noFill/>
          <a:ln w="0">
            <a:solidFill>
              <a:srgbClr val="000000"/>
            </a:solidFill>
            <a:round/>
            <a:headEnd/>
            <a:tailEnd/>
          </a:ln>
        </p:spPr>
        <p:txBody>
          <a:bodyPr/>
          <a:lstStyle/>
          <a:p>
            <a:endParaRPr lang="en-US"/>
          </a:p>
        </p:txBody>
      </p:sp>
      <p:sp>
        <p:nvSpPr>
          <p:cNvPr id="16439" name="Rectangle 55"/>
          <p:cNvSpPr>
            <a:spLocks noChangeArrowheads="1"/>
          </p:cNvSpPr>
          <p:nvPr/>
        </p:nvSpPr>
        <p:spPr bwMode="auto">
          <a:xfrm>
            <a:off x="5311775" y="2063750"/>
            <a:ext cx="4763"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0" name="Line 56"/>
          <p:cNvSpPr>
            <a:spLocks noChangeShapeType="1"/>
          </p:cNvSpPr>
          <p:nvPr/>
        </p:nvSpPr>
        <p:spPr bwMode="auto">
          <a:xfrm>
            <a:off x="5311775" y="2063750"/>
            <a:ext cx="1588" cy="327025"/>
          </a:xfrm>
          <a:prstGeom prst="line">
            <a:avLst/>
          </a:prstGeom>
          <a:noFill/>
          <a:ln w="0">
            <a:solidFill>
              <a:srgbClr val="000000"/>
            </a:solidFill>
            <a:round/>
            <a:headEnd/>
            <a:tailEnd/>
          </a:ln>
        </p:spPr>
        <p:txBody>
          <a:bodyPr/>
          <a:lstStyle/>
          <a:p>
            <a:endParaRPr lang="en-US"/>
          </a:p>
        </p:txBody>
      </p:sp>
      <p:sp>
        <p:nvSpPr>
          <p:cNvPr id="16441" name="Rectangle 57"/>
          <p:cNvSpPr>
            <a:spLocks noChangeArrowheads="1"/>
          </p:cNvSpPr>
          <p:nvPr/>
        </p:nvSpPr>
        <p:spPr bwMode="auto">
          <a:xfrm>
            <a:off x="6572250"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2" name="Line 58"/>
          <p:cNvSpPr>
            <a:spLocks noChangeShapeType="1"/>
          </p:cNvSpPr>
          <p:nvPr/>
        </p:nvSpPr>
        <p:spPr bwMode="auto">
          <a:xfrm>
            <a:off x="6572250" y="2063750"/>
            <a:ext cx="1588" cy="327025"/>
          </a:xfrm>
          <a:prstGeom prst="line">
            <a:avLst/>
          </a:prstGeom>
          <a:noFill/>
          <a:ln w="0">
            <a:solidFill>
              <a:srgbClr val="000000"/>
            </a:solidFill>
            <a:round/>
            <a:headEnd/>
            <a:tailEnd/>
          </a:ln>
        </p:spPr>
        <p:txBody>
          <a:bodyPr/>
          <a:lstStyle/>
          <a:p>
            <a:endParaRPr lang="en-US"/>
          </a:p>
        </p:txBody>
      </p:sp>
      <p:sp>
        <p:nvSpPr>
          <p:cNvPr id="16443" name="Rectangle 59"/>
          <p:cNvSpPr>
            <a:spLocks noChangeArrowheads="1"/>
          </p:cNvSpPr>
          <p:nvPr/>
        </p:nvSpPr>
        <p:spPr bwMode="auto">
          <a:xfrm>
            <a:off x="8269288" y="2063750"/>
            <a:ext cx="6350" cy="327025"/>
          </a:xfrm>
          <a:prstGeom prst="rect">
            <a:avLst/>
          </a:prstGeom>
          <a:solidFill>
            <a:srgbClr val="000000"/>
          </a:solidFill>
          <a:ln w="9525">
            <a:noFill/>
            <a:miter lim="800000"/>
            <a:headEnd/>
            <a:tailEnd/>
          </a:ln>
        </p:spPr>
        <p:txBody>
          <a:bodyPr/>
          <a:lstStyle/>
          <a:p>
            <a:pPr algn="ctr" eaLnBrk="0" hangingPunct="0"/>
            <a:endParaRPr lang="en-US"/>
          </a:p>
        </p:txBody>
      </p:sp>
      <p:sp>
        <p:nvSpPr>
          <p:cNvPr id="16444" name="Line 60"/>
          <p:cNvSpPr>
            <a:spLocks noChangeShapeType="1"/>
          </p:cNvSpPr>
          <p:nvPr/>
        </p:nvSpPr>
        <p:spPr bwMode="auto">
          <a:xfrm>
            <a:off x="8269288" y="2063750"/>
            <a:ext cx="1587" cy="327025"/>
          </a:xfrm>
          <a:prstGeom prst="line">
            <a:avLst/>
          </a:prstGeom>
          <a:noFill/>
          <a:ln w="0">
            <a:solidFill>
              <a:srgbClr val="000000"/>
            </a:solidFill>
            <a:round/>
            <a:headEnd/>
            <a:tailEnd/>
          </a:ln>
        </p:spPr>
        <p:txBody>
          <a:bodyPr/>
          <a:lstStyle/>
          <a:p>
            <a:endParaRPr lang="en-US"/>
          </a:p>
        </p:txBody>
      </p:sp>
      <p:sp>
        <p:nvSpPr>
          <p:cNvPr id="16445" name="Rectangle 61"/>
          <p:cNvSpPr>
            <a:spLocks noChangeArrowheads="1"/>
          </p:cNvSpPr>
          <p:nvPr/>
        </p:nvSpPr>
        <p:spPr bwMode="auto">
          <a:xfrm>
            <a:off x="688975" y="2400300"/>
            <a:ext cx="1166813"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Bruce Kraemer</a:t>
            </a:r>
            <a:endParaRPr lang="en-US" b="0"/>
          </a:p>
        </p:txBody>
      </p:sp>
      <p:sp>
        <p:nvSpPr>
          <p:cNvPr id="16446" name="Rectangle 62"/>
          <p:cNvSpPr>
            <a:spLocks noChangeArrowheads="1"/>
          </p:cNvSpPr>
          <p:nvPr/>
        </p:nvSpPr>
        <p:spPr bwMode="auto">
          <a:xfrm>
            <a:off x="1882775" y="2400300"/>
            <a:ext cx="47625"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 </a:t>
            </a:r>
            <a:endParaRPr lang="en-US" b="0"/>
          </a:p>
        </p:txBody>
      </p:sp>
      <p:sp>
        <p:nvSpPr>
          <p:cNvPr id="16447" name="Rectangle 63"/>
          <p:cNvSpPr>
            <a:spLocks noChangeArrowheads="1"/>
          </p:cNvSpPr>
          <p:nvPr/>
        </p:nvSpPr>
        <p:spPr bwMode="auto">
          <a:xfrm>
            <a:off x="2201863" y="2400300"/>
            <a:ext cx="601662"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Marvell</a:t>
            </a:r>
            <a:endParaRPr lang="en-US" b="0"/>
          </a:p>
        </p:txBody>
      </p:sp>
      <p:sp>
        <p:nvSpPr>
          <p:cNvPr id="16448" name="Rectangle 64"/>
          <p:cNvSpPr>
            <a:spLocks noChangeArrowheads="1"/>
          </p:cNvSpPr>
          <p:nvPr/>
        </p:nvSpPr>
        <p:spPr bwMode="auto">
          <a:xfrm>
            <a:off x="2817813" y="2400300"/>
            <a:ext cx="47625" cy="228600"/>
          </a:xfrm>
          <a:prstGeom prst="rect">
            <a:avLst/>
          </a:prstGeom>
          <a:noFill/>
          <a:ln w="9525">
            <a:noFill/>
            <a:miter lim="800000"/>
            <a:headEnd/>
            <a:tailEnd/>
          </a:ln>
        </p:spPr>
        <p:txBody>
          <a:bodyPr wrap="none" lIns="0" tIns="0" rIns="0" bIns="0">
            <a:spAutoFit/>
          </a:bodyPr>
          <a:lstStyle/>
          <a:p>
            <a:pPr eaLnBrk="0" hangingPunct="0"/>
            <a:r>
              <a:rPr lang="en-US" sz="1500" b="0">
                <a:solidFill>
                  <a:srgbClr val="000000"/>
                </a:solidFill>
              </a:rPr>
              <a:t> </a:t>
            </a:r>
            <a:endParaRPr lang="en-US" b="0"/>
          </a:p>
        </p:txBody>
      </p:sp>
      <p:sp>
        <p:nvSpPr>
          <p:cNvPr id="16449" name="Rectangle 65"/>
          <p:cNvSpPr>
            <a:spLocks noChangeArrowheads="1"/>
          </p:cNvSpPr>
          <p:nvPr/>
        </p:nvSpPr>
        <p:spPr bwMode="auto">
          <a:xfrm>
            <a:off x="3625850" y="2398713"/>
            <a:ext cx="44450" cy="212725"/>
          </a:xfrm>
          <a:prstGeom prst="rect">
            <a:avLst/>
          </a:prstGeom>
          <a:noFill/>
          <a:ln w="9525">
            <a:noFill/>
            <a:miter lim="800000"/>
            <a:headEnd/>
            <a:tailEnd/>
          </a:ln>
        </p:spPr>
        <p:txBody>
          <a:bodyPr wrap="none" lIns="0" tIns="0" rIns="0" bIns="0">
            <a:spAutoFit/>
          </a:bodyPr>
          <a:lstStyle/>
          <a:p>
            <a:pPr eaLnBrk="0" hangingPunct="0"/>
            <a:r>
              <a:rPr lang="en-US" sz="1400" b="0">
                <a:solidFill>
                  <a:srgbClr val="000000"/>
                </a:solidFill>
              </a:rPr>
              <a:t> </a:t>
            </a:r>
            <a:endParaRPr lang="en-US" b="0"/>
          </a:p>
        </p:txBody>
      </p:sp>
      <p:sp>
        <p:nvSpPr>
          <p:cNvPr id="16450" name="Rectangle 75"/>
          <p:cNvSpPr>
            <a:spLocks noChangeArrowheads="1"/>
          </p:cNvSpPr>
          <p:nvPr/>
        </p:nvSpPr>
        <p:spPr bwMode="auto">
          <a:xfrm>
            <a:off x="6640513" y="2398713"/>
            <a:ext cx="717550"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bkraemer@</a:t>
            </a:r>
            <a:endParaRPr lang="en-US" b="0"/>
          </a:p>
        </p:txBody>
      </p:sp>
      <p:sp>
        <p:nvSpPr>
          <p:cNvPr id="16451" name="Rectangle 76"/>
          <p:cNvSpPr>
            <a:spLocks noChangeArrowheads="1"/>
          </p:cNvSpPr>
          <p:nvPr/>
        </p:nvSpPr>
        <p:spPr bwMode="auto">
          <a:xfrm>
            <a:off x="7326313" y="2398713"/>
            <a:ext cx="468312"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marvell</a:t>
            </a:r>
            <a:endParaRPr lang="en-US" b="0"/>
          </a:p>
        </p:txBody>
      </p:sp>
      <p:sp>
        <p:nvSpPr>
          <p:cNvPr id="16452" name="Rectangle 77"/>
          <p:cNvSpPr>
            <a:spLocks noChangeArrowheads="1"/>
          </p:cNvSpPr>
          <p:nvPr/>
        </p:nvSpPr>
        <p:spPr bwMode="auto">
          <a:xfrm>
            <a:off x="7772400" y="2398713"/>
            <a:ext cx="301625"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.com</a:t>
            </a:r>
            <a:endParaRPr lang="en-US" b="0"/>
          </a:p>
        </p:txBody>
      </p:sp>
      <p:sp>
        <p:nvSpPr>
          <p:cNvPr id="16453" name="Rectangle 78"/>
          <p:cNvSpPr>
            <a:spLocks noChangeArrowheads="1"/>
          </p:cNvSpPr>
          <p:nvPr/>
        </p:nvSpPr>
        <p:spPr bwMode="auto">
          <a:xfrm>
            <a:off x="8061325" y="2398713"/>
            <a:ext cx="38100" cy="182562"/>
          </a:xfrm>
          <a:prstGeom prst="rect">
            <a:avLst/>
          </a:prstGeom>
          <a:noFill/>
          <a:ln w="9525">
            <a:noFill/>
            <a:miter lim="800000"/>
            <a:headEnd/>
            <a:tailEnd/>
          </a:ln>
        </p:spPr>
        <p:txBody>
          <a:bodyPr wrap="none" lIns="0" tIns="0" rIns="0" bIns="0">
            <a:spAutoFit/>
          </a:bodyPr>
          <a:lstStyle/>
          <a:p>
            <a:pPr eaLnBrk="0" hangingPunct="0"/>
            <a:r>
              <a:rPr lang="en-US" sz="1200" b="0">
                <a:solidFill>
                  <a:srgbClr val="000000"/>
                </a:solidFill>
              </a:rPr>
              <a:t> </a:t>
            </a:r>
            <a:endParaRPr lang="en-US" b="0"/>
          </a:p>
        </p:txBody>
      </p:sp>
      <p:sp>
        <p:nvSpPr>
          <p:cNvPr id="16454" name="Rectangle 79"/>
          <p:cNvSpPr>
            <a:spLocks noChangeArrowheads="1"/>
          </p:cNvSpPr>
          <p:nvPr/>
        </p:nvSpPr>
        <p:spPr bwMode="auto">
          <a:xfrm>
            <a:off x="620713"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55" name="Line 80"/>
          <p:cNvSpPr>
            <a:spLocks noChangeShapeType="1"/>
          </p:cNvSpPr>
          <p:nvPr/>
        </p:nvSpPr>
        <p:spPr bwMode="auto">
          <a:xfrm>
            <a:off x="620713" y="2390775"/>
            <a:ext cx="6350" cy="1588"/>
          </a:xfrm>
          <a:prstGeom prst="line">
            <a:avLst/>
          </a:prstGeom>
          <a:noFill/>
          <a:ln w="0">
            <a:solidFill>
              <a:srgbClr val="000000"/>
            </a:solidFill>
            <a:round/>
            <a:headEnd/>
            <a:tailEnd/>
          </a:ln>
        </p:spPr>
        <p:txBody>
          <a:bodyPr/>
          <a:lstStyle/>
          <a:p>
            <a:endParaRPr lang="en-US"/>
          </a:p>
        </p:txBody>
      </p:sp>
      <p:sp>
        <p:nvSpPr>
          <p:cNvPr id="16456" name="Line 81"/>
          <p:cNvSpPr>
            <a:spLocks noChangeShapeType="1"/>
          </p:cNvSpPr>
          <p:nvPr/>
        </p:nvSpPr>
        <p:spPr bwMode="auto">
          <a:xfrm>
            <a:off x="620713" y="2390775"/>
            <a:ext cx="1587" cy="6350"/>
          </a:xfrm>
          <a:prstGeom prst="line">
            <a:avLst/>
          </a:prstGeom>
          <a:noFill/>
          <a:ln w="0">
            <a:solidFill>
              <a:srgbClr val="000000"/>
            </a:solidFill>
            <a:round/>
            <a:headEnd/>
            <a:tailEnd/>
          </a:ln>
        </p:spPr>
        <p:txBody>
          <a:bodyPr/>
          <a:lstStyle/>
          <a:p>
            <a:endParaRPr lang="en-US"/>
          </a:p>
        </p:txBody>
      </p:sp>
      <p:sp>
        <p:nvSpPr>
          <p:cNvPr id="16457" name="Rectangle 82"/>
          <p:cNvSpPr>
            <a:spLocks noChangeArrowheads="1"/>
          </p:cNvSpPr>
          <p:nvPr/>
        </p:nvSpPr>
        <p:spPr bwMode="auto">
          <a:xfrm>
            <a:off x="627063" y="2390775"/>
            <a:ext cx="15065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58" name="Line 83"/>
          <p:cNvSpPr>
            <a:spLocks noChangeShapeType="1"/>
          </p:cNvSpPr>
          <p:nvPr/>
        </p:nvSpPr>
        <p:spPr bwMode="auto">
          <a:xfrm>
            <a:off x="627063" y="2390775"/>
            <a:ext cx="1506537" cy="1588"/>
          </a:xfrm>
          <a:prstGeom prst="line">
            <a:avLst/>
          </a:prstGeom>
          <a:noFill/>
          <a:ln w="0">
            <a:solidFill>
              <a:srgbClr val="000000"/>
            </a:solidFill>
            <a:round/>
            <a:headEnd/>
            <a:tailEnd/>
          </a:ln>
        </p:spPr>
        <p:txBody>
          <a:bodyPr/>
          <a:lstStyle/>
          <a:p>
            <a:endParaRPr lang="en-US"/>
          </a:p>
        </p:txBody>
      </p:sp>
      <p:sp>
        <p:nvSpPr>
          <p:cNvPr id="16459" name="Rectangle 84"/>
          <p:cNvSpPr>
            <a:spLocks noChangeArrowheads="1"/>
          </p:cNvSpPr>
          <p:nvPr/>
        </p:nvSpPr>
        <p:spPr bwMode="auto">
          <a:xfrm>
            <a:off x="2133600"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0" name="Line 85"/>
          <p:cNvSpPr>
            <a:spLocks noChangeShapeType="1"/>
          </p:cNvSpPr>
          <p:nvPr/>
        </p:nvSpPr>
        <p:spPr bwMode="auto">
          <a:xfrm>
            <a:off x="2133600" y="2390775"/>
            <a:ext cx="6350" cy="1588"/>
          </a:xfrm>
          <a:prstGeom prst="line">
            <a:avLst/>
          </a:prstGeom>
          <a:noFill/>
          <a:ln w="0">
            <a:solidFill>
              <a:srgbClr val="000000"/>
            </a:solidFill>
            <a:round/>
            <a:headEnd/>
            <a:tailEnd/>
          </a:ln>
        </p:spPr>
        <p:txBody>
          <a:bodyPr/>
          <a:lstStyle/>
          <a:p>
            <a:endParaRPr lang="en-US"/>
          </a:p>
        </p:txBody>
      </p:sp>
      <p:sp>
        <p:nvSpPr>
          <p:cNvPr id="16461" name="Line 86"/>
          <p:cNvSpPr>
            <a:spLocks noChangeShapeType="1"/>
          </p:cNvSpPr>
          <p:nvPr/>
        </p:nvSpPr>
        <p:spPr bwMode="auto">
          <a:xfrm>
            <a:off x="2133600" y="2390775"/>
            <a:ext cx="1588" cy="6350"/>
          </a:xfrm>
          <a:prstGeom prst="line">
            <a:avLst/>
          </a:prstGeom>
          <a:noFill/>
          <a:ln w="0">
            <a:solidFill>
              <a:srgbClr val="000000"/>
            </a:solidFill>
            <a:round/>
            <a:headEnd/>
            <a:tailEnd/>
          </a:ln>
        </p:spPr>
        <p:txBody>
          <a:bodyPr/>
          <a:lstStyle/>
          <a:p>
            <a:endParaRPr lang="en-US"/>
          </a:p>
        </p:txBody>
      </p:sp>
      <p:sp>
        <p:nvSpPr>
          <p:cNvPr id="16462" name="Rectangle 87"/>
          <p:cNvSpPr>
            <a:spLocks noChangeArrowheads="1"/>
          </p:cNvSpPr>
          <p:nvPr/>
        </p:nvSpPr>
        <p:spPr bwMode="auto">
          <a:xfrm>
            <a:off x="2139950" y="2390775"/>
            <a:ext cx="141763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3" name="Line 88"/>
          <p:cNvSpPr>
            <a:spLocks noChangeShapeType="1"/>
          </p:cNvSpPr>
          <p:nvPr/>
        </p:nvSpPr>
        <p:spPr bwMode="auto">
          <a:xfrm>
            <a:off x="2139950" y="2390775"/>
            <a:ext cx="1417638" cy="1588"/>
          </a:xfrm>
          <a:prstGeom prst="line">
            <a:avLst/>
          </a:prstGeom>
          <a:noFill/>
          <a:ln w="0">
            <a:solidFill>
              <a:srgbClr val="000000"/>
            </a:solidFill>
            <a:round/>
            <a:headEnd/>
            <a:tailEnd/>
          </a:ln>
        </p:spPr>
        <p:txBody>
          <a:bodyPr/>
          <a:lstStyle/>
          <a:p>
            <a:endParaRPr lang="en-US"/>
          </a:p>
        </p:txBody>
      </p:sp>
      <p:sp>
        <p:nvSpPr>
          <p:cNvPr id="16464" name="Rectangle 89"/>
          <p:cNvSpPr>
            <a:spLocks noChangeArrowheads="1"/>
          </p:cNvSpPr>
          <p:nvPr/>
        </p:nvSpPr>
        <p:spPr bwMode="auto">
          <a:xfrm>
            <a:off x="3557588"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5" name="Line 90"/>
          <p:cNvSpPr>
            <a:spLocks noChangeShapeType="1"/>
          </p:cNvSpPr>
          <p:nvPr/>
        </p:nvSpPr>
        <p:spPr bwMode="auto">
          <a:xfrm>
            <a:off x="3557588" y="2390775"/>
            <a:ext cx="6350" cy="1588"/>
          </a:xfrm>
          <a:prstGeom prst="line">
            <a:avLst/>
          </a:prstGeom>
          <a:noFill/>
          <a:ln w="0">
            <a:solidFill>
              <a:srgbClr val="000000"/>
            </a:solidFill>
            <a:round/>
            <a:headEnd/>
            <a:tailEnd/>
          </a:ln>
        </p:spPr>
        <p:txBody>
          <a:bodyPr/>
          <a:lstStyle/>
          <a:p>
            <a:endParaRPr lang="en-US"/>
          </a:p>
        </p:txBody>
      </p:sp>
      <p:sp>
        <p:nvSpPr>
          <p:cNvPr id="16466" name="Line 91"/>
          <p:cNvSpPr>
            <a:spLocks noChangeShapeType="1"/>
          </p:cNvSpPr>
          <p:nvPr/>
        </p:nvSpPr>
        <p:spPr bwMode="auto">
          <a:xfrm>
            <a:off x="3557588" y="2390775"/>
            <a:ext cx="1587" cy="6350"/>
          </a:xfrm>
          <a:prstGeom prst="line">
            <a:avLst/>
          </a:prstGeom>
          <a:noFill/>
          <a:ln w="0">
            <a:solidFill>
              <a:srgbClr val="000000"/>
            </a:solidFill>
            <a:round/>
            <a:headEnd/>
            <a:tailEnd/>
          </a:ln>
        </p:spPr>
        <p:txBody>
          <a:bodyPr/>
          <a:lstStyle/>
          <a:p>
            <a:endParaRPr lang="en-US"/>
          </a:p>
        </p:txBody>
      </p:sp>
      <p:sp>
        <p:nvSpPr>
          <p:cNvPr id="16467" name="Rectangle 92"/>
          <p:cNvSpPr>
            <a:spLocks noChangeArrowheads="1"/>
          </p:cNvSpPr>
          <p:nvPr/>
        </p:nvSpPr>
        <p:spPr bwMode="auto">
          <a:xfrm>
            <a:off x="3563938" y="2390775"/>
            <a:ext cx="1747837" cy="6350"/>
          </a:xfrm>
          <a:prstGeom prst="rect">
            <a:avLst/>
          </a:prstGeom>
          <a:solidFill>
            <a:srgbClr val="000000"/>
          </a:solidFill>
          <a:ln w="9525">
            <a:noFill/>
            <a:miter lim="800000"/>
            <a:headEnd/>
            <a:tailEnd/>
          </a:ln>
        </p:spPr>
        <p:txBody>
          <a:bodyPr/>
          <a:lstStyle/>
          <a:p>
            <a:pPr algn="ctr" eaLnBrk="0" hangingPunct="0"/>
            <a:endParaRPr lang="en-US"/>
          </a:p>
        </p:txBody>
      </p:sp>
      <p:sp>
        <p:nvSpPr>
          <p:cNvPr id="16468" name="Line 93"/>
          <p:cNvSpPr>
            <a:spLocks noChangeShapeType="1"/>
          </p:cNvSpPr>
          <p:nvPr/>
        </p:nvSpPr>
        <p:spPr bwMode="auto">
          <a:xfrm>
            <a:off x="3563938" y="2390775"/>
            <a:ext cx="1747837" cy="1588"/>
          </a:xfrm>
          <a:prstGeom prst="line">
            <a:avLst/>
          </a:prstGeom>
          <a:noFill/>
          <a:ln w="0">
            <a:solidFill>
              <a:srgbClr val="000000"/>
            </a:solidFill>
            <a:round/>
            <a:headEnd/>
            <a:tailEnd/>
          </a:ln>
        </p:spPr>
        <p:txBody>
          <a:bodyPr/>
          <a:lstStyle/>
          <a:p>
            <a:endParaRPr lang="en-US"/>
          </a:p>
        </p:txBody>
      </p:sp>
      <p:sp>
        <p:nvSpPr>
          <p:cNvPr id="16469" name="Rectangle 94"/>
          <p:cNvSpPr>
            <a:spLocks noChangeArrowheads="1"/>
          </p:cNvSpPr>
          <p:nvPr/>
        </p:nvSpPr>
        <p:spPr bwMode="auto">
          <a:xfrm>
            <a:off x="5311775" y="2390775"/>
            <a:ext cx="4763"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0" name="Line 95"/>
          <p:cNvSpPr>
            <a:spLocks noChangeShapeType="1"/>
          </p:cNvSpPr>
          <p:nvPr/>
        </p:nvSpPr>
        <p:spPr bwMode="auto">
          <a:xfrm>
            <a:off x="5311775" y="2390775"/>
            <a:ext cx="4763" cy="1588"/>
          </a:xfrm>
          <a:prstGeom prst="line">
            <a:avLst/>
          </a:prstGeom>
          <a:noFill/>
          <a:ln w="0">
            <a:solidFill>
              <a:srgbClr val="000000"/>
            </a:solidFill>
            <a:round/>
            <a:headEnd/>
            <a:tailEnd/>
          </a:ln>
        </p:spPr>
        <p:txBody>
          <a:bodyPr/>
          <a:lstStyle/>
          <a:p>
            <a:endParaRPr lang="en-US"/>
          </a:p>
        </p:txBody>
      </p:sp>
      <p:sp>
        <p:nvSpPr>
          <p:cNvPr id="16471" name="Line 96"/>
          <p:cNvSpPr>
            <a:spLocks noChangeShapeType="1"/>
          </p:cNvSpPr>
          <p:nvPr/>
        </p:nvSpPr>
        <p:spPr bwMode="auto">
          <a:xfrm>
            <a:off x="5311775" y="2390775"/>
            <a:ext cx="1588" cy="6350"/>
          </a:xfrm>
          <a:prstGeom prst="line">
            <a:avLst/>
          </a:prstGeom>
          <a:noFill/>
          <a:ln w="0">
            <a:solidFill>
              <a:srgbClr val="000000"/>
            </a:solidFill>
            <a:round/>
            <a:headEnd/>
            <a:tailEnd/>
          </a:ln>
        </p:spPr>
        <p:txBody>
          <a:bodyPr/>
          <a:lstStyle/>
          <a:p>
            <a:endParaRPr lang="en-US"/>
          </a:p>
        </p:txBody>
      </p:sp>
      <p:sp>
        <p:nvSpPr>
          <p:cNvPr id="16472" name="Rectangle 97"/>
          <p:cNvSpPr>
            <a:spLocks noChangeArrowheads="1"/>
          </p:cNvSpPr>
          <p:nvPr/>
        </p:nvSpPr>
        <p:spPr bwMode="auto">
          <a:xfrm>
            <a:off x="5316538" y="2390775"/>
            <a:ext cx="1255712"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3" name="Line 98"/>
          <p:cNvSpPr>
            <a:spLocks noChangeShapeType="1"/>
          </p:cNvSpPr>
          <p:nvPr/>
        </p:nvSpPr>
        <p:spPr bwMode="auto">
          <a:xfrm>
            <a:off x="5316538" y="2390775"/>
            <a:ext cx="1255712" cy="1588"/>
          </a:xfrm>
          <a:prstGeom prst="line">
            <a:avLst/>
          </a:prstGeom>
          <a:noFill/>
          <a:ln w="0">
            <a:solidFill>
              <a:srgbClr val="000000"/>
            </a:solidFill>
            <a:round/>
            <a:headEnd/>
            <a:tailEnd/>
          </a:ln>
        </p:spPr>
        <p:txBody>
          <a:bodyPr/>
          <a:lstStyle/>
          <a:p>
            <a:endParaRPr lang="en-US"/>
          </a:p>
        </p:txBody>
      </p:sp>
      <p:sp>
        <p:nvSpPr>
          <p:cNvPr id="16474" name="Rectangle 99"/>
          <p:cNvSpPr>
            <a:spLocks noChangeArrowheads="1"/>
          </p:cNvSpPr>
          <p:nvPr/>
        </p:nvSpPr>
        <p:spPr bwMode="auto">
          <a:xfrm>
            <a:off x="6572250"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5" name="Line 100"/>
          <p:cNvSpPr>
            <a:spLocks noChangeShapeType="1"/>
          </p:cNvSpPr>
          <p:nvPr/>
        </p:nvSpPr>
        <p:spPr bwMode="auto">
          <a:xfrm>
            <a:off x="6572250" y="2390775"/>
            <a:ext cx="6350" cy="1588"/>
          </a:xfrm>
          <a:prstGeom prst="line">
            <a:avLst/>
          </a:prstGeom>
          <a:noFill/>
          <a:ln w="0">
            <a:solidFill>
              <a:srgbClr val="000000"/>
            </a:solidFill>
            <a:round/>
            <a:headEnd/>
            <a:tailEnd/>
          </a:ln>
        </p:spPr>
        <p:txBody>
          <a:bodyPr/>
          <a:lstStyle/>
          <a:p>
            <a:endParaRPr lang="en-US"/>
          </a:p>
        </p:txBody>
      </p:sp>
      <p:sp>
        <p:nvSpPr>
          <p:cNvPr id="16476" name="Line 101"/>
          <p:cNvSpPr>
            <a:spLocks noChangeShapeType="1"/>
          </p:cNvSpPr>
          <p:nvPr/>
        </p:nvSpPr>
        <p:spPr bwMode="auto">
          <a:xfrm>
            <a:off x="6572250" y="2390775"/>
            <a:ext cx="1588" cy="6350"/>
          </a:xfrm>
          <a:prstGeom prst="line">
            <a:avLst/>
          </a:prstGeom>
          <a:noFill/>
          <a:ln w="0">
            <a:solidFill>
              <a:srgbClr val="000000"/>
            </a:solidFill>
            <a:round/>
            <a:headEnd/>
            <a:tailEnd/>
          </a:ln>
        </p:spPr>
        <p:txBody>
          <a:bodyPr/>
          <a:lstStyle/>
          <a:p>
            <a:endParaRPr lang="en-US"/>
          </a:p>
        </p:txBody>
      </p:sp>
      <p:sp>
        <p:nvSpPr>
          <p:cNvPr id="16477" name="Rectangle 102"/>
          <p:cNvSpPr>
            <a:spLocks noChangeArrowheads="1"/>
          </p:cNvSpPr>
          <p:nvPr/>
        </p:nvSpPr>
        <p:spPr bwMode="auto">
          <a:xfrm>
            <a:off x="6578600" y="2390775"/>
            <a:ext cx="1690688" cy="6350"/>
          </a:xfrm>
          <a:prstGeom prst="rect">
            <a:avLst/>
          </a:prstGeom>
          <a:solidFill>
            <a:srgbClr val="000000"/>
          </a:solidFill>
          <a:ln w="9525">
            <a:noFill/>
            <a:miter lim="800000"/>
            <a:headEnd/>
            <a:tailEnd/>
          </a:ln>
        </p:spPr>
        <p:txBody>
          <a:bodyPr/>
          <a:lstStyle/>
          <a:p>
            <a:pPr algn="ctr" eaLnBrk="0" hangingPunct="0"/>
            <a:endParaRPr lang="en-US"/>
          </a:p>
        </p:txBody>
      </p:sp>
      <p:sp>
        <p:nvSpPr>
          <p:cNvPr id="16478" name="Line 103"/>
          <p:cNvSpPr>
            <a:spLocks noChangeShapeType="1"/>
          </p:cNvSpPr>
          <p:nvPr/>
        </p:nvSpPr>
        <p:spPr bwMode="auto">
          <a:xfrm>
            <a:off x="6578600" y="2390775"/>
            <a:ext cx="1690688" cy="1588"/>
          </a:xfrm>
          <a:prstGeom prst="line">
            <a:avLst/>
          </a:prstGeom>
          <a:noFill/>
          <a:ln w="0">
            <a:solidFill>
              <a:srgbClr val="000000"/>
            </a:solidFill>
            <a:round/>
            <a:headEnd/>
            <a:tailEnd/>
          </a:ln>
        </p:spPr>
        <p:txBody>
          <a:bodyPr/>
          <a:lstStyle/>
          <a:p>
            <a:endParaRPr lang="en-US"/>
          </a:p>
        </p:txBody>
      </p:sp>
      <p:sp>
        <p:nvSpPr>
          <p:cNvPr id="16479" name="Rectangle 104"/>
          <p:cNvSpPr>
            <a:spLocks noChangeArrowheads="1"/>
          </p:cNvSpPr>
          <p:nvPr/>
        </p:nvSpPr>
        <p:spPr bwMode="auto">
          <a:xfrm>
            <a:off x="8269288" y="2390775"/>
            <a:ext cx="6350" cy="6350"/>
          </a:xfrm>
          <a:prstGeom prst="rect">
            <a:avLst/>
          </a:prstGeom>
          <a:solidFill>
            <a:srgbClr val="000000"/>
          </a:solidFill>
          <a:ln w="9525">
            <a:noFill/>
            <a:miter lim="800000"/>
            <a:headEnd/>
            <a:tailEnd/>
          </a:ln>
        </p:spPr>
        <p:txBody>
          <a:bodyPr/>
          <a:lstStyle/>
          <a:p>
            <a:pPr algn="ctr" eaLnBrk="0" hangingPunct="0"/>
            <a:endParaRPr lang="en-US"/>
          </a:p>
        </p:txBody>
      </p:sp>
      <p:sp>
        <p:nvSpPr>
          <p:cNvPr id="16480" name="Line 105"/>
          <p:cNvSpPr>
            <a:spLocks noChangeShapeType="1"/>
          </p:cNvSpPr>
          <p:nvPr/>
        </p:nvSpPr>
        <p:spPr bwMode="auto">
          <a:xfrm>
            <a:off x="8269288" y="2390775"/>
            <a:ext cx="6350" cy="1588"/>
          </a:xfrm>
          <a:prstGeom prst="line">
            <a:avLst/>
          </a:prstGeom>
          <a:noFill/>
          <a:ln w="0">
            <a:solidFill>
              <a:srgbClr val="000000"/>
            </a:solidFill>
            <a:round/>
            <a:headEnd/>
            <a:tailEnd/>
          </a:ln>
        </p:spPr>
        <p:txBody>
          <a:bodyPr/>
          <a:lstStyle/>
          <a:p>
            <a:endParaRPr lang="en-US"/>
          </a:p>
        </p:txBody>
      </p:sp>
      <p:sp>
        <p:nvSpPr>
          <p:cNvPr id="16481" name="Line 106"/>
          <p:cNvSpPr>
            <a:spLocks noChangeShapeType="1"/>
          </p:cNvSpPr>
          <p:nvPr/>
        </p:nvSpPr>
        <p:spPr bwMode="auto">
          <a:xfrm>
            <a:off x="8269288" y="2390775"/>
            <a:ext cx="1587" cy="6350"/>
          </a:xfrm>
          <a:prstGeom prst="line">
            <a:avLst/>
          </a:prstGeom>
          <a:noFill/>
          <a:ln w="0">
            <a:solidFill>
              <a:srgbClr val="000000"/>
            </a:solidFill>
            <a:round/>
            <a:headEnd/>
            <a:tailEnd/>
          </a:ln>
        </p:spPr>
        <p:txBody>
          <a:bodyPr/>
          <a:lstStyle/>
          <a:p>
            <a:endParaRPr lang="en-US"/>
          </a:p>
        </p:txBody>
      </p:sp>
      <p:sp>
        <p:nvSpPr>
          <p:cNvPr id="16482" name="Rectangle 107"/>
          <p:cNvSpPr>
            <a:spLocks noChangeArrowheads="1"/>
          </p:cNvSpPr>
          <p:nvPr/>
        </p:nvSpPr>
        <p:spPr bwMode="auto">
          <a:xfrm>
            <a:off x="620713"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3" name="Line 108"/>
          <p:cNvSpPr>
            <a:spLocks noChangeShapeType="1"/>
          </p:cNvSpPr>
          <p:nvPr/>
        </p:nvSpPr>
        <p:spPr bwMode="auto">
          <a:xfrm>
            <a:off x="620713" y="2397125"/>
            <a:ext cx="1587" cy="392113"/>
          </a:xfrm>
          <a:prstGeom prst="line">
            <a:avLst/>
          </a:prstGeom>
          <a:noFill/>
          <a:ln w="0">
            <a:solidFill>
              <a:srgbClr val="000000"/>
            </a:solidFill>
            <a:round/>
            <a:headEnd/>
            <a:tailEnd/>
          </a:ln>
        </p:spPr>
        <p:txBody>
          <a:bodyPr/>
          <a:lstStyle/>
          <a:p>
            <a:endParaRPr lang="en-US"/>
          </a:p>
        </p:txBody>
      </p:sp>
      <p:sp>
        <p:nvSpPr>
          <p:cNvPr id="16484" name="Rectangle 109"/>
          <p:cNvSpPr>
            <a:spLocks noChangeArrowheads="1"/>
          </p:cNvSpPr>
          <p:nvPr/>
        </p:nvSpPr>
        <p:spPr bwMode="auto">
          <a:xfrm>
            <a:off x="2133600"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5" name="Line 110"/>
          <p:cNvSpPr>
            <a:spLocks noChangeShapeType="1"/>
          </p:cNvSpPr>
          <p:nvPr/>
        </p:nvSpPr>
        <p:spPr bwMode="auto">
          <a:xfrm>
            <a:off x="2133600" y="2397125"/>
            <a:ext cx="1588" cy="392113"/>
          </a:xfrm>
          <a:prstGeom prst="line">
            <a:avLst/>
          </a:prstGeom>
          <a:noFill/>
          <a:ln w="0">
            <a:solidFill>
              <a:srgbClr val="000000"/>
            </a:solidFill>
            <a:round/>
            <a:headEnd/>
            <a:tailEnd/>
          </a:ln>
        </p:spPr>
        <p:txBody>
          <a:bodyPr/>
          <a:lstStyle/>
          <a:p>
            <a:endParaRPr lang="en-US"/>
          </a:p>
        </p:txBody>
      </p:sp>
      <p:sp>
        <p:nvSpPr>
          <p:cNvPr id="16486" name="Rectangle 111"/>
          <p:cNvSpPr>
            <a:spLocks noChangeArrowheads="1"/>
          </p:cNvSpPr>
          <p:nvPr/>
        </p:nvSpPr>
        <p:spPr bwMode="auto">
          <a:xfrm>
            <a:off x="3557588"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7" name="Line 112"/>
          <p:cNvSpPr>
            <a:spLocks noChangeShapeType="1"/>
          </p:cNvSpPr>
          <p:nvPr/>
        </p:nvSpPr>
        <p:spPr bwMode="auto">
          <a:xfrm>
            <a:off x="3557588" y="2397125"/>
            <a:ext cx="1587" cy="392113"/>
          </a:xfrm>
          <a:prstGeom prst="line">
            <a:avLst/>
          </a:prstGeom>
          <a:noFill/>
          <a:ln w="0">
            <a:solidFill>
              <a:srgbClr val="000000"/>
            </a:solidFill>
            <a:round/>
            <a:headEnd/>
            <a:tailEnd/>
          </a:ln>
        </p:spPr>
        <p:txBody>
          <a:bodyPr/>
          <a:lstStyle/>
          <a:p>
            <a:endParaRPr lang="en-US"/>
          </a:p>
        </p:txBody>
      </p:sp>
      <p:sp>
        <p:nvSpPr>
          <p:cNvPr id="16488" name="Rectangle 113"/>
          <p:cNvSpPr>
            <a:spLocks noChangeArrowheads="1"/>
          </p:cNvSpPr>
          <p:nvPr/>
        </p:nvSpPr>
        <p:spPr bwMode="auto">
          <a:xfrm>
            <a:off x="5311775" y="2397125"/>
            <a:ext cx="4763"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89" name="Line 114"/>
          <p:cNvSpPr>
            <a:spLocks noChangeShapeType="1"/>
          </p:cNvSpPr>
          <p:nvPr/>
        </p:nvSpPr>
        <p:spPr bwMode="auto">
          <a:xfrm>
            <a:off x="5311775" y="2397125"/>
            <a:ext cx="1588" cy="392113"/>
          </a:xfrm>
          <a:prstGeom prst="line">
            <a:avLst/>
          </a:prstGeom>
          <a:noFill/>
          <a:ln w="0">
            <a:solidFill>
              <a:srgbClr val="000000"/>
            </a:solidFill>
            <a:round/>
            <a:headEnd/>
            <a:tailEnd/>
          </a:ln>
        </p:spPr>
        <p:txBody>
          <a:bodyPr/>
          <a:lstStyle/>
          <a:p>
            <a:endParaRPr lang="en-US"/>
          </a:p>
        </p:txBody>
      </p:sp>
      <p:sp>
        <p:nvSpPr>
          <p:cNvPr id="16490" name="Rectangle 115"/>
          <p:cNvSpPr>
            <a:spLocks noChangeArrowheads="1"/>
          </p:cNvSpPr>
          <p:nvPr/>
        </p:nvSpPr>
        <p:spPr bwMode="auto">
          <a:xfrm>
            <a:off x="6572250"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91" name="Line 116"/>
          <p:cNvSpPr>
            <a:spLocks noChangeShapeType="1"/>
          </p:cNvSpPr>
          <p:nvPr/>
        </p:nvSpPr>
        <p:spPr bwMode="auto">
          <a:xfrm>
            <a:off x="6572250" y="2397125"/>
            <a:ext cx="1588" cy="392113"/>
          </a:xfrm>
          <a:prstGeom prst="line">
            <a:avLst/>
          </a:prstGeom>
          <a:noFill/>
          <a:ln w="0">
            <a:solidFill>
              <a:srgbClr val="000000"/>
            </a:solidFill>
            <a:round/>
            <a:headEnd/>
            <a:tailEnd/>
          </a:ln>
        </p:spPr>
        <p:txBody>
          <a:bodyPr/>
          <a:lstStyle/>
          <a:p>
            <a:endParaRPr lang="en-US"/>
          </a:p>
        </p:txBody>
      </p:sp>
      <p:sp>
        <p:nvSpPr>
          <p:cNvPr id="16492" name="Rectangle 117"/>
          <p:cNvSpPr>
            <a:spLocks noChangeArrowheads="1"/>
          </p:cNvSpPr>
          <p:nvPr/>
        </p:nvSpPr>
        <p:spPr bwMode="auto">
          <a:xfrm>
            <a:off x="8269288" y="2397125"/>
            <a:ext cx="6350" cy="392113"/>
          </a:xfrm>
          <a:prstGeom prst="rect">
            <a:avLst/>
          </a:prstGeom>
          <a:solidFill>
            <a:srgbClr val="000000"/>
          </a:solidFill>
          <a:ln w="9525">
            <a:noFill/>
            <a:miter lim="800000"/>
            <a:headEnd/>
            <a:tailEnd/>
          </a:ln>
        </p:spPr>
        <p:txBody>
          <a:bodyPr/>
          <a:lstStyle/>
          <a:p>
            <a:pPr algn="ctr" eaLnBrk="0" hangingPunct="0"/>
            <a:endParaRPr lang="en-US"/>
          </a:p>
        </p:txBody>
      </p:sp>
      <p:sp>
        <p:nvSpPr>
          <p:cNvPr id="16493" name="Line 118"/>
          <p:cNvSpPr>
            <a:spLocks noChangeShapeType="1"/>
          </p:cNvSpPr>
          <p:nvPr/>
        </p:nvSpPr>
        <p:spPr bwMode="auto">
          <a:xfrm>
            <a:off x="8269288" y="2397125"/>
            <a:ext cx="1587" cy="392113"/>
          </a:xfrm>
          <a:prstGeom prst="line">
            <a:avLst/>
          </a:prstGeom>
          <a:noFill/>
          <a:ln w="0">
            <a:solidFill>
              <a:srgbClr val="000000"/>
            </a:solidFill>
            <a:round/>
            <a:headEnd/>
            <a:tailEnd/>
          </a:ln>
        </p:spPr>
        <p:txBody>
          <a:bodyPr/>
          <a:lstStyle/>
          <a:p>
            <a:endParaRPr lang="en-US"/>
          </a:p>
        </p:txBody>
      </p:sp>
      <p:sp>
        <p:nvSpPr>
          <p:cNvPr id="16494" name="Rectangle 321"/>
          <p:cNvSpPr>
            <a:spLocks noGrp="1" noChangeArrowheads="1"/>
          </p:cNvSpPr>
          <p:nvPr>
            <p:ph type="title"/>
          </p:nvPr>
        </p:nvSpPr>
        <p:spPr>
          <a:xfrm>
            <a:off x="152400" y="685800"/>
            <a:ext cx="8763000" cy="685800"/>
          </a:xfrm>
        </p:spPr>
        <p:txBody>
          <a:bodyPr/>
          <a:lstStyle/>
          <a:p>
            <a:r>
              <a:rPr lang="en-US" sz="2400" smtClean="0"/>
              <a:t>Supplementary Plenary Information - November 2011</a:t>
            </a:r>
          </a:p>
        </p:txBody>
      </p:sp>
      <p:sp>
        <p:nvSpPr>
          <p:cNvPr id="16495" name="Rectangle 322"/>
          <p:cNvSpPr>
            <a:spLocks noGrp="1" noChangeArrowheads="1"/>
          </p:cNvSpPr>
          <p:nvPr>
            <p:ph type="body" idx="1"/>
          </p:nvPr>
        </p:nvSpPr>
        <p:spPr>
          <a:xfrm>
            <a:off x="685800" y="1524000"/>
            <a:ext cx="7772400" cy="381000"/>
          </a:xfrm>
        </p:spPr>
        <p:txBody>
          <a:bodyPr/>
          <a:lstStyle/>
          <a:p>
            <a:pPr algn="ctr">
              <a:buFontTx/>
              <a:buNone/>
            </a:pPr>
            <a:r>
              <a:rPr lang="en-US" smtClean="0"/>
              <a:t>Date:</a:t>
            </a:r>
            <a:r>
              <a:rPr lang="en-US" b="0" smtClean="0"/>
              <a:t> 2011-November-09</a:t>
            </a:r>
          </a:p>
        </p:txBody>
      </p:sp>
      <p:sp>
        <p:nvSpPr>
          <p:cNvPr id="16496" name="Rectangle 323"/>
          <p:cNvSpPr>
            <a:spLocks noChangeArrowheads="1"/>
          </p:cNvSpPr>
          <p:nvPr/>
        </p:nvSpPr>
        <p:spPr bwMode="auto">
          <a:xfrm>
            <a:off x="533400" y="16764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a:t>Authors:</a:t>
            </a:r>
            <a:endParaRPr lang="en-US" sz="2000" b="0"/>
          </a:p>
        </p:txBody>
      </p:sp>
      <p:sp>
        <p:nvSpPr>
          <p:cNvPr id="16497" name="Text Box 330"/>
          <p:cNvSpPr txBox="1">
            <a:spLocks noChangeArrowheads="1"/>
          </p:cNvSpPr>
          <p:nvPr/>
        </p:nvSpPr>
        <p:spPr bwMode="auto">
          <a:xfrm>
            <a:off x="827088" y="3394075"/>
            <a:ext cx="7747000" cy="338138"/>
          </a:xfrm>
          <a:prstGeom prst="rect">
            <a:avLst/>
          </a:prstGeom>
          <a:noFill/>
          <a:ln w="9525">
            <a:noFill/>
            <a:miter lim="800000"/>
            <a:headEnd/>
            <a:tailEnd/>
          </a:ln>
        </p:spPr>
        <p:txBody>
          <a:bodyPr wrap="none">
            <a:spAutoFit/>
          </a:bodyPr>
          <a:lstStyle/>
          <a:p>
            <a:pPr eaLnBrk="0" hangingPunct="0"/>
            <a:r>
              <a:rPr lang="en-US" sz="1600"/>
              <a:t>Abstract: Additional Information on topics for 802 plenary meeting – November 2011 </a:t>
            </a:r>
          </a:p>
        </p:txBody>
      </p:sp>
      <p:sp>
        <p:nvSpPr>
          <p:cNvPr id="16498" name="Date Placeholder 1"/>
          <p:cNvSpPr>
            <a:spLocks noGrp="1"/>
          </p:cNvSpPr>
          <p:nvPr>
            <p:ph type="dt" sz="quarter" idx="10"/>
          </p:nvPr>
        </p:nvSpPr>
        <p:spPr>
          <a:xfrm>
            <a:off x="696913" y="0"/>
            <a:ext cx="1528762" cy="276225"/>
          </a:xfrm>
          <a:noFill/>
          <a:ln>
            <a:miter lim="800000"/>
            <a:headEnd/>
            <a:tailEnd/>
          </a:ln>
        </p:spPr>
        <p:txBody>
          <a:bodyPr/>
          <a:lstStyle/>
          <a:p>
            <a:r>
              <a:rPr lang="en-US" smtClean="0"/>
              <a:t>November 2011</a:t>
            </a:r>
          </a:p>
        </p:txBody>
      </p:sp>
      <p:cxnSp>
        <p:nvCxnSpPr>
          <p:cNvPr id="16499" name="Straight Connector 3"/>
          <p:cNvCxnSpPr>
            <a:cxnSpLocks noChangeShapeType="1"/>
            <a:stCxn id="16482" idx="2"/>
            <a:endCxn id="16493" idx="1"/>
          </p:cNvCxnSpPr>
          <p:nvPr/>
        </p:nvCxnSpPr>
        <p:spPr bwMode="auto">
          <a:xfrm>
            <a:off x="623888" y="2789238"/>
            <a:ext cx="7646987" cy="0"/>
          </a:xfrm>
          <a:prstGeom prst="line">
            <a:avLst/>
          </a:prstGeom>
          <a:noFill/>
          <a:ln w="12700" algn="ctr">
            <a:solidFill>
              <a:schemeClr val="tx1"/>
            </a:solidFill>
            <a:round/>
            <a:headEnd type="none" w="sm" len="sm"/>
            <a:tailEnd type="none" w="sm" len="sm"/>
          </a:ln>
        </p:spPr>
      </p:cxn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a:xfrm>
            <a:off x="685800" y="685800"/>
            <a:ext cx="7772400" cy="474663"/>
          </a:xfrm>
        </p:spPr>
        <p:txBody>
          <a:bodyPr/>
          <a:lstStyle/>
          <a:p>
            <a:r>
              <a:rPr lang="en-US" smtClean="0"/>
              <a:t>WG18 Agenda – New item</a:t>
            </a:r>
          </a:p>
        </p:txBody>
      </p:sp>
      <p:sp>
        <p:nvSpPr>
          <p:cNvPr id="30722" name="Content Placeholder 2"/>
          <p:cNvSpPr>
            <a:spLocks noGrp="1"/>
          </p:cNvSpPr>
          <p:nvPr>
            <p:ph idx="1"/>
          </p:nvPr>
        </p:nvSpPr>
        <p:spPr>
          <a:xfrm>
            <a:off x="347663" y="1422400"/>
            <a:ext cx="8564562" cy="5021263"/>
          </a:xfrm>
        </p:spPr>
        <p:txBody>
          <a:bodyPr/>
          <a:lstStyle/>
          <a:p>
            <a:pPr marL="0" indent="0">
              <a:buFontTx/>
              <a:buNone/>
            </a:pPr>
            <a:r>
              <a:rPr lang="en-US" sz="2800" smtClean="0"/>
              <a:t>WG18 Agenda</a:t>
            </a:r>
            <a:endParaRPr lang="en-US" sz="2800" smtClean="0">
              <a:hlinkClick r:id="rId2"/>
            </a:endParaRPr>
          </a:p>
          <a:p>
            <a:pPr marL="0" indent="0">
              <a:buFontTx/>
              <a:buNone/>
            </a:pPr>
            <a:r>
              <a:rPr lang="en-US" sz="2000" smtClean="0">
                <a:hlinkClick r:id="rId3"/>
              </a:rPr>
              <a:t>ITU-R question</a:t>
            </a:r>
          </a:p>
          <a:p>
            <a:pPr marL="0" indent="0">
              <a:buFontTx/>
              <a:buNone/>
            </a:pPr>
            <a:r>
              <a:rPr lang="en-US" sz="2000" smtClean="0">
                <a:hlinkClick r:id="rId3"/>
              </a:rPr>
              <a:t>https://mentor.ieee.org/802.18/dcn/11/18-11-0079-00-0000-approval-of-1-new-itu-r-question-and-1-revised-itu-r-question.docx</a:t>
            </a:r>
            <a:endParaRPr lang="en-US" sz="2000" smtClean="0"/>
          </a:p>
          <a:p>
            <a:pPr marL="0" indent="0">
              <a:buFontTx/>
              <a:buNone/>
            </a:pPr>
            <a:endParaRPr lang="en-US" sz="2000" smtClean="0"/>
          </a:p>
          <a:p>
            <a:pPr marL="0" indent="0">
              <a:buFontTx/>
              <a:buNone/>
            </a:pPr>
            <a:r>
              <a:rPr lang="en-US" sz="2000" smtClean="0">
                <a:hlinkClick r:id="rId4"/>
              </a:rPr>
              <a:t>900MHz change</a:t>
            </a:r>
          </a:p>
          <a:p>
            <a:pPr marL="0" indent="0">
              <a:buFontTx/>
              <a:buNone/>
            </a:pPr>
            <a:r>
              <a:rPr lang="en-US" sz="2000" smtClean="0">
                <a:hlinkClick r:id="rId4"/>
              </a:rPr>
              <a:t>https://mentor.ieee.org/802.18/dcn/11/18-11-0084-00-0000-lms-overview.pptx</a:t>
            </a:r>
            <a:endParaRPr lang="en-US" sz="2000" smtClean="0"/>
          </a:p>
          <a:p>
            <a:pPr marL="0" indent="0">
              <a:buFontTx/>
              <a:buNone/>
            </a:pPr>
            <a:endParaRPr lang="en-US" sz="2800" smtClean="0"/>
          </a:p>
          <a:p>
            <a:pPr marL="0" indent="0">
              <a:buFontTx/>
              <a:buNone/>
            </a:pPr>
            <a:endParaRPr lang="en-US" sz="2800" smtClean="0"/>
          </a:p>
          <a:p>
            <a:pPr marL="0" indent="0">
              <a:buFontTx/>
              <a:buNone/>
            </a:pPr>
            <a:r>
              <a:rPr lang="en-US" sz="2800" smtClean="0"/>
              <a:t>September Output: Canadian Consultation on TVWS</a:t>
            </a:r>
          </a:p>
          <a:p>
            <a:pPr marL="0" indent="0">
              <a:buFontTx/>
              <a:buNone/>
            </a:pPr>
            <a:r>
              <a:rPr lang="en-US" sz="2000" smtClean="0">
                <a:hlinkClick r:id="rId5"/>
              </a:rPr>
              <a:t>https://mentor.ieee.org/802.18/dcn/11/18-11-0075-03-0000-ieee-802-response-to-canadian-tvws-consultation.doc</a:t>
            </a:r>
            <a:endParaRPr lang="en-US" sz="2800" smtClean="0"/>
          </a:p>
          <a:p>
            <a:pPr marL="0" indent="0">
              <a:buFontTx/>
              <a:buNone/>
            </a:pPr>
            <a:endParaRPr lang="en-US" sz="2800" smtClean="0"/>
          </a:p>
          <a:p>
            <a:pPr marL="0" indent="0">
              <a:buFontTx/>
              <a:buNone/>
            </a:pPr>
            <a:r>
              <a:rPr lang="en-US" sz="2800" smtClean="0"/>
              <a:t>		</a:t>
            </a:r>
          </a:p>
        </p:txBody>
      </p:sp>
      <p:sp>
        <p:nvSpPr>
          <p:cNvPr id="30723"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30724"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3072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8A8D9C4B-AEC2-4FDF-9C33-E08B90A89557}" type="slidenum">
              <a:rPr lang="en-US" smtClean="0"/>
              <a:pPr/>
              <a:t>10</a:t>
            </a:fld>
            <a:endParaRPr lang="en-US"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3174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31747"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977F09A1-D044-4B09-967B-3770C3BFEAFF}" type="slidenum">
              <a:rPr lang="en-US" smtClean="0"/>
              <a:pPr/>
              <a:t>11</a:t>
            </a:fld>
            <a:endParaRPr lang="en-US" smtClean="0"/>
          </a:p>
        </p:txBody>
      </p:sp>
      <p:sp>
        <p:nvSpPr>
          <p:cNvPr id="31748" name="Rectangle 5"/>
          <p:cNvSpPr>
            <a:spLocks noGrp="1" noChangeArrowheads="1"/>
          </p:cNvSpPr>
          <p:nvPr>
            <p:ph type="title"/>
          </p:nvPr>
        </p:nvSpPr>
        <p:spPr>
          <a:xfrm>
            <a:off x="363538" y="685800"/>
            <a:ext cx="7772400" cy="523875"/>
          </a:xfrm>
        </p:spPr>
        <p:txBody>
          <a:bodyPr/>
          <a:lstStyle/>
          <a:p>
            <a:r>
              <a:rPr lang="en-US" sz="2800" smtClean="0"/>
              <a:t>WG19 Agenda - November</a:t>
            </a:r>
          </a:p>
        </p:txBody>
      </p:sp>
      <p:sp>
        <p:nvSpPr>
          <p:cNvPr id="31749" name="Text Box 6"/>
          <p:cNvSpPr txBox="1">
            <a:spLocks noChangeArrowheads="1"/>
          </p:cNvSpPr>
          <p:nvPr/>
        </p:nvSpPr>
        <p:spPr bwMode="auto">
          <a:xfrm>
            <a:off x="187325" y="522288"/>
            <a:ext cx="3189288" cy="396875"/>
          </a:xfrm>
          <a:prstGeom prst="rect">
            <a:avLst/>
          </a:prstGeom>
          <a:noFill/>
          <a:ln w="9525">
            <a:noFill/>
            <a:miter lim="800000"/>
            <a:headEnd/>
            <a:tailEnd/>
          </a:ln>
        </p:spPr>
        <p:txBody>
          <a:bodyPr wrap="none">
            <a:spAutoFit/>
          </a:bodyPr>
          <a:lstStyle/>
          <a:p>
            <a:pPr algn="ctr" eaLnBrk="0" hangingPunct="0"/>
            <a:r>
              <a:rPr lang="en-US" sz="2000">
                <a:solidFill>
                  <a:schemeClr val="tx2"/>
                </a:solidFill>
              </a:rPr>
              <a:t>Monday Agenda Item 4.1.7 </a:t>
            </a:r>
          </a:p>
        </p:txBody>
      </p:sp>
      <p:sp>
        <p:nvSpPr>
          <p:cNvPr id="31750" name="Text Box 9"/>
          <p:cNvSpPr txBox="1">
            <a:spLocks noChangeArrowheads="1"/>
          </p:cNvSpPr>
          <p:nvPr/>
        </p:nvSpPr>
        <p:spPr bwMode="auto">
          <a:xfrm>
            <a:off x="90488" y="6138863"/>
            <a:ext cx="8632825" cy="338137"/>
          </a:xfrm>
          <a:prstGeom prst="rect">
            <a:avLst/>
          </a:prstGeom>
          <a:solidFill>
            <a:schemeClr val="bg1"/>
          </a:solidFill>
          <a:ln w="12700">
            <a:solidFill>
              <a:srgbClr val="33CC33"/>
            </a:solidFill>
            <a:miter lim="800000"/>
            <a:headEnd type="none" w="sm" len="sm"/>
            <a:tailEnd type="none" w="sm" len="sm"/>
          </a:ln>
        </p:spPr>
        <p:txBody>
          <a:bodyPr>
            <a:spAutoFit/>
          </a:bodyPr>
          <a:lstStyle/>
          <a:p>
            <a:pPr eaLnBrk="0" hangingPunct="0"/>
            <a:r>
              <a:rPr lang="en-US" sz="1600">
                <a:hlinkClick r:id="rId2"/>
              </a:rPr>
              <a:t>https://mentor.ieee.org/802.19/dcn/11/19-11-0114-00-0000-nov-2011-wg-agenda.xls</a:t>
            </a:r>
            <a:endParaRPr lang="en-US" sz="1600"/>
          </a:p>
        </p:txBody>
      </p:sp>
      <p:pic>
        <p:nvPicPr>
          <p:cNvPr id="31751" name="Picture 3"/>
          <p:cNvPicPr>
            <a:picLocks noChangeAspect="1" noChangeArrowheads="1"/>
          </p:cNvPicPr>
          <p:nvPr/>
        </p:nvPicPr>
        <p:blipFill>
          <a:blip r:embed="rId3"/>
          <a:srcRect/>
          <a:stretch>
            <a:fillRect/>
          </a:stretch>
        </p:blipFill>
        <p:spPr bwMode="auto">
          <a:xfrm>
            <a:off x="280988" y="1117600"/>
            <a:ext cx="8580437" cy="50530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333375" y="685800"/>
            <a:ext cx="8477250" cy="1066800"/>
          </a:xfrm>
        </p:spPr>
        <p:txBody>
          <a:bodyPr/>
          <a:lstStyle/>
          <a:p>
            <a:r>
              <a:rPr lang="en-US" smtClean="0">
                <a:solidFill>
                  <a:srgbClr val="55AA8F"/>
                </a:solidFill>
                <a:latin typeface="Arial" charset="0"/>
                <a:ea typeface="Times New Roman" pitchFamily="18" charset="0"/>
                <a:cs typeface="Arial" charset="0"/>
              </a:rPr>
              <a:t>Coexistence Assurance (CA) documents</a:t>
            </a:r>
            <a:r>
              <a:rPr lang="en-US" smtClean="0">
                <a:solidFill>
                  <a:schemeClr val="tx1"/>
                </a:solidFill>
                <a:ea typeface="Times New Roman" pitchFamily="18" charset="0"/>
                <a:cs typeface="Arial" charset="0"/>
              </a:rPr>
              <a:t/>
            </a:r>
            <a:br>
              <a:rPr lang="en-US" smtClean="0">
                <a:solidFill>
                  <a:schemeClr val="tx1"/>
                </a:solidFill>
                <a:ea typeface="Times New Roman" pitchFamily="18" charset="0"/>
                <a:cs typeface="Arial" charset="0"/>
              </a:rPr>
            </a:br>
            <a:endParaRPr lang="en-US" smtClean="0">
              <a:ea typeface="Times New Roman" pitchFamily="18" charset="0"/>
              <a:cs typeface="Arial" charset="0"/>
            </a:endParaRPr>
          </a:p>
        </p:txBody>
      </p:sp>
      <p:sp>
        <p:nvSpPr>
          <p:cNvPr id="32770"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32771"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32772"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AD2353BE-E9F2-43F1-AD51-B8EC791599DC}" type="slidenum">
              <a:rPr lang="en-US" smtClean="0"/>
              <a:pPr/>
              <a:t>12</a:t>
            </a:fld>
            <a:endParaRPr lang="en-US" smtClean="0"/>
          </a:p>
        </p:txBody>
      </p:sp>
      <p:graphicFrame>
        <p:nvGraphicFramePr>
          <p:cNvPr id="3" name="Content Placeholder 2"/>
          <p:cNvGraphicFramePr>
            <a:graphicFrameLocks noGrp="1"/>
          </p:cNvGraphicFramePr>
          <p:nvPr>
            <p:ph idx="1"/>
          </p:nvPr>
        </p:nvGraphicFramePr>
        <p:xfrm>
          <a:off x="581025" y="1524000"/>
          <a:ext cx="7793038" cy="4789488"/>
        </p:xfrm>
        <a:graphic>
          <a:graphicData uri="http://schemas.openxmlformats.org/drawingml/2006/table">
            <a:tbl>
              <a:tblPr/>
              <a:tblGrid>
                <a:gridCol w="3387717"/>
                <a:gridCol w="4405321"/>
              </a:tblGrid>
              <a:tr h="299343">
                <a:tc>
                  <a:txBody>
                    <a:bodyPr/>
                    <a:lstStyle/>
                    <a:p>
                      <a:pPr marL="0" marR="0">
                        <a:spcBef>
                          <a:spcPts val="200"/>
                        </a:spcBef>
                        <a:spcAft>
                          <a:spcPts val="200"/>
                        </a:spcAft>
                      </a:pPr>
                      <a:r>
                        <a:rPr lang="en-US" sz="1200" b="1" dirty="0">
                          <a:effectLst/>
                          <a:latin typeface="Arial"/>
                          <a:ea typeface="Times New Roman"/>
                        </a:rPr>
                        <a:t>Standard</a:t>
                      </a:r>
                      <a:endParaRPr lang="en-US" sz="1200" dirty="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b="1">
                          <a:effectLst/>
                          <a:latin typeface="Arial"/>
                          <a:ea typeface="Times New Roman"/>
                        </a:rPr>
                        <a:t>Coexistence Assurance Document</a:t>
                      </a:r>
                      <a:endParaRPr lang="en-US" sz="1200">
                        <a:effectLst/>
                        <a:latin typeface="Times New Roman"/>
                        <a:ea typeface="Times New Roman"/>
                      </a:endParaRPr>
                    </a:p>
                  </a:txBody>
                  <a:tcPr marL="68570" marR="68570"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802.11af</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a:solidFill>
                            <a:srgbClr val="0000FF"/>
                          </a:solidFill>
                          <a:effectLst/>
                          <a:latin typeface="Arial"/>
                          <a:ea typeface="Times New Roman"/>
                          <a:hlinkClick r:id="rId2"/>
                        </a:rPr>
                        <a:t>IEEE 802.11-11/177r0</a:t>
                      </a:r>
                      <a:endParaRPr lang="en-US" sz="1200">
                        <a:effectLst/>
                        <a:latin typeface="Times New Roman"/>
                        <a:ea typeface="Times New Roman"/>
                      </a:endParaRPr>
                    </a:p>
                  </a:txBody>
                  <a:tcPr marL="68570" marR="68570" marT="0" marB="0">
                    <a:lnL>
                      <a:noFill/>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802.11ad</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a:solidFill>
                            <a:srgbClr val="0000FF"/>
                          </a:solidFill>
                          <a:effectLst/>
                          <a:latin typeface="Arial"/>
                          <a:ea typeface="Times New Roman"/>
                          <a:hlinkClick r:id="rId3"/>
                        </a:rPr>
                        <a:t>IEEE 802.11-10/1025r5</a:t>
                      </a:r>
                      <a:endParaRPr lang="en-US" sz="1200">
                        <a:effectLst/>
                        <a:latin typeface="Times New Roman"/>
                        <a:ea typeface="Times New Roman"/>
                      </a:endParaRPr>
                    </a:p>
                  </a:txBody>
                  <a:tcPr marL="68570" marR="68570"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802.11y</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a:solidFill>
                            <a:srgbClr val="0000FF"/>
                          </a:solidFill>
                          <a:effectLst/>
                          <a:latin typeface="Arial"/>
                          <a:ea typeface="Times New Roman"/>
                          <a:hlinkClick r:id="rId4"/>
                        </a:rPr>
                        <a:t>IEEE 802.11-07/2066r1</a:t>
                      </a:r>
                      <a:endParaRPr lang="en-US" sz="1200">
                        <a:effectLst/>
                        <a:latin typeface="Times New Roman"/>
                        <a:ea typeface="Times New Roman"/>
                      </a:endParaRPr>
                    </a:p>
                  </a:txBody>
                  <a:tcPr marL="68570" marR="68570" marT="0" marB="0">
                    <a:lnL>
                      <a:noFill/>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802.11n</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a:solidFill>
                            <a:srgbClr val="0000FF"/>
                          </a:solidFill>
                          <a:effectLst/>
                          <a:latin typeface="Arial"/>
                          <a:ea typeface="Times New Roman"/>
                          <a:hlinkClick r:id="rId5"/>
                        </a:rPr>
                        <a:t>IEEE 802.11-06/0338r4</a:t>
                      </a:r>
                      <a:endParaRPr lang="en-US" sz="1200">
                        <a:effectLst/>
                        <a:latin typeface="Times New Roman"/>
                        <a:ea typeface="Times New Roman"/>
                      </a:endParaRPr>
                    </a:p>
                  </a:txBody>
                  <a:tcPr marL="68570" marR="68570"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dirty="0">
                          <a:effectLst/>
                          <a:latin typeface="Arial"/>
                          <a:ea typeface="Times New Roman"/>
                        </a:rPr>
                        <a:t> </a:t>
                      </a:r>
                      <a:endParaRPr lang="en-US" sz="1200" dirty="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a:effectLst/>
                          <a:latin typeface="Arial"/>
                          <a:ea typeface="Times New Roman"/>
                        </a:rPr>
                        <a:t> </a:t>
                      </a:r>
                      <a:endParaRPr lang="en-US" sz="1200">
                        <a:effectLst/>
                        <a:latin typeface="Times New Roman"/>
                        <a:ea typeface="Times New Roman"/>
                      </a:endParaRPr>
                    </a:p>
                  </a:txBody>
                  <a:tcPr marL="68570" marR="68570" marT="0" marB="0">
                    <a:lnL>
                      <a:noFill/>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802.15.4f</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a:solidFill>
                            <a:srgbClr val="0000FF"/>
                          </a:solidFill>
                          <a:effectLst/>
                          <a:latin typeface="Arial"/>
                          <a:ea typeface="Times New Roman"/>
                          <a:hlinkClick r:id="rId6"/>
                        </a:rPr>
                        <a:t>IEEE 802.15-10/918r0</a:t>
                      </a:r>
                      <a:endParaRPr lang="en-US" sz="1200">
                        <a:effectLst/>
                        <a:latin typeface="Times New Roman"/>
                        <a:ea typeface="Times New Roman"/>
                      </a:endParaRPr>
                    </a:p>
                  </a:txBody>
                  <a:tcPr marL="68570" marR="68570"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802.15.4e</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dirty="0">
                          <a:solidFill>
                            <a:srgbClr val="0000FF"/>
                          </a:solidFill>
                          <a:effectLst/>
                          <a:latin typeface="Arial"/>
                          <a:ea typeface="Times New Roman"/>
                          <a:hlinkClick r:id="rId7"/>
                        </a:rPr>
                        <a:t>IEEE 802.15-10/737r4</a:t>
                      </a:r>
                      <a:endParaRPr lang="en-US" sz="1200" dirty="0">
                        <a:effectLst/>
                        <a:latin typeface="Times New Roman"/>
                        <a:ea typeface="Times New Roman"/>
                      </a:endParaRPr>
                    </a:p>
                  </a:txBody>
                  <a:tcPr marL="68570" marR="68570" marT="0" marB="0">
                    <a:lnL>
                      <a:noFill/>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802.15.4g</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a:solidFill>
                            <a:srgbClr val="0000FF"/>
                          </a:solidFill>
                          <a:effectLst/>
                          <a:latin typeface="Arial"/>
                          <a:ea typeface="Times New Roman"/>
                          <a:hlinkClick r:id="rId8"/>
                        </a:rPr>
                        <a:t>IEEE 802.15-10/668r5</a:t>
                      </a:r>
                      <a:endParaRPr lang="en-US" sz="1200">
                        <a:effectLst/>
                        <a:latin typeface="Times New Roman"/>
                        <a:ea typeface="Times New Roman"/>
                      </a:endParaRPr>
                    </a:p>
                  </a:txBody>
                  <a:tcPr marL="68570" marR="68570"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802.15.4i</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dirty="0">
                          <a:solidFill>
                            <a:srgbClr val="0000FF"/>
                          </a:solidFill>
                          <a:effectLst/>
                          <a:latin typeface="Arial"/>
                          <a:ea typeface="Times New Roman"/>
                          <a:hlinkClick r:id="rId9"/>
                        </a:rPr>
                        <a:t>IEEE 802.15-10/808r0</a:t>
                      </a:r>
                      <a:endParaRPr lang="en-US" sz="1200" dirty="0">
                        <a:effectLst/>
                        <a:latin typeface="Times New Roman"/>
                        <a:ea typeface="Times New Roman"/>
                      </a:endParaRPr>
                    </a:p>
                  </a:txBody>
                  <a:tcPr marL="68570" marR="68570" marT="0" marB="0">
                    <a:lnL>
                      <a:noFill/>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802.15.4a</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a:effectLst/>
                          <a:latin typeface="Arial"/>
                          <a:ea typeface="Times New Roman"/>
                        </a:rPr>
                        <a:t>IEEE 802.15.4 Standard. Annex E</a:t>
                      </a:r>
                      <a:endParaRPr lang="en-US" sz="1200">
                        <a:effectLst/>
                        <a:latin typeface="Times New Roman"/>
                        <a:ea typeface="Times New Roman"/>
                      </a:endParaRPr>
                    </a:p>
                  </a:txBody>
                  <a:tcPr marL="68570" marR="68570"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802.15.3c</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a:solidFill>
                            <a:srgbClr val="0000FF"/>
                          </a:solidFill>
                          <a:effectLst/>
                          <a:latin typeface="Arial"/>
                          <a:ea typeface="Times New Roman"/>
                          <a:hlinkClick r:id="rId10"/>
                        </a:rPr>
                        <a:t>IEEE 802.15-09/22r9</a:t>
                      </a:r>
                      <a:endParaRPr lang="en-US" sz="1200">
                        <a:effectLst/>
                        <a:latin typeface="Times New Roman"/>
                        <a:ea typeface="Times New Roman"/>
                      </a:endParaRPr>
                    </a:p>
                  </a:txBody>
                  <a:tcPr marL="68570" marR="68570" marT="0" marB="0">
                    <a:lnL>
                      <a:noFill/>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802.15.4a</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a:effectLst/>
                          <a:latin typeface="Arial"/>
                          <a:ea typeface="Times New Roman"/>
                        </a:rPr>
                        <a:t>IEEE 802.15.4 Standard. Annex E</a:t>
                      </a:r>
                      <a:endParaRPr lang="en-US" sz="1200">
                        <a:effectLst/>
                        <a:latin typeface="Times New Roman"/>
                        <a:ea typeface="Times New Roman"/>
                      </a:endParaRPr>
                    </a:p>
                  </a:txBody>
                  <a:tcPr marL="68570" marR="68570"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802.15.4b</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a:effectLst/>
                          <a:latin typeface="Arial"/>
                          <a:ea typeface="Times New Roman"/>
                        </a:rPr>
                        <a:t>IEEE 802.15.4 Standard. Annex E</a:t>
                      </a:r>
                      <a:endParaRPr lang="en-US" sz="1200">
                        <a:effectLst/>
                        <a:latin typeface="Times New Roman"/>
                        <a:ea typeface="Times New Roman"/>
                      </a:endParaRPr>
                    </a:p>
                  </a:txBody>
                  <a:tcPr marL="68570" marR="68570" marT="0" marB="0">
                    <a:lnL>
                      <a:noFill/>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 </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rgbClr val="4F81BD"/>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a:effectLst/>
                          <a:latin typeface="Arial"/>
                          <a:ea typeface="Times New Roman"/>
                        </a:rPr>
                        <a:t> </a:t>
                      </a:r>
                      <a:endParaRPr lang="en-US" sz="1200">
                        <a:effectLst/>
                        <a:latin typeface="Times New Roman"/>
                        <a:ea typeface="Times New Roman"/>
                      </a:endParaRPr>
                    </a:p>
                  </a:txBody>
                  <a:tcPr marL="68570" marR="68570" marT="0" marB="0">
                    <a:lnL>
                      <a:noFill/>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solidFill>
                      <a:srgbClr val="FFFFFF"/>
                    </a:solidFill>
                  </a:tcPr>
                </a:tc>
              </a:tr>
              <a:tr h="299343">
                <a:tc>
                  <a:txBody>
                    <a:bodyPr/>
                    <a:lstStyle/>
                    <a:p>
                      <a:pPr marL="0" marR="0">
                        <a:spcBef>
                          <a:spcPts val="200"/>
                        </a:spcBef>
                        <a:spcAft>
                          <a:spcPts val="200"/>
                        </a:spcAft>
                      </a:pPr>
                      <a:r>
                        <a:rPr lang="en-US" sz="1200" b="1">
                          <a:effectLst/>
                          <a:latin typeface="Arial"/>
                          <a:ea typeface="Times New Roman"/>
                        </a:rPr>
                        <a:t>IEEE 802.16h</a:t>
                      </a:r>
                      <a:endParaRPr lang="en-US" sz="1200">
                        <a:effectLst/>
                        <a:latin typeface="Times New Roman"/>
                        <a:ea typeface="Times New Roman"/>
                      </a:endParaRPr>
                    </a:p>
                  </a:txBody>
                  <a:tcPr marL="68570" marR="68570" marT="0" marB="0">
                    <a:lnL w="12700" cap="flat" cmpd="sng" algn="ctr">
                      <a:solidFill>
                        <a:schemeClr val="bg1"/>
                      </a:solidFill>
                      <a:prstDash val="solid"/>
                      <a:round/>
                      <a:headEnd type="none" w="med" len="med"/>
                      <a:tailEnd type="none" w="med" len="med"/>
                    </a:lnL>
                    <a:lnR>
                      <a:noFill/>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c>
                  <a:txBody>
                    <a:bodyPr/>
                    <a:lstStyle/>
                    <a:p>
                      <a:pPr marL="0" marR="0">
                        <a:spcBef>
                          <a:spcPts val="200"/>
                        </a:spcBef>
                        <a:spcAft>
                          <a:spcPts val="200"/>
                        </a:spcAft>
                      </a:pPr>
                      <a:r>
                        <a:rPr lang="en-US" sz="1200" u="sng" dirty="0">
                          <a:solidFill>
                            <a:srgbClr val="0000FF"/>
                          </a:solidFill>
                          <a:effectLst/>
                          <a:latin typeface="Arial"/>
                          <a:ea typeface="Times New Roman"/>
                          <a:hlinkClick r:id="rId11"/>
                        </a:rPr>
                        <a:t>IEEE 802.19-09/07r0</a:t>
                      </a:r>
                      <a:endParaRPr lang="en-US" sz="1200" dirty="0">
                        <a:effectLst/>
                        <a:latin typeface="Times New Roman"/>
                        <a:ea typeface="Times New Roman"/>
                      </a:endParaRPr>
                    </a:p>
                  </a:txBody>
                  <a:tcPr marL="68570" marR="68570" marT="0" marB="0">
                    <a:lnL>
                      <a:noFill/>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FFF"/>
                    </a:solidFill>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a:xfrm>
            <a:off x="685800" y="685800"/>
            <a:ext cx="7772400" cy="519113"/>
          </a:xfrm>
        </p:spPr>
        <p:txBody>
          <a:bodyPr/>
          <a:lstStyle/>
          <a:p>
            <a:r>
              <a:rPr lang="en-US" smtClean="0"/>
              <a:t>802 Projects  -  CA plans</a:t>
            </a:r>
          </a:p>
        </p:txBody>
      </p:sp>
      <p:graphicFrame>
        <p:nvGraphicFramePr>
          <p:cNvPr id="7" name="Content Placeholder 6"/>
          <p:cNvGraphicFramePr>
            <a:graphicFrameLocks noGrp="1"/>
          </p:cNvGraphicFramePr>
          <p:nvPr>
            <p:ph idx="1"/>
          </p:nvPr>
        </p:nvGraphicFramePr>
        <p:xfrm>
          <a:off x="652463" y="1481138"/>
          <a:ext cx="7229475" cy="4541837"/>
        </p:xfrm>
        <a:graphic>
          <a:graphicData uri="http://schemas.openxmlformats.org/drawingml/2006/table">
            <a:tbl>
              <a:tblPr firstRow="1" firstCol="1" bandRow="1"/>
              <a:tblGrid>
                <a:gridCol w="1597989"/>
                <a:gridCol w="3219428"/>
                <a:gridCol w="2412058"/>
              </a:tblGrid>
              <a:tr h="239044">
                <a:tc>
                  <a:txBody>
                    <a:bodyPr/>
                    <a:lstStyle/>
                    <a:p>
                      <a:pPr marL="0" marR="0">
                        <a:spcBef>
                          <a:spcPts val="0"/>
                        </a:spcBef>
                        <a:spcAft>
                          <a:spcPts val="0"/>
                        </a:spcAft>
                      </a:pPr>
                      <a:r>
                        <a:rPr lang="en-US" sz="1200" b="1" dirty="0">
                          <a:effectLst/>
                          <a:latin typeface="Times New Roman"/>
                          <a:ea typeface="Times New Roman"/>
                        </a:rPr>
                        <a:t>Project</a:t>
                      </a:r>
                      <a:endParaRPr lang="en-US" sz="1200" dirty="0">
                        <a:effectLst/>
                        <a:latin typeface="Times New Roman"/>
                        <a:ea typeface="Times New Roman"/>
                      </a:endParaRP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b="1">
                          <a:effectLst/>
                          <a:latin typeface="Times New Roman"/>
                          <a:ea typeface="Times New Roman"/>
                        </a:rPr>
                        <a:t>Brief Description</a:t>
                      </a:r>
                      <a:endParaRPr lang="en-US" sz="1200">
                        <a:effectLst/>
                        <a:latin typeface="Times New Roman"/>
                        <a:ea typeface="Times New Roman"/>
                      </a:endParaRP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b="1">
                          <a:effectLst/>
                          <a:latin typeface="Times New Roman"/>
                          <a:ea typeface="Times New Roman"/>
                        </a:rPr>
                        <a:t>Will Produce a CA Doc.</a:t>
                      </a:r>
                      <a:endParaRPr lang="en-US" sz="1200">
                        <a:effectLst/>
                        <a:latin typeface="Times New Roman"/>
                        <a:ea typeface="Times New Roman"/>
                      </a:endParaRP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802.11aa</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Audio/Video</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No</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802.11ac</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Below 5 GHz</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802.11ad</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60 GHz</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802.11ae</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Priority Management Frames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No</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802.11af</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TVWS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802.11ah</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Sub 1 GHz</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802.11ai</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Fast Initial Link Setup</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No</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802.15.4e</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China</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802.15.4f</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RFID</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802.15.4g</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SUN</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802.15.4j</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Medical Body Area Network</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78087">
                <a:tc>
                  <a:txBody>
                    <a:bodyPr/>
                    <a:lstStyle/>
                    <a:p>
                      <a:pPr marL="0" marR="0">
                        <a:spcBef>
                          <a:spcPts val="0"/>
                        </a:spcBef>
                        <a:spcAft>
                          <a:spcPts val="0"/>
                        </a:spcAft>
                      </a:pPr>
                      <a:r>
                        <a:rPr lang="en-US" sz="1200">
                          <a:effectLst/>
                          <a:latin typeface="Times New Roman"/>
                          <a:ea typeface="Times New Roman"/>
                        </a:rPr>
                        <a:t>802.15.4k</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Low Energy,Critical Infrastructure Monitoring Network</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dirty="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802.15.6</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BAN</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Yes</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802.15.7</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VLC</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No</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802.22</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WRAN</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No</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802.22.1</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Beacon</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No</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239044">
                <a:tc>
                  <a:txBody>
                    <a:bodyPr/>
                    <a:lstStyle/>
                    <a:p>
                      <a:pPr marL="0" marR="0">
                        <a:spcBef>
                          <a:spcPts val="0"/>
                        </a:spcBef>
                        <a:spcAft>
                          <a:spcPts val="0"/>
                        </a:spcAft>
                      </a:pPr>
                      <a:r>
                        <a:rPr lang="en-US" sz="1200">
                          <a:effectLst/>
                          <a:latin typeface="Times New Roman"/>
                          <a:ea typeface="Times New Roman"/>
                        </a:rPr>
                        <a:t>802.22.2</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a:effectLst/>
                          <a:latin typeface="Times New Roman"/>
                          <a:ea typeface="Times New Roman"/>
                        </a:rPr>
                        <a:t>Installation and Deployment</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a:spcBef>
                          <a:spcPts val="0"/>
                        </a:spcBef>
                        <a:spcAft>
                          <a:spcPts val="0"/>
                        </a:spcAft>
                      </a:pPr>
                      <a:r>
                        <a:rPr lang="en-US" sz="1200" dirty="0">
                          <a:effectLst/>
                          <a:latin typeface="Times New Roman"/>
                          <a:ea typeface="Times New Roman"/>
                        </a:rPr>
                        <a:t>No</a:t>
                      </a:r>
                    </a:p>
                  </a:txBody>
                  <a:tcPr marL="68593" marR="6859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
        <p:nvSpPr>
          <p:cNvPr id="33872"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33873"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33874"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397F38FD-CF98-4EFD-A0B8-A76E23E30258}" type="slidenum">
              <a:rPr lang="en-US" smtClean="0"/>
              <a:pPr/>
              <a:t>13</a:t>
            </a:fld>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US" smtClean="0"/>
              <a:t>IEEE 802.19 CONTACT INFORMATION</a:t>
            </a:r>
            <a:br>
              <a:rPr lang="en-US" smtClean="0"/>
            </a:br>
            <a:endParaRPr lang="en-US" smtClean="0"/>
          </a:p>
        </p:txBody>
      </p:sp>
      <p:sp>
        <p:nvSpPr>
          <p:cNvPr id="34818" name="Content Placeholder 2"/>
          <p:cNvSpPr>
            <a:spLocks noGrp="1"/>
          </p:cNvSpPr>
          <p:nvPr>
            <p:ph idx="1"/>
          </p:nvPr>
        </p:nvSpPr>
        <p:spPr>
          <a:xfrm>
            <a:off x="392113" y="1233488"/>
            <a:ext cx="8374062" cy="5153025"/>
          </a:xfrm>
        </p:spPr>
        <p:txBody>
          <a:bodyPr/>
          <a:lstStyle/>
          <a:p>
            <a:r>
              <a:rPr lang="en-US" sz="2300" smtClean="0"/>
              <a:t>IEEE 802.19 CONTACT INFORMATION</a:t>
            </a:r>
          </a:p>
          <a:p>
            <a:r>
              <a:rPr lang="en-US" sz="2300" smtClean="0"/>
              <a:t>WG Chair: </a:t>
            </a:r>
            <a:r>
              <a:rPr lang="en-US" sz="2300" smtClean="0">
                <a:hlinkClick r:id="rId2"/>
              </a:rPr>
              <a:t>Steve Shellhammer</a:t>
            </a:r>
            <a:r>
              <a:rPr lang="en-US" sz="2300" smtClean="0"/>
              <a:t> </a:t>
            </a:r>
          </a:p>
          <a:p>
            <a:r>
              <a:rPr lang="en-US" sz="2300" smtClean="0"/>
              <a:t>WG Vice Chair: </a:t>
            </a:r>
            <a:r>
              <a:rPr lang="en-US" sz="2300" smtClean="0">
                <a:hlinkClick r:id="rId3"/>
              </a:rPr>
              <a:t>Ivan Reede</a:t>
            </a:r>
            <a:r>
              <a:rPr lang="en-US" sz="2300" smtClean="0"/>
              <a:t> </a:t>
            </a:r>
          </a:p>
          <a:p>
            <a:r>
              <a:rPr lang="en-US" sz="2300" smtClean="0"/>
              <a:t>WG Secretary: </a:t>
            </a:r>
            <a:r>
              <a:rPr lang="en-US" sz="2300" smtClean="0">
                <a:hlinkClick r:id="rId4"/>
              </a:rPr>
              <a:t>Junyi Wang</a:t>
            </a:r>
            <a:r>
              <a:rPr lang="en-US" sz="2300" smtClean="0"/>
              <a:t> </a:t>
            </a:r>
          </a:p>
          <a:p>
            <a:r>
              <a:rPr lang="en-US" sz="2300" smtClean="0"/>
              <a:t>Technical Editor: </a:t>
            </a:r>
            <a:r>
              <a:rPr lang="en-US" sz="2300" smtClean="0">
                <a:hlinkClick r:id="rId5"/>
              </a:rPr>
              <a:t>James Gilb</a:t>
            </a:r>
            <a:r>
              <a:rPr lang="en-US" sz="2300" smtClean="0"/>
              <a:t> </a:t>
            </a:r>
          </a:p>
          <a:p>
            <a:r>
              <a:rPr lang="en-US" sz="2300" smtClean="0"/>
              <a:t>Liaison to 802.11: </a:t>
            </a:r>
            <a:r>
              <a:rPr lang="en-US" sz="2300" u="sng" smtClean="0">
                <a:hlinkClick r:id="rId6"/>
              </a:rPr>
              <a:t>Eldad Perahia</a:t>
            </a:r>
            <a:r>
              <a:rPr lang="en-US" sz="2300" smtClean="0"/>
              <a:t> </a:t>
            </a:r>
          </a:p>
          <a:p>
            <a:r>
              <a:rPr lang="en-US" sz="2300" smtClean="0"/>
              <a:t>Liaison from 802.11: </a:t>
            </a:r>
            <a:r>
              <a:rPr lang="en-US" sz="2300" u="sng" smtClean="0">
                <a:hlinkClick r:id="rId7"/>
              </a:rPr>
              <a:t>Prabodh Varshney</a:t>
            </a:r>
            <a:r>
              <a:rPr lang="en-US" sz="2300" smtClean="0"/>
              <a:t> </a:t>
            </a:r>
          </a:p>
          <a:p>
            <a:r>
              <a:rPr lang="en-US" sz="2300" smtClean="0"/>
              <a:t>Liaison to 802.15: </a:t>
            </a:r>
            <a:r>
              <a:rPr lang="en-US" sz="2300" u="sng" smtClean="0">
                <a:hlinkClick r:id="rId8"/>
              </a:rPr>
              <a:t>Shuzo Kato</a:t>
            </a:r>
            <a:r>
              <a:rPr lang="en-US" sz="2300" smtClean="0"/>
              <a:t> </a:t>
            </a:r>
          </a:p>
          <a:p>
            <a:r>
              <a:rPr lang="en-US" sz="2300" smtClean="0"/>
              <a:t>Liaison from 802.15: </a:t>
            </a:r>
            <a:r>
              <a:rPr lang="en-US" sz="2300" u="sng" smtClean="0">
                <a:hlinkClick r:id="rId9"/>
              </a:rPr>
              <a:t>Hyunduk Kang</a:t>
            </a:r>
            <a:r>
              <a:rPr lang="en-US" sz="2300" smtClean="0"/>
              <a:t> </a:t>
            </a:r>
          </a:p>
          <a:p>
            <a:r>
              <a:rPr lang="en-US" sz="2300" smtClean="0"/>
              <a:t>Liaison from 802.18: </a:t>
            </a:r>
            <a:r>
              <a:rPr lang="en-US" sz="2300" smtClean="0">
                <a:hlinkClick r:id="rId4"/>
              </a:rPr>
              <a:t>Junyi Wang</a:t>
            </a:r>
            <a:r>
              <a:rPr lang="en-US" sz="2300" smtClean="0"/>
              <a:t> </a:t>
            </a:r>
          </a:p>
          <a:p>
            <a:r>
              <a:rPr lang="en-US" sz="2300" smtClean="0"/>
              <a:t>IEEE 802.16 Liaison: </a:t>
            </a:r>
            <a:r>
              <a:rPr lang="en-US" sz="2300" smtClean="0">
                <a:hlinkClick r:id="rId10"/>
              </a:rPr>
              <a:t>Matthew Sherman</a:t>
            </a:r>
            <a:r>
              <a:rPr lang="en-US" sz="2300" smtClean="0"/>
              <a:t> </a:t>
            </a:r>
          </a:p>
          <a:p>
            <a:r>
              <a:rPr lang="en-US" sz="2300" smtClean="0"/>
              <a:t> Liaison from 802.22: </a:t>
            </a:r>
            <a:r>
              <a:rPr lang="en-US" sz="2300" smtClean="0">
                <a:hlinkClick r:id="rId3"/>
              </a:rPr>
              <a:t>Ivan Reede</a:t>
            </a:r>
            <a:r>
              <a:rPr lang="en-US" sz="2300" smtClean="0"/>
              <a:t> </a:t>
            </a:r>
          </a:p>
          <a:p>
            <a:endParaRPr lang="en-US" sz="2300" smtClean="0"/>
          </a:p>
        </p:txBody>
      </p:sp>
      <p:sp>
        <p:nvSpPr>
          <p:cNvPr id="34819"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34820"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34821"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8BB2F0FC-C71C-40C3-86AD-96C9112CBCBA}" type="slidenum">
              <a:rPr lang="en-US" smtClean="0"/>
              <a:pPr/>
              <a:t>14</a:t>
            </a:fld>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1"/>
          <p:cNvSpPr>
            <a:spLocks noGrp="1"/>
          </p:cNvSpPr>
          <p:nvPr>
            <p:ph type="title"/>
          </p:nvPr>
        </p:nvSpPr>
        <p:spPr>
          <a:xfrm>
            <a:off x="685800" y="685800"/>
            <a:ext cx="7772400" cy="708025"/>
          </a:xfrm>
        </p:spPr>
        <p:txBody>
          <a:bodyPr/>
          <a:lstStyle/>
          <a:p>
            <a:r>
              <a:rPr lang="en-US" smtClean="0"/>
              <a:t>WG21 Agenda</a:t>
            </a:r>
          </a:p>
        </p:txBody>
      </p:sp>
      <p:sp>
        <p:nvSpPr>
          <p:cNvPr id="35842"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35843"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35844" name="Slide Number Placeholder 5"/>
          <p:cNvSpPr>
            <a:spLocks noGrp="1"/>
          </p:cNvSpPr>
          <p:nvPr>
            <p:ph type="sldNum" sz="quarter" idx="12"/>
          </p:nvPr>
        </p:nvSpPr>
        <p:spPr>
          <a:noFill/>
          <a:ln>
            <a:miter lim="800000"/>
            <a:headEnd/>
            <a:tailEnd/>
          </a:ln>
        </p:spPr>
        <p:txBody>
          <a:bodyPr/>
          <a:lstStyle/>
          <a:p>
            <a:r>
              <a:rPr lang="en-US" smtClean="0"/>
              <a:t>Slide </a:t>
            </a:r>
            <a:fld id="{4B8DCAA0-623E-4E50-AC7F-36232EA86E42}" type="slidenum">
              <a:rPr lang="en-US" smtClean="0"/>
              <a:pPr/>
              <a:t>15</a:t>
            </a:fld>
            <a:endParaRPr lang="en-US" smtClean="0"/>
          </a:p>
        </p:txBody>
      </p:sp>
      <p:graphicFrame>
        <p:nvGraphicFramePr>
          <p:cNvPr id="7" name="Table 6"/>
          <p:cNvGraphicFramePr>
            <a:graphicFrameLocks noGrp="1"/>
          </p:cNvGraphicFramePr>
          <p:nvPr/>
        </p:nvGraphicFramePr>
        <p:xfrm>
          <a:off x="304800" y="1335088"/>
          <a:ext cx="7924800" cy="4867275"/>
        </p:xfrm>
        <a:graphic>
          <a:graphicData uri="http://schemas.openxmlformats.org/drawingml/2006/table">
            <a:tbl>
              <a:tblPr/>
              <a:tblGrid>
                <a:gridCol w="1201562"/>
                <a:gridCol w="1440038"/>
                <a:gridCol w="1733550"/>
                <a:gridCol w="1651000"/>
                <a:gridCol w="1898650"/>
              </a:tblGrid>
              <a:tr h="609597">
                <a:tc>
                  <a:txBody>
                    <a:bodyPr/>
                    <a:lstStyle/>
                    <a:p>
                      <a:pPr marL="0" marR="0">
                        <a:spcBef>
                          <a:spcPts val="0"/>
                        </a:spcBef>
                        <a:spcAft>
                          <a:spcPts val="0"/>
                        </a:spcAft>
                      </a:pPr>
                      <a:r>
                        <a:rPr lang="en-US" sz="1200" dirty="0">
                          <a:latin typeface="Times New Roman"/>
                          <a:ea typeface="Times New Roman"/>
                        </a:rPr>
                        <a:t>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latin typeface="Times New Roman"/>
                          <a:ea typeface="Times New Roman"/>
                        </a:rPr>
                        <a:t>Monday</a:t>
                      </a:r>
                      <a:endParaRPr lang="en-US" sz="1600" dirty="0">
                        <a:latin typeface="Times New Roman"/>
                        <a:ea typeface="Times New Roman"/>
                      </a:endParaRPr>
                    </a:p>
                    <a:p>
                      <a:pPr marL="0" marR="0" algn="ctr">
                        <a:spcBef>
                          <a:spcPts val="0"/>
                        </a:spcBef>
                        <a:spcAft>
                          <a:spcPts val="0"/>
                        </a:spcAft>
                      </a:pPr>
                      <a:r>
                        <a:rPr lang="en-US" sz="1600" b="1" dirty="0">
                          <a:latin typeface="Times New Roman"/>
                          <a:ea typeface="Times New Roman"/>
                        </a:rPr>
                        <a:t>(Nov 07)</a:t>
                      </a:r>
                      <a:endParaRPr lang="en-US" sz="16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latin typeface="Times New Roman"/>
                          <a:ea typeface="Times New Roman"/>
                        </a:rPr>
                        <a:t>Tuesday</a:t>
                      </a:r>
                      <a:endParaRPr lang="en-US" sz="1600" dirty="0">
                        <a:latin typeface="Times New Roman"/>
                        <a:ea typeface="Times New Roman"/>
                      </a:endParaRPr>
                    </a:p>
                    <a:p>
                      <a:pPr marL="0" marR="0" algn="ctr">
                        <a:spcBef>
                          <a:spcPts val="0"/>
                        </a:spcBef>
                        <a:spcAft>
                          <a:spcPts val="0"/>
                        </a:spcAft>
                      </a:pPr>
                      <a:r>
                        <a:rPr lang="en-US" sz="1600" b="1" dirty="0">
                          <a:latin typeface="Times New Roman"/>
                          <a:ea typeface="Times New Roman"/>
                        </a:rPr>
                        <a:t>(Nov 08)</a:t>
                      </a:r>
                      <a:endParaRPr lang="en-US" sz="16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latin typeface="Times New Roman"/>
                          <a:ea typeface="Times New Roman"/>
                        </a:rPr>
                        <a:t>Wednesday</a:t>
                      </a:r>
                      <a:endParaRPr lang="en-US" sz="1600" dirty="0">
                        <a:latin typeface="Times New Roman"/>
                        <a:ea typeface="Times New Roman"/>
                      </a:endParaRPr>
                    </a:p>
                    <a:p>
                      <a:pPr marL="0" marR="0" algn="ctr">
                        <a:spcBef>
                          <a:spcPts val="0"/>
                        </a:spcBef>
                        <a:spcAft>
                          <a:spcPts val="0"/>
                        </a:spcAft>
                      </a:pPr>
                      <a:r>
                        <a:rPr lang="en-US" sz="1600" b="1" dirty="0">
                          <a:latin typeface="Times New Roman"/>
                          <a:ea typeface="Times New Roman"/>
                        </a:rPr>
                        <a:t>(Nov 09)</a:t>
                      </a:r>
                      <a:endParaRPr lang="en-US" sz="16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latin typeface="Times New Roman"/>
                          <a:ea typeface="Times New Roman"/>
                        </a:rPr>
                        <a:t>Thursday</a:t>
                      </a:r>
                      <a:endParaRPr lang="en-US" sz="1600" dirty="0">
                        <a:latin typeface="Times New Roman"/>
                        <a:ea typeface="Times New Roman"/>
                      </a:endParaRPr>
                    </a:p>
                    <a:p>
                      <a:pPr marL="0" marR="0" algn="ctr">
                        <a:spcBef>
                          <a:spcPts val="0"/>
                        </a:spcBef>
                        <a:spcAft>
                          <a:spcPts val="0"/>
                        </a:spcAft>
                      </a:pPr>
                      <a:r>
                        <a:rPr lang="en-US" sz="1600" b="1" dirty="0">
                          <a:latin typeface="Times New Roman"/>
                          <a:ea typeface="Times New Roman"/>
                        </a:rPr>
                        <a:t>(Nov 10)</a:t>
                      </a:r>
                      <a:endParaRPr lang="en-US" sz="16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8009">
                <a:tc>
                  <a:txBody>
                    <a:bodyPr/>
                    <a:lstStyle/>
                    <a:p>
                      <a:pPr marL="0" marR="0">
                        <a:spcBef>
                          <a:spcPts val="0"/>
                        </a:spcBef>
                        <a:spcAft>
                          <a:spcPts val="0"/>
                        </a:spcAft>
                      </a:pPr>
                      <a:r>
                        <a:rPr lang="en-US" sz="1200" b="1">
                          <a:latin typeface="Times New Roman"/>
                          <a:ea typeface="Times New Roman"/>
                        </a:rPr>
                        <a:t>AM-1</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8:00-10:00a</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latin typeface="Times New Roman"/>
                          <a:ea typeface="Times New Roman"/>
                        </a:rPr>
                        <a:t>NA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latin typeface="Times New Roman"/>
                          <a:ea typeface="Times New Roman"/>
                        </a:rPr>
                        <a:t>Comment resolution- 802.21a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latin typeface="Times New Roman"/>
                          <a:ea typeface="Times New Roman"/>
                        </a:rPr>
                        <a:t>Comment resolution- 802.21b</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latin typeface="Times New Roman"/>
                          <a:ea typeface="Times New Roman"/>
                        </a:rPr>
                        <a:t>Comment resolution- 802.21a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15871">
                <a:tc>
                  <a:txBody>
                    <a:bodyPr/>
                    <a:lstStyle/>
                    <a:p>
                      <a:pPr marL="0" marR="0">
                        <a:spcBef>
                          <a:spcPts val="0"/>
                        </a:spcBef>
                        <a:spcAft>
                          <a:spcPts val="0"/>
                        </a:spcAft>
                      </a:pPr>
                      <a:r>
                        <a:rPr lang="en-US" sz="1200" b="1">
                          <a:latin typeface="Times New Roman"/>
                          <a:ea typeface="Times New Roman"/>
                        </a:rPr>
                        <a:t>AM-2</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10:30-12:30</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latin typeface="Times New Roman"/>
                          <a:ea typeface="Times New Roman"/>
                        </a:rPr>
                        <a:t>NA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latin typeface="Times New Roman"/>
                          <a:ea typeface="Times New Roman"/>
                        </a:rPr>
                        <a:t>SRHO TG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latin typeface="Times New Roman"/>
                          <a:ea typeface="Times New Roman"/>
                        </a:rPr>
                        <a:t>SRHO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latin typeface="Times New Roman"/>
                          <a:ea typeface="Times New Roman"/>
                        </a:rPr>
                        <a:t>Future Project Planning</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15255">
                <a:tc>
                  <a:txBody>
                    <a:bodyPr/>
                    <a:lstStyle/>
                    <a:p>
                      <a:pPr marL="0" marR="0">
                        <a:spcBef>
                          <a:spcPts val="0"/>
                        </a:spcBef>
                        <a:spcAft>
                          <a:spcPts val="0"/>
                        </a:spcAft>
                      </a:pPr>
                      <a:r>
                        <a:rPr lang="en-US" sz="1200" b="1">
                          <a:latin typeface="Times New Roman"/>
                          <a:ea typeface="Times New Roman"/>
                        </a:rPr>
                        <a:t>PM-1</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1:30 – 3:30p</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latin typeface="Times New Roman"/>
                          <a:ea typeface="Times New Roman"/>
                        </a:rPr>
                        <a:t>802.21 WG Opening Plenary</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latin typeface="Times New Roman"/>
                          <a:ea typeface="Times New Roman"/>
                        </a:rPr>
                        <a:t>Comment resolution- 802.21b</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latin typeface="Times New Roman"/>
                          <a:ea typeface="Times New Roman"/>
                        </a:rPr>
                        <a:t>Comment resolution- 802.21a</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latin typeface="Times New Roman"/>
                          <a:ea typeface="Times New Roman"/>
                        </a:rPr>
                        <a:t> SRHO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8009">
                <a:tc>
                  <a:txBody>
                    <a:bodyPr/>
                    <a:lstStyle/>
                    <a:p>
                      <a:pPr marL="0" marR="0">
                        <a:spcBef>
                          <a:spcPts val="0"/>
                        </a:spcBef>
                        <a:spcAft>
                          <a:spcPts val="0"/>
                        </a:spcAft>
                      </a:pPr>
                      <a:r>
                        <a:rPr lang="en-US" sz="1200" b="1">
                          <a:latin typeface="Times New Roman"/>
                          <a:ea typeface="Times New Roman"/>
                        </a:rPr>
                        <a:t>PM-2</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4:00 – 6:00p</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latin typeface="Times New Roman"/>
                          <a:ea typeface="Times New Roman"/>
                        </a:rPr>
                        <a:t>Comment resolution- 802.21a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latin typeface="Times New Roman"/>
                          <a:ea typeface="Times New Roman"/>
                        </a:rPr>
                        <a:t>Future Project Planning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latin typeface="Times New Roman"/>
                          <a:ea typeface="Times New Roman"/>
                        </a:rPr>
                        <a:t>SRHO TG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latin typeface="Times New Roman"/>
                          <a:ea typeface="Times New Roman"/>
                        </a:rPr>
                        <a:t>802.21 WG Closing Plenary</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50679">
                <a:tc>
                  <a:txBody>
                    <a:bodyPr/>
                    <a:lstStyle/>
                    <a:p>
                      <a:pPr marL="0" marR="0">
                        <a:spcBef>
                          <a:spcPts val="0"/>
                        </a:spcBef>
                        <a:spcAft>
                          <a:spcPts val="0"/>
                        </a:spcAft>
                      </a:pPr>
                      <a:r>
                        <a:rPr lang="en-US" sz="1200" b="1">
                          <a:latin typeface="Times New Roman"/>
                          <a:ea typeface="Times New Roman"/>
                        </a:rPr>
                        <a:t>Eve </a:t>
                      </a:r>
                      <a:endParaRPr lang="en-US" sz="1200">
                        <a:latin typeface="Times New Roman"/>
                        <a:ea typeface="Times New Roman"/>
                      </a:endParaRPr>
                    </a:p>
                    <a:p>
                      <a:pPr marL="0" marR="0">
                        <a:spcBef>
                          <a:spcPts val="0"/>
                        </a:spcBef>
                        <a:spcAft>
                          <a:spcPts val="0"/>
                        </a:spcAft>
                      </a:pPr>
                      <a:r>
                        <a:rPr lang="en-US" sz="1200" b="1">
                          <a:latin typeface="Times New Roman"/>
                          <a:ea typeface="Times New Roman"/>
                        </a:rPr>
                        <a:t>6:30 – 7:30p</a:t>
                      </a:r>
                      <a:endParaRPr lang="en-US" sz="120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latin typeface="Times New Roman"/>
                          <a:ea typeface="Times New Roman"/>
                        </a:rPr>
                        <a:t>Comment resolution- 802.21b /Tutorial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a:latin typeface="Times New Roman"/>
                          <a:ea typeface="Times New Roman"/>
                        </a:rPr>
                        <a:t>Future Project Planning </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dirty="0">
                          <a:latin typeface="Times New Roman"/>
                          <a:ea typeface="Times New Roman"/>
                        </a:rPr>
                        <a:t>Social</a:t>
                      </a: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600" dirty="0">
                        <a:latin typeface="Times New Roman"/>
                        <a:ea typeface="Times New Roman"/>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3588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4.1.8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3686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36867"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5602A117-20F1-4804-816F-7433621BEE31}" type="slidenum">
              <a:rPr lang="en-US" smtClean="0"/>
              <a:pPr/>
              <a:t>16</a:t>
            </a:fld>
            <a:endParaRPr lang="en-US" smtClean="0"/>
          </a:p>
        </p:txBody>
      </p:sp>
      <p:sp>
        <p:nvSpPr>
          <p:cNvPr id="36868" name="Rectangle 2"/>
          <p:cNvSpPr>
            <a:spLocks noGrp="1" noChangeArrowheads="1"/>
          </p:cNvSpPr>
          <p:nvPr>
            <p:ph type="title"/>
          </p:nvPr>
        </p:nvSpPr>
        <p:spPr>
          <a:xfrm>
            <a:off x="3462338" y="469900"/>
            <a:ext cx="5305425" cy="577850"/>
          </a:xfrm>
        </p:spPr>
        <p:txBody>
          <a:bodyPr/>
          <a:lstStyle/>
          <a:p>
            <a:r>
              <a:rPr lang="en-US" sz="2800" smtClean="0"/>
              <a:t>WG22 Agenda - November</a:t>
            </a:r>
          </a:p>
        </p:txBody>
      </p:sp>
      <p:sp>
        <p:nvSpPr>
          <p:cNvPr id="36869" name="Text Box 5"/>
          <p:cNvSpPr txBox="1">
            <a:spLocks noChangeArrowheads="1"/>
          </p:cNvSpPr>
          <p:nvPr/>
        </p:nvSpPr>
        <p:spPr bwMode="auto">
          <a:xfrm>
            <a:off x="187325" y="522288"/>
            <a:ext cx="3189288" cy="396875"/>
          </a:xfrm>
          <a:prstGeom prst="rect">
            <a:avLst/>
          </a:prstGeom>
          <a:noFill/>
          <a:ln w="9525">
            <a:noFill/>
            <a:miter lim="800000"/>
            <a:headEnd/>
            <a:tailEnd/>
          </a:ln>
        </p:spPr>
        <p:txBody>
          <a:bodyPr wrap="none">
            <a:spAutoFit/>
          </a:bodyPr>
          <a:lstStyle/>
          <a:p>
            <a:pPr algn="ctr" eaLnBrk="0" hangingPunct="0"/>
            <a:r>
              <a:rPr lang="en-US" sz="2000">
                <a:solidFill>
                  <a:schemeClr val="tx2"/>
                </a:solidFill>
              </a:rPr>
              <a:t>Monday Agenda Item 4.1.9 </a:t>
            </a:r>
          </a:p>
        </p:txBody>
      </p:sp>
      <p:sp>
        <p:nvSpPr>
          <p:cNvPr id="36870" name="Text Box 7"/>
          <p:cNvSpPr txBox="1">
            <a:spLocks noChangeArrowheads="1"/>
          </p:cNvSpPr>
          <p:nvPr/>
        </p:nvSpPr>
        <p:spPr bwMode="auto">
          <a:xfrm>
            <a:off x="508000" y="6219825"/>
            <a:ext cx="6962775" cy="276225"/>
          </a:xfrm>
          <a:prstGeom prst="rect">
            <a:avLst/>
          </a:prstGeom>
          <a:solidFill>
            <a:schemeClr val="bg1"/>
          </a:solidFill>
          <a:ln w="12700">
            <a:solidFill>
              <a:srgbClr val="33CC33"/>
            </a:solidFill>
            <a:miter lim="800000"/>
            <a:headEnd type="none" w="sm" len="sm"/>
            <a:tailEnd type="none" w="sm" len="sm"/>
          </a:ln>
        </p:spPr>
        <p:txBody>
          <a:bodyPr wrap="none">
            <a:spAutoFit/>
          </a:bodyPr>
          <a:lstStyle/>
          <a:p>
            <a:pPr eaLnBrk="0" hangingPunct="0"/>
            <a:r>
              <a:rPr lang="en-US" sz="1200">
                <a:hlinkClick r:id="rId2"/>
              </a:rPr>
              <a:t>https://mentor.ieee.org/802.22/dcn/11/22-11-0125-01-0000-november-plenary-working-group-agenda.xls</a:t>
            </a:r>
            <a:endParaRPr lang="en-US" sz="1200"/>
          </a:p>
        </p:txBody>
      </p:sp>
      <p:pic>
        <p:nvPicPr>
          <p:cNvPr id="36871" name="Picture 2"/>
          <p:cNvPicPr>
            <a:picLocks noChangeAspect="1" noChangeArrowheads="1"/>
          </p:cNvPicPr>
          <p:nvPr/>
        </p:nvPicPr>
        <p:blipFill>
          <a:blip r:embed="rId3"/>
          <a:srcRect/>
          <a:stretch>
            <a:fillRect/>
          </a:stretch>
        </p:blipFill>
        <p:spPr bwMode="auto">
          <a:xfrm>
            <a:off x="363538" y="1089025"/>
            <a:ext cx="8607425" cy="50879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37890"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37891"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29014337-74F6-41F5-8FB6-00A0B44CE8BC}" type="slidenum">
              <a:rPr lang="en-US" smtClean="0"/>
              <a:pPr/>
              <a:t>17</a:t>
            </a:fld>
            <a:endParaRPr lang="en-US" smtClean="0"/>
          </a:p>
        </p:txBody>
      </p:sp>
      <p:sp>
        <p:nvSpPr>
          <p:cNvPr id="37892" name="Rectangle 2"/>
          <p:cNvSpPr>
            <a:spLocks noGrp="1" noChangeArrowheads="1"/>
          </p:cNvSpPr>
          <p:nvPr>
            <p:ph type="title"/>
          </p:nvPr>
        </p:nvSpPr>
        <p:spPr>
          <a:xfrm>
            <a:off x="685800" y="1082675"/>
            <a:ext cx="7772400" cy="992188"/>
          </a:xfrm>
        </p:spPr>
        <p:txBody>
          <a:bodyPr/>
          <a:lstStyle/>
          <a:p>
            <a:r>
              <a:rPr lang="en-US" sz="2800" smtClean="0"/>
              <a:t>January Meeting – Jacksonville, Florida, US</a:t>
            </a:r>
            <a:br>
              <a:rPr lang="en-US" sz="2800" smtClean="0"/>
            </a:br>
            <a:r>
              <a:rPr lang="en-US" sz="2800" smtClean="0"/>
              <a:t>January 15 - 20</a:t>
            </a:r>
          </a:p>
        </p:txBody>
      </p:sp>
      <p:sp>
        <p:nvSpPr>
          <p:cNvPr id="37893" name="Text Box 4"/>
          <p:cNvSpPr txBox="1">
            <a:spLocks noChangeArrowheads="1"/>
          </p:cNvSpPr>
          <p:nvPr/>
        </p:nvSpPr>
        <p:spPr bwMode="auto">
          <a:xfrm>
            <a:off x="22225" y="617538"/>
            <a:ext cx="3868738"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4.1.10</a:t>
            </a:r>
          </a:p>
        </p:txBody>
      </p:sp>
      <p:sp>
        <p:nvSpPr>
          <p:cNvPr id="37894" name="Text Box 5"/>
          <p:cNvSpPr txBox="1">
            <a:spLocks noChangeArrowheads="1"/>
          </p:cNvSpPr>
          <p:nvPr/>
        </p:nvSpPr>
        <p:spPr bwMode="auto">
          <a:xfrm>
            <a:off x="246063" y="3062288"/>
            <a:ext cx="8550275" cy="2862262"/>
          </a:xfrm>
          <a:prstGeom prst="rect">
            <a:avLst/>
          </a:prstGeom>
          <a:noFill/>
          <a:ln w="12700">
            <a:solidFill>
              <a:srgbClr val="33CC33"/>
            </a:solidFill>
            <a:miter lim="800000"/>
            <a:headEnd type="none" w="sm" len="sm"/>
            <a:tailEnd type="none" w="sm" len="sm"/>
          </a:ln>
        </p:spPr>
        <p:txBody>
          <a:bodyPr>
            <a:spAutoFit/>
          </a:bodyPr>
          <a:lstStyle/>
          <a:p>
            <a:pPr marL="742950" indent="-742950" eaLnBrk="0" hangingPunct="0">
              <a:buFont typeface="+mj-lt"/>
              <a:buAutoNum type="arabicPeriod"/>
              <a:defRPr/>
            </a:pPr>
            <a:r>
              <a:rPr lang="en-US" sz="4000" dirty="0"/>
              <a:t>Hotel Registration open  </a:t>
            </a:r>
            <a:r>
              <a:rPr lang="en-US" sz="4000" dirty="0">
                <a:solidFill>
                  <a:srgbClr val="FF0000"/>
                </a:solidFill>
              </a:rPr>
              <a:t>now</a:t>
            </a:r>
          </a:p>
          <a:p>
            <a:pPr marL="742950" indent="-742950" eaLnBrk="0" hangingPunct="0">
              <a:buFont typeface="+mj-lt"/>
              <a:buAutoNum type="arabicPeriod"/>
              <a:defRPr/>
            </a:pPr>
            <a:r>
              <a:rPr lang="en-US" sz="4000" dirty="0"/>
              <a:t>Meeting Registration opens Monday </a:t>
            </a:r>
            <a:r>
              <a:rPr lang="en-US" sz="4000" dirty="0">
                <a:solidFill>
                  <a:srgbClr val="FF0000"/>
                </a:solidFill>
              </a:rPr>
              <a:t>Nov 7</a:t>
            </a:r>
          </a:p>
          <a:p>
            <a:pPr marL="742950" indent="-742950" eaLnBrk="0" hangingPunct="0">
              <a:buFont typeface="+mj-lt"/>
              <a:buAutoNum type="arabicPeriod"/>
              <a:defRPr/>
            </a:pPr>
            <a:r>
              <a:rPr lang="en-US" sz="3600" dirty="0"/>
              <a:t>Early bird registration expires  </a:t>
            </a:r>
            <a:r>
              <a:rPr lang="en-US" sz="3600" dirty="0">
                <a:solidFill>
                  <a:srgbClr val="FF0000"/>
                </a:solidFill>
              </a:rPr>
              <a:t>Dec  16</a:t>
            </a:r>
          </a:p>
          <a:p>
            <a:pPr algn="ctr" eaLnBrk="0" hangingPunct="0">
              <a:defRPr/>
            </a:pP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38914"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3891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1774277A-9648-4880-B16E-318D0DB98EBA}" type="slidenum">
              <a:rPr lang="en-US" smtClean="0"/>
              <a:pPr/>
              <a:t>18</a:t>
            </a:fld>
            <a:endParaRPr lang="en-US" smtClean="0"/>
          </a:p>
        </p:txBody>
      </p:sp>
      <p:sp>
        <p:nvSpPr>
          <p:cNvPr id="38916" name="Rectangle 2"/>
          <p:cNvSpPr>
            <a:spLocks noGrp="1" noChangeArrowheads="1"/>
          </p:cNvSpPr>
          <p:nvPr>
            <p:ph type="title"/>
          </p:nvPr>
        </p:nvSpPr>
        <p:spPr>
          <a:xfrm>
            <a:off x="685800" y="1082675"/>
            <a:ext cx="7772400" cy="992188"/>
          </a:xfrm>
        </p:spPr>
        <p:txBody>
          <a:bodyPr/>
          <a:lstStyle/>
          <a:p>
            <a:r>
              <a:rPr lang="en-US" sz="2800" smtClean="0"/>
              <a:t>Other Special Events</a:t>
            </a:r>
          </a:p>
        </p:txBody>
      </p:sp>
      <p:sp>
        <p:nvSpPr>
          <p:cNvPr id="38917" name="Text Box 4"/>
          <p:cNvSpPr txBox="1">
            <a:spLocks noChangeArrowheads="1"/>
          </p:cNvSpPr>
          <p:nvPr/>
        </p:nvSpPr>
        <p:spPr bwMode="auto">
          <a:xfrm>
            <a:off x="22225" y="617538"/>
            <a:ext cx="3868738"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4.1.11</a:t>
            </a:r>
          </a:p>
        </p:txBody>
      </p:sp>
      <p:sp>
        <p:nvSpPr>
          <p:cNvPr id="38918" name="Text Box 5"/>
          <p:cNvSpPr txBox="1">
            <a:spLocks noChangeArrowheads="1"/>
          </p:cNvSpPr>
          <p:nvPr/>
        </p:nvSpPr>
        <p:spPr bwMode="auto">
          <a:xfrm>
            <a:off x="246063" y="3062288"/>
            <a:ext cx="8550275" cy="2308225"/>
          </a:xfrm>
          <a:prstGeom prst="rect">
            <a:avLst/>
          </a:prstGeom>
          <a:noFill/>
          <a:ln w="12700">
            <a:solidFill>
              <a:srgbClr val="33CC33"/>
            </a:solidFill>
            <a:miter lim="800000"/>
            <a:headEnd type="none" w="sm" len="sm"/>
            <a:tailEnd type="none" w="sm" len="sm"/>
          </a:ln>
        </p:spPr>
        <p:txBody>
          <a:bodyPr>
            <a:spAutoFit/>
          </a:bodyPr>
          <a:lstStyle/>
          <a:p>
            <a:pPr algn="ctr" eaLnBrk="0" hangingPunct="0"/>
            <a:r>
              <a:rPr lang="en-US" sz="4000"/>
              <a:t>TGs Awards and Photographs</a:t>
            </a:r>
          </a:p>
          <a:p>
            <a:pPr algn="ctr" eaLnBrk="0" hangingPunct="0"/>
            <a:r>
              <a:rPr lang="en-US" sz="4000"/>
              <a:t>Wednesday</a:t>
            </a:r>
          </a:p>
          <a:p>
            <a:pPr algn="ctr" eaLnBrk="0" hangingPunct="0"/>
            <a:r>
              <a:rPr lang="en-US" sz="4000"/>
              <a:t>~11:30</a:t>
            </a:r>
            <a:endParaRPr lang="en-US" sz="3600"/>
          </a:p>
          <a:p>
            <a:pPr algn="ctr" eaLnBrk="0" hangingPunct="0"/>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39938"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39939"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E53F98D5-01C8-43F9-8CFB-A62D9E4C7637}" type="slidenum">
              <a:rPr lang="en-US" smtClean="0"/>
              <a:pPr/>
              <a:t>19</a:t>
            </a:fld>
            <a:endParaRPr lang="en-US" smtClean="0"/>
          </a:p>
        </p:txBody>
      </p:sp>
      <p:sp>
        <p:nvSpPr>
          <p:cNvPr id="39940" name="Rectangle 2"/>
          <p:cNvSpPr>
            <a:spLocks noGrp="1" noChangeArrowheads="1"/>
          </p:cNvSpPr>
          <p:nvPr>
            <p:ph type="title"/>
          </p:nvPr>
        </p:nvSpPr>
        <p:spPr>
          <a:xfrm>
            <a:off x="454025" y="685800"/>
            <a:ext cx="8396288" cy="1066800"/>
          </a:xfrm>
        </p:spPr>
        <p:txBody>
          <a:bodyPr/>
          <a:lstStyle/>
          <a:p>
            <a:r>
              <a:rPr lang="en-US" smtClean="0"/>
              <a:t>Topics since July EC</a:t>
            </a:r>
          </a:p>
        </p:txBody>
      </p:sp>
      <p:sp>
        <p:nvSpPr>
          <p:cNvPr id="15366" name="Rectangle 3"/>
          <p:cNvSpPr>
            <a:spLocks noGrp="1" noChangeArrowheads="1"/>
          </p:cNvSpPr>
          <p:nvPr>
            <p:ph type="body" idx="1"/>
          </p:nvPr>
        </p:nvSpPr>
        <p:spPr>
          <a:xfrm>
            <a:off x="319088" y="1509713"/>
            <a:ext cx="8651875" cy="4964112"/>
          </a:xfrm>
        </p:spPr>
        <p:txBody>
          <a:bodyPr/>
          <a:lstStyle/>
          <a:p>
            <a:pPr marL="0" indent="0">
              <a:lnSpc>
                <a:spcPct val="90000"/>
              </a:lnSpc>
              <a:buFontTx/>
              <a:buNone/>
              <a:defRPr/>
            </a:pPr>
            <a:endParaRPr lang="en-US" sz="2800" dirty="0" smtClean="0"/>
          </a:p>
          <a:p>
            <a:pPr>
              <a:lnSpc>
                <a:spcPct val="90000"/>
              </a:lnSpc>
              <a:defRPr/>
            </a:pPr>
            <a:r>
              <a:rPr lang="en-US" sz="2800" dirty="0" smtClean="0"/>
              <a:t>Press releases for TGS approved</a:t>
            </a:r>
          </a:p>
          <a:p>
            <a:pPr>
              <a:lnSpc>
                <a:spcPct val="90000"/>
              </a:lnSpc>
              <a:defRPr/>
            </a:pPr>
            <a:endParaRPr lang="en-US" sz="2800" dirty="0"/>
          </a:p>
          <a:p>
            <a:pPr lvl="1">
              <a:lnSpc>
                <a:spcPct val="90000"/>
              </a:lnSpc>
              <a:defRPr/>
            </a:pPr>
            <a:endParaRPr lang="en-US" sz="2800" dirty="0" smtClean="0"/>
          </a:p>
          <a:p>
            <a:pPr>
              <a:lnSpc>
                <a:spcPct val="90000"/>
              </a:lnSpc>
              <a:defRPr/>
            </a:pPr>
            <a:r>
              <a:rPr lang="en-US" sz="2800" dirty="0" smtClean="0"/>
              <a:t>EC workshop in November – Sat/Sun following  plenary</a:t>
            </a:r>
          </a:p>
          <a:p>
            <a:pPr>
              <a:lnSpc>
                <a:spcPct val="90000"/>
              </a:lnSpc>
              <a:defRPr/>
            </a:pPr>
            <a:endParaRPr lang="en-US" sz="2800" dirty="0" smtClean="0"/>
          </a:p>
          <a:p>
            <a:pPr>
              <a:lnSpc>
                <a:spcPct val="90000"/>
              </a:lnSpc>
              <a:defRPr/>
            </a:pPr>
            <a:endParaRPr lang="en-US" sz="2800" dirty="0" smtClean="0"/>
          </a:p>
        </p:txBody>
      </p:sp>
      <p:sp>
        <p:nvSpPr>
          <p:cNvPr id="39942" name="Text Box 4"/>
          <p:cNvSpPr txBox="1">
            <a:spLocks noChangeArrowheads="1"/>
          </p:cNvSpPr>
          <p:nvPr/>
        </p:nvSpPr>
        <p:spPr bwMode="auto">
          <a:xfrm>
            <a:off x="123825" y="544513"/>
            <a:ext cx="3316288" cy="396875"/>
          </a:xfrm>
          <a:prstGeom prst="rect">
            <a:avLst/>
          </a:prstGeom>
          <a:noFill/>
          <a:ln w="9525">
            <a:noFill/>
            <a:miter lim="800000"/>
            <a:headEnd/>
            <a:tailEnd/>
          </a:ln>
        </p:spPr>
        <p:txBody>
          <a:bodyPr wrap="none">
            <a:spAutoFit/>
          </a:bodyPr>
          <a:lstStyle/>
          <a:p>
            <a:pPr algn="ctr" eaLnBrk="0" hangingPunct="0"/>
            <a:r>
              <a:rPr lang="en-US" sz="2000">
                <a:solidFill>
                  <a:schemeClr val="tx2"/>
                </a:solidFill>
              </a:rPr>
              <a:t>Monday Agenda Item 4.1.12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18434"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18435" name="Slide Number Placeholder 3"/>
          <p:cNvSpPr>
            <a:spLocks noGrp="1"/>
          </p:cNvSpPr>
          <p:nvPr>
            <p:ph type="sldNum" sz="quarter" idx="12"/>
          </p:nvPr>
        </p:nvSpPr>
        <p:spPr>
          <a:noFill/>
          <a:ln>
            <a:miter lim="800000"/>
            <a:headEnd/>
            <a:tailEnd/>
          </a:ln>
        </p:spPr>
        <p:txBody>
          <a:bodyPr/>
          <a:lstStyle/>
          <a:p>
            <a:r>
              <a:rPr lang="en-US" smtClean="0"/>
              <a:t>Slide </a:t>
            </a:r>
            <a:fld id="{B4EAC3F0-235F-4074-A27D-2F9475CD4527}" type="slidenum">
              <a:rPr lang="en-US" smtClean="0"/>
              <a:pPr/>
              <a:t>2</a:t>
            </a:fld>
            <a:endParaRPr lang="en-US" smtClean="0"/>
          </a:p>
        </p:txBody>
      </p:sp>
      <p:sp>
        <p:nvSpPr>
          <p:cNvPr id="18436" name="WordArt 4"/>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Monday</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4198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41987"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5BFDFABE-9599-4CAC-BD0D-53D47FA7B264}" type="slidenum">
              <a:rPr lang="en-US" smtClean="0"/>
              <a:pPr/>
              <a:t>20</a:t>
            </a:fld>
            <a:endParaRPr lang="en-US" smtClean="0"/>
          </a:p>
        </p:txBody>
      </p:sp>
      <p:sp>
        <p:nvSpPr>
          <p:cNvPr id="41988" name="Rectangle 2"/>
          <p:cNvSpPr>
            <a:spLocks noGrp="1" noChangeArrowheads="1"/>
          </p:cNvSpPr>
          <p:nvPr>
            <p:ph type="title"/>
          </p:nvPr>
        </p:nvSpPr>
        <p:spPr/>
        <p:txBody>
          <a:bodyPr/>
          <a:lstStyle/>
          <a:p>
            <a:r>
              <a:rPr lang="en-US" smtClean="0"/>
              <a:t>802.11 Topics for November  2011 EC</a:t>
            </a:r>
          </a:p>
        </p:txBody>
      </p:sp>
      <p:sp>
        <p:nvSpPr>
          <p:cNvPr id="41989" name="Rectangle 3"/>
          <p:cNvSpPr>
            <a:spLocks noGrp="1" noChangeArrowheads="1"/>
          </p:cNvSpPr>
          <p:nvPr>
            <p:ph type="body" idx="1"/>
          </p:nvPr>
        </p:nvSpPr>
        <p:spPr>
          <a:xfrm>
            <a:off x="376238" y="1524000"/>
            <a:ext cx="8523287" cy="4905375"/>
          </a:xfrm>
        </p:spPr>
        <p:txBody>
          <a:bodyPr/>
          <a:lstStyle/>
          <a:p>
            <a:r>
              <a:rPr lang="en-US" sz="2800" smtClean="0"/>
              <a:t>Begin Sponsor Ballot</a:t>
            </a:r>
          </a:p>
          <a:p>
            <a:pPr lvl="1"/>
            <a:r>
              <a:rPr lang="en-US" sz="2400" smtClean="0"/>
              <a:t>TGad</a:t>
            </a:r>
          </a:p>
          <a:p>
            <a:pPr lvl="1"/>
            <a:r>
              <a:rPr lang="en-US" sz="2400" smtClean="0"/>
              <a:t>Requests to submit to RevCom?</a:t>
            </a:r>
          </a:p>
          <a:p>
            <a:r>
              <a:rPr lang="en-US" sz="2800" smtClean="0"/>
              <a:t>New project PAR to NesCom ?</a:t>
            </a:r>
          </a:p>
          <a:p>
            <a:pPr lvl="1"/>
            <a:r>
              <a:rPr lang="en-US" sz="2400" smtClean="0"/>
              <a:t>Nothing anticipated</a:t>
            </a:r>
          </a:p>
          <a:p>
            <a:r>
              <a:rPr lang="en-US" sz="2800" smtClean="0"/>
              <a:t>PAR Extension ?</a:t>
            </a:r>
          </a:p>
          <a:p>
            <a:pPr lvl="1"/>
            <a:r>
              <a:rPr lang="en-US" sz="2400" smtClean="0"/>
              <a:t>Nothing anticipated</a:t>
            </a:r>
          </a:p>
          <a:p>
            <a:r>
              <a:rPr lang="en-US" sz="2800" smtClean="0"/>
              <a:t>Study Group start up?</a:t>
            </a:r>
          </a:p>
          <a:p>
            <a:pPr lvl="1"/>
            <a:r>
              <a:rPr lang="en-US" sz="2400" smtClean="0"/>
              <a:t>Maybe</a:t>
            </a:r>
          </a:p>
        </p:txBody>
      </p:sp>
      <p:sp>
        <p:nvSpPr>
          <p:cNvPr id="41990" name="Text Box 4"/>
          <p:cNvSpPr txBox="1">
            <a:spLocks noChangeArrowheads="1"/>
          </p:cNvSpPr>
          <p:nvPr/>
        </p:nvSpPr>
        <p:spPr bwMode="auto">
          <a:xfrm>
            <a:off x="123825" y="544513"/>
            <a:ext cx="3316288" cy="396875"/>
          </a:xfrm>
          <a:prstGeom prst="rect">
            <a:avLst/>
          </a:prstGeom>
          <a:noFill/>
          <a:ln w="9525">
            <a:noFill/>
            <a:miter lim="800000"/>
            <a:headEnd/>
            <a:tailEnd/>
          </a:ln>
        </p:spPr>
        <p:txBody>
          <a:bodyPr wrap="none">
            <a:spAutoFit/>
          </a:bodyPr>
          <a:lstStyle/>
          <a:p>
            <a:pPr algn="ctr" eaLnBrk="0" hangingPunct="0"/>
            <a:r>
              <a:rPr lang="en-US" sz="2000">
                <a:solidFill>
                  <a:schemeClr val="tx2"/>
                </a:solidFill>
              </a:rPr>
              <a:t>Monday Agenda Item 4.1.12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43010"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43011"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237912D0-2924-4E90-9FE7-BD032281FC7A}" type="slidenum">
              <a:rPr lang="en-US" smtClean="0"/>
              <a:pPr/>
              <a:t>21</a:t>
            </a:fld>
            <a:endParaRPr lang="en-US" smtClean="0"/>
          </a:p>
        </p:txBody>
      </p:sp>
      <p:sp>
        <p:nvSpPr>
          <p:cNvPr id="43012" name="Rectangle 2"/>
          <p:cNvSpPr>
            <a:spLocks noGrp="1" noChangeArrowheads="1"/>
          </p:cNvSpPr>
          <p:nvPr>
            <p:ph type="title"/>
          </p:nvPr>
        </p:nvSpPr>
        <p:spPr/>
        <p:txBody>
          <a:bodyPr/>
          <a:lstStyle/>
          <a:p>
            <a:r>
              <a:rPr lang="en-US" smtClean="0"/>
              <a:t>802.1 Architecture Document</a:t>
            </a:r>
          </a:p>
        </p:txBody>
      </p:sp>
      <p:pic>
        <p:nvPicPr>
          <p:cNvPr id="43013" name="Picture 5"/>
          <p:cNvPicPr>
            <a:picLocks noChangeAspect="1" noChangeArrowheads="1"/>
          </p:cNvPicPr>
          <p:nvPr/>
        </p:nvPicPr>
        <p:blipFill>
          <a:blip r:embed="rId2"/>
          <a:srcRect/>
          <a:stretch>
            <a:fillRect/>
          </a:stretch>
        </p:blipFill>
        <p:spPr bwMode="auto">
          <a:xfrm>
            <a:off x="960438" y="1617663"/>
            <a:ext cx="7164387" cy="4745037"/>
          </a:xfrm>
          <a:prstGeom prst="rect">
            <a:avLst/>
          </a:prstGeom>
          <a:noFill/>
          <a:ln w="9525">
            <a:noFill/>
            <a:miter lim="800000"/>
            <a:headEnd/>
            <a:tailEnd/>
          </a:ln>
        </p:spPr>
      </p:pic>
      <p:sp>
        <p:nvSpPr>
          <p:cNvPr id="43014" name="Text Box 4"/>
          <p:cNvSpPr txBox="1">
            <a:spLocks noChangeArrowheads="1"/>
          </p:cNvSpPr>
          <p:nvPr/>
        </p:nvSpPr>
        <p:spPr bwMode="auto">
          <a:xfrm>
            <a:off x="22225" y="617538"/>
            <a:ext cx="3868738"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4.1.13</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44034"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4403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41827123-3486-414E-A2D9-CCAEBD13B7F4}" type="slidenum">
              <a:rPr lang="en-US" smtClean="0"/>
              <a:pPr/>
              <a:t>22</a:t>
            </a:fld>
            <a:endParaRPr lang="en-US" smtClean="0"/>
          </a:p>
        </p:txBody>
      </p:sp>
      <p:sp>
        <p:nvSpPr>
          <p:cNvPr id="44036" name="Rectangle 2"/>
          <p:cNvSpPr>
            <a:spLocks noGrp="1" noChangeArrowheads="1"/>
          </p:cNvSpPr>
          <p:nvPr>
            <p:ph type="title"/>
          </p:nvPr>
        </p:nvSpPr>
        <p:spPr/>
        <p:txBody>
          <a:bodyPr/>
          <a:lstStyle/>
          <a:p>
            <a:r>
              <a:rPr lang="en-US" smtClean="0"/>
              <a:t>Smart Grid Meetings</a:t>
            </a:r>
          </a:p>
        </p:txBody>
      </p:sp>
      <p:sp>
        <p:nvSpPr>
          <p:cNvPr id="44037" name="Text Box 7"/>
          <p:cNvSpPr txBox="1">
            <a:spLocks noChangeArrowheads="1"/>
          </p:cNvSpPr>
          <p:nvPr/>
        </p:nvSpPr>
        <p:spPr bwMode="auto">
          <a:xfrm>
            <a:off x="66675" y="617538"/>
            <a:ext cx="3868738"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4.1.14</a:t>
            </a:r>
          </a:p>
        </p:txBody>
      </p:sp>
      <p:sp>
        <p:nvSpPr>
          <p:cNvPr id="44038" name="Text Box 13"/>
          <p:cNvSpPr txBox="1">
            <a:spLocks noChangeArrowheads="1"/>
          </p:cNvSpPr>
          <p:nvPr/>
        </p:nvSpPr>
        <p:spPr bwMode="auto">
          <a:xfrm>
            <a:off x="412750" y="3810000"/>
            <a:ext cx="8420100" cy="1077913"/>
          </a:xfrm>
          <a:prstGeom prst="rect">
            <a:avLst/>
          </a:prstGeom>
          <a:noFill/>
          <a:ln w="9525">
            <a:noFill/>
            <a:miter lim="800000"/>
            <a:headEnd/>
            <a:tailEnd/>
          </a:ln>
        </p:spPr>
        <p:txBody>
          <a:bodyPr wrap="none">
            <a:spAutoFit/>
          </a:bodyPr>
          <a:lstStyle/>
          <a:p>
            <a:pPr eaLnBrk="0" hangingPunct="0"/>
            <a:r>
              <a:rPr lang="en-US" sz="3200"/>
              <a:t>Revision of NIST Smart Grid PAP#2 Guideline</a:t>
            </a:r>
          </a:p>
          <a:p>
            <a:pPr eaLnBrk="0" hangingPunct="0"/>
            <a:r>
              <a:rPr lang="en-US" sz="3200"/>
              <a:t>Review NIST Framework document</a:t>
            </a:r>
          </a:p>
        </p:txBody>
      </p:sp>
      <p:sp>
        <p:nvSpPr>
          <p:cNvPr id="44039" name="Text Box 13"/>
          <p:cNvSpPr txBox="1">
            <a:spLocks noChangeArrowheads="1"/>
          </p:cNvSpPr>
          <p:nvPr/>
        </p:nvSpPr>
        <p:spPr bwMode="auto">
          <a:xfrm>
            <a:off x="508000" y="1916113"/>
            <a:ext cx="5340350" cy="1570037"/>
          </a:xfrm>
          <a:prstGeom prst="rect">
            <a:avLst/>
          </a:prstGeom>
          <a:noFill/>
          <a:ln w="9525">
            <a:noFill/>
            <a:miter lim="800000"/>
            <a:headEnd/>
            <a:tailEnd/>
          </a:ln>
        </p:spPr>
        <p:txBody>
          <a:bodyPr wrap="none">
            <a:spAutoFit/>
          </a:bodyPr>
          <a:lstStyle/>
          <a:p>
            <a:pPr eaLnBrk="0" hangingPunct="0"/>
            <a:r>
              <a:rPr lang="en-US" sz="3200"/>
              <a:t>Two sessions</a:t>
            </a:r>
          </a:p>
          <a:p>
            <a:pPr eaLnBrk="0" hangingPunct="0"/>
            <a:r>
              <a:rPr lang="en-US" sz="3200"/>
              <a:t>Tuesday pm2 - Hanover E</a:t>
            </a:r>
          </a:p>
          <a:p>
            <a:pPr eaLnBrk="0" hangingPunct="0"/>
            <a:r>
              <a:rPr lang="en-US" sz="3200"/>
              <a:t>Thursday pm2   -  Hanover C</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46082"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4608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C91429DD-2A36-455A-8DDF-0516CB8E5272}" type="slidenum">
              <a:rPr lang="en-US" smtClean="0"/>
              <a:pPr/>
              <a:t>23</a:t>
            </a:fld>
            <a:endParaRPr lang="en-US" smtClean="0"/>
          </a:p>
        </p:txBody>
      </p:sp>
      <p:sp>
        <p:nvSpPr>
          <p:cNvPr id="46084" name="Rectangle 2"/>
          <p:cNvSpPr>
            <a:spLocks noGrp="1" noChangeArrowheads="1"/>
          </p:cNvSpPr>
          <p:nvPr>
            <p:ph type="title"/>
          </p:nvPr>
        </p:nvSpPr>
        <p:spPr/>
        <p:txBody>
          <a:bodyPr/>
          <a:lstStyle/>
          <a:p>
            <a:r>
              <a:rPr lang="en-US" smtClean="0"/>
              <a:t>November Tutorials</a:t>
            </a:r>
          </a:p>
        </p:txBody>
      </p:sp>
      <p:sp>
        <p:nvSpPr>
          <p:cNvPr id="46085" name="Text Box 7"/>
          <p:cNvSpPr txBox="1">
            <a:spLocks noChangeArrowheads="1"/>
          </p:cNvSpPr>
          <p:nvPr/>
        </p:nvSpPr>
        <p:spPr bwMode="auto">
          <a:xfrm>
            <a:off x="66675" y="617538"/>
            <a:ext cx="3868738"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4.1.15</a:t>
            </a:r>
          </a:p>
        </p:txBody>
      </p:sp>
      <p:sp>
        <p:nvSpPr>
          <p:cNvPr id="46086" name="Text Box 13"/>
          <p:cNvSpPr txBox="1">
            <a:spLocks noChangeArrowheads="1"/>
          </p:cNvSpPr>
          <p:nvPr/>
        </p:nvSpPr>
        <p:spPr bwMode="auto">
          <a:xfrm>
            <a:off x="174625" y="1893888"/>
            <a:ext cx="8809038" cy="3108325"/>
          </a:xfrm>
          <a:prstGeom prst="rect">
            <a:avLst/>
          </a:prstGeom>
          <a:noFill/>
          <a:ln w="9525">
            <a:noFill/>
            <a:miter lim="800000"/>
            <a:headEnd/>
            <a:tailEnd/>
          </a:ln>
        </p:spPr>
        <p:txBody>
          <a:bodyPr>
            <a:spAutoFit/>
          </a:bodyPr>
          <a:lstStyle/>
          <a:p>
            <a:r>
              <a:rPr lang="en-US" sz="2800"/>
              <a:t>Tutorial #1 (6:00–7:30 pm) </a:t>
            </a:r>
          </a:p>
          <a:p>
            <a:r>
              <a:rPr lang="en-US" sz="2800"/>
              <a:t>Introduction to IEEE Std. 802.22-2011 and its Amendment PAR for P802.22b: Broadband Extension and Monitoring sponsored by Apurva Mody </a:t>
            </a:r>
          </a:p>
          <a:p>
            <a:endParaRPr lang="en-US" sz="2800"/>
          </a:p>
          <a:p>
            <a:r>
              <a:rPr lang="en-US" sz="2800"/>
              <a:t>Tutorial #2 (7:30–9:00 pm) Smart Grid Update - 2011 sponsored by Bruce Kraemer </a:t>
            </a:r>
          </a:p>
        </p:txBody>
      </p:sp>
      <p:sp>
        <p:nvSpPr>
          <p:cNvPr id="46087" name="TextBox 2"/>
          <p:cNvSpPr txBox="1">
            <a:spLocks noChangeArrowheads="1"/>
          </p:cNvSpPr>
          <p:nvPr/>
        </p:nvSpPr>
        <p:spPr bwMode="auto">
          <a:xfrm>
            <a:off x="174625" y="5864225"/>
            <a:ext cx="4564063" cy="461963"/>
          </a:xfrm>
          <a:prstGeom prst="rect">
            <a:avLst/>
          </a:prstGeom>
          <a:noFill/>
          <a:ln w="9525">
            <a:solidFill>
              <a:srgbClr val="FFC000"/>
            </a:solidFill>
            <a:miter lim="800000"/>
            <a:headEnd/>
            <a:tailEnd/>
          </a:ln>
        </p:spPr>
        <p:txBody>
          <a:bodyPr wrap="none">
            <a:spAutoFit/>
          </a:bodyPr>
          <a:lstStyle/>
          <a:p>
            <a:pPr algn="ctr" eaLnBrk="0" hangingPunct="0"/>
            <a:r>
              <a:rPr lang="en-US">
                <a:hlinkClick r:id="rId3"/>
              </a:rPr>
              <a:t>http://ieee802.org/Tutorials.shtml</a:t>
            </a:r>
            <a:endParaRPr lang="en-US"/>
          </a:p>
        </p:txBody>
      </p:sp>
      <p:cxnSp>
        <p:nvCxnSpPr>
          <p:cNvPr id="46088" name="Straight Connector 2"/>
          <p:cNvCxnSpPr>
            <a:cxnSpLocks noChangeShapeType="1"/>
          </p:cNvCxnSpPr>
          <p:nvPr/>
        </p:nvCxnSpPr>
        <p:spPr bwMode="auto">
          <a:xfrm>
            <a:off x="66675" y="5153025"/>
            <a:ext cx="8772525" cy="0"/>
          </a:xfrm>
          <a:prstGeom prst="line">
            <a:avLst/>
          </a:prstGeom>
          <a:noFill/>
          <a:ln w="12700" algn="ctr">
            <a:solidFill>
              <a:schemeClr val="tx1"/>
            </a:solidFill>
            <a:round/>
            <a:headEnd type="none" w="sm" len="sm"/>
            <a:tailEnd type="none" w="sm" len="sm"/>
          </a:ln>
        </p:spPr>
      </p:cxn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48130"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48131"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0F4183FB-971F-4B8E-9B96-1A8539235D60}" type="slidenum">
              <a:rPr lang="en-US" smtClean="0"/>
              <a:pPr/>
              <a:t>24</a:t>
            </a:fld>
            <a:endParaRPr lang="en-US" smtClean="0"/>
          </a:p>
        </p:txBody>
      </p:sp>
      <p:sp>
        <p:nvSpPr>
          <p:cNvPr id="48132" name="WordArt 2"/>
          <p:cNvSpPr>
            <a:spLocks noChangeArrowheads="1" noChangeShapeType="1" noTextEdit="1"/>
          </p:cNvSpPr>
          <p:nvPr/>
        </p:nvSpPr>
        <p:spPr bwMode="auto">
          <a:xfrm>
            <a:off x="2806700" y="2944813"/>
            <a:ext cx="3741738" cy="1474787"/>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Wednesday</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50178"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50179" name="Slide Number Placeholder 3"/>
          <p:cNvSpPr>
            <a:spLocks noGrp="1"/>
          </p:cNvSpPr>
          <p:nvPr>
            <p:ph type="sldNum" sz="quarter" idx="12"/>
          </p:nvPr>
        </p:nvSpPr>
        <p:spPr>
          <a:noFill/>
          <a:ln>
            <a:miter lim="800000"/>
            <a:headEnd/>
            <a:tailEnd/>
          </a:ln>
        </p:spPr>
        <p:txBody>
          <a:bodyPr/>
          <a:lstStyle/>
          <a:p>
            <a:r>
              <a:rPr lang="en-US" smtClean="0"/>
              <a:t>Slide </a:t>
            </a:r>
            <a:fld id="{D3E83F0F-2397-4043-9DC8-0554942EF39D}" type="slidenum">
              <a:rPr lang="en-US" smtClean="0"/>
              <a:pPr/>
              <a:t>25</a:t>
            </a:fld>
            <a:endParaRPr lang="en-US" smtClean="0"/>
          </a:p>
        </p:txBody>
      </p:sp>
      <p:sp>
        <p:nvSpPr>
          <p:cNvPr id="5" name="TextBox 4"/>
          <p:cNvSpPr txBox="1"/>
          <p:nvPr/>
        </p:nvSpPr>
        <p:spPr>
          <a:xfrm>
            <a:off x="203200" y="1204913"/>
            <a:ext cx="8839200" cy="5324475"/>
          </a:xfrm>
          <a:prstGeom prst="rect">
            <a:avLst/>
          </a:prstGeom>
          <a:noFill/>
        </p:spPr>
        <p:txBody>
          <a:bodyPr>
            <a:spAutoFit/>
          </a:bodyPr>
          <a:lstStyle/>
          <a:p>
            <a:pPr>
              <a:defRPr/>
            </a:pPr>
            <a:r>
              <a:rPr lang="en-US" sz="2000" dirty="0"/>
              <a:t>IEEE </a:t>
            </a:r>
            <a:r>
              <a:rPr lang="en-US" sz="2000" dirty="0" err="1"/>
              <a:t>DySPAN</a:t>
            </a:r>
            <a:r>
              <a:rPr lang="en-US" sz="2000" dirty="0"/>
              <a:t> SC working groups:</a:t>
            </a:r>
          </a:p>
          <a:p>
            <a:pPr marL="342900" indent="-342900">
              <a:buFont typeface="Arial" pitchFamily="34" charset="0"/>
              <a:buChar char="•"/>
              <a:defRPr/>
            </a:pPr>
            <a:r>
              <a:rPr lang="en-US" sz="2000" dirty="0"/>
              <a:t>1900.1 Working Group on Terminology and Concepts for Next Generation Radio Systems and Spectrum Management</a:t>
            </a:r>
          </a:p>
          <a:p>
            <a:pPr marL="342900" indent="-342900">
              <a:buFont typeface="Arial" pitchFamily="34" charset="0"/>
              <a:buChar char="•"/>
              <a:defRPr/>
            </a:pPr>
            <a:r>
              <a:rPr lang="en-US" sz="2000" dirty="0"/>
              <a:t>1900.2 Working Group on Recommended Practice for Interference and Coexistence Analysis</a:t>
            </a:r>
          </a:p>
          <a:p>
            <a:pPr marL="342900" indent="-342900">
              <a:buFont typeface="Arial" pitchFamily="34" charset="0"/>
              <a:buChar char="•"/>
              <a:defRPr/>
            </a:pPr>
            <a:r>
              <a:rPr lang="en-US" sz="2000" dirty="0"/>
              <a:t>1900.3 Working Group on Recommended Practice for Conformance Evaluation of Software Defined Radio (SDR) Software Modules</a:t>
            </a:r>
          </a:p>
          <a:p>
            <a:pPr marL="342900" indent="-342900">
              <a:buFont typeface="Arial" pitchFamily="34" charset="0"/>
              <a:buChar char="•"/>
              <a:defRPr/>
            </a:pPr>
            <a:r>
              <a:rPr lang="en-US" sz="2000" dirty="0"/>
              <a:t>1900.4 Working Group on Architectural Building Blocks Enabling Network-Device Distributed Decision Making for Optimized Radio Resource Usage in Heterogeneous Wireless Access Networks</a:t>
            </a:r>
          </a:p>
          <a:p>
            <a:pPr marL="342900" indent="-342900">
              <a:buFont typeface="Arial" pitchFamily="34" charset="0"/>
              <a:buChar char="•"/>
              <a:defRPr/>
            </a:pPr>
            <a:r>
              <a:rPr lang="en-US" sz="2000" dirty="0"/>
              <a:t>1900.5 Working Group on Policy Language and Policy Architectures for Managing Cognitive Radio for Dynamic Spectrum Access Applications</a:t>
            </a:r>
          </a:p>
          <a:p>
            <a:pPr marL="342900" indent="-342900">
              <a:buFont typeface="Arial" pitchFamily="34" charset="0"/>
              <a:buChar char="•"/>
              <a:defRPr/>
            </a:pPr>
            <a:r>
              <a:rPr lang="en-US" sz="2000" dirty="0"/>
              <a:t>1900.6 Working Group on Spectrum Sensing Interfaces and Data Structures for Dynamic Spectrum Access and other Advanced Radio Communication Systems</a:t>
            </a:r>
          </a:p>
          <a:p>
            <a:pPr marL="342900" indent="-342900">
              <a:buFont typeface="Arial" pitchFamily="34" charset="0"/>
              <a:buChar char="•"/>
              <a:defRPr/>
            </a:pPr>
            <a:r>
              <a:rPr lang="en-US" sz="2000" dirty="0"/>
              <a:t>P1900.7 Working Group on Radio Interface for White Space Dynamic Spectrum Access Radio Systems Supporting Fixed and Mobile Operation</a:t>
            </a:r>
          </a:p>
        </p:txBody>
      </p:sp>
      <p:sp>
        <p:nvSpPr>
          <p:cNvPr id="50181" name="TextBox 5"/>
          <p:cNvSpPr txBox="1">
            <a:spLocks noChangeArrowheads="1"/>
          </p:cNvSpPr>
          <p:nvPr/>
        </p:nvSpPr>
        <p:spPr bwMode="auto">
          <a:xfrm>
            <a:off x="1770063" y="846138"/>
            <a:ext cx="3733800" cy="461962"/>
          </a:xfrm>
          <a:prstGeom prst="rect">
            <a:avLst/>
          </a:prstGeom>
          <a:noFill/>
          <a:ln w="9525">
            <a:noFill/>
            <a:miter lim="800000"/>
            <a:headEnd/>
            <a:tailEnd/>
          </a:ln>
        </p:spPr>
        <p:txBody>
          <a:bodyPr wrap="none">
            <a:spAutoFit/>
          </a:bodyPr>
          <a:lstStyle/>
          <a:p>
            <a:r>
              <a:rPr lang="en-US"/>
              <a:t>COMSOC P1900.7   Status</a:t>
            </a:r>
          </a:p>
        </p:txBody>
      </p:sp>
      <p:sp>
        <p:nvSpPr>
          <p:cNvPr id="50182" name="Text Box 4"/>
          <p:cNvSpPr txBox="1">
            <a:spLocks noChangeArrowheads="1"/>
          </p:cNvSpPr>
          <p:nvPr/>
        </p:nvSpPr>
        <p:spPr bwMode="auto">
          <a:xfrm>
            <a:off x="222250" y="590550"/>
            <a:ext cx="3095625" cy="368300"/>
          </a:xfrm>
          <a:prstGeom prst="rect">
            <a:avLst/>
          </a:prstGeom>
          <a:noFill/>
          <a:ln w="9525">
            <a:noFill/>
            <a:miter lim="800000"/>
            <a:headEnd/>
            <a:tailEnd/>
          </a:ln>
        </p:spPr>
        <p:txBody>
          <a:bodyPr wrap="none">
            <a:spAutoFit/>
          </a:bodyPr>
          <a:lstStyle/>
          <a:p>
            <a:pPr algn="ctr" eaLnBrk="0" hangingPunct="0"/>
            <a:r>
              <a:rPr lang="en-US" sz="1800">
                <a:solidFill>
                  <a:schemeClr val="tx2"/>
                </a:solidFill>
              </a:rPr>
              <a:t>Wednesday Agenda Item 4.3</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51202"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51203" name="Slide Number Placeholder 3"/>
          <p:cNvSpPr>
            <a:spLocks noGrp="1"/>
          </p:cNvSpPr>
          <p:nvPr>
            <p:ph type="sldNum" sz="quarter" idx="12"/>
          </p:nvPr>
        </p:nvSpPr>
        <p:spPr>
          <a:noFill/>
          <a:ln>
            <a:miter lim="800000"/>
            <a:headEnd/>
            <a:tailEnd/>
          </a:ln>
        </p:spPr>
        <p:txBody>
          <a:bodyPr/>
          <a:lstStyle/>
          <a:p>
            <a:r>
              <a:rPr lang="en-US" smtClean="0"/>
              <a:t>Slide </a:t>
            </a:r>
            <a:fld id="{2362D3A9-F798-40A9-BB91-37B868393757}" type="slidenum">
              <a:rPr lang="en-US" smtClean="0"/>
              <a:pPr/>
              <a:t>26</a:t>
            </a:fld>
            <a:endParaRPr lang="en-US" smtClean="0"/>
          </a:p>
        </p:txBody>
      </p:sp>
      <p:sp>
        <p:nvSpPr>
          <p:cNvPr id="51204" name="TextBox 5"/>
          <p:cNvSpPr txBox="1">
            <a:spLocks noChangeArrowheads="1"/>
          </p:cNvSpPr>
          <p:nvPr/>
        </p:nvSpPr>
        <p:spPr bwMode="auto">
          <a:xfrm>
            <a:off x="406400" y="1627188"/>
            <a:ext cx="8505825" cy="4524375"/>
          </a:xfrm>
          <a:prstGeom prst="rect">
            <a:avLst/>
          </a:prstGeom>
          <a:noFill/>
          <a:ln w="9525">
            <a:noFill/>
            <a:miter lim="800000"/>
            <a:headEnd/>
            <a:tailEnd/>
          </a:ln>
        </p:spPr>
        <p:txBody>
          <a:bodyPr>
            <a:spAutoFit/>
          </a:bodyPr>
          <a:lstStyle/>
          <a:p>
            <a:r>
              <a:rPr lang="en-US" b="0"/>
              <a:t>On March 8, 2010 the ad hoc group on White Space Radio was created within IEEE SCC41 standardization committee</a:t>
            </a:r>
          </a:p>
          <a:p>
            <a:r>
              <a:rPr lang="en-US" b="0"/>
              <a:t>■ To consider interest in, feasibility of, and necessity of</a:t>
            </a:r>
          </a:p>
          <a:p>
            <a:r>
              <a:rPr lang="en-US" b="0"/>
              <a:t>developing standard defining radio interface (MAC and PHY layers) for white space communication system.</a:t>
            </a:r>
          </a:p>
          <a:p>
            <a:r>
              <a:rPr lang="en-US" b="0"/>
              <a:t>Usage models (31r0)</a:t>
            </a:r>
          </a:p>
          <a:p>
            <a:pPr marL="800100" lvl="1" indent="-342900">
              <a:buFont typeface="Arial" charset="0"/>
              <a:buChar char="•"/>
            </a:pPr>
            <a:r>
              <a:rPr lang="en-US" b="0"/>
              <a:t>WS regulatory bands (13r0)</a:t>
            </a:r>
          </a:p>
          <a:p>
            <a:pPr marL="800100" lvl="1" indent="-342900">
              <a:buFont typeface="Arial" charset="0"/>
              <a:buChar char="•"/>
            </a:pPr>
            <a:r>
              <a:rPr lang="en-US" b="0"/>
              <a:t>Requirements (35r0)</a:t>
            </a:r>
          </a:p>
          <a:p>
            <a:pPr marL="800100" lvl="1" indent="-342900">
              <a:buFont typeface="Arial" charset="0"/>
              <a:buChar char="•"/>
            </a:pPr>
            <a:r>
              <a:rPr lang="en-US" b="0"/>
              <a:t>5C (30r8)</a:t>
            </a:r>
          </a:p>
          <a:p>
            <a:pPr marL="800100" lvl="1" indent="-342900">
              <a:buFont typeface="Arial" charset="0"/>
              <a:buChar char="•"/>
            </a:pPr>
            <a:r>
              <a:rPr lang="en-US" b="0"/>
              <a:t>PAR (29r12)</a:t>
            </a:r>
          </a:p>
          <a:p>
            <a:r>
              <a:rPr lang="en-US" b="0"/>
              <a:t>All contributions are publically available at</a:t>
            </a:r>
          </a:p>
          <a:p>
            <a:r>
              <a:rPr lang="en-US" b="0"/>
              <a:t>■ http://grouper.ieee.org/groups/scc41/adhoc-wsr/contrib/</a:t>
            </a:r>
          </a:p>
        </p:txBody>
      </p:sp>
      <p:sp>
        <p:nvSpPr>
          <p:cNvPr id="51205" name="TextBox 6"/>
          <p:cNvSpPr txBox="1">
            <a:spLocks noChangeArrowheads="1"/>
          </p:cNvSpPr>
          <p:nvPr/>
        </p:nvSpPr>
        <p:spPr bwMode="auto">
          <a:xfrm>
            <a:off x="1973263" y="1165225"/>
            <a:ext cx="3070225" cy="461963"/>
          </a:xfrm>
          <a:prstGeom prst="rect">
            <a:avLst/>
          </a:prstGeom>
          <a:noFill/>
          <a:ln w="9525">
            <a:noFill/>
            <a:miter lim="800000"/>
            <a:headEnd/>
            <a:tailEnd/>
          </a:ln>
        </p:spPr>
        <p:txBody>
          <a:bodyPr wrap="none">
            <a:spAutoFit/>
          </a:bodyPr>
          <a:lstStyle/>
          <a:p>
            <a:r>
              <a:rPr lang="en-US"/>
              <a:t>P1900.7   Background</a:t>
            </a:r>
          </a:p>
        </p:txBody>
      </p:sp>
      <p:sp>
        <p:nvSpPr>
          <p:cNvPr id="51206" name="Text Box 4"/>
          <p:cNvSpPr txBox="1">
            <a:spLocks noChangeArrowheads="1"/>
          </p:cNvSpPr>
          <p:nvPr/>
        </p:nvSpPr>
        <p:spPr bwMode="auto">
          <a:xfrm>
            <a:off x="23813" y="617538"/>
            <a:ext cx="4068762" cy="461962"/>
          </a:xfrm>
          <a:prstGeom prst="rect">
            <a:avLst/>
          </a:prstGeom>
          <a:noFill/>
          <a:ln w="9525">
            <a:noFill/>
            <a:miter lim="800000"/>
            <a:headEnd/>
            <a:tailEnd/>
          </a:ln>
        </p:spPr>
        <p:txBody>
          <a:bodyPr wrap="none">
            <a:spAutoFit/>
          </a:bodyPr>
          <a:lstStyle/>
          <a:p>
            <a:pPr algn="ctr" eaLnBrk="0" hangingPunct="0"/>
            <a:r>
              <a:rPr lang="en-US">
                <a:solidFill>
                  <a:schemeClr val="tx2"/>
                </a:solidFill>
              </a:rPr>
              <a:t>Wednesday Agenda Item 4.3</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53250"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53251" name="Slide Number Placeholder 3"/>
          <p:cNvSpPr>
            <a:spLocks noGrp="1"/>
          </p:cNvSpPr>
          <p:nvPr>
            <p:ph type="sldNum" sz="quarter" idx="12"/>
          </p:nvPr>
        </p:nvSpPr>
        <p:spPr>
          <a:noFill/>
          <a:ln>
            <a:miter lim="800000"/>
            <a:headEnd/>
            <a:tailEnd/>
          </a:ln>
        </p:spPr>
        <p:txBody>
          <a:bodyPr/>
          <a:lstStyle/>
          <a:p>
            <a:r>
              <a:rPr lang="en-US" smtClean="0"/>
              <a:t>Slide </a:t>
            </a:r>
            <a:fld id="{B3425F72-97DC-4A50-A4D0-64C56AFE17A4}" type="slidenum">
              <a:rPr lang="en-US" smtClean="0"/>
              <a:pPr/>
              <a:t>27</a:t>
            </a:fld>
            <a:endParaRPr lang="en-US" smtClean="0"/>
          </a:p>
        </p:txBody>
      </p:sp>
      <p:sp>
        <p:nvSpPr>
          <p:cNvPr id="53252" name="TextBox 4"/>
          <p:cNvSpPr txBox="1">
            <a:spLocks noChangeArrowheads="1"/>
          </p:cNvSpPr>
          <p:nvPr/>
        </p:nvSpPr>
        <p:spPr bwMode="auto">
          <a:xfrm>
            <a:off x="304800" y="1422400"/>
            <a:ext cx="8678863" cy="4094163"/>
          </a:xfrm>
          <a:prstGeom prst="rect">
            <a:avLst/>
          </a:prstGeom>
          <a:noFill/>
          <a:ln w="9525">
            <a:noFill/>
            <a:miter lim="800000"/>
            <a:headEnd/>
            <a:tailEnd/>
          </a:ln>
        </p:spPr>
        <p:txBody>
          <a:bodyPr>
            <a:spAutoFit/>
          </a:bodyPr>
          <a:lstStyle/>
          <a:p>
            <a:r>
              <a:rPr lang="en-US" sz="2000"/>
              <a:t>4.1 Type of Ballot</a:t>
            </a:r>
            <a:r>
              <a:rPr lang="en-US" sz="2000" b="0"/>
              <a:t>: Individual</a:t>
            </a:r>
          </a:p>
          <a:p>
            <a:r>
              <a:rPr lang="en-US" sz="2000"/>
              <a:t>4.2 Expected Date of submission of draft to the IEEE-SA for Initial Sponsor Ballot</a:t>
            </a:r>
            <a:r>
              <a:rPr lang="en-US" sz="2000" b="0"/>
              <a:t>:             6/2014</a:t>
            </a:r>
          </a:p>
          <a:p>
            <a:r>
              <a:rPr lang="en-US" sz="2000"/>
              <a:t>4.3 Projected Completion Date for Submittal to RevCom</a:t>
            </a:r>
            <a:r>
              <a:rPr lang="en-US" sz="2000" b="0"/>
              <a:t>: 3/2015</a:t>
            </a:r>
          </a:p>
          <a:p>
            <a:r>
              <a:rPr lang="en-US" sz="2000"/>
              <a:t>5.1 Approximate number of people expected to be actively involved in the</a:t>
            </a:r>
          </a:p>
          <a:p>
            <a:r>
              <a:rPr lang="en-US" sz="2000"/>
              <a:t>development of this project</a:t>
            </a:r>
            <a:r>
              <a:rPr lang="en-US" sz="2000" b="0"/>
              <a:t>: 70</a:t>
            </a:r>
          </a:p>
          <a:p>
            <a:r>
              <a:rPr lang="en-US" sz="2000"/>
              <a:t>5.2 Scope</a:t>
            </a:r>
            <a:r>
              <a:rPr lang="en-US" sz="2000" b="0"/>
              <a:t>: This standard specifies a radio interface including medium access control (MAC) sublayer and physical (PHY) layer of white space dynamic spectrum access radio systems supporting fixed and mobile operation in white space frequency bands. The standard provides means to support other related IEEE 1900 standards.</a:t>
            </a:r>
          </a:p>
          <a:p>
            <a:r>
              <a:rPr lang="en-US" sz="2000"/>
              <a:t>5.3 Is the completion of this standard dependent upon the completion of another standard</a:t>
            </a:r>
            <a:r>
              <a:rPr lang="en-US" sz="2000" b="0"/>
              <a:t>: No</a:t>
            </a:r>
          </a:p>
        </p:txBody>
      </p:sp>
      <p:sp>
        <p:nvSpPr>
          <p:cNvPr id="53253" name="TextBox 5"/>
          <p:cNvSpPr txBox="1">
            <a:spLocks noChangeArrowheads="1"/>
          </p:cNvSpPr>
          <p:nvPr/>
        </p:nvSpPr>
        <p:spPr bwMode="auto">
          <a:xfrm>
            <a:off x="2859088" y="958850"/>
            <a:ext cx="2060575" cy="461963"/>
          </a:xfrm>
          <a:prstGeom prst="rect">
            <a:avLst/>
          </a:prstGeom>
          <a:noFill/>
          <a:ln w="9525">
            <a:noFill/>
            <a:miter lim="800000"/>
            <a:headEnd/>
            <a:tailEnd/>
          </a:ln>
        </p:spPr>
        <p:txBody>
          <a:bodyPr wrap="none">
            <a:spAutoFit/>
          </a:bodyPr>
          <a:lstStyle/>
          <a:p>
            <a:r>
              <a:rPr lang="en-US"/>
              <a:t>P1900.7   PAR</a:t>
            </a:r>
          </a:p>
        </p:txBody>
      </p:sp>
      <p:sp>
        <p:nvSpPr>
          <p:cNvPr id="53254" name="Text Box 4"/>
          <p:cNvSpPr txBox="1">
            <a:spLocks noChangeArrowheads="1"/>
          </p:cNvSpPr>
          <p:nvPr/>
        </p:nvSpPr>
        <p:spPr bwMode="auto">
          <a:xfrm>
            <a:off x="407988" y="590550"/>
            <a:ext cx="2981325" cy="368300"/>
          </a:xfrm>
          <a:prstGeom prst="rect">
            <a:avLst/>
          </a:prstGeom>
          <a:noFill/>
          <a:ln w="9525">
            <a:noFill/>
            <a:miter lim="800000"/>
            <a:headEnd/>
            <a:tailEnd/>
          </a:ln>
        </p:spPr>
        <p:txBody>
          <a:bodyPr wrap="none">
            <a:spAutoFit/>
          </a:bodyPr>
          <a:lstStyle/>
          <a:p>
            <a:pPr algn="ctr" eaLnBrk="0" hangingPunct="0"/>
            <a:r>
              <a:rPr lang="en-US" sz="1800">
                <a:solidFill>
                  <a:schemeClr val="tx2"/>
                </a:solidFill>
              </a:rPr>
              <a:t>Wednesday Agenda Item 4.3</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54274"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54275" name="Slide Number Placeholder 3"/>
          <p:cNvSpPr>
            <a:spLocks noGrp="1"/>
          </p:cNvSpPr>
          <p:nvPr>
            <p:ph type="sldNum" sz="quarter" idx="12"/>
          </p:nvPr>
        </p:nvSpPr>
        <p:spPr>
          <a:noFill/>
          <a:ln>
            <a:miter lim="800000"/>
            <a:headEnd/>
            <a:tailEnd/>
          </a:ln>
        </p:spPr>
        <p:txBody>
          <a:bodyPr/>
          <a:lstStyle/>
          <a:p>
            <a:r>
              <a:rPr lang="en-US" smtClean="0"/>
              <a:t>Slide </a:t>
            </a:r>
            <a:fld id="{D22610B6-5B9F-4664-8DAB-B11C29BDA5A0}" type="slidenum">
              <a:rPr lang="en-US" smtClean="0"/>
              <a:pPr/>
              <a:t>28</a:t>
            </a:fld>
            <a:endParaRPr lang="en-US" smtClean="0"/>
          </a:p>
        </p:txBody>
      </p:sp>
      <p:sp>
        <p:nvSpPr>
          <p:cNvPr id="54276" name="TextBox 4"/>
          <p:cNvSpPr txBox="1">
            <a:spLocks noChangeArrowheads="1"/>
          </p:cNvSpPr>
          <p:nvPr/>
        </p:nvSpPr>
        <p:spPr bwMode="auto">
          <a:xfrm>
            <a:off x="407988" y="1436688"/>
            <a:ext cx="8375650" cy="4708525"/>
          </a:xfrm>
          <a:prstGeom prst="rect">
            <a:avLst/>
          </a:prstGeom>
          <a:noFill/>
          <a:ln w="9525">
            <a:noFill/>
            <a:miter lim="800000"/>
            <a:headEnd/>
            <a:tailEnd/>
          </a:ln>
        </p:spPr>
        <p:txBody>
          <a:bodyPr>
            <a:spAutoFit/>
          </a:bodyPr>
          <a:lstStyle/>
          <a:p>
            <a:r>
              <a:rPr lang="en-US" sz="2000"/>
              <a:t>5.3 Is the completion of this standard dependent upon the completion of another</a:t>
            </a:r>
          </a:p>
          <a:p>
            <a:r>
              <a:rPr lang="en-US" sz="2000"/>
              <a:t>standard</a:t>
            </a:r>
            <a:r>
              <a:rPr lang="en-US" sz="2000" b="0"/>
              <a:t>: No</a:t>
            </a:r>
          </a:p>
          <a:p>
            <a:r>
              <a:rPr lang="en-US" sz="2000"/>
              <a:t>2011-02-09 dyspan-ws-radio-11/9r0</a:t>
            </a:r>
          </a:p>
          <a:p>
            <a:endParaRPr lang="en-US" sz="2000" b="0"/>
          </a:p>
          <a:p>
            <a:r>
              <a:rPr lang="en-US" sz="2000"/>
              <a:t>5.4 Purpose</a:t>
            </a:r>
            <a:r>
              <a:rPr lang="en-US" sz="2000" b="0"/>
              <a:t>: This standard enables the development of cost-effective, multi-vendor white space dynamic spectrum access radio systems capable of interoperable operation in white space frequency bands. This standard facilitates a variety of applications, including the ones capable to support high mobility, both low-power and high-power, short-, medium, and long-range, and a variety of network topologies.</a:t>
            </a:r>
          </a:p>
          <a:p>
            <a:r>
              <a:rPr lang="en-US" sz="2000"/>
              <a:t>5.5 Need for the Project</a:t>
            </a:r>
            <a:r>
              <a:rPr lang="en-US" sz="2000" b="0"/>
              <a:t>: White space dynamic spectrum access radio systems</a:t>
            </a:r>
          </a:p>
          <a:p>
            <a:r>
              <a:rPr lang="en-US" sz="2000" b="0"/>
              <a:t>supporting fixed and mobile operation are expected to have broad international market potential. This standard will enable various applications of such radio systems by defining radio interface for white space frequency bands.</a:t>
            </a:r>
            <a:endParaRPr lang="en-US" sz="2000"/>
          </a:p>
        </p:txBody>
      </p:sp>
      <p:sp>
        <p:nvSpPr>
          <p:cNvPr id="54277" name="TextBox 5"/>
          <p:cNvSpPr txBox="1">
            <a:spLocks noChangeArrowheads="1"/>
          </p:cNvSpPr>
          <p:nvPr/>
        </p:nvSpPr>
        <p:spPr bwMode="auto">
          <a:xfrm>
            <a:off x="1973263" y="958850"/>
            <a:ext cx="2271712" cy="461963"/>
          </a:xfrm>
          <a:prstGeom prst="rect">
            <a:avLst/>
          </a:prstGeom>
          <a:noFill/>
          <a:ln w="9525">
            <a:noFill/>
            <a:miter lim="800000"/>
            <a:headEnd/>
            <a:tailEnd/>
          </a:ln>
        </p:spPr>
        <p:txBody>
          <a:bodyPr wrap="none">
            <a:spAutoFit/>
          </a:bodyPr>
          <a:lstStyle/>
          <a:p>
            <a:r>
              <a:rPr lang="en-US"/>
              <a:t>P1900.7   Status</a:t>
            </a:r>
          </a:p>
        </p:txBody>
      </p:sp>
      <p:sp>
        <p:nvSpPr>
          <p:cNvPr id="54278" name="Text Box 4"/>
          <p:cNvSpPr txBox="1">
            <a:spLocks noChangeArrowheads="1"/>
          </p:cNvSpPr>
          <p:nvPr/>
        </p:nvSpPr>
        <p:spPr bwMode="auto">
          <a:xfrm>
            <a:off x="407988" y="590550"/>
            <a:ext cx="2981325" cy="368300"/>
          </a:xfrm>
          <a:prstGeom prst="rect">
            <a:avLst/>
          </a:prstGeom>
          <a:noFill/>
          <a:ln w="9525">
            <a:noFill/>
            <a:miter lim="800000"/>
            <a:headEnd/>
            <a:tailEnd/>
          </a:ln>
        </p:spPr>
        <p:txBody>
          <a:bodyPr wrap="none">
            <a:spAutoFit/>
          </a:bodyPr>
          <a:lstStyle/>
          <a:p>
            <a:pPr algn="ctr" eaLnBrk="0" hangingPunct="0"/>
            <a:r>
              <a:rPr lang="en-US" sz="1800">
                <a:solidFill>
                  <a:schemeClr val="tx2"/>
                </a:solidFill>
              </a:rPr>
              <a:t>Wednesday Agenda Item 4.3</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55298"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55299" name="Slide Number Placeholder 3"/>
          <p:cNvSpPr>
            <a:spLocks noGrp="1"/>
          </p:cNvSpPr>
          <p:nvPr>
            <p:ph type="sldNum" sz="quarter" idx="12"/>
          </p:nvPr>
        </p:nvSpPr>
        <p:spPr>
          <a:noFill/>
          <a:ln>
            <a:miter lim="800000"/>
            <a:headEnd/>
            <a:tailEnd/>
          </a:ln>
        </p:spPr>
        <p:txBody>
          <a:bodyPr/>
          <a:lstStyle/>
          <a:p>
            <a:r>
              <a:rPr lang="en-US" smtClean="0"/>
              <a:t>Slide </a:t>
            </a:r>
            <a:fld id="{850BD82D-B5D3-4FC1-91A9-ABBA8DC8959F}" type="slidenum">
              <a:rPr lang="en-US" smtClean="0"/>
              <a:pPr/>
              <a:t>29</a:t>
            </a:fld>
            <a:endParaRPr lang="en-US" smtClean="0"/>
          </a:p>
        </p:txBody>
      </p:sp>
      <p:sp>
        <p:nvSpPr>
          <p:cNvPr id="55300" name="TextBox 4"/>
          <p:cNvSpPr txBox="1">
            <a:spLocks noChangeArrowheads="1"/>
          </p:cNvSpPr>
          <p:nvPr/>
        </p:nvSpPr>
        <p:spPr bwMode="auto">
          <a:xfrm>
            <a:off x="144463" y="1306513"/>
            <a:ext cx="8810625" cy="2862262"/>
          </a:xfrm>
          <a:prstGeom prst="rect">
            <a:avLst/>
          </a:prstGeom>
          <a:noFill/>
          <a:ln w="9525">
            <a:noFill/>
            <a:miter lim="800000"/>
            <a:headEnd/>
            <a:tailEnd/>
          </a:ln>
        </p:spPr>
        <p:txBody>
          <a:bodyPr>
            <a:spAutoFit/>
          </a:bodyPr>
          <a:lstStyle/>
          <a:p>
            <a:r>
              <a:rPr lang="en-US" sz="1800"/>
              <a:t>Chair: Stanislav Filin, NICT</a:t>
            </a:r>
          </a:p>
          <a:p>
            <a:r>
              <a:rPr lang="en-US" sz="1800"/>
              <a:t> </a:t>
            </a:r>
          </a:p>
          <a:p>
            <a:r>
              <a:rPr lang="en-US" sz="1800"/>
              <a:t>Based on initial meeting of 1900.7:  19 voting members from 9 affiliations</a:t>
            </a:r>
          </a:p>
          <a:p>
            <a:r>
              <a:rPr lang="en-US" sz="1800"/>
              <a:t> </a:t>
            </a:r>
          </a:p>
          <a:p>
            <a:r>
              <a:rPr lang="en-US" sz="1800"/>
              <a:t>Participation during 1st PhC:  	14 participants from 7 affiliations</a:t>
            </a:r>
          </a:p>
          <a:p>
            <a:r>
              <a:rPr lang="en-US" sz="1800"/>
              <a:t> </a:t>
            </a:r>
          </a:p>
          <a:p>
            <a:r>
              <a:rPr lang="en-US" sz="1800"/>
              <a:t>Affiliations: mainly R&amp;D.  BBC / Brit. Telecom from industry</a:t>
            </a:r>
          </a:p>
          <a:p>
            <a:r>
              <a:rPr lang="en-US" sz="1800"/>
              <a:t> </a:t>
            </a:r>
          </a:p>
          <a:p>
            <a:r>
              <a:rPr lang="en-US" sz="1800"/>
              <a:t>Note: PhC count as a regular meeting (no differentiation between face to face and PhC).</a:t>
            </a:r>
          </a:p>
          <a:p>
            <a:r>
              <a:rPr lang="en-US" sz="1800"/>
              <a:t>Participation in 2 consecutive meetings required for voting membership</a:t>
            </a:r>
          </a:p>
        </p:txBody>
      </p:sp>
      <p:sp>
        <p:nvSpPr>
          <p:cNvPr id="55301" name="TextBox 5"/>
          <p:cNvSpPr txBox="1">
            <a:spLocks noChangeArrowheads="1"/>
          </p:cNvSpPr>
          <p:nvPr/>
        </p:nvSpPr>
        <p:spPr bwMode="auto">
          <a:xfrm>
            <a:off x="1973263" y="814388"/>
            <a:ext cx="2271712" cy="461962"/>
          </a:xfrm>
          <a:prstGeom prst="rect">
            <a:avLst/>
          </a:prstGeom>
          <a:noFill/>
          <a:ln w="9525">
            <a:noFill/>
            <a:miter lim="800000"/>
            <a:headEnd/>
            <a:tailEnd/>
          </a:ln>
        </p:spPr>
        <p:txBody>
          <a:bodyPr wrap="none">
            <a:spAutoFit/>
          </a:bodyPr>
          <a:lstStyle/>
          <a:p>
            <a:r>
              <a:rPr lang="en-US"/>
              <a:t>P1900.7   Status</a:t>
            </a:r>
          </a:p>
        </p:txBody>
      </p:sp>
      <p:sp>
        <p:nvSpPr>
          <p:cNvPr id="55302" name="TextBox 6"/>
          <p:cNvSpPr txBox="1">
            <a:spLocks noChangeArrowheads="1"/>
          </p:cNvSpPr>
          <p:nvPr/>
        </p:nvSpPr>
        <p:spPr bwMode="auto">
          <a:xfrm>
            <a:off x="333375" y="4803775"/>
            <a:ext cx="8342313" cy="1477963"/>
          </a:xfrm>
          <a:prstGeom prst="rect">
            <a:avLst/>
          </a:prstGeom>
          <a:noFill/>
          <a:ln w="9525">
            <a:solidFill>
              <a:srgbClr val="FF9966"/>
            </a:solidFill>
            <a:miter lim="800000"/>
            <a:headEnd/>
            <a:tailEnd/>
          </a:ln>
        </p:spPr>
        <p:txBody>
          <a:bodyPr wrap="none">
            <a:spAutoFit/>
          </a:bodyPr>
          <a:lstStyle/>
          <a:p>
            <a:r>
              <a:rPr lang="en-US" sz="1800">
                <a:hlinkClick r:id="rId2"/>
              </a:rPr>
              <a:t>https://mentor.ieee.org/802.19/dcn/11/19-11-0019-00-0000-p1900-7-introduction.pdf</a:t>
            </a:r>
            <a:endParaRPr lang="en-US" sz="1800"/>
          </a:p>
          <a:p>
            <a:endParaRPr lang="en-US" sz="1800"/>
          </a:p>
          <a:p>
            <a:r>
              <a:rPr lang="en-US" sz="1800">
                <a:hlinkClick r:id="rId3"/>
              </a:rPr>
              <a:t>https://mentor.ieee.org/802.19/dcn/11/19-11-0020-00-0000-p1900-7-par.pdf</a:t>
            </a:r>
            <a:endParaRPr lang="en-US" sz="1800"/>
          </a:p>
          <a:p>
            <a:endParaRPr lang="en-US" sz="1800"/>
          </a:p>
          <a:p>
            <a:r>
              <a:rPr lang="en-US" sz="1800">
                <a:hlinkClick r:id="rId4"/>
              </a:rPr>
              <a:t>https://mentor.ieee.org/802.19/dcn/11/19-11-0021-00-0000-p1900-7-5c.pdf</a:t>
            </a:r>
            <a:endParaRPr lang="en-US" sz="1800"/>
          </a:p>
        </p:txBody>
      </p:sp>
      <p:sp>
        <p:nvSpPr>
          <p:cNvPr id="55303" name="Text Box 4"/>
          <p:cNvSpPr txBox="1">
            <a:spLocks noChangeArrowheads="1"/>
          </p:cNvSpPr>
          <p:nvPr/>
        </p:nvSpPr>
        <p:spPr bwMode="auto">
          <a:xfrm>
            <a:off x="407988" y="590550"/>
            <a:ext cx="2981325" cy="368300"/>
          </a:xfrm>
          <a:prstGeom prst="rect">
            <a:avLst/>
          </a:prstGeom>
          <a:noFill/>
          <a:ln w="9525">
            <a:noFill/>
            <a:miter lim="800000"/>
            <a:headEnd/>
            <a:tailEnd/>
          </a:ln>
        </p:spPr>
        <p:txBody>
          <a:bodyPr wrap="none">
            <a:spAutoFit/>
          </a:bodyPr>
          <a:lstStyle/>
          <a:p>
            <a:pPr algn="ctr" eaLnBrk="0" hangingPunct="0"/>
            <a:r>
              <a:rPr lang="en-US" sz="1800">
                <a:solidFill>
                  <a:schemeClr val="tx2"/>
                </a:solidFill>
              </a:rPr>
              <a:t>Wednesday Agenda Item 4.3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0482"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28AE81C6-9DB5-455E-8E16-F81DE1C2F443}" type="slidenum">
              <a:rPr lang="en-US" smtClean="0"/>
              <a:pPr/>
              <a:t>3</a:t>
            </a:fld>
            <a:endParaRPr lang="en-US" smtClean="0"/>
          </a:p>
        </p:txBody>
      </p:sp>
      <p:sp>
        <p:nvSpPr>
          <p:cNvPr id="20483" name="Rectangle 2"/>
          <p:cNvSpPr>
            <a:spLocks noGrp="1" noChangeArrowheads="1"/>
          </p:cNvSpPr>
          <p:nvPr>
            <p:ph type="title"/>
          </p:nvPr>
        </p:nvSpPr>
        <p:spPr/>
        <p:txBody>
          <a:bodyPr/>
          <a:lstStyle/>
          <a:p>
            <a:r>
              <a:rPr lang="en-US" smtClean="0"/>
              <a:t>IEEE LOA Database</a:t>
            </a:r>
          </a:p>
        </p:txBody>
      </p:sp>
      <p:sp>
        <p:nvSpPr>
          <p:cNvPr id="20484" name="Rectangle 3"/>
          <p:cNvSpPr>
            <a:spLocks noGrp="1" noChangeArrowheads="1"/>
          </p:cNvSpPr>
          <p:nvPr>
            <p:ph type="body" idx="1"/>
          </p:nvPr>
        </p:nvSpPr>
        <p:spPr>
          <a:xfrm>
            <a:off x="439738" y="1981200"/>
            <a:ext cx="8439150" cy="4114800"/>
          </a:xfrm>
        </p:spPr>
        <p:txBody>
          <a:bodyPr/>
          <a:lstStyle/>
          <a:p>
            <a:r>
              <a:rPr lang="en-US" smtClean="0">
                <a:hlinkClick r:id="rId2"/>
              </a:rPr>
              <a:t>http://standards.ieee.org/about/sasb/patcom/pat802_11.html</a:t>
            </a:r>
            <a:endParaRPr lang="en-US" smtClean="0"/>
          </a:p>
          <a:p>
            <a:endParaRPr lang="en-US" sz="2800" smtClean="0"/>
          </a:p>
          <a:p>
            <a:endParaRPr lang="en-US" sz="2800" smtClean="0"/>
          </a:p>
          <a:p>
            <a:r>
              <a:rPr lang="en-US" sz="2800" smtClean="0"/>
              <a:t>18 entries with 2010 submission dates</a:t>
            </a:r>
          </a:p>
          <a:p>
            <a:r>
              <a:rPr lang="en-US" sz="2800" smtClean="0"/>
              <a:t>30 entries with 2011 submission dates</a:t>
            </a:r>
          </a:p>
        </p:txBody>
      </p:sp>
      <p:sp>
        <p:nvSpPr>
          <p:cNvPr id="20485"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3.2.1 </a:t>
            </a:r>
          </a:p>
        </p:txBody>
      </p:sp>
      <p:sp>
        <p:nvSpPr>
          <p:cNvPr id="20486"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56322"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56323" name="Slide Number Placeholder 3"/>
          <p:cNvSpPr>
            <a:spLocks noGrp="1"/>
          </p:cNvSpPr>
          <p:nvPr>
            <p:ph type="sldNum" sz="quarter" idx="12"/>
          </p:nvPr>
        </p:nvSpPr>
        <p:spPr>
          <a:noFill/>
          <a:ln>
            <a:miter lim="800000"/>
            <a:headEnd/>
            <a:tailEnd/>
          </a:ln>
        </p:spPr>
        <p:txBody>
          <a:bodyPr/>
          <a:lstStyle/>
          <a:p>
            <a:r>
              <a:rPr lang="en-US" smtClean="0"/>
              <a:t>Slide </a:t>
            </a:r>
            <a:fld id="{34ED5DEC-1014-4730-8B1C-47FFF3AC4113}" type="slidenum">
              <a:rPr lang="en-US" smtClean="0"/>
              <a:pPr/>
              <a:t>30</a:t>
            </a:fld>
            <a:endParaRPr lang="en-US" smtClean="0"/>
          </a:p>
        </p:txBody>
      </p:sp>
      <p:sp>
        <p:nvSpPr>
          <p:cNvPr id="56324" name="TextBox 4"/>
          <p:cNvSpPr txBox="1">
            <a:spLocks noChangeArrowheads="1"/>
          </p:cNvSpPr>
          <p:nvPr/>
        </p:nvSpPr>
        <p:spPr bwMode="auto">
          <a:xfrm>
            <a:off x="144463" y="1319213"/>
            <a:ext cx="8904287" cy="5048250"/>
          </a:xfrm>
          <a:prstGeom prst="rect">
            <a:avLst/>
          </a:prstGeom>
          <a:noFill/>
          <a:ln w="9525">
            <a:noFill/>
            <a:miter lim="800000"/>
            <a:headEnd/>
            <a:tailEnd/>
          </a:ln>
        </p:spPr>
        <p:txBody>
          <a:bodyPr>
            <a:spAutoFit/>
          </a:bodyPr>
          <a:lstStyle/>
          <a:p>
            <a:r>
              <a:rPr lang="en-US" sz="1400"/>
              <a:t>Current discussion focused on procedural (P&amp;Ps, elections, time plan) and informational (regulatory issues) material:</a:t>
            </a:r>
          </a:p>
          <a:p>
            <a:r>
              <a:rPr lang="en-US" sz="1400"/>
              <a:t>	</a:t>
            </a:r>
            <a:r>
              <a:rPr lang="en-US" sz="1400" u="sng">
                <a:hlinkClick r:id="rId2"/>
              </a:rPr>
              <a:t>https://mentor.ieee.org/1900.7/dcn/11/7-11-0013-01-CNTR-white-space-regulatory-domains.pdf</a:t>
            </a:r>
            <a:endParaRPr lang="en-US" sz="1400"/>
          </a:p>
          <a:p>
            <a:r>
              <a:rPr lang="en-US" sz="1400"/>
              <a:t> </a:t>
            </a:r>
          </a:p>
          <a:p>
            <a:r>
              <a:rPr lang="en-US" sz="1400"/>
              <a:t>Currently, no candidates for Vice Chair or Secretary. 1900.7 will need to reissue a call for nominations. </a:t>
            </a:r>
          </a:p>
          <a:p>
            <a:r>
              <a:rPr lang="en-US" sz="1400"/>
              <a:t> </a:t>
            </a:r>
          </a:p>
          <a:p>
            <a:r>
              <a:rPr lang="en-US" sz="1400"/>
              <a:t>Possible establishment of Liaisons to 802 (802.11af) discussed. Decision postponed to next face to face meeting in December.</a:t>
            </a:r>
          </a:p>
          <a:p>
            <a:r>
              <a:rPr lang="en-US" sz="1400" u="sng">
                <a:hlinkClick r:id="rId3"/>
              </a:rPr>
              <a:t>https://mentor.ieee.org/1900.7/dcn/11/7-11-0015-00-CNTR-liaisons.ppt</a:t>
            </a:r>
            <a:endParaRPr lang="en-US" sz="1400"/>
          </a:p>
          <a:p>
            <a:r>
              <a:rPr lang="en-US" sz="1400"/>
              <a:t> </a:t>
            </a:r>
          </a:p>
          <a:p>
            <a:r>
              <a:rPr lang="en-US" sz="1400"/>
              <a:t>First call for contributions issued</a:t>
            </a:r>
          </a:p>
          <a:p>
            <a:r>
              <a:rPr lang="en-US" sz="1400" u="sng">
                <a:hlinkClick r:id="rId4"/>
              </a:rPr>
              <a:t>https://mentor.ieee.org/1900.7/dcn/11/7-11-0010-00-CNTR-first-call-for-contributions.ppt</a:t>
            </a:r>
            <a:endParaRPr lang="en-US" sz="1400"/>
          </a:p>
          <a:p>
            <a:r>
              <a:rPr lang="en-US" sz="1400"/>
              <a:t> </a:t>
            </a:r>
          </a:p>
          <a:p>
            <a:r>
              <a:rPr lang="en-US" sz="1400"/>
              <a:t>First presentations on use cases</a:t>
            </a:r>
          </a:p>
          <a:p>
            <a:r>
              <a:rPr lang="en-US" sz="1400" u="sng">
                <a:hlinkClick r:id="rId5"/>
              </a:rPr>
              <a:t>https://mentor.ieee.org/1900.7/dcn/11/7-11-0009-02-CNTR-potential-use-cases-for-tvws.pdf</a:t>
            </a:r>
            <a:endParaRPr lang="en-US" sz="1400"/>
          </a:p>
          <a:p>
            <a:r>
              <a:rPr lang="en-US" sz="1400"/>
              <a:t> </a:t>
            </a:r>
          </a:p>
          <a:p>
            <a:r>
              <a:rPr lang="en-US" sz="1400"/>
              <a:t>All documents (including meeting minutes) available on 1900.7 Mentor area </a:t>
            </a:r>
            <a:r>
              <a:rPr lang="en-US" sz="1400" u="sng">
                <a:hlinkClick r:id="rId6"/>
              </a:rPr>
              <a:t>https://mentor.ieee.org/1900.7/bp/StartPage</a:t>
            </a:r>
            <a:endParaRPr lang="en-US" sz="1400"/>
          </a:p>
          <a:p>
            <a:r>
              <a:rPr lang="en-US" sz="1400"/>
              <a:t> </a:t>
            </a:r>
          </a:p>
          <a:p>
            <a:r>
              <a:rPr lang="en-US" sz="1400"/>
              <a:t>Next Teclo: November 14th</a:t>
            </a:r>
          </a:p>
          <a:p>
            <a:r>
              <a:rPr lang="en-US" sz="1400" u="sng">
                <a:hlinkClick r:id="rId7"/>
              </a:rPr>
              <a:t>https://mentor.ieee.org/1900.7/dcn/11/7-11-0017-00-AGND-14-november-2011-teleconference-agenda.xlsx</a:t>
            </a:r>
            <a:endParaRPr lang="en-US" sz="1400"/>
          </a:p>
          <a:p>
            <a:r>
              <a:rPr lang="en-US" sz="1400"/>
              <a:t> </a:t>
            </a:r>
          </a:p>
          <a:p>
            <a:r>
              <a:rPr lang="en-US" sz="1400"/>
              <a:t>Next Face to Face Meeting: December 12 -- 14th, Scottsdale, AZ</a:t>
            </a:r>
          </a:p>
        </p:txBody>
      </p:sp>
      <p:sp>
        <p:nvSpPr>
          <p:cNvPr id="56325" name="TextBox 5"/>
          <p:cNvSpPr txBox="1">
            <a:spLocks noChangeArrowheads="1"/>
          </p:cNvSpPr>
          <p:nvPr/>
        </p:nvSpPr>
        <p:spPr bwMode="auto">
          <a:xfrm>
            <a:off x="1973263" y="828675"/>
            <a:ext cx="2271712" cy="461963"/>
          </a:xfrm>
          <a:prstGeom prst="rect">
            <a:avLst/>
          </a:prstGeom>
          <a:noFill/>
          <a:ln w="9525">
            <a:noFill/>
            <a:miter lim="800000"/>
            <a:headEnd/>
            <a:tailEnd/>
          </a:ln>
        </p:spPr>
        <p:txBody>
          <a:bodyPr wrap="none">
            <a:spAutoFit/>
          </a:bodyPr>
          <a:lstStyle/>
          <a:p>
            <a:r>
              <a:rPr lang="en-US"/>
              <a:t>P1900.7   Status</a:t>
            </a:r>
          </a:p>
        </p:txBody>
      </p:sp>
      <p:sp>
        <p:nvSpPr>
          <p:cNvPr id="56326" name="Text Box 4"/>
          <p:cNvSpPr txBox="1">
            <a:spLocks noChangeArrowheads="1"/>
          </p:cNvSpPr>
          <p:nvPr/>
        </p:nvSpPr>
        <p:spPr bwMode="auto">
          <a:xfrm>
            <a:off x="407988" y="590550"/>
            <a:ext cx="2981325" cy="368300"/>
          </a:xfrm>
          <a:prstGeom prst="rect">
            <a:avLst/>
          </a:prstGeom>
          <a:noFill/>
          <a:ln w="9525">
            <a:noFill/>
            <a:miter lim="800000"/>
            <a:headEnd/>
            <a:tailEnd/>
          </a:ln>
        </p:spPr>
        <p:txBody>
          <a:bodyPr wrap="none">
            <a:spAutoFit/>
          </a:bodyPr>
          <a:lstStyle/>
          <a:p>
            <a:pPr algn="ctr" eaLnBrk="0" hangingPunct="0"/>
            <a:r>
              <a:rPr lang="en-US" sz="1800">
                <a:solidFill>
                  <a:schemeClr val="tx2"/>
                </a:solidFill>
              </a:rPr>
              <a:t>Wednesday Agenda Item 4.3</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US" smtClean="0"/>
              <a:t>P1900.7 Action Items</a:t>
            </a:r>
          </a:p>
        </p:txBody>
      </p:sp>
      <p:sp>
        <p:nvSpPr>
          <p:cNvPr id="92163" name="Rectangle 3"/>
          <p:cNvSpPr>
            <a:spLocks noGrp="1" noChangeArrowheads="1"/>
          </p:cNvSpPr>
          <p:nvPr>
            <p:ph type="body" idx="1"/>
          </p:nvPr>
        </p:nvSpPr>
        <p:spPr/>
        <p:txBody>
          <a:bodyPr/>
          <a:lstStyle/>
          <a:p>
            <a:r>
              <a:rPr lang="en-US" smtClean="0"/>
              <a: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57346"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57347"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FF65EA3E-FBDB-4471-9C8A-AAF122F600B6}" type="slidenum">
              <a:rPr lang="en-US" smtClean="0"/>
              <a:pPr/>
              <a:t>32</a:t>
            </a:fld>
            <a:endParaRPr lang="en-US" smtClean="0"/>
          </a:p>
        </p:txBody>
      </p:sp>
      <p:sp>
        <p:nvSpPr>
          <p:cNvPr id="57348" name="TextBox 4"/>
          <p:cNvSpPr txBox="1">
            <a:spLocks noChangeArrowheads="1"/>
          </p:cNvSpPr>
          <p:nvPr/>
        </p:nvSpPr>
        <p:spPr bwMode="auto">
          <a:xfrm>
            <a:off x="133350" y="1739900"/>
            <a:ext cx="8853488" cy="4781550"/>
          </a:xfrm>
          <a:prstGeom prst="rect">
            <a:avLst/>
          </a:prstGeom>
          <a:noFill/>
          <a:ln w="9525">
            <a:noFill/>
            <a:miter lim="800000"/>
            <a:headEnd/>
            <a:tailEnd/>
          </a:ln>
        </p:spPr>
        <p:txBody>
          <a:bodyPr>
            <a:spAutoFit/>
          </a:bodyPr>
          <a:lstStyle/>
          <a:p>
            <a:r>
              <a:rPr lang="en-US" sz="2200"/>
              <a:t>5.2 Scope: </a:t>
            </a:r>
            <a:r>
              <a:rPr lang="en-US" sz="2200" b="0"/>
              <a:t>The standard defines an abstraction layer for multiple home networking technologies. The abstraction layer provides a </a:t>
            </a:r>
            <a:r>
              <a:rPr lang="en-US" sz="2200"/>
              <a:t>common data and control Service Access Point</a:t>
            </a:r>
            <a:r>
              <a:rPr lang="en-US" sz="2200" b="0"/>
              <a:t> to the heterogeneous home networking technologies described in the following specifications: IEEE P1901, IEEE </a:t>
            </a:r>
            <a:r>
              <a:rPr lang="en-US" sz="2200"/>
              <a:t>802.11</a:t>
            </a:r>
            <a:r>
              <a:rPr lang="en-US" sz="2200" b="0"/>
              <a:t>, IEEE 802.3 and MoCA 1.1. The standard is extendable to work with other home networking technologies.</a:t>
            </a:r>
          </a:p>
          <a:p>
            <a:r>
              <a:rPr lang="en-US" sz="2200" b="0"/>
              <a:t>The abstraction layer supports dynamic interface selection for transmission of packets arriving from any interface (upper protocol layers or underlying network technologies). </a:t>
            </a:r>
            <a:r>
              <a:rPr lang="en-US" sz="2200"/>
              <a:t>End-to-end Quality of Service (QoS)</a:t>
            </a:r>
            <a:r>
              <a:rPr lang="en-US" sz="2200" b="0"/>
              <a:t> is supported.</a:t>
            </a:r>
          </a:p>
          <a:p>
            <a:r>
              <a:rPr lang="en-US" sz="2200" b="0"/>
              <a:t>Also specified are procedures, protocols and guidelines to provide a simplified user experience to add devices to the network, to set up encryption keys, to extend the network coverage, and to provide network management features to address issues related to neighbor discovery, topology discovery, path selection, QoS negotiation, and network control and management.</a:t>
            </a:r>
            <a:endParaRPr lang="en-US" sz="2200"/>
          </a:p>
        </p:txBody>
      </p:sp>
      <p:sp>
        <p:nvSpPr>
          <p:cNvPr id="57349" name="TextBox 5"/>
          <p:cNvSpPr txBox="1">
            <a:spLocks noChangeArrowheads="1"/>
          </p:cNvSpPr>
          <p:nvPr/>
        </p:nvSpPr>
        <p:spPr bwMode="auto">
          <a:xfrm>
            <a:off x="290513" y="800100"/>
            <a:ext cx="8607425" cy="1187450"/>
          </a:xfrm>
          <a:prstGeom prst="rect">
            <a:avLst/>
          </a:prstGeom>
          <a:noFill/>
          <a:ln w="9525">
            <a:noFill/>
            <a:miter lim="800000"/>
            <a:headEnd/>
            <a:tailEnd/>
          </a:ln>
        </p:spPr>
        <p:txBody>
          <a:bodyPr>
            <a:spAutoFit/>
          </a:bodyPr>
          <a:lstStyle/>
          <a:p>
            <a:r>
              <a:rPr lang="en-US"/>
              <a:t>P1905.1   </a:t>
            </a:r>
            <a:r>
              <a:rPr lang="en-US">
                <a:cs typeface="Times New Roman" pitchFamily="18" charset="0"/>
              </a:rPr>
              <a:t>Convergent Digital Home Network Working Group</a:t>
            </a:r>
            <a:r>
              <a:rPr lang="en-US" sz="2000">
                <a:cs typeface="Times New Roman" pitchFamily="18" charset="0"/>
              </a:rPr>
              <a:t> </a:t>
            </a:r>
          </a:p>
          <a:p>
            <a:r>
              <a:rPr lang="en-US"/>
              <a:t>Entity Based</a:t>
            </a:r>
          </a:p>
          <a:p>
            <a:r>
              <a:rPr lang="en-US"/>
              <a:t>PAR</a:t>
            </a:r>
          </a:p>
        </p:txBody>
      </p:sp>
      <p:sp>
        <p:nvSpPr>
          <p:cNvPr id="57350" name="Text Box 4"/>
          <p:cNvSpPr txBox="1">
            <a:spLocks noChangeArrowheads="1"/>
          </p:cNvSpPr>
          <p:nvPr/>
        </p:nvSpPr>
        <p:spPr bwMode="auto">
          <a:xfrm>
            <a:off x="407988" y="590550"/>
            <a:ext cx="2981325" cy="368300"/>
          </a:xfrm>
          <a:prstGeom prst="rect">
            <a:avLst/>
          </a:prstGeom>
          <a:noFill/>
          <a:ln w="9525">
            <a:noFill/>
            <a:miter lim="800000"/>
            <a:headEnd/>
            <a:tailEnd/>
          </a:ln>
        </p:spPr>
        <p:txBody>
          <a:bodyPr wrap="none">
            <a:spAutoFit/>
          </a:bodyPr>
          <a:lstStyle/>
          <a:p>
            <a:pPr algn="ctr" eaLnBrk="0" hangingPunct="0"/>
            <a:r>
              <a:rPr lang="en-US" sz="1800">
                <a:solidFill>
                  <a:schemeClr val="tx2"/>
                </a:solidFill>
              </a:rPr>
              <a:t>Wednesday Agenda Item 4.4</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58370"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58371"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12533CD3-AB08-43AB-B837-2BF16FB508E9}" type="slidenum">
              <a:rPr lang="en-US" smtClean="0"/>
              <a:pPr/>
              <a:t>33</a:t>
            </a:fld>
            <a:endParaRPr lang="en-US" smtClean="0"/>
          </a:p>
        </p:txBody>
      </p:sp>
      <p:sp>
        <p:nvSpPr>
          <p:cNvPr id="58372" name="TextBox 4"/>
          <p:cNvSpPr txBox="1">
            <a:spLocks noChangeArrowheads="1"/>
          </p:cNvSpPr>
          <p:nvPr/>
        </p:nvSpPr>
        <p:spPr bwMode="auto">
          <a:xfrm>
            <a:off x="203200" y="1160463"/>
            <a:ext cx="8737600" cy="5018087"/>
          </a:xfrm>
          <a:prstGeom prst="rect">
            <a:avLst/>
          </a:prstGeom>
          <a:noFill/>
          <a:ln w="9525">
            <a:noFill/>
            <a:miter lim="800000"/>
            <a:headEnd/>
            <a:tailEnd/>
          </a:ln>
        </p:spPr>
        <p:txBody>
          <a:bodyPr>
            <a:spAutoFit/>
          </a:bodyPr>
          <a:lstStyle/>
          <a:p>
            <a:r>
              <a:rPr lang="en-US" sz="2000"/>
              <a:t>5.3 Is the completion of this standard dependent upon the completion of another standard: </a:t>
            </a:r>
            <a:r>
              <a:rPr lang="en-US" sz="2000" b="0"/>
              <a:t>No</a:t>
            </a:r>
          </a:p>
          <a:p>
            <a:r>
              <a:rPr lang="en-US" sz="2000"/>
              <a:t>5.4 Purpose: </a:t>
            </a:r>
            <a:r>
              <a:rPr lang="en-US" sz="2000" b="0"/>
              <a:t>The abstraction layer common interface allows applications and upper layer protocols to be agnostic to the underlying home networking technologies. The purpose of the standard is to facilitate the integration of P1901 with other home networking technologies.</a:t>
            </a:r>
          </a:p>
          <a:p>
            <a:r>
              <a:rPr lang="en-US" sz="2000" b="0"/>
              <a:t>Additionally the purpose of the standard is to define an abstraction layer that allows: Common Network Setup among heterogeneous network technologies defined in the PAR and provide same user experience in the process of adding a device to the network and the same user experience while setting an encryption key; Intelligent network interface and path selection for delivery of packets that provides Improved coverage performance, Improved data rate on poorest link, Improved network capacity, Improved network reliability and QoS, support for end-to-end Quality of Service (QoS) for different traffic classes; Seamless / transparent path switching; Real time mapping of connection links and paths for each traffic class / stream; Green - energy management.</a:t>
            </a:r>
            <a:endParaRPr lang="en-US" sz="2000"/>
          </a:p>
        </p:txBody>
      </p:sp>
      <p:sp>
        <p:nvSpPr>
          <p:cNvPr id="58373" name="TextBox 5"/>
          <p:cNvSpPr txBox="1">
            <a:spLocks noChangeArrowheads="1"/>
          </p:cNvSpPr>
          <p:nvPr/>
        </p:nvSpPr>
        <p:spPr bwMode="auto">
          <a:xfrm>
            <a:off x="1973263" y="828675"/>
            <a:ext cx="2060575" cy="461963"/>
          </a:xfrm>
          <a:prstGeom prst="rect">
            <a:avLst/>
          </a:prstGeom>
          <a:noFill/>
          <a:ln w="9525">
            <a:noFill/>
            <a:miter lim="800000"/>
            <a:headEnd/>
            <a:tailEnd/>
          </a:ln>
        </p:spPr>
        <p:txBody>
          <a:bodyPr wrap="none">
            <a:spAutoFit/>
          </a:bodyPr>
          <a:lstStyle/>
          <a:p>
            <a:r>
              <a:rPr lang="en-US"/>
              <a:t>P1905.1   PAR</a:t>
            </a:r>
          </a:p>
        </p:txBody>
      </p:sp>
      <p:sp>
        <p:nvSpPr>
          <p:cNvPr id="58374" name="Text Box 4"/>
          <p:cNvSpPr txBox="1">
            <a:spLocks noChangeArrowheads="1"/>
          </p:cNvSpPr>
          <p:nvPr/>
        </p:nvSpPr>
        <p:spPr bwMode="auto">
          <a:xfrm>
            <a:off x="407988" y="590550"/>
            <a:ext cx="2981325" cy="368300"/>
          </a:xfrm>
          <a:prstGeom prst="rect">
            <a:avLst/>
          </a:prstGeom>
          <a:noFill/>
          <a:ln w="9525">
            <a:noFill/>
            <a:miter lim="800000"/>
            <a:headEnd/>
            <a:tailEnd/>
          </a:ln>
        </p:spPr>
        <p:txBody>
          <a:bodyPr wrap="none">
            <a:spAutoFit/>
          </a:bodyPr>
          <a:lstStyle/>
          <a:p>
            <a:pPr algn="ctr" eaLnBrk="0" hangingPunct="0"/>
            <a:r>
              <a:rPr lang="en-US" sz="1800">
                <a:solidFill>
                  <a:schemeClr val="tx2"/>
                </a:solidFill>
              </a:rPr>
              <a:t>Wednesday Agenda Item 4.4</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59394"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59395"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952C4EC2-2C49-4D38-A273-FA88FA0448C3}" type="slidenum">
              <a:rPr lang="en-US" smtClean="0"/>
              <a:pPr/>
              <a:t>34</a:t>
            </a:fld>
            <a:endParaRPr lang="en-US" smtClean="0"/>
          </a:p>
        </p:txBody>
      </p:sp>
      <p:sp>
        <p:nvSpPr>
          <p:cNvPr id="59396" name="TextBox 4"/>
          <p:cNvSpPr txBox="1">
            <a:spLocks noChangeArrowheads="1"/>
          </p:cNvSpPr>
          <p:nvPr/>
        </p:nvSpPr>
        <p:spPr bwMode="auto">
          <a:xfrm>
            <a:off x="146050" y="987425"/>
            <a:ext cx="8897938" cy="4724400"/>
          </a:xfrm>
          <a:prstGeom prst="rect">
            <a:avLst/>
          </a:prstGeom>
          <a:noFill/>
          <a:ln w="9525">
            <a:noFill/>
            <a:miter lim="800000"/>
            <a:headEnd/>
            <a:tailEnd/>
          </a:ln>
        </p:spPr>
        <p:txBody>
          <a:bodyPr>
            <a:spAutoFit/>
          </a:bodyPr>
          <a:lstStyle/>
          <a:p>
            <a:r>
              <a:rPr lang="en-US" sz="2000"/>
              <a:t>1905.1     Convergent Digital Home Network Working Group </a:t>
            </a:r>
          </a:p>
          <a:p>
            <a:r>
              <a:rPr lang="en-US" sz="2000"/>
              <a:t>Teleconference Meeting Information</a:t>
            </a:r>
          </a:p>
          <a:p>
            <a:r>
              <a:rPr lang="en-US" sz="2000"/>
              <a:t>17 November 2011</a:t>
            </a:r>
            <a:br>
              <a:rPr lang="en-US" sz="2000"/>
            </a:br>
            <a:r>
              <a:rPr lang="en-US" sz="2000" b="0"/>
              <a:t>12-2pm EST          </a:t>
            </a:r>
            <a:endParaRPr lang="en-US" sz="2000"/>
          </a:p>
          <a:p>
            <a:r>
              <a:rPr lang="en-US" sz="2000" b="0"/>
              <a:t>          via teleconference</a:t>
            </a:r>
            <a:br>
              <a:rPr lang="en-US" sz="2000" b="0"/>
            </a:br>
            <a:r>
              <a:rPr lang="en-US" sz="2000" b="0"/>
              <a:t>          </a:t>
            </a:r>
            <a:r>
              <a:rPr lang="en-US" sz="2000" b="0" u="sng">
                <a:hlinkClick r:id="rId2"/>
              </a:rPr>
              <a:t>REGISTER</a:t>
            </a:r>
            <a:r>
              <a:rPr lang="en-US" sz="2000" b="0"/>
              <a:t/>
            </a:r>
            <a:br>
              <a:rPr lang="en-US" sz="2000" b="0"/>
            </a:br>
            <a:r>
              <a:rPr lang="en-US" sz="2000" b="0"/>
              <a:t>          </a:t>
            </a:r>
            <a:r>
              <a:rPr lang="en-US" sz="2000" b="0" u="sng">
                <a:hlinkClick r:id="rId3" action="ppaction://hlinkfile"/>
              </a:rPr>
              <a:t>AGENDA</a:t>
            </a:r>
            <a:r>
              <a:rPr lang="en-US" sz="2000" b="0"/>
              <a:t/>
            </a:r>
            <a:br>
              <a:rPr lang="en-US" sz="2000" b="0"/>
            </a:br>
            <a:r>
              <a:rPr lang="en-US" sz="2000"/>
              <a:t/>
            </a:r>
            <a:br>
              <a:rPr lang="en-US" sz="2000"/>
            </a:br>
            <a:endParaRPr lang="en-US" sz="2000"/>
          </a:p>
          <a:p>
            <a:r>
              <a:rPr lang="en-US" sz="2000"/>
              <a:t>13-15 December 2011</a:t>
            </a:r>
            <a:br>
              <a:rPr lang="en-US" sz="2000"/>
            </a:br>
            <a:r>
              <a:rPr lang="en-US" sz="2000"/>
              <a:t>Miami, FL, USA</a:t>
            </a:r>
            <a:br>
              <a:rPr lang="en-US" sz="2000"/>
            </a:br>
            <a:r>
              <a:rPr lang="en-US" sz="2000" b="0"/>
              <a:t>South Beach Marriott</a:t>
            </a:r>
            <a:r>
              <a:rPr lang="en-US" sz="2000"/>
              <a:t/>
            </a:r>
            <a:br>
              <a:rPr lang="en-US" sz="2000"/>
            </a:br>
            <a:r>
              <a:rPr lang="en-US" sz="2000" b="0"/>
              <a:t>106 Ocean Drive</a:t>
            </a:r>
            <a:r>
              <a:rPr lang="en-US" sz="2000"/>
              <a:t/>
            </a:r>
            <a:br>
              <a:rPr lang="en-US" sz="2000"/>
            </a:br>
            <a:r>
              <a:rPr lang="en-US" sz="2000" b="0"/>
              <a:t>Miami Beach, FL 33139</a:t>
            </a:r>
          </a:p>
          <a:p>
            <a:r>
              <a:rPr lang="en-US" b="0">
                <a:hlinkClick r:id="rId4"/>
              </a:rPr>
              <a:t>http://www.marriott.com/hotels/travel/miamb-south-beach-marriott/</a:t>
            </a:r>
            <a:endParaRPr lang="en-US"/>
          </a:p>
        </p:txBody>
      </p:sp>
      <p:sp>
        <p:nvSpPr>
          <p:cNvPr id="59397" name="Text Box 4"/>
          <p:cNvSpPr txBox="1">
            <a:spLocks noChangeArrowheads="1"/>
          </p:cNvSpPr>
          <p:nvPr/>
        </p:nvSpPr>
        <p:spPr bwMode="auto">
          <a:xfrm>
            <a:off x="407988" y="590550"/>
            <a:ext cx="2981325" cy="368300"/>
          </a:xfrm>
          <a:prstGeom prst="rect">
            <a:avLst/>
          </a:prstGeom>
          <a:noFill/>
          <a:ln w="9525">
            <a:noFill/>
            <a:miter lim="800000"/>
            <a:headEnd/>
            <a:tailEnd/>
          </a:ln>
        </p:spPr>
        <p:txBody>
          <a:bodyPr wrap="none">
            <a:spAutoFit/>
          </a:bodyPr>
          <a:lstStyle/>
          <a:p>
            <a:pPr algn="ctr" eaLnBrk="0" hangingPunct="0"/>
            <a:r>
              <a:rPr lang="en-US" sz="1800">
                <a:solidFill>
                  <a:schemeClr val="tx2"/>
                </a:solidFill>
              </a:rPr>
              <a:t>Wednesday Agenda Item 4.4</a:t>
            </a:r>
          </a:p>
        </p:txBody>
      </p:sp>
      <p:sp>
        <p:nvSpPr>
          <p:cNvPr id="59398" name="Rectangle 7"/>
          <p:cNvSpPr>
            <a:spLocks noChangeArrowheads="1"/>
          </p:cNvSpPr>
          <p:nvPr/>
        </p:nvSpPr>
        <p:spPr bwMode="auto">
          <a:xfrm>
            <a:off x="1630363" y="5957888"/>
            <a:ext cx="6521450" cy="457200"/>
          </a:xfrm>
          <a:prstGeom prst="rect">
            <a:avLst/>
          </a:prstGeom>
          <a:noFill/>
          <a:ln w="9525">
            <a:noFill/>
            <a:miter lim="800000"/>
            <a:headEnd/>
            <a:tailEnd/>
          </a:ln>
        </p:spPr>
        <p:txBody>
          <a:bodyPr wrap="none">
            <a:spAutoFit/>
          </a:bodyPr>
          <a:lstStyle/>
          <a:p>
            <a:r>
              <a:rPr lang="en-US">
                <a:hlinkClick r:id="rId5"/>
              </a:rPr>
              <a:t>http://grouper.ieee.org/groups/1905/1/index.html</a:t>
            </a:r>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en-US" smtClean="0"/>
              <a:t>P1905.1 Action Item</a:t>
            </a:r>
          </a:p>
        </p:txBody>
      </p:sp>
      <p:sp>
        <p:nvSpPr>
          <p:cNvPr id="91139" name="Rectangle 3"/>
          <p:cNvSpPr>
            <a:spLocks noGrp="1" noChangeArrowheads="1"/>
          </p:cNvSpPr>
          <p:nvPr>
            <p:ph type="body" idx="1"/>
          </p:nvPr>
        </p:nvSpPr>
        <p:spPr/>
        <p:txBody>
          <a:bodyPr/>
          <a:lstStyle/>
          <a:p>
            <a:r>
              <a:rPr lang="en-US" smtClean="0"/>
              <a:t>EC motion on Friday</a:t>
            </a:r>
          </a:p>
          <a:p>
            <a:r>
              <a:rPr lang="en-US" smtClean="0"/>
              <a:t>Request 802 chair to establish liaison with P1905.1 for the purpose of exchanging information.</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60418"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60419"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F36FAB36-522A-47B9-95B4-EFE740C745B6}" type="slidenum">
              <a:rPr lang="en-US" smtClean="0"/>
              <a:pPr/>
              <a:t>36</a:t>
            </a:fld>
            <a:endParaRPr lang="en-US" smtClean="0"/>
          </a:p>
        </p:txBody>
      </p:sp>
      <p:sp>
        <p:nvSpPr>
          <p:cNvPr id="60420" name="TextBox 5"/>
          <p:cNvSpPr txBox="1">
            <a:spLocks noChangeArrowheads="1"/>
          </p:cNvSpPr>
          <p:nvPr/>
        </p:nvSpPr>
        <p:spPr bwMode="auto">
          <a:xfrm>
            <a:off x="2868613" y="1049338"/>
            <a:ext cx="2840037" cy="585787"/>
          </a:xfrm>
          <a:prstGeom prst="rect">
            <a:avLst/>
          </a:prstGeom>
          <a:noFill/>
          <a:ln w="9525">
            <a:noFill/>
            <a:miter lim="800000"/>
            <a:headEnd/>
            <a:tailEnd/>
          </a:ln>
        </p:spPr>
        <p:txBody>
          <a:bodyPr wrap="none">
            <a:spAutoFit/>
          </a:bodyPr>
          <a:lstStyle/>
          <a:p>
            <a:pPr algn="ctr" eaLnBrk="0" hangingPunct="0"/>
            <a:r>
              <a:rPr lang="en-US" sz="3200"/>
              <a:t>Room Changes</a:t>
            </a:r>
          </a:p>
        </p:txBody>
      </p:sp>
      <p:sp>
        <p:nvSpPr>
          <p:cNvPr id="60421" name="Text Box 4"/>
          <p:cNvSpPr txBox="1">
            <a:spLocks noChangeArrowheads="1"/>
          </p:cNvSpPr>
          <p:nvPr/>
        </p:nvSpPr>
        <p:spPr bwMode="auto">
          <a:xfrm>
            <a:off x="38100" y="617538"/>
            <a:ext cx="4068763" cy="461962"/>
          </a:xfrm>
          <a:prstGeom prst="rect">
            <a:avLst/>
          </a:prstGeom>
          <a:noFill/>
          <a:ln w="9525">
            <a:noFill/>
            <a:miter lim="800000"/>
            <a:headEnd/>
            <a:tailEnd/>
          </a:ln>
        </p:spPr>
        <p:txBody>
          <a:bodyPr wrap="none">
            <a:spAutoFit/>
          </a:bodyPr>
          <a:lstStyle/>
          <a:p>
            <a:pPr algn="ctr" eaLnBrk="0" hangingPunct="0"/>
            <a:r>
              <a:rPr lang="en-US">
                <a:solidFill>
                  <a:schemeClr val="tx2"/>
                </a:solidFill>
              </a:rPr>
              <a:t>Wednesday Agenda Item 5.2</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62466"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62467"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D9872D90-A89F-49A3-BFA3-7FAA12A90026}" type="slidenum">
              <a:rPr lang="en-US" smtClean="0"/>
              <a:pPr/>
              <a:t>37</a:t>
            </a:fld>
            <a:endParaRPr lang="en-US" smtClean="0"/>
          </a:p>
        </p:txBody>
      </p:sp>
      <p:sp>
        <p:nvSpPr>
          <p:cNvPr id="62468" name="TextBox 5"/>
          <p:cNvSpPr txBox="1">
            <a:spLocks noChangeArrowheads="1"/>
          </p:cNvSpPr>
          <p:nvPr/>
        </p:nvSpPr>
        <p:spPr bwMode="auto">
          <a:xfrm>
            <a:off x="2019300" y="1031875"/>
            <a:ext cx="4538663" cy="584200"/>
          </a:xfrm>
          <a:prstGeom prst="rect">
            <a:avLst/>
          </a:prstGeom>
          <a:noFill/>
          <a:ln w="9525">
            <a:noFill/>
            <a:miter lim="800000"/>
            <a:headEnd/>
            <a:tailEnd/>
          </a:ln>
        </p:spPr>
        <p:txBody>
          <a:bodyPr wrap="none">
            <a:spAutoFit/>
          </a:bodyPr>
          <a:lstStyle/>
          <a:p>
            <a:pPr algn="ctr" eaLnBrk="0" hangingPunct="0"/>
            <a:r>
              <a:rPr lang="en-US" sz="3200"/>
              <a:t>Revised Agenda Graphic</a:t>
            </a:r>
          </a:p>
        </p:txBody>
      </p:sp>
      <p:sp>
        <p:nvSpPr>
          <p:cNvPr id="62469" name="Text Box 4"/>
          <p:cNvSpPr txBox="1">
            <a:spLocks noChangeArrowheads="1"/>
          </p:cNvSpPr>
          <p:nvPr/>
        </p:nvSpPr>
        <p:spPr bwMode="auto">
          <a:xfrm>
            <a:off x="38100" y="617538"/>
            <a:ext cx="4068763" cy="461962"/>
          </a:xfrm>
          <a:prstGeom prst="rect">
            <a:avLst/>
          </a:prstGeom>
          <a:noFill/>
          <a:ln w="9525">
            <a:noFill/>
            <a:miter lim="800000"/>
            <a:headEnd/>
            <a:tailEnd/>
          </a:ln>
        </p:spPr>
        <p:txBody>
          <a:bodyPr wrap="none">
            <a:spAutoFit/>
          </a:bodyPr>
          <a:lstStyle/>
          <a:p>
            <a:pPr algn="ctr" eaLnBrk="0" hangingPunct="0"/>
            <a:r>
              <a:rPr lang="en-US">
                <a:solidFill>
                  <a:schemeClr val="tx2"/>
                </a:solidFill>
              </a:rPr>
              <a:t>Wednesday Agenda Item 5.2</a:t>
            </a:r>
          </a:p>
        </p:txBody>
      </p:sp>
      <p:sp>
        <p:nvSpPr>
          <p:cNvPr id="62470" name="TextBox 6"/>
          <p:cNvSpPr txBox="1">
            <a:spLocks noChangeArrowheads="1"/>
          </p:cNvSpPr>
          <p:nvPr/>
        </p:nvSpPr>
        <p:spPr bwMode="auto">
          <a:xfrm>
            <a:off x="766763" y="1989138"/>
            <a:ext cx="1408112" cy="460375"/>
          </a:xfrm>
          <a:prstGeom prst="rect">
            <a:avLst/>
          </a:prstGeom>
          <a:noFill/>
          <a:ln w="9525">
            <a:noFill/>
            <a:miter lim="800000"/>
            <a:headEnd/>
            <a:tailEnd/>
          </a:ln>
        </p:spPr>
        <p:txBody>
          <a:bodyPr wrap="none">
            <a:spAutoFit/>
          </a:bodyPr>
          <a:lstStyle/>
          <a:p>
            <a:pPr algn="ctr" eaLnBrk="0" hangingPunct="0"/>
            <a:r>
              <a:rPr lang="en-US"/>
              <a:t>If needed</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63490"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63491"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81092B82-118A-4397-BB85-3A8148BE9126}" type="slidenum">
              <a:rPr lang="en-US" smtClean="0"/>
              <a:pPr/>
              <a:t>38</a:t>
            </a:fld>
            <a:endParaRPr lang="en-US" smtClean="0"/>
          </a:p>
        </p:txBody>
      </p:sp>
      <p:sp>
        <p:nvSpPr>
          <p:cNvPr id="63492" name="TextBox 5"/>
          <p:cNvSpPr txBox="1">
            <a:spLocks noChangeArrowheads="1"/>
          </p:cNvSpPr>
          <p:nvPr/>
        </p:nvSpPr>
        <p:spPr bwMode="auto">
          <a:xfrm>
            <a:off x="2768600" y="1025525"/>
            <a:ext cx="3040063" cy="585788"/>
          </a:xfrm>
          <a:prstGeom prst="rect">
            <a:avLst/>
          </a:prstGeom>
          <a:noFill/>
          <a:ln w="9525">
            <a:noFill/>
            <a:miter lim="800000"/>
            <a:headEnd/>
            <a:tailEnd/>
          </a:ln>
        </p:spPr>
        <p:txBody>
          <a:bodyPr wrap="none">
            <a:spAutoFit/>
          </a:bodyPr>
          <a:lstStyle/>
          <a:p>
            <a:pPr algn="ctr" eaLnBrk="0" hangingPunct="0"/>
            <a:r>
              <a:rPr lang="en-US" sz="3200"/>
              <a:t>Officer Changes</a:t>
            </a:r>
          </a:p>
        </p:txBody>
      </p:sp>
      <p:sp>
        <p:nvSpPr>
          <p:cNvPr id="63493" name="Text Box 4"/>
          <p:cNvSpPr txBox="1">
            <a:spLocks noChangeArrowheads="1"/>
          </p:cNvSpPr>
          <p:nvPr/>
        </p:nvSpPr>
        <p:spPr bwMode="auto">
          <a:xfrm>
            <a:off x="23813" y="617538"/>
            <a:ext cx="4068762" cy="461962"/>
          </a:xfrm>
          <a:prstGeom prst="rect">
            <a:avLst/>
          </a:prstGeom>
          <a:noFill/>
          <a:ln w="9525">
            <a:noFill/>
            <a:miter lim="800000"/>
            <a:headEnd/>
            <a:tailEnd/>
          </a:ln>
        </p:spPr>
        <p:txBody>
          <a:bodyPr wrap="none">
            <a:spAutoFit/>
          </a:bodyPr>
          <a:lstStyle/>
          <a:p>
            <a:pPr algn="ctr" eaLnBrk="0" hangingPunct="0"/>
            <a:r>
              <a:rPr lang="en-US">
                <a:solidFill>
                  <a:schemeClr val="tx2"/>
                </a:solidFill>
              </a:rPr>
              <a:t>Wednesday Agenda Item 5.3</a:t>
            </a:r>
          </a:p>
        </p:txBody>
      </p:sp>
      <p:sp>
        <p:nvSpPr>
          <p:cNvPr id="63494" name="TextBox 2"/>
          <p:cNvSpPr txBox="1">
            <a:spLocks noChangeArrowheads="1"/>
          </p:cNvSpPr>
          <p:nvPr/>
        </p:nvSpPr>
        <p:spPr bwMode="auto">
          <a:xfrm>
            <a:off x="766763" y="1989138"/>
            <a:ext cx="1408112" cy="460375"/>
          </a:xfrm>
          <a:prstGeom prst="rect">
            <a:avLst/>
          </a:prstGeom>
          <a:noFill/>
          <a:ln w="9525">
            <a:noFill/>
            <a:miter lim="800000"/>
            <a:headEnd/>
            <a:tailEnd/>
          </a:ln>
        </p:spPr>
        <p:txBody>
          <a:bodyPr wrap="none">
            <a:spAutoFit/>
          </a:bodyPr>
          <a:lstStyle/>
          <a:p>
            <a:pPr algn="ctr" eaLnBrk="0" hangingPunct="0"/>
            <a:r>
              <a:rPr lang="en-US"/>
              <a:t>If needed</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Title 1"/>
          <p:cNvSpPr>
            <a:spLocks noGrp="1"/>
          </p:cNvSpPr>
          <p:nvPr>
            <p:ph type="title" idx="4294967295"/>
          </p:nvPr>
        </p:nvSpPr>
        <p:spPr/>
        <p:txBody>
          <a:bodyPr/>
          <a:lstStyle/>
          <a:p>
            <a:r>
              <a:rPr lang="en-US" smtClean="0"/>
              <a:t>TGs Awards - Officers</a:t>
            </a:r>
          </a:p>
        </p:txBody>
      </p:sp>
      <p:sp>
        <p:nvSpPr>
          <p:cNvPr id="64514" name="Date Placeholder 3"/>
          <p:cNvSpPr txBox="1">
            <a:spLocks noGrp="1"/>
          </p:cNvSpPr>
          <p:nvPr/>
        </p:nvSpPr>
        <p:spPr bwMode="auto">
          <a:xfrm>
            <a:off x="696913" y="334963"/>
            <a:ext cx="1066800" cy="274637"/>
          </a:xfrm>
          <a:prstGeom prst="rect">
            <a:avLst/>
          </a:prstGeom>
          <a:noFill/>
          <a:ln w="9525">
            <a:noFill/>
            <a:miter lim="800000"/>
            <a:headEnd/>
            <a:tailEnd/>
          </a:ln>
        </p:spPr>
        <p:txBody>
          <a:bodyPr wrap="none" lIns="0" tIns="0" rIns="0" bIns="0" anchor="b">
            <a:spAutoFit/>
          </a:bodyPr>
          <a:lstStyle/>
          <a:p>
            <a:pPr eaLnBrk="0" hangingPunct="0"/>
            <a:r>
              <a:rPr lang="en-US" sz="1800"/>
              <a:t>May 2011</a:t>
            </a:r>
          </a:p>
        </p:txBody>
      </p:sp>
      <p:sp>
        <p:nvSpPr>
          <p:cNvPr id="64515" name="Footer Placeholder 4"/>
          <p:cNvSpPr txBox="1">
            <a:spLocks noGrp="1"/>
          </p:cNvSpPr>
          <p:nvPr/>
        </p:nvSpPr>
        <p:spPr bwMode="auto">
          <a:xfrm>
            <a:off x="8077200" y="6475413"/>
            <a:ext cx="466725" cy="182562"/>
          </a:xfrm>
          <a:prstGeom prst="rect">
            <a:avLst/>
          </a:prstGeom>
          <a:noFill/>
          <a:ln w="9525">
            <a:noFill/>
            <a:miter lim="800000"/>
            <a:headEnd/>
            <a:tailEnd/>
          </a:ln>
        </p:spPr>
        <p:txBody>
          <a:bodyPr wrap="none" lIns="0" tIns="0" rIns="0" bIns="0">
            <a:spAutoFit/>
          </a:bodyPr>
          <a:lstStyle/>
          <a:p>
            <a:pPr algn="r" eaLnBrk="0" hangingPunct="0"/>
            <a:r>
              <a:rPr lang="en-US" sz="1200" b="0"/>
              <a:t>Bruce Kraemer, Marvell</a:t>
            </a:r>
          </a:p>
        </p:txBody>
      </p:sp>
      <p:sp>
        <p:nvSpPr>
          <p:cNvPr id="64516"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sz="1200" b="0"/>
              <a:t>Slide </a:t>
            </a:r>
            <a:fld id="{ACC70F1D-28F6-4534-BA77-866750DF4549}" type="slidenum">
              <a:rPr lang="en-US" sz="1200" b="0"/>
              <a:pPr algn="ctr" eaLnBrk="0" hangingPunct="0"/>
              <a:t>39</a:t>
            </a:fld>
            <a:endParaRPr lang="en-US" sz="1200" b="0"/>
          </a:p>
        </p:txBody>
      </p:sp>
      <p:sp>
        <p:nvSpPr>
          <p:cNvPr id="64517" name="Content Placeholder 7"/>
          <p:cNvSpPr>
            <a:spLocks noGrp="1"/>
          </p:cNvSpPr>
          <p:nvPr>
            <p:ph idx="4294967295"/>
          </p:nvPr>
        </p:nvSpPr>
        <p:spPr>
          <a:xfrm>
            <a:off x="685800" y="1785938"/>
            <a:ext cx="7772400" cy="4702175"/>
          </a:xfrm>
        </p:spPr>
        <p:txBody>
          <a:bodyPr/>
          <a:lstStyle/>
          <a:p>
            <a:r>
              <a:rPr lang="en-US" sz="2800" smtClean="0"/>
              <a:t>Chairs</a:t>
            </a:r>
          </a:p>
          <a:p>
            <a:pPr lvl="1"/>
            <a:r>
              <a:rPr lang="en-US" smtClean="0"/>
              <a:t>Dee Denteneer</a:t>
            </a:r>
          </a:p>
          <a:p>
            <a:pPr lvl="1"/>
            <a:r>
              <a:rPr lang="en-US" smtClean="0"/>
              <a:t>Donald Eastlake</a:t>
            </a:r>
          </a:p>
          <a:p>
            <a:r>
              <a:rPr lang="en-US" sz="2800" smtClean="0"/>
              <a:t>Vice-chair</a:t>
            </a:r>
            <a:endParaRPr lang="en-US" sz="3200" smtClean="0"/>
          </a:p>
          <a:p>
            <a:pPr lvl="1"/>
            <a:r>
              <a:rPr lang="en-US" smtClean="0"/>
              <a:t>Guido Hiertz </a:t>
            </a:r>
          </a:p>
          <a:p>
            <a:r>
              <a:rPr lang="en-US" sz="2800" smtClean="0"/>
              <a:t>Technical Editors</a:t>
            </a:r>
          </a:p>
          <a:p>
            <a:pPr lvl="1"/>
            <a:r>
              <a:rPr lang="en-US" smtClean="0"/>
              <a:t>Kazuyuki Sakoda</a:t>
            </a:r>
          </a:p>
          <a:p>
            <a:pPr lvl="1"/>
            <a:r>
              <a:rPr lang="en-US" smtClean="0"/>
              <a:t>Steven Conner	</a:t>
            </a:r>
          </a:p>
          <a:p>
            <a:r>
              <a:rPr lang="en-US" sz="2800" smtClean="0"/>
              <a:t>Secretaries</a:t>
            </a:r>
          </a:p>
          <a:p>
            <a:pPr lvl="1"/>
            <a:r>
              <a:rPr lang="en-US" smtClean="0"/>
              <a:t>Stephen Rayment</a:t>
            </a:r>
          </a:p>
          <a:p>
            <a:pPr lvl="1"/>
            <a:r>
              <a:rPr lang="en-US" smtClean="0"/>
              <a:t>Guenael Strutt</a:t>
            </a:r>
            <a:endParaRPr lang="en-US" sz="160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1506"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9849F122-789A-457F-AB63-4C2E540E124D}" type="slidenum">
              <a:rPr lang="en-US" smtClean="0"/>
              <a:pPr/>
              <a:t>4</a:t>
            </a:fld>
            <a:endParaRPr lang="en-US" smtClean="0"/>
          </a:p>
        </p:txBody>
      </p:sp>
      <p:sp>
        <p:nvSpPr>
          <p:cNvPr id="21507" name="Rectangle 2"/>
          <p:cNvSpPr>
            <a:spLocks noGrp="1" noChangeArrowheads="1"/>
          </p:cNvSpPr>
          <p:nvPr>
            <p:ph type="title"/>
          </p:nvPr>
        </p:nvSpPr>
        <p:spPr>
          <a:xfrm>
            <a:off x="685800" y="685800"/>
            <a:ext cx="7772400" cy="533400"/>
          </a:xfrm>
        </p:spPr>
        <p:txBody>
          <a:bodyPr/>
          <a:lstStyle/>
          <a:p>
            <a:r>
              <a:rPr lang="en-US" smtClean="0"/>
              <a:t/>
            </a:r>
            <a:br>
              <a:rPr lang="en-US" smtClean="0"/>
            </a:br>
            <a:r>
              <a:rPr lang="en-US" smtClean="0"/>
              <a:t>Joint Meetings</a:t>
            </a:r>
          </a:p>
        </p:txBody>
      </p:sp>
      <p:sp>
        <p:nvSpPr>
          <p:cNvPr id="21508" name="Rectangle 4"/>
          <p:cNvSpPr>
            <a:spLocks noChangeArrowheads="1"/>
          </p:cNvSpPr>
          <p:nvPr/>
        </p:nvSpPr>
        <p:spPr bwMode="auto">
          <a:xfrm>
            <a:off x="174625" y="2090738"/>
            <a:ext cx="8882063" cy="3557587"/>
          </a:xfrm>
          <a:prstGeom prst="rect">
            <a:avLst/>
          </a:prstGeom>
          <a:noFill/>
          <a:ln w="9525">
            <a:solidFill>
              <a:srgbClr val="33CC33"/>
            </a:solidFill>
            <a:miter lim="800000"/>
            <a:headEnd/>
            <a:tailEnd/>
          </a:ln>
        </p:spPr>
        <p:txBody>
          <a:bodyPr lIns="92075" tIns="46038" rIns="92075" bIns="46038"/>
          <a:lstStyle/>
          <a:p>
            <a:pPr marL="342900" indent="-342900" eaLnBrk="0" hangingPunct="0">
              <a:spcBef>
                <a:spcPct val="20000"/>
              </a:spcBef>
            </a:pPr>
            <a:r>
              <a:rPr lang="en-US" sz="3200" u="sng"/>
              <a:t>External</a:t>
            </a:r>
            <a:r>
              <a:rPr lang="en-US" sz="3200"/>
              <a:t>:  TGAA and 802.1avb </a:t>
            </a:r>
          </a:p>
          <a:p>
            <a:pPr marL="342900" indent="-342900" eaLnBrk="0" hangingPunct="0">
              <a:spcBef>
                <a:spcPct val="20000"/>
              </a:spcBef>
            </a:pPr>
            <a:r>
              <a:rPr lang="en-US" sz="3200"/>
              <a:t>Thursday am1</a:t>
            </a:r>
          </a:p>
          <a:p>
            <a:pPr marL="342900" indent="-342900" eaLnBrk="0" hangingPunct="0">
              <a:spcBef>
                <a:spcPct val="20000"/>
              </a:spcBef>
              <a:buFontTx/>
              <a:buChar char="•"/>
            </a:pPr>
            <a:r>
              <a:rPr lang="en-US" sz="3200"/>
              <a:t>802.1&amp; 802.3  “Packet Preemption” Regency V</a:t>
            </a:r>
          </a:p>
          <a:p>
            <a:pPr marL="342900" indent="-342900" eaLnBrk="0" hangingPunct="0">
              <a:spcBef>
                <a:spcPct val="20000"/>
              </a:spcBef>
            </a:pPr>
            <a:endParaRPr lang="en-US" sz="3200" u="sng"/>
          </a:p>
          <a:p>
            <a:pPr marL="342900" indent="-342900" eaLnBrk="0" hangingPunct="0">
              <a:spcBef>
                <a:spcPct val="20000"/>
              </a:spcBef>
            </a:pPr>
            <a:r>
              <a:rPr lang="en-US" sz="3200" u="sng"/>
              <a:t>Internal:</a:t>
            </a:r>
            <a:r>
              <a:rPr lang="en-US" sz="3200"/>
              <a:t>  Regulatory and   TGai  </a:t>
            </a:r>
          </a:p>
          <a:p>
            <a:pPr marL="342900" indent="-342900" eaLnBrk="0" hangingPunct="0">
              <a:spcBef>
                <a:spcPct val="20000"/>
              </a:spcBef>
            </a:pPr>
            <a:r>
              <a:rPr lang="en-US" sz="3200"/>
              <a:t>Monday morning ad hoc      9-11</a:t>
            </a:r>
          </a:p>
        </p:txBody>
      </p:sp>
      <p:sp>
        <p:nvSpPr>
          <p:cNvPr id="21509"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21510"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4.1.3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Content Placeholder 2"/>
          <p:cNvSpPr>
            <a:spLocks noGrp="1"/>
          </p:cNvSpPr>
          <p:nvPr>
            <p:ph idx="4294967295"/>
          </p:nvPr>
        </p:nvSpPr>
        <p:spPr>
          <a:xfrm>
            <a:off x="508000" y="1684338"/>
            <a:ext cx="7950200" cy="4846637"/>
          </a:xfrm>
        </p:spPr>
        <p:txBody>
          <a:bodyPr/>
          <a:lstStyle/>
          <a:p>
            <a:r>
              <a:rPr lang="en-US" sz="1800" b="0" smtClean="0"/>
              <a:t> : </a:t>
            </a:r>
            <a:r>
              <a:rPr lang="en-US" sz="1800" smtClean="0"/>
              <a:t>Michael Bahr</a:t>
            </a:r>
          </a:p>
          <a:p>
            <a:r>
              <a:rPr lang="en-US" sz="1800" b="0" smtClean="0"/>
              <a:t>Reason: Technical contributions on: Path selection; MCCA and commenting champion</a:t>
            </a:r>
          </a:p>
          <a:p>
            <a:r>
              <a:rPr lang="en-US" sz="1800" b="0" smtClean="0"/>
              <a:t> : </a:t>
            </a:r>
            <a:r>
              <a:rPr lang="en-US" sz="1800" smtClean="0"/>
              <a:t>Dan Harkins</a:t>
            </a:r>
          </a:p>
          <a:p>
            <a:r>
              <a:rPr lang="en-US" sz="1800" b="0" smtClean="0"/>
              <a:t>Reason: Technical contributions on SAE and peering	</a:t>
            </a:r>
          </a:p>
          <a:p>
            <a:r>
              <a:rPr lang="en-US" sz="1800" b="0" smtClean="0"/>
              <a:t> : </a:t>
            </a:r>
            <a:r>
              <a:rPr lang="en-US" sz="1800" smtClean="0"/>
              <a:t>Jarkko Kneckt</a:t>
            </a:r>
          </a:p>
          <a:p>
            <a:r>
              <a:rPr lang="en-US" sz="1800" b="0" smtClean="0"/>
              <a:t>Reason: Technical contributions on power save</a:t>
            </a:r>
          </a:p>
          <a:p>
            <a:r>
              <a:rPr lang="en-US" sz="1800" b="0" smtClean="0"/>
              <a:t> : </a:t>
            </a:r>
            <a:r>
              <a:rPr lang="en-US" sz="1800" smtClean="0"/>
              <a:t>Peter Yee</a:t>
            </a:r>
          </a:p>
          <a:p>
            <a:r>
              <a:rPr lang="en-US" sz="1800" b="0" smtClean="0"/>
              <a:t>Reason: Technical contributions on 802.1X authentication	</a:t>
            </a:r>
          </a:p>
          <a:p>
            <a:r>
              <a:rPr lang="en-US" sz="1800" b="0" smtClean="0"/>
              <a:t> : </a:t>
            </a:r>
            <a:r>
              <a:rPr lang="en-US" sz="1800" smtClean="0"/>
              <a:t>Meiyuan Zhao</a:t>
            </a:r>
          </a:p>
          <a:p>
            <a:r>
              <a:rPr lang="en-US" sz="1800" b="0" smtClean="0"/>
              <a:t>Reason: Technical contributions on the 4-way handshake</a:t>
            </a:r>
          </a:p>
          <a:p>
            <a:r>
              <a:rPr lang="en-US" sz="1800" b="0" smtClean="0"/>
              <a:t> : </a:t>
            </a:r>
            <a:r>
              <a:rPr lang="en-US" sz="1800" smtClean="0"/>
              <a:t>Jesse Walker</a:t>
            </a:r>
          </a:p>
          <a:p>
            <a:r>
              <a:rPr lang="en-US" sz="1800" b="0" smtClean="0"/>
              <a:t>Reason: Technical contributions on the 4-way handshake</a:t>
            </a:r>
          </a:p>
          <a:p>
            <a:r>
              <a:rPr lang="en-US" sz="1400" b="0" smtClean="0"/>
              <a:t>	</a:t>
            </a:r>
          </a:p>
          <a:p>
            <a:endParaRPr lang="en-US" smtClean="0"/>
          </a:p>
        </p:txBody>
      </p:sp>
      <p:sp>
        <p:nvSpPr>
          <p:cNvPr id="66562" name="Date Placeholder 3"/>
          <p:cNvSpPr txBox="1">
            <a:spLocks noGrp="1"/>
          </p:cNvSpPr>
          <p:nvPr/>
        </p:nvSpPr>
        <p:spPr bwMode="auto">
          <a:xfrm>
            <a:off x="696913" y="334963"/>
            <a:ext cx="1066800" cy="274637"/>
          </a:xfrm>
          <a:prstGeom prst="rect">
            <a:avLst/>
          </a:prstGeom>
          <a:noFill/>
          <a:ln w="9525">
            <a:noFill/>
            <a:miter lim="800000"/>
            <a:headEnd/>
            <a:tailEnd/>
          </a:ln>
        </p:spPr>
        <p:txBody>
          <a:bodyPr wrap="none" lIns="0" tIns="0" rIns="0" bIns="0" anchor="b">
            <a:spAutoFit/>
          </a:bodyPr>
          <a:lstStyle/>
          <a:p>
            <a:pPr eaLnBrk="0" hangingPunct="0"/>
            <a:r>
              <a:rPr lang="en-US" sz="1800"/>
              <a:t>May 2011</a:t>
            </a:r>
          </a:p>
        </p:txBody>
      </p:sp>
      <p:sp>
        <p:nvSpPr>
          <p:cNvPr id="66563" name="Footer Placeholder 4"/>
          <p:cNvSpPr txBox="1">
            <a:spLocks noGrp="1"/>
          </p:cNvSpPr>
          <p:nvPr/>
        </p:nvSpPr>
        <p:spPr bwMode="auto">
          <a:xfrm>
            <a:off x="8077200" y="6475413"/>
            <a:ext cx="466725" cy="182562"/>
          </a:xfrm>
          <a:prstGeom prst="rect">
            <a:avLst/>
          </a:prstGeom>
          <a:noFill/>
          <a:ln w="9525">
            <a:noFill/>
            <a:miter lim="800000"/>
            <a:headEnd/>
            <a:tailEnd/>
          </a:ln>
        </p:spPr>
        <p:txBody>
          <a:bodyPr wrap="none" lIns="0" tIns="0" rIns="0" bIns="0">
            <a:spAutoFit/>
          </a:bodyPr>
          <a:lstStyle/>
          <a:p>
            <a:pPr algn="r" eaLnBrk="0" hangingPunct="0"/>
            <a:r>
              <a:rPr lang="en-US" sz="1200" b="0"/>
              <a:t>Bruce Kraemer, Marvell</a:t>
            </a:r>
          </a:p>
        </p:txBody>
      </p:sp>
      <p:sp>
        <p:nvSpPr>
          <p:cNvPr id="66564"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sz="1200" b="0"/>
              <a:t>Slide </a:t>
            </a:r>
            <a:fld id="{55CB74AA-AE4D-494C-8B71-089953DAF7EC}" type="slidenum">
              <a:rPr lang="en-US" sz="1200" b="0"/>
              <a:pPr algn="ctr" eaLnBrk="0" hangingPunct="0"/>
              <a:t>40</a:t>
            </a:fld>
            <a:endParaRPr lang="en-US" sz="1200" b="0"/>
          </a:p>
        </p:txBody>
      </p:sp>
      <p:sp>
        <p:nvSpPr>
          <p:cNvPr id="7" name="Title 1"/>
          <p:cNvSpPr txBox="1">
            <a:spLocks/>
          </p:cNvSpPr>
          <p:nvPr/>
        </p:nvSpPr>
        <p:spPr bwMode="auto">
          <a:xfrm>
            <a:off x="708025" y="693738"/>
            <a:ext cx="7772400" cy="1066800"/>
          </a:xfrm>
          <a:prstGeom prst="rect">
            <a:avLst/>
          </a:prstGeom>
          <a:noFill/>
          <a:ln w="9525">
            <a:noFill/>
            <a:miter lim="800000"/>
            <a:headEnd/>
            <a:tailEnd/>
          </a:ln>
          <a:effectLst/>
        </p:spPr>
        <p:txBody>
          <a:bodyPr lIns="92075" tIns="46038" rIns="92075" bIns="46038" anchor="ctr"/>
          <a:lstStyle/>
          <a:p>
            <a:pPr algn="ctr" eaLnBrk="0" hangingPunct="0">
              <a:defRPr/>
            </a:pPr>
            <a:r>
              <a:rPr lang="en-US" sz="3200" kern="0" dirty="0">
                <a:solidFill>
                  <a:schemeClr val="tx2"/>
                </a:solidFill>
                <a:latin typeface="+mj-lt"/>
                <a:ea typeface="+mj-ea"/>
                <a:cs typeface="+mj-cs"/>
              </a:rPr>
              <a:t>TGs Awards (Part I)</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Content Placeholder 2"/>
          <p:cNvSpPr>
            <a:spLocks noGrp="1"/>
          </p:cNvSpPr>
          <p:nvPr>
            <p:ph idx="4294967295"/>
          </p:nvPr>
        </p:nvSpPr>
        <p:spPr>
          <a:xfrm>
            <a:off x="508000" y="1684338"/>
            <a:ext cx="7950200" cy="4846637"/>
          </a:xfrm>
        </p:spPr>
        <p:txBody>
          <a:bodyPr/>
          <a:lstStyle/>
          <a:p>
            <a:r>
              <a:rPr lang="en-US" sz="1800" b="0" smtClean="0"/>
              <a:t> : </a:t>
            </a:r>
            <a:r>
              <a:rPr lang="en-US" sz="1800" smtClean="0"/>
              <a:t>Stephen McCann</a:t>
            </a:r>
          </a:p>
          <a:p>
            <a:r>
              <a:rPr lang="en-US" sz="1800" b="0" smtClean="0"/>
              <a:t>Reason: Technical contributions on emergency services and chairing an Ad-Hoc</a:t>
            </a:r>
          </a:p>
          <a:p>
            <a:r>
              <a:rPr lang="en-US" sz="1800" b="0" smtClean="0"/>
              <a:t> : </a:t>
            </a:r>
            <a:r>
              <a:rPr lang="en-US" sz="1800" smtClean="0"/>
              <a:t>Rene Purnadi</a:t>
            </a:r>
          </a:p>
          <a:p>
            <a:r>
              <a:rPr lang="en-US" sz="1800" b="0" smtClean="0"/>
              <a:t>Reason: Technical contributions on emergency services	</a:t>
            </a:r>
          </a:p>
          <a:p>
            <a:r>
              <a:rPr lang="en-US" sz="1800" b="0" smtClean="0"/>
              <a:t> : </a:t>
            </a:r>
            <a:r>
              <a:rPr lang="en-US" sz="1800" smtClean="0"/>
              <a:t>Ashish Shukla</a:t>
            </a:r>
          </a:p>
          <a:p>
            <a:r>
              <a:rPr lang="en-US" sz="1800" b="0" smtClean="0"/>
              <a:t>Reason: Technical contributions on the channel switch </a:t>
            </a:r>
          </a:p>
          <a:p>
            <a:r>
              <a:rPr lang="en-US" sz="1800" b="0" smtClean="0"/>
              <a:t> : </a:t>
            </a:r>
            <a:r>
              <a:rPr lang="en-US" sz="1800" smtClean="0"/>
              <a:t>Srini Duvvurri</a:t>
            </a:r>
          </a:p>
          <a:p>
            <a:r>
              <a:rPr lang="en-US" sz="1800" b="0" smtClean="0"/>
              <a:t>Reason: Technical contributions on time synchronization</a:t>
            </a:r>
          </a:p>
          <a:p>
            <a:r>
              <a:rPr lang="en-US" sz="1800" b="0" smtClean="0"/>
              <a:t> </a:t>
            </a:r>
            <a:r>
              <a:rPr lang="en-US" sz="1800" smtClean="0"/>
              <a:t>: Liwen Chu</a:t>
            </a:r>
          </a:p>
          <a:p>
            <a:r>
              <a:rPr lang="en-US" sz="1800" b="0" smtClean="0"/>
              <a:t>Reason: </a:t>
            </a:r>
            <a:r>
              <a:rPr lang="en-GB" sz="1800" b="0" smtClean="0"/>
              <a:t>Technical contributions on HT features</a:t>
            </a:r>
            <a:endParaRPr lang="en-US" sz="1800" b="0" smtClean="0"/>
          </a:p>
          <a:p>
            <a:r>
              <a:rPr lang="en-US" sz="1800" b="0" smtClean="0"/>
              <a:t> : </a:t>
            </a:r>
            <a:r>
              <a:rPr lang="en-US" sz="1800" smtClean="0"/>
              <a:t>Avinash Joshi</a:t>
            </a:r>
          </a:p>
          <a:p>
            <a:r>
              <a:rPr lang="en-US" sz="1800" b="0" smtClean="0"/>
              <a:t>Reason: Temporary technical editor</a:t>
            </a:r>
          </a:p>
          <a:p>
            <a:r>
              <a:rPr lang="en-US" sz="1800" b="0" smtClean="0"/>
              <a:t> </a:t>
            </a:r>
            <a:r>
              <a:rPr lang="en-US" sz="1800" smtClean="0"/>
              <a:t>: </a:t>
            </a:r>
            <a:r>
              <a:rPr lang="en-GB" sz="1800" smtClean="0"/>
              <a:t>Shantanu Kangude</a:t>
            </a:r>
          </a:p>
          <a:p>
            <a:r>
              <a:rPr lang="en-GB" sz="1800" b="0" smtClean="0"/>
              <a:t>Reason: Technical contributions on MDA</a:t>
            </a:r>
          </a:p>
          <a:p>
            <a:endParaRPr lang="en-US" smtClean="0"/>
          </a:p>
        </p:txBody>
      </p:sp>
      <p:sp>
        <p:nvSpPr>
          <p:cNvPr id="68610" name="Date Placeholder 3"/>
          <p:cNvSpPr txBox="1">
            <a:spLocks noGrp="1"/>
          </p:cNvSpPr>
          <p:nvPr/>
        </p:nvSpPr>
        <p:spPr bwMode="auto">
          <a:xfrm>
            <a:off x="696913" y="334963"/>
            <a:ext cx="958850" cy="274637"/>
          </a:xfrm>
          <a:prstGeom prst="rect">
            <a:avLst/>
          </a:prstGeom>
          <a:noFill/>
          <a:ln w="9525">
            <a:noFill/>
            <a:miter lim="800000"/>
            <a:headEnd/>
            <a:tailEnd/>
          </a:ln>
        </p:spPr>
        <p:txBody>
          <a:bodyPr wrap="none" lIns="0" tIns="0" rIns="0" bIns="0" anchor="b">
            <a:spAutoFit/>
          </a:bodyPr>
          <a:lstStyle/>
          <a:p>
            <a:pPr eaLnBrk="0" hangingPunct="0"/>
            <a:r>
              <a:rPr lang="en-US" sz="1800"/>
              <a:t>May 2011</a:t>
            </a:r>
          </a:p>
        </p:txBody>
      </p:sp>
      <p:sp>
        <p:nvSpPr>
          <p:cNvPr id="68611" name="Footer Placeholder 4"/>
          <p:cNvSpPr txBox="1">
            <a:spLocks noGrp="1"/>
          </p:cNvSpPr>
          <p:nvPr/>
        </p:nvSpPr>
        <p:spPr bwMode="auto">
          <a:xfrm>
            <a:off x="7045325" y="6475413"/>
            <a:ext cx="1498600" cy="182562"/>
          </a:xfrm>
          <a:prstGeom prst="rect">
            <a:avLst/>
          </a:prstGeom>
          <a:noFill/>
          <a:ln w="9525">
            <a:noFill/>
            <a:miter lim="800000"/>
            <a:headEnd/>
            <a:tailEnd/>
          </a:ln>
        </p:spPr>
        <p:txBody>
          <a:bodyPr wrap="none" lIns="0" tIns="0" rIns="0" bIns="0">
            <a:spAutoFit/>
          </a:bodyPr>
          <a:lstStyle/>
          <a:p>
            <a:pPr algn="r" eaLnBrk="0" hangingPunct="0"/>
            <a:r>
              <a:rPr lang="en-US" sz="1200" b="0"/>
              <a:t>Bruce Kraemer, Marvell</a:t>
            </a:r>
          </a:p>
        </p:txBody>
      </p:sp>
      <p:sp>
        <p:nvSpPr>
          <p:cNvPr id="68612"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sz="1200" b="0"/>
              <a:t>Slide </a:t>
            </a:r>
            <a:fld id="{FCDA4FE8-0642-4D3D-A803-EF1646D58AD3}" type="slidenum">
              <a:rPr lang="en-US" sz="1200" b="0"/>
              <a:pPr algn="ctr" eaLnBrk="0" hangingPunct="0"/>
              <a:t>41</a:t>
            </a:fld>
            <a:endParaRPr lang="en-US" sz="1200" b="0"/>
          </a:p>
        </p:txBody>
      </p:sp>
      <p:sp>
        <p:nvSpPr>
          <p:cNvPr id="7" name="Title 1"/>
          <p:cNvSpPr txBox="1">
            <a:spLocks/>
          </p:cNvSpPr>
          <p:nvPr/>
        </p:nvSpPr>
        <p:spPr bwMode="auto">
          <a:xfrm>
            <a:off x="708025" y="693738"/>
            <a:ext cx="7772400" cy="1066800"/>
          </a:xfrm>
          <a:prstGeom prst="rect">
            <a:avLst/>
          </a:prstGeom>
          <a:noFill/>
          <a:ln w="9525">
            <a:noFill/>
            <a:miter lim="800000"/>
            <a:headEnd/>
            <a:tailEnd/>
          </a:ln>
          <a:effectLst/>
        </p:spPr>
        <p:txBody>
          <a:bodyPr lIns="92075" tIns="46038" rIns="92075" bIns="46038" anchor="ctr"/>
          <a:lstStyle/>
          <a:p>
            <a:pPr algn="ctr" eaLnBrk="0" hangingPunct="0">
              <a:defRPr/>
            </a:pPr>
            <a:r>
              <a:rPr lang="en-US" sz="3200" kern="0" dirty="0">
                <a:solidFill>
                  <a:schemeClr val="tx2"/>
                </a:solidFill>
                <a:latin typeface="+mj-lt"/>
                <a:ea typeface="+mj-ea"/>
                <a:cs typeface="+mj-cs"/>
              </a:rPr>
              <a:t>TGs Awards (Part II)</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Content Placeholder 2"/>
          <p:cNvSpPr>
            <a:spLocks noGrp="1"/>
          </p:cNvSpPr>
          <p:nvPr>
            <p:ph idx="4294967295"/>
          </p:nvPr>
        </p:nvSpPr>
        <p:spPr>
          <a:xfrm>
            <a:off x="508000" y="1684338"/>
            <a:ext cx="7950200" cy="4846637"/>
          </a:xfrm>
        </p:spPr>
        <p:txBody>
          <a:bodyPr/>
          <a:lstStyle/>
          <a:p>
            <a:r>
              <a:rPr lang="en-US" sz="1800" b="0" smtClean="0"/>
              <a:t> : </a:t>
            </a:r>
            <a:r>
              <a:rPr lang="en-US" sz="1800" smtClean="0"/>
              <a:t>Jan Kruys</a:t>
            </a:r>
          </a:p>
          <a:p>
            <a:r>
              <a:rPr lang="en-US" sz="1800" b="0" smtClean="0"/>
              <a:t>Reason: </a:t>
            </a:r>
            <a:r>
              <a:rPr lang="en-GB" sz="1800" b="0" smtClean="0"/>
              <a:t>Technical contributions on path selection</a:t>
            </a:r>
            <a:r>
              <a:rPr lang="en-US" sz="1800" b="0" smtClean="0"/>
              <a:t>	</a:t>
            </a:r>
          </a:p>
          <a:p>
            <a:r>
              <a:rPr lang="en-US" sz="1800" b="0" smtClean="0"/>
              <a:t> :</a:t>
            </a:r>
            <a:r>
              <a:rPr lang="en-US" sz="1800" smtClean="0"/>
              <a:t> Bahareh Sadeghi</a:t>
            </a:r>
          </a:p>
          <a:p>
            <a:r>
              <a:rPr lang="en-US" sz="1800" b="0" smtClean="0"/>
              <a:t>Reason: Technical contributions on congestion control</a:t>
            </a:r>
          </a:p>
          <a:p>
            <a:r>
              <a:rPr lang="en-US" sz="1800" b="0" smtClean="0"/>
              <a:t> :</a:t>
            </a:r>
            <a:r>
              <a:rPr lang="en-US" sz="1800" smtClean="0"/>
              <a:t> Juan Carlos Zuniga</a:t>
            </a:r>
          </a:p>
          <a:p>
            <a:r>
              <a:rPr lang="en-US" sz="1800" b="0" smtClean="0"/>
              <a:t>Reason: Technical contributions on MAC design</a:t>
            </a:r>
          </a:p>
          <a:p>
            <a:r>
              <a:rPr lang="en-US" sz="1800" b="0" smtClean="0"/>
              <a:t> :</a:t>
            </a:r>
            <a:r>
              <a:rPr lang="en-US" sz="1800" smtClean="0"/>
              <a:t> Michelle Gong</a:t>
            </a:r>
          </a:p>
          <a:p>
            <a:r>
              <a:rPr lang="en-US" sz="1800" b="0" smtClean="0"/>
              <a:t>Reason: Technical contributions on MAC design</a:t>
            </a:r>
          </a:p>
          <a:p>
            <a:r>
              <a:rPr lang="en-US" sz="1800" b="0" smtClean="0"/>
              <a:t> : </a:t>
            </a:r>
            <a:r>
              <a:rPr lang="en-US" sz="1800" smtClean="0"/>
              <a:t>Javier Cardona</a:t>
            </a:r>
          </a:p>
          <a:p>
            <a:r>
              <a:rPr lang="en-US" sz="1800" b="0" smtClean="0"/>
              <a:t>Reason: Implementing and technical feedback		</a:t>
            </a:r>
          </a:p>
          <a:p>
            <a:r>
              <a:rPr lang="en-US" sz="1800" b="0" smtClean="0"/>
              <a:t> : </a:t>
            </a:r>
            <a:r>
              <a:rPr lang="en-US" sz="1800" smtClean="0"/>
              <a:t>David Hunter</a:t>
            </a:r>
          </a:p>
          <a:p>
            <a:r>
              <a:rPr lang="en-US" sz="1800" b="0" smtClean="0"/>
              <a:t>Reason: Technical review</a:t>
            </a:r>
          </a:p>
          <a:p>
            <a:endParaRPr lang="en-US" sz="1400" b="0" smtClean="0"/>
          </a:p>
          <a:p>
            <a:endParaRPr lang="en-US" smtClean="0"/>
          </a:p>
        </p:txBody>
      </p:sp>
      <p:sp>
        <p:nvSpPr>
          <p:cNvPr id="70658" name="Date Placeholder 3"/>
          <p:cNvSpPr txBox="1">
            <a:spLocks noGrp="1"/>
          </p:cNvSpPr>
          <p:nvPr/>
        </p:nvSpPr>
        <p:spPr bwMode="auto">
          <a:xfrm>
            <a:off x="696913" y="334963"/>
            <a:ext cx="958850" cy="274637"/>
          </a:xfrm>
          <a:prstGeom prst="rect">
            <a:avLst/>
          </a:prstGeom>
          <a:noFill/>
          <a:ln w="9525">
            <a:noFill/>
            <a:miter lim="800000"/>
            <a:headEnd/>
            <a:tailEnd/>
          </a:ln>
        </p:spPr>
        <p:txBody>
          <a:bodyPr wrap="none" lIns="0" tIns="0" rIns="0" bIns="0" anchor="b">
            <a:spAutoFit/>
          </a:bodyPr>
          <a:lstStyle/>
          <a:p>
            <a:pPr eaLnBrk="0" hangingPunct="0"/>
            <a:r>
              <a:rPr lang="en-US" sz="1800"/>
              <a:t>May 2011</a:t>
            </a:r>
          </a:p>
        </p:txBody>
      </p:sp>
      <p:sp>
        <p:nvSpPr>
          <p:cNvPr id="70659" name="Footer Placeholder 4"/>
          <p:cNvSpPr txBox="1">
            <a:spLocks noGrp="1"/>
          </p:cNvSpPr>
          <p:nvPr/>
        </p:nvSpPr>
        <p:spPr bwMode="auto">
          <a:xfrm>
            <a:off x="7045325" y="6475413"/>
            <a:ext cx="1498600" cy="182562"/>
          </a:xfrm>
          <a:prstGeom prst="rect">
            <a:avLst/>
          </a:prstGeom>
          <a:noFill/>
          <a:ln w="9525">
            <a:noFill/>
            <a:miter lim="800000"/>
            <a:headEnd/>
            <a:tailEnd/>
          </a:ln>
        </p:spPr>
        <p:txBody>
          <a:bodyPr wrap="none" lIns="0" tIns="0" rIns="0" bIns="0">
            <a:spAutoFit/>
          </a:bodyPr>
          <a:lstStyle/>
          <a:p>
            <a:pPr algn="r" eaLnBrk="0" hangingPunct="0"/>
            <a:r>
              <a:rPr lang="en-US" sz="1200" b="0"/>
              <a:t>Bruce Kraemer, Marvell</a:t>
            </a:r>
          </a:p>
        </p:txBody>
      </p:sp>
      <p:sp>
        <p:nvSpPr>
          <p:cNvPr id="70660" name="Slide Number Placeholder 5"/>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sz="1200" b="0"/>
              <a:t>Slide </a:t>
            </a:r>
            <a:fld id="{58AFB912-9B0D-4E3D-8CFE-FE24675BB958}" type="slidenum">
              <a:rPr lang="en-US" sz="1200" b="0"/>
              <a:pPr algn="ctr" eaLnBrk="0" hangingPunct="0"/>
              <a:t>42</a:t>
            </a:fld>
            <a:endParaRPr lang="en-US" sz="1200" b="0"/>
          </a:p>
        </p:txBody>
      </p:sp>
      <p:sp>
        <p:nvSpPr>
          <p:cNvPr id="7" name="Title 1"/>
          <p:cNvSpPr txBox="1">
            <a:spLocks/>
          </p:cNvSpPr>
          <p:nvPr/>
        </p:nvSpPr>
        <p:spPr bwMode="auto">
          <a:xfrm>
            <a:off x="708025" y="693738"/>
            <a:ext cx="7772400" cy="1066800"/>
          </a:xfrm>
          <a:prstGeom prst="rect">
            <a:avLst/>
          </a:prstGeom>
          <a:noFill/>
          <a:ln w="9525">
            <a:noFill/>
            <a:miter lim="800000"/>
            <a:headEnd/>
            <a:tailEnd/>
          </a:ln>
          <a:effectLst/>
        </p:spPr>
        <p:txBody>
          <a:bodyPr lIns="92075" tIns="46038" rIns="92075" bIns="46038" anchor="ctr"/>
          <a:lstStyle/>
          <a:p>
            <a:pPr algn="ctr" eaLnBrk="0" hangingPunct="0">
              <a:defRPr/>
            </a:pPr>
            <a:r>
              <a:rPr lang="en-US" sz="3200" kern="0" dirty="0">
                <a:solidFill>
                  <a:schemeClr val="tx2"/>
                </a:solidFill>
                <a:latin typeface="+mj-lt"/>
                <a:ea typeface="+mj-ea"/>
                <a:cs typeface="+mj-cs"/>
              </a:rPr>
              <a:t>TGs Awards (Part III)</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72706"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72707"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3FB5B1EF-0601-4E1F-B733-3DBEA4EEEFEE}" type="slidenum">
              <a:rPr lang="en-US" smtClean="0"/>
              <a:pPr/>
              <a:t>43</a:t>
            </a:fld>
            <a:endParaRPr lang="en-US" smtClean="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9"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73730" name="Footer Placeholder 2"/>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73731" name="Slide Number Placeholder 3"/>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87E216F2-734B-4E07-B6FD-615873DDCCE8}" type="slidenum">
              <a:rPr lang="en-US" smtClean="0"/>
              <a:pPr/>
              <a:t>44</a:t>
            </a:fld>
            <a:endParaRPr lang="en-US" smtClean="0"/>
          </a:p>
        </p:txBody>
      </p:sp>
      <p:sp>
        <p:nvSpPr>
          <p:cNvPr id="73732" name="WordArt 2"/>
          <p:cNvSpPr>
            <a:spLocks noChangeArrowheads="1" noChangeShapeType="1" noTextEdit="1"/>
          </p:cNvSpPr>
          <p:nvPr/>
        </p:nvSpPr>
        <p:spPr bwMode="auto">
          <a:xfrm>
            <a:off x="3252788" y="2944813"/>
            <a:ext cx="3295650" cy="1257300"/>
          </a:xfrm>
          <a:prstGeom prst="rect">
            <a:avLst/>
          </a:prstGeom>
        </p:spPr>
        <p:txBody>
          <a:bodyPr wrap="none" fromWordArt="1">
            <a:prstTxWarp prst="textPlain">
              <a:avLst>
                <a:gd name="adj" fmla="val 50000"/>
              </a:avLst>
            </a:prstTxWarp>
          </a:bodyPr>
          <a:lstStyle/>
          <a:p>
            <a:pPr algn="ctr"/>
            <a:r>
              <a:rPr lang="en-US" sz="8000" kern="10">
                <a:ln w="19050">
                  <a:solidFill>
                    <a:srgbClr val="99CCFF"/>
                  </a:solidFill>
                  <a:round/>
                  <a:headEnd type="none" w="sm" len="sm"/>
                  <a:tailEnd type="none" w="sm" len="sm"/>
                </a:ln>
                <a:solidFill>
                  <a:srgbClr val="0066CC"/>
                </a:solidFill>
                <a:effectLst>
                  <a:outerShdw dist="35921" dir="2700000" algn="ctr" rotWithShape="0">
                    <a:srgbClr val="990000"/>
                  </a:outerShdw>
                </a:effectLst>
                <a:latin typeface="Impact"/>
              </a:rPr>
              <a:t>Friday</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74754"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7475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5D628659-2C2D-445D-9720-BEFF6B31E82C}" type="slidenum">
              <a:rPr lang="en-US" smtClean="0"/>
              <a:pPr/>
              <a:t>45</a:t>
            </a:fld>
            <a:endParaRPr lang="en-US" smtClean="0"/>
          </a:p>
        </p:txBody>
      </p:sp>
      <p:sp>
        <p:nvSpPr>
          <p:cNvPr id="74756" name="Rectangle 2"/>
          <p:cNvSpPr>
            <a:spLocks noGrp="1" noChangeArrowheads="1"/>
          </p:cNvSpPr>
          <p:nvPr>
            <p:ph type="title"/>
          </p:nvPr>
        </p:nvSpPr>
        <p:spPr/>
        <p:txBody>
          <a:bodyPr/>
          <a:lstStyle/>
          <a:p>
            <a:r>
              <a:rPr lang="en-US" smtClean="0"/>
              <a:t>IEEE LOA Database</a:t>
            </a:r>
          </a:p>
        </p:txBody>
      </p:sp>
      <p:sp>
        <p:nvSpPr>
          <p:cNvPr id="74757" name="Rectangle 3"/>
          <p:cNvSpPr>
            <a:spLocks noGrp="1" noChangeArrowheads="1"/>
          </p:cNvSpPr>
          <p:nvPr>
            <p:ph type="body" idx="1"/>
          </p:nvPr>
        </p:nvSpPr>
        <p:spPr>
          <a:xfrm>
            <a:off x="439738" y="1981200"/>
            <a:ext cx="8439150" cy="4114800"/>
          </a:xfrm>
        </p:spPr>
        <p:txBody>
          <a:bodyPr/>
          <a:lstStyle/>
          <a:p>
            <a:r>
              <a:rPr lang="en-US" sz="2800" smtClean="0">
                <a:hlinkClick r:id="rId2"/>
              </a:rPr>
              <a:t>http://standards.ieee.org/db/patents/pat802_11.html</a:t>
            </a:r>
            <a:endParaRPr lang="en-US" sz="2800" smtClean="0"/>
          </a:p>
          <a:p>
            <a:endParaRPr lang="en-US" sz="2800" smtClean="0"/>
          </a:p>
          <a:p>
            <a:r>
              <a:rPr lang="en-US" sz="2800" smtClean="0"/>
              <a:t>18 entries with 2010 submission dates</a:t>
            </a:r>
          </a:p>
          <a:p>
            <a:r>
              <a:rPr lang="en-US" sz="2800" smtClean="0"/>
              <a:t>30 entries with 2011 submission dates</a:t>
            </a:r>
          </a:p>
        </p:txBody>
      </p:sp>
      <p:sp>
        <p:nvSpPr>
          <p:cNvPr id="74758" name="Text Box 5"/>
          <p:cNvSpPr txBox="1">
            <a:spLocks noChangeArrowheads="1"/>
          </p:cNvSpPr>
          <p:nvPr/>
        </p:nvSpPr>
        <p:spPr bwMode="auto">
          <a:xfrm>
            <a:off x="228600" y="601663"/>
            <a:ext cx="3527425" cy="461962"/>
          </a:xfrm>
          <a:prstGeom prst="rect">
            <a:avLst/>
          </a:prstGeom>
          <a:noFill/>
          <a:ln w="9525">
            <a:noFill/>
            <a:miter lim="800000"/>
            <a:headEnd/>
            <a:tailEnd/>
          </a:ln>
        </p:spPr>
        <p:txBody>
          <a:bodyPr wrap="none">
            <a:spAutoFit/>
          </a:bodyPr>
          <a:lstStyle/>
          <a:p>
            <a:pPr algn="ctr" eaLnBrk="0" hangingPunct="0"/>
            <a:r>
              <a:rPr lang="en-US">
                <a:solidFill>
                  <a:schemeClr val="tx2"/>
                </a:solidFill>
              </a:rPr>
              <a:t>Friday Agenda Item 2.08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7" name="Date Placeholder 3"/>
          <p:cNvSpPr>
            <a:spLocks noGrp="1"/>
          </p:cNvSpPr>
          <p:nvPr>
            <p:ph type="dt" sz="quarter" idx="10"/>
          </p:nvPr>
        </p:nvSpPr>
        <p:spPr>
          <a:xfrm>
            <a:off x="696913" y="347663"/>
            <a:ext cx="1528762" cy="276225"/>
          </a:xfrm>
          <a:noFill/>
          <a:ln>
            <a:miter lim="800000"/>
            <a:headEnd/>
            <a:tailEnd/>
          </a:ln>
        </p:spPr>
        <p:txBody>
          <a:bodyPr/>
          <a:lstStyle/>
          <a:p>
            <a:r>
              <a:rPr lang="en-US" smtClean="0"/>
              <a:t>November 2011</a:t>
            </a:r>
          </a:p>
        </p:txBody>
      </p:sp>
      <p:sp>
        <p:nvSpPr>
          <p:cNvPr id="75778"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75779"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FB2D9BB1-57A2-4483-9F82-01AF0574A8AD}" type="slidenum">
              <a:rPr lang="en-US" smtClean="0"/>
              <a:pPr/>
              <a:t>46</a:t>
            </a:fld>
            <a:endParaRPr lang="en-US" smtClean="0"/>
          </a:p>
        </p:txBody>
      </p:sp>
      <p:sp>
        <p:nvSpPr>
          <p:cNvPr id="75780" name="Rectangle 2"/>
          <p:cNvSpPr>
            <a:spLocks noGrp="1" noChangeArrowheads="1"/>
          </p:cNvSpPr>
          <p:nvPr>
            <p:ph type="title"/>
          </p:nvPr>
        </p:nvSpPr>
        <p:spPr/>
        <p:txBody>
          <a:bodyPr/>
          <a:lstStyle/>
          <a:p>
            <a:r>
              <a:rPr lang="en-US" smtClean="0"/>
              <a:t>IEEE SA Contents  - November 2011</a:t>
            </a:r>
          </a:p>
        </p:txBody>
      </p:sp>
      <p:graphicFrame>
        <p:nvGraphicFramePr>
          <p:cNvPr id="2245728" name="Group 96"/>
          <p:cNvGraphicFramePr>
            <a:graphicFrameLocks noGrp="1"/>
          </p:cNvGraphicFramePr>
          <p:nvPr>
            <p:ph idx="1"/>
          </p:nvPr>
        </p:nvGraphicFramePr>
        <p:xfrm>
          <a:off x="239713" y="1598613"/>
          <a:ext cx="8632825" cy="4511675"/>
        </p:xfrm>
        <a:graphic>
          <a:graphicData uri="http://schemas.openxmlformats.org/drawingml/2006/table">
            <a:tbl>
              <a:tblPr/>
              <a:tblGrid>
                <a:gridCol w="2430916"/>
                <a:gridCol w="1335314"/>
                <a:gridCol w="1383620"/>
                <a:gridCol w="1741487"/>
                <a:gridCol w="1741488"/>
              </a:tblGrid>
              <a:tr h="94501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tx1"/>
                          </a:solidFill>
                          <a:effectLst/>
                          <a:latin typeface="Times New Roman" pitchFamily="18" charset="0"/>
                        </a:rPr>
                        <a:t>Amendment</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Draft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Shop</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Nov 06th</a:t>
                      </a:r>
                      <a:endParaRPr kumimoji="0" lang="en-US" sz="18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Draft in Members Area</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  </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Shop</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Nov 06th</a:t>
                      </a:r>
                      <a:endParaRPr kumimoji="0" lang="en-US" sz="18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Publication in</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Get 802</a:t>
                      </a:r>
                    </a:p>
                    <a:p>
                      <a:pPr marL="0" marR="0" lvl="0" indent="0" algn="ctr" defTabSz="914400" rtl="0" eaLnBrk="0" fontAlgn="base" latinLnBrk="0" hangingPunct="0">
                        <a:lnSpc>
                          <a:spcPct val="8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Nov 06th</a:t>
                      </a:r>
                      <a:endParaRPr kumimoji="0" lang="en-US" sz="18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29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11.2</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1.01</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9629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S</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rgbClr val="FF0000"/>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Yes</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9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802.11 Revision</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11.0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12.0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9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AA</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6.0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6.0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9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AE</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6.0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6.0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9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AC</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1.2</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endParaRPr kumimoji="0" lang="en-US" sz="20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9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AD</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rgbClr val="FF0000"/>
                          </a:solidFill>
                          <a:effectLst/>
                          <a:latin typeface="Times New Roman" pitchFamily="18" charset="0"/>
                        </a:rPr>
                        <a:t>5.0</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 </a:t>
                      </a: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9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k, n, p, y, r, w, u, v, z</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Yes</a:t>
                      </a: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r>
              <a:tr h="39629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Times New Roman" pitchFamily="18" charset="0"/>
                        </a:rPr>
                        <a:t>802.11-2007</a:t>
                      </a:r>
                    </a:p>
                  </a:txBody>
                  <a:tcPr marT="45726" marB="45726"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2000" b="1" i="0" u="none" strike="noStrike" cap="none" normalizeH="0" baseline="0" smtClean="0">
                        <a:ln>
                          <a:noFill/>
                        </a:ln>
                        <a:solidFill>
                          <a:schemeClr val="tx1"/>
                        </a:solidFill>
                        <a:effectLst/>
                        <a:latin typeface="Times New Roman" pitchFamily="18" charset="0"/>
                      </a:endParaRPr>
                    </a:p>
                  </a:txBody>
                  <a:tcPr marT="45726" marB="45726"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Yes</a:t>
                      </a:r>
                    </a:p>
                  </a:txBody>
                  <a:tcPr marT="45726" marB="45726"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solidFill>
                      <a:schemeClr val="bg1"/>
                    </a:solidFill>
                  </a:tcPr>
                </a:tc>
              </a:tr>
            </a:tbl>
          </a:graphicData>
        </a:graphic>
      </p:graphicFrame>
      <p:sp>
        <p:nvSpPr>
          <p:cNvPr id="75849" name="Text Box 71"/>
          <p:cNvSpPr txBox="1">
            <a:spLocks noChangeArrowheads="1"/>
          </p:cNvSpPr>
          <p:nvPr/>
        </p:nvSpPr>
        <p:spPr bwMode="auto">
          <a:xfrm>
            <a:off x="239713" y="617538"/>
            <a:ext cx="3435350"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Friday Agenda Item 2.09</a:t>
            </a:r>
          </a:p>
        </p:txBody>
      </p:sp>
      <p:sp>
        <p:nvSpPr>
          <p:cNvPr id="75850" name="Text Box 73"/>
          <p:cNvSpPr txBox="1">
            <a:spLocks noChangeArrowheads="1"/>
          </p:cNvSpPr>
          <p:nvPr/>
        </p:nvSpPr>
        <p:spPr bwMode="auto">
          <a:xfrm>
            <a:off x="741363" y="6145213"/>
            <a:ext cx="4156075" cy="304800"/>
          </a:xfrm>
          <a:prstGeom prst="rect">
            <a:avLst/>
          </a:prstGeom>
          <a:noFill/>
          <a:ln w="9525">
            <a:noFill/>
            <a:miter lim="800000"/>
            <a:headEnd/>
            <a:tailEnd/>
          </a:ln>
        </p:spPr>
        <p:txBody>
          <a:bodyPr wrap="none">
            <a:spAutoFit/>
          </a:bodyPr>
          <a:lstStyle/>
          <a:p>
            <a:pPr algn="ctr" eaLnBrk="0" hangingPunct="0"/>
            <a:r>
              <a:rPr lang="en-US" sz="1400">
                <a:hlinkClick r:id="rId3"/>
              </a:rPr>
              <a:t>http://www.ieee.org/web/standards/home/index.html</a:t>
            </a:r>
            <a:endParaRPr lang="en-US" sz="1400"/>
          </a:p>
        </p:txBody>
      </p:sp>
      <p:sp>
        <p:nvSpPr>
          <p:cNvPr id="4" name="5-Point Star 3"/>
          <p:cNvSpPr/>
          <p:nvPr/>
        </p:nvSpPr>
        <p:spPr bwMode="auto">
          <a:xfrm>
            <a:off x="8170863" y="1074738"/>
            <a:ext cx="276225" cy="304800"/>
          </a:xfrm>
          <a:prstGeom prst="star5">
            <a:avLst/>
          </a:prstGeom>
          <a:solidFill>
            <a:srgbClr val="FFC000"/>
          </a:solidFill>
          <a:ln w="12700" cap="flat" cmpd="sng" algn="ctr">
            <a:solidFill>
              <a:schemeClr val="tx1"/>
            </a:solidFill>
            <a:prstDash val="solid"/>
            <a:round/>
            <a:headEnd type="none" w="sm" len="sm"/>
            <a:tailEnd type="none" w="sm" len="sm"/>
          </a:ln>
          <a:effectLst/>
          <a:extLst/>
        </p:spPr>
        <p:txBody>
          <a:bodyPr/>
          <a:lstStyle/>
          <a:p>
            <a:pPr algn="ctr" eaLnBrk="0" hangingPunct="0">
              <a:defRPr/>
            </a:pPr>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5" name="Rectangle 2"/>
          <p:cNvSpPr>
            <a:spLocks noGrp="1" noChangeArrowheads="1"/>
          </p:cNvSpPr>
          <p:nvPr>
            <p:ph type="title"/>
          </p:nvPr>
        </p:nvSpPr>
        <p:spPr>
          <a:xfrm>
            <a:off x="685800" y="847725"/>
            <a:ext cx="7772400" cy="635000"/>
          </a:xfrm>
        </p:spPr>
        <p:txBody>
          <a:bodyPr/>
          <a:lstStyle/>
          <a:p>
            <a:r>
              <a:rPr lang="en-AU" smtClean="0"/>
              <a:t>802.11 drafts to ISO/IEC JTC1/SC6</a:t>
            </a:r>
          </a:p>
        </p:txBody>
      </p:sp>
      <p:sp>
        <p:nvSpPr>
          <p:cNvPr id="77826" name="Content Placeholder 6"/>
          <p:cNvSpPr>
            <a:spLocks noGrp="1"/>
          </p:cNvSpPr>
          <p:nvPr>
            <p:ph idx="1"/>
          </p:nvPr>
        </p:nvSpPr>
        <p:spPr>
          <a:xfrm>
            <a:off x="174625" y="5661025"/>
            <a:ext cx="8839200" cy="739775"/>
          </a:xfrm>
        </p:spPr>
        <p:txBody>
          <a:bodyPr/>
          <a:lstStyle/>
          <a:p>
            <a:pPr marL="0" indent="0">
              <a:buFontTx/>
              <a:buNone/>
            </a:pPr>
            <a:r>
              <a:rPr lang="en-AU" sz="2000" smtClean="0"/>
              <a:t>The WG told SC6 it will liaise 802.11ac as soon as it passes a LB</a:t>
            </a:r>
          </a:p>
          <a:p>
            <a:pPr marL="0" indent="0">
              <a:buFontTx/>
              <a:buNone/>
            </a:pPr>
            <a:r>
              <a:rPr lang="en-AU" sz="2000" smtClean="0"/>
              <a:t>802.11-2012  will be submitted to SC6 when approved by the SASB – early 2012</a:t>
            </a:r>
          </a:p>
          <a:p>
            <a:pPr marL="457200" lvl="1" indent="0">
              <a:buFontTx/>
              <a:buNone/>
            </a:pPr>
            <a:endParaRPr lang="en-AU" smtClean="0"/>
          </a:p>
          <a:p>
            <a:pPr marL="457200" lvl="1" indent="0">
              <a:buFontTx/>
              <a:buNone/>
            </a:pPr>
            <a:endParaRPr lang="en-AU" smtClean="0"/>
          </a:p>
        </p:txBody>
      </p:sp>
      <p:sp>
        <p:nvSpPr>
          <p:cNvPr id="77827" name="Slide Number Placeholder 5"/>
          <p:cNvSpPr>
            <a:spLocks noGrp="1"/>
          </p:cNvSpPr>
          <p:nvPr>
            <p:ph type="sldNum" sz="quarter" idx="12"/>
          </p:nvPr>
        </p:nvSpPr>
        <p:spPr>
          <a:xfrm>
            <a:off x="8039100" y="6475413"/>
            <a:ext cx="504825" cy="182562"/>
          </a:xfrm>
          <a:noFill/>
          <a:ln>
            <a:miter lim="800000"/>
            <a:headEnd/>
            <a:tailEnd/>
          </a:ln>
        </p:spPr>
        <p:txBody>
          <a:bodyPr/>
          <a:lstStyle/>
          <a:p>
            <a:pPr algn="r"/>
            <a:r>
              <a:rPr lang="en-US" smtClean="0"/>
              <a:t>Slide </a:t>
            </a:r>
            <a:fld id="{ED37977E-0AA1-4438-8B66-87E769A9EA6F}" type="slidenum">
              <a:rPr lang="en-US" smtClean="0"/>
              <a:pPr algn="r"/>
              <a:t>47</a:t>
            </a:fld>
            <a:endParaRPr lang="en-US" smtClean="0"/>
          </a:p>
        </p:txBody>
      </p:sp>
      <p:graphicFrame>
        <p:nvGraphicFramePr>
          <p:cNvPr id="9" name="Table 8"/>
          <p:cNvGraphicFramePr>
            <a:graphicFrameLocks noGrp="1"/>
          </p:cNvGraphicFramePr>
          <p:nvPr/>
        </p:nvGraphicFramePr>
        <p:xfrm>
          <a:off x="228600" y="1600200"/>
          <a:ext cx="4038600" cy="3748088"/>
        </p:xfrm>
        <a:graphic>
          <a:graphicData uri="http://schemas.openxmlformats.org/drawingml/2006/table">
            <a:tbl>
              <a:tblPr firstRow="1" bandRow="1">
                <a:tableStyleId>{073A0DAA-6AF3-43AB-8588-CEC1D06C72B9}</a:tableStyleId>
              </a:tblPr>
              <a:tblGrid>
                <a:gridCol w="1198336"/>
                <a:gridCol w="1420132"/>
                <a:gridCol w="1420132"/>
              </a:tblGrid>
              <a:tr h="518063">
                <a:tc>
                  <a:txBody>
                    <a:bodyPr/>
                    <a:lstStyle/>
                    <a:p>
                      <a:r>
                        <a:rPr lang="en-AU" sz="1600" dirty="0" smtClean="0"/>
                        <a:t>Task Group</a:t>
                      </a:r>
                      <a:endParaRPr lang="en-AU" sz="1600" dirty="0"/>
                    </a:p>
                  </a:txBody>
                  <a:tcPr marT="45703" marB="45703"/>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AU" sz="1600" dirty="0" smtClean="0"/>
                        <a:t>After Okinawa</a:t>
                      </a:r>
                    </a:p>
                  </a:txBody>
                  <a:tcPr marT="45703" marB="45703"/>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AU" sz="1600" dirty="0" smtClean="0"/>
                    </a:p>
                  </a:txBody>
                  <a:tcPr marT="45703" marB="45703"/>
                </a:tc>
              </a:tr>
              <a:tr h="304735">
                <a:tc>
                  <a:txBody>
                    <a:bodyPr/>
                    <a:lstStyle/>
                    <a:p>
                      <a:r>
                        <a:rPr lang="en-AU" sz="2000" b="1" dirty="0" err="1" smtClean="0"/>
                        <a:t>TGae</a:t>
                      </a:r>
                      <a:endParaRPr lang="en-AU" sz="2000" b="1" dirty="0"/>
                    </a:p>
                  </a:txBody>
                  <a:tcPr marT="45703" marB="45703"/>
                </a:tc>
                <a:tc>
                  <a:txBody>
                    <a:bodyPr/>
                    <a:lstStyle/>
                    <a:p>
                      <a:pPr algn="ctr"/>
                      <a:r>
                        <a:rPr lang="en-AU" sz="2000" dirty="0" err="1" smtClean="0">
                          <a:solidFill>
                            <a:srgbClr val="FF0000"/>
                          </a:solidFill>
                        </a:rPr>
                        <a:t>D5.0</a:t>
                      </a:r>
                      <a:endParaRPr lang="en-AU" sz="2000" dirty="0">
                        <a:solidFill>
                          <a:srgbClr val="FF0000"/>
                        </a:solidFill>
                      </a:endParaRPr>
                    </a:p>
                  </a:txBody>
                  <a:tcPr marT="45703" marB="45703"/>
                </a:tc>
                <a:tc>
                  <a:txBody>
                    <a:bodyPr/>
                    <a:lstStyle/>
                    <a:p>
                      <a:pPr algn="ctr"/>
                      <a:endParaRPr lang="en-AU" sz="2000" dirty="0">
                        <a:solidFill>
                          <a:srgbClr val="FF0000"/>
                        </a:solidFill>
                      </a:endParaRPr>
                    </a:p>
                  </a:txBody>
                  <a:tcPr marT="45703" marB="45703"/>
                </a:tc>
              </a:tr>
              <a:tr h="304735">
                <a:tc>
                  <a:txBody>
                    <a:bodyPr/>
                    <a:lstStyle/>
                    <a:p>
                      <a:r>
                        <a:rPr lang="en-AU" sz="2000" b="1" dirty="0" err="1" smtClean="0"/>
                        <a:t>TGaa</a:t>
                      </a:r>
                      <a:endParaRPr lang="en-AU" sz="2000" b="1" dirty="0"/>
                    </a:p>
                  </a:txBody>
                  <a:tcPr marT="45703" marB="45703"/>
                </a:tc>
                <a:tc>
                  <a:txBody>
                    <a:bodyPr/>
                    <a:lstStyle/>
                    <a:p>
                      <a:pPr algn="ctr"/>
                      <a:r>
                        <a:rPr lang="en-AU" sz="2000" dirty="0" err="1" smtClean="0">
                          <a:solidFill>
                            <a:srgbClr val="FF0000"/>
                          </a:solidFill>
                        </a:rPr>
                        <a:t>D6.0</a:t>
                      </a:r>
                      <a:endParaRPr lang="en-AU" sz="2000" dirty="0">
                        <a:solidFill>
                          <a:srgbClr val="FF0000"/>
                        </a:solidFill>
                      </a:endParaRPr>
                    </a:p>
                  </a:txBody>
                  <a:tcPr marT="45703" marB="45703"/>
                </a:tc>
                <a:tc>
                  <a:txBody>
                    <a:bodyPr/>
                    <a:lstStyle/>
                    <a:p>
                      <a:pPr algn="ctr"/>
                      <a:endParaRPr lang="en-AU" sz="2000" dirty="0">
                        <a:solidFill>
                          <a:srgbClr val="FF0000"/>
                        </a:solidFill>
                      </a:endParaRPr>
                    </a:p>
                  </a:txBody>
                  <a:tcPr marT="45703" marB="45703"/>
                </a:tc>
              </a:tr>
              <a:tr h="304735">
                <a:tc>
                  <a:txBody>
                    <a:bodyPr/>
                    <a:lstStyle/>
                    <a:p>
                      <a:r>
                        <a:rPr lang="en-AU" sz="2000" b="1" dirty="0" err="1" smtClean="0"/>
                        <a:t>TGac</a:t>
                      </a:r>
                      <a:endParaRPr lang="en-AU" sz="2000" b="1" dirty="0"/>
                    </a:p>
                  </a:txBody>
                  <a:tcPr marT="45703" marB="45703"/>
                </a:tc>
                <a:tc>
                  <a:txBody>
                    <a:bodyPr/>
                    <a:lstStyle/>
                    <a:p>
                      <a:pPr algn="ctr"/>
                      <a:r>
                        <a:rPr lang="en-AU" sz="2000" dirty="0" smtClean="0">
                          <a:solidFill>
                            <a:schemeClr val="tx1"/>
                          </a:solidFill>
                        </a:rPr>
                        <a:t>-</a:t>
                      </a:r>
                      <a:endParaRPr lang="en-AU" sz="2000" dirty="0">
                        <a:solidFill>
                          <a:schemeClr val="tx1"/>
                        </a:solidFill>
                      </a:endParaRPr>
                    </a:p>
                  </a:txBody>
                  <a:tcPr marT="45703" marB="45703"/>
                </a:tc>
                <a:tc>
                  <a:txBody>
                    <a:bodyPr/>
                    <a:lstStyle/>
                    <a:p>
                      <a:pPr algn="ctr"/>
                      <a:endParaRPr lang="en-AU" sz="2000" dirty="0">
                        <a:solidFill>
                          <a:schemeClr val="tx1"/>
                        </a:solidFill>
                      </a:endParaRPr>
                    </a:p>
                  </a:txBody>
                  <a:tcPr marT="45703" marB="45703"/>
                </a:tc>
              </a:tr>
              <a:tr h="304735">
                <a:tc>
                  <a:txBody>
                    <a:bodyPr/>
                    <a:lstStyle/>
                    <a:p>
                      <a:r>
                        <a:rPr lang="en-AU" sz="2000" b="1" dirty="0" err="1" smtClean="0"/>
                        <a:t>TGmb</a:t>
                      </a:r>
                      <a:endParaRPr lang="en-AU" sz="2000" b="1" dirty="0"/>
                    </a:p>
                  </a:txBody>
                  <a:tcPr marT="45703" marB="45703"/>
                </a:tc>
                <a:tc>
                  <a:txBody>
                    <a:bodyPr/>
                    <a:lstStyle/>
                    <a:p>
                      <a:pPr algn="ctr"/>
                      <a:r>
                        <a:rPr lang="en-AU" sz="2000" dirty="0" smtClean="0">
                          <a:solidFill>
                            <a:srgbClr val="FF0000"/>
                          </a:solidFill>
                        </a:rPr>
                        <a:t>D10.0</a:t>
                      </a:r>
                      <a:endParaRPr lang="en-AU" sz="2000" dirty="0">
                        <a:solidFill>
                          <a:srgbClr val="FF0000"/>
                        </a:solidFill>
                      </a:endParaRPr>
                    </a:p>
                  </a:txBody>
                  <a:tcPr marT="45703" marB="45703"/>
                </a:tc>
                <a:tc>
                  <a:txBody>
                    <a:bodyPr/>
                    <a:lstStyle/>
                    <a:p>
                      <a:pPr algn="ctr"/>
                      <a:endParaRPr lang="en-AU" sz="2000" dirty="0">
                        <a:solidFill>
                          <a:srgbClr val="FF0000"/>
                        </a:solidFill>
                      </a:endParaRPr>
                    </a:p>
                  </a:txBody>
                  <a:tcPr marT="45703" marB="45703"/>
                </a:tc>
              </a:tr>
              <a:tr h="304735">
                <a:tc>
                  <a:txBody>
                    <a:bodyPr/>
                    <a:lstStyle/>
                    <a:p>
                      <a:r>
                        <a:rPr lang="en-AU" sz="2000" b="1" dirty="0" err="1" smtClean="0"/>
                        <a:t>TGs</a:t>
                      </a:r>
                      <a:endParaRPr lang="en-AU" sz="2000" b="1" dirty="0"/>
                    </a:p>
                  </a:txBody>
                  <a:tcPr marT="45703" marB="45703"/>
                </a:tc>
                <a:tc>
                  <a:txBody>
                    <a:bodyPr/>
                    <a:lstStyle/>
                    <a:p>
                      <a:pPr algn="ctr"/>
                      <a:r>
                        <a:rPr lang="en-AU" sz="1800" dirty="0" smtClean="0">
                          <a:solidFill>
                            <a:schemeClr val="tx1"/>
                          </a:solidFill>
                        </a:rPr>
                        <a:t>-</a:t>
                      </a:r>
                      <a:endParaRPr lang="en-AU" sz="1800" dirty="0">
                        <a:solidFill>
                          <a:schemeClr val="tx1"/>
                        </a:solidFill>
                      </a:endParaRPr>
                    </a:p>
                  </a:txBody>
                  <a:tcPr marT="45703" marB="45703"/>
                </a:tc>
                <a:tc>
                  <a:txBody>
                    <a:bodyPr/>
                    <a:lstStyle/>
                    <a:p>
                      <a:pPr algn="ctr"/>
                      <a:endParaRPr lang="en-AU" sz="1800" dirty="0">
                        <a:solidFill>
                          <a:schemeClr val="tx1"/>
                        </a:solidFill>
                      </a:endParaRPr>
                    </a:p>
                  </a:txBody>
                  <a:tcPr marT="45703" marB="45703"/>
                </a:tc>
              </a:tr>
              <a:tr h="304735">
                <a:tc>
                  <a:txBody>
                    <a:bodyPr/>
                    <a:lstStyle/>
                    <a:p>
                      <a:r>
                        <a:rPr lang="en-AU" sz="2000" b="1" dirty="0" err="1" smtClean="0"/>
                        <a:t>TGu</a:t>
                      </a:r>
                      <a:endParaRPr lang="en-AU" sz="2000" b="1" dirty="0"/>
                    </a:p>
                  </a:txBody>
                  <a:tcPr marT="45703" marB="45703"/>
                </a:tc>
                <a:tc>
                  <a:txBody>
                    <a:bodyPr/>
                    <a:lstStyle/>
                    <a:p>
                      <a:pPr algn="ctr"/>
                      <a:r>
                        <a:rPr lang="en-AU" sz="1800" dirty="0" smtClean="0">
                          <a:solidFill>
                            <a:schemeClr val="tx1"/>
                          </a:solidFill>
                        </a:rPr>
                        <a:t>-</a:t>
                      </a:r>
                      <a:endParaRPr lang="en-AU" sz="1800" dirty="0">
                        <a:solidFill>
                          <a:schemeClr val="tx1"/>
                        </a:solidFill>
                      </a:endParaRPr>
                    </a:p>
                  </a:txBody>
                  <a:tcPr marT="45703" marB="45703"/>
                </a:tc>
                <a:tc>
                  <a:txBody>
                    <a:bodyPr/>
                    <a:lstStyle/>
                    <a:p>
                      <a:pPr algn="ctr"/>
                      <a:endParaRPr lang="en-AU" sz="1800" dirty="0">
                        <a:solidFill>
                          <a:schemeClr val="tx1"/>
                        </a:solidFill>
                      </a:endParaRPr>
                    </a:p>
                  </a:txBody>
                  <a:tcPr marT="45703" marB="45703"/>
                </a:tc>
              </a:tr>
              <a:tr h="304735">
                <a:tc>
                  <a:txBody>
                    <a:bodyPr/>
                    <a:lstStyle/>
                    <a:p>
                      <a:r>
                        <a:rPr lang="en-AU" sz="2000" b="1" dirty="0" err="1" smtClean="0"/>
                        <a:t>TGv</a:t>
                      </a:r>
                      <a:endParaRPr lang="en-AU" sz="2000" b="1" dirty="0"/>
                    </a:p>
                  </a:txBody>
                  <a:tcPr marT="45703" marB="45703"/>
                </a:tc>
                <a:tc>
                  <a:txBody>
                    <a:bodyPr/>
                    <a:lstStyle/>
                    <a:p>
                      <a:pPr algn="ctr"/>
                      <a:r>
                        <a:rPr lang="en-AU" sz="1800" dirty="0" smtClean="0">
                          <a:solidFill>
                            <a:schemeClr val="tx1"/>
                          </a:solidFill>
                        </a:rPr>
                        <a:t>-</a:t>
                      </a:r>
                      <a:endParaRPr lang="en-AU" sz="1800" dirty="0">
                        <a:solidFill>
                          <a:schemeClr val="tx1"/>
                        </a:solidFill>
                      </a:endParaRPr>
                    </a:p>
                  </a:txBody>
                  <a:tcPr marT="45703" marB="45703"/>
                </a:tc>
                <a:tc>
                  <a:txBody>
                    <a:bodyPr/>
                    <a:lstStyle/>
                    <a:p>
                      <a:pPr algn="ctr"/>
                      <a:endParaRPr lang="en-AU" sz="1800" dirty="0">
                        <a:solidFill>
                          <a:schemeClr val="tx1"/>
                        </a:solidFill>
                      </a:endParaRPr>
                    </a:p>
                  </a:txBody>
                  <a:tcPr marT="45703" marB="45703"/>
                </a:tc>
              </a:tr>
              <a:tr h="304735">
                <a:tc>
                  <a:txBody>
                    <a:bodyPr/>
                    <a:lstStyle/>
                    <a:p>
                      <a:r>
                        <a:rPr lang="en-AU" sz="2000" b="1" dirty="0" err="1" smtClean="0"/>
                        <a:t>TGz</a:t>
                      </a:r>
                      <a:endParaRPr lang="en-AU" sz="2000" b="1" dirty="0"/>
                    </a:p>
                  </a:txBody>
                  <a:tcPr marT="45703" marB="45703"/>
                </a:tc>
                <a:tc>
                  <a:txBody>
                    <a:bodyPr/>
                    <a:lstStyle/>
                    <a:p>
                      <a:pPr algn="ctr"/>
                      <a:r>
                        <a:rPr lang="en-AU" sz="1800" dirty="0" smtClean="0">
                          <a:solidFill>
                            <a:schemeClr val="tx1"/>
                          </a:solidFill>
                        </a:rPr>
                        <a:t>-</a:t>
                      </a:r>
                      <a:endParaRPr lang="en-AU" sz="1800" dirty="0">
                        <a:solidFill>
                          <a:schemeClr val="tx1"/>
                        </a:solidFill>
                      </a:endParaRPr>
                    </a:p>
                  </a:txBody>
                  <a:tcPr marT="45703" marB="45703"/>
                </a:tc>
                <a:tc>
                  <a:txBody>
                    <a:bodyPr/>
                    <a:lstStyle/>
                    <a:p>
                      <a:pPr algn="ctr"/>
                      <a:endParaRPr lang="en-AU" sz="1800" dirty="0">
                        <a:solidFill>
                          <a:schemeClr val="tx1"/>
                        </a:solidFill>
                      </a:endParaRPr>
                    </a:p>
                  </a:txBody>
                  <a:tcPr marT="45703" marB="45703"/>
                </a:tc>
              </a:tr>
            </a:tbl>
          </a:graphicData>
        </a:graphic>
      </p:graphicFrame>
      <p:sp>
        <p:nvSpPr>
          <p:cNvPr id="77870" name="Text Box 71"/>
          <p:cNvSpPr txBox="1">
            <a:spLocks noChangeArrowheads="1"/>
          </p:cNvSpPr>
          <p:nvPr/>
        </p:nvSpPr>
        <p:spPr bwMode="auto">
          <a:xfrm>
            <a:off x="231775" y="617538"/>
            <a:ext cx="3451225" cy="461962"/>
          </a:xfrm>
          <a:prstGeom prst="rect">
            <a:avLst/>
          </a:prstGeom>
          <a:noFill/>
          <a:ln w="9525">
            <a:noFill/>
            <a:miter lim="800000"/>
            <a:headEnd/>
            <a:tailEnd/>
          </a:ln>
        </p:spPr>
        <p:txBody>
          <a:bodyPr wrap="none">
            <a:spAutoFit/>
          </a:bodyPr>
          <a:lstStyle/>
          <a:p>
            <a:pPr algn="ctr" eaLnBrk="0" hangingPunct="0"/>
            <a:r>
              <a:rPr lang="en-US">
                <a:solidFill>
                  <a:schemeClr val="tx2"/>
                </a:solidFill>
              </a:rPr>
              <a:t>Friday Agenda Item 2.10</a:t>
            </a:r>
          </a:p>
        </p:txBody>
      </p:sp>
      <p:sp>
        <p:nvSpPr>
          <p:cNvPr id="77871"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Title 1"/>
          <p:cNvSpPr>
            <a:spLocks noGrp="1"/>
          </p:cNvSpPr>
          <p:nvPr>
            <p:ph type="title"/>
          </p:nvPr>
        </p:nvSpPr>
        <p:spPr>
          <a:xfrm>
            <a:off x="685800" y="811213"/>
            <a:ext cx="7772400" cy="547687"/>
          </a:xfrm>
        </p:spPr>
        <p:txBody>
          <a:bodyPr/>
          <a:lstStyle/>
          <a:p>
            <a:r>
              <a:rPr lang="en-US" smtClean="0"/>
              <a:t>myBallot - Sponsor Ballot Tool Change</a:t>
            </a:r>
          </a:p>
        </p:txBody>
      </p:sp>
      <p:sp>
        <p:nvSpPr>
          <p:cNvPr id="79874" name="Content Placeholder 2"/>
          <p:cNvSpPr>
            <a:spLocks noGrp="1"/>
          </p:cNvSpPr>
          <p:nvPr>
            <p:ph idx="1"/>
          </p:nvPr>
        </p:nvSpPr>
        <p:spPr>
          <a:xfrm>
            <a:off x="290513" y="1306513"/>
            <a:ext cx="8226425" cy="4949825"/>
          </a:xfrm>
        </p:spPr>
        <p:txBody>
          <a:bodyPr/>
          <a:lstStyle/>
          <a:p>
            <a:pPr marL="0" indent="0">
              <a:buFontTx/>
              <a:buNone/>
            </a:pPr>
            <a:r>
              <a:rPr lang="en-US" sz="2000" smtClean="0"/>
              <a:t>Sponsor Ballot Vote Change allows a sponsor balloter to make a vote change, from Disapprove to either Approve or Abstain, after the ballot has closed. </a:t>
            </a:r>
          </a:p>
          <a:p>
            <a:pPr marL="0" indent="0">
              <a:buFontTx/>
              <a:buNone/>
            </a:pPr>
            <a:r>
              <a:rPr lang="en-US" sz="2000" smtClean="0"/>
              <a:t>The balloter simply logs onto myProject, myBallot Activity and changes their vote. This eliminates the need for the balloter to email the sponsor or working group chair with a vote change, the system will do that automatically.</a:t>
            </a:r>
            <a:br>
              <a:rPr lang="en-US" sz="2000" smtClean="0"/>
            </a:br>
            <a:r>
              <a:rPr lang="en-US" sz="2000" smtClean="0"/>
              <a:t/>
            </a:r>
            <a:br>
              <a:rPr lang="en-US" sz="2000" smtClean="0"/>
            </a:br>
            <a:r>
              <a:rPr lang="en-US" sz="2000" smtClean="0"/>
              <a:t>To help you better understand how the functionality works, click on the link below:</a:t>
            </a:r>
            <a:br>
              <a:rPr lang="en-US" sz="2000" smtClean="0"/>
            </a:br>
            <a:r>
              <a:rPr lang="en-US" sz="2000" b="0" smtClean="0">
                <a:hlinkClick r:id="rId2"/>
              </a:rPr>
              <a:t>https://mentor.ieee.org/etools_documentation/dcn/11/etools_documentation-11-0016-01-MYBA-vote-change.pdf</a:t>
            </a:r>
            <a:r>
              <a:rPr lang="en-US" sz="2000" smtClean="0"/>
              <a:t/>
            </a:r>
            <a:br>
              <a:rPr lang="en-US" sz="2000" smtClean="0"/>
            </a:br>
            <a:r>
              <a:rPr lang="en-US" sz="2000" smtClean="0"/>
              <a:t/>
            </a:r>
            <a:br>
              <a:rPr lang="en-US" sz="2000" smtClean="0"/>
            </a:br>
            <a:r>
              <a:rPr lang="en-US" sz="2000" smtClean="0"/>
              <a:t>If you have any questions, please contact myproject-admin@standards.ieee.org</a:t>
            </a:r>
            <a:br>
              <a:rPr lang="en-US" sz="2000" smtClean="0"/>
            </a:br>
            <a:r>
              <a:rPr lang="en-US" sz="2000" smtClean="0"/>
              <a:t/>
            </a:r>
            <a:br>
              <a:rPr lang="en-US" sz="2000" smtClean="0"/>
            </a:br>
            <a:endParaRPr lang="en-US" sz="2000" smtClean="0"/>
          </a:p>
        </p:txBody>
      </p:sp>
      <p:sp>
        <p:nvSpPr>
          <p:cNvPr id="7987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7987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79877"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83C19241-E076-4C04-82D9-46E65521DA03}" type="slidenum">
              <a:rPr lang="en-US" smtClean="0"/>
              <a:pPr/>
              <a:t>48</a:t>
            </a:fld>
            <a:endParaRPr lang="en-US" smtClean="0"/>
          </a:p>
        </p:txBody>
      </p:sp>
      <p:sp>
        <p:nvSpPr>
          <p:cNvPr id="79878"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6.1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7"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80898"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0899"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DE5378DD-6C82-4B7D-B51E-81C383F972B4}" type="slidenum">
              <a:rPr lang="en-US" smtClean="0"/>
              <a:pPr/>
              <a:t>49</a:t>
            </a:fld>
            <a:endParaRPr lang="en-US" smtClean="0"/>
          </a:p>
        </p:txBody>
      </p:sp>
      <p:sp>
        <p:nvSpPr>
          <p:cNvPr id="80900" name="Rectangle 2"/>
          <p:cNvSpPr>
            <a:spLocks noGrp="1" noChangeArrowheads="1"/>
          </p:cNvSpPr>
          <p:nvPr>
            <p:ph type="title"/>
          </p:nvPr>
        </p:nvSpPr>
        <p:spPr>
          <a:xfrm>
            <a:off x="685800" y="927100"/>
            <a:ext cx="7772400" cy="352425"/>
          </a:xfrm>
        </p:spPr>
        <p:txBody>
          <a:bodyPr/>
          <a:lstStyle/>
          <a:p>
            <a:r>
              <a:rPr lang="en-US" sz="2800" smtClean="0"/>
              <a:t>EC November Workshop</a:t>
            </a:r>
          </a:p>
        </p:txBody>
      </p:sp>
      <p:sp>
        <p:nvSpPr>
          <p:cNvPr id="62469" name="Rectangle 3"/>
          <p:cNvSpPr>
            <a:spLocks noGrp="1" noChangeArrowheads="1"/>
          </p:cNvSpPr>
          <p:nvPr>
            <p:ph type="body" idx="1"/>
          </p:nvPr>
        </p:nvSpPr>
        <p:spPr>
          <a:xfrm>
            <a:off x="295275" y="1379538"/>
            <a:ext cx="8707438" cy="4876800"/>
          </a:xfrm>
        </p:spPr>
        <p:txBody>
          <a:bodyPr/>
          <a:lstStyle/>
          <a:p>
            <a:pPr marL="514350" indent="-514350">
              <a:buFontTx/>
              <a:buAutoNum type="arabicPeriod"/>
              <a:defRPr/>
            </a:pPr>
            <a:r>
              <a:rPr lang="en-US" dirty="0" smtClean="0"/>
              <a:t>International engagements of 802</a:t>
            </a:r>
          </a:p>
          <a:p>
            <a:pPr marL="914400" lvl="1" indent="-514350">
              <a:defRPr/>
            </a:pPr>
            <a:r>
              <a:rPr lang="en-US" sz="2400" dirty="0" smtClean="0"/>
              <a:t>ISO, ITU, CCSA, ETSI, …</a:t>
            </a:r>
          </a:p>
          <a:p>
            <a:pPr marL="514350" indent="-514350">
              <a:buFontTx/>
              <a:buAutoNum type="arabicPeriod"/>
              <a:defRPr/>
            </a:pPr>
            <a:r>
              <a:rPr lang="en-US" dirty="0" smtClean="0"/>
              <a:t>802 operating procedures, tools, efficiency and changes in SA</a:t>
            </a:r>
          </a:p>
          <a:p>
            <a:pPr lvl="1">
              <a:defRPr/>
            </a:pPr>
            <a:r>
              <a:rPr lang="en-US" sz="2400" dirty="0" smtClean="0"/>
              <a:t>myBallot, RevCom, NesCom, meeting fees, Get802, </a:t>
            </a:r>
            <a:r>
              <a:rPr lang="en-US" sz="2400" dirty="0" err="1" smtClean="0"/>
              <a:t>etc</a:t>
            </a:r>
            <a:endParaRPr lang="en-US" sz="2400" dirty="0" smtClean="0"/>
          </a:p>
          <a:p>
            <a:pPr lvl="1">
              <a:defRPr/>
            </a:pPr>
            <a:r>
              <a:rPr lang="en-US" sz="2400" dirty="0" smtClean="0"/>
              <a:t>Meeting tools</a:t>
            </a:r>
          </a:p>
          <a:p>
            <a:pPr marL="514350" indent="-514350">
              <a:buFontTx/>
              <a:buAutoNum type="arabicPeriod"/>
              <a:defRPr/>
            </a:pPr>
            <a:r>
              <a:rPr lang="en-US" dirty="0" smtClean="0"/>
              <a:t>Strategic Discussions</a:t>
            </a:r>
          </a:p>
          <a:p>
            <a:pPr>
              <a:defRPr/>
            </a:pPr>
            <a:r>
              <a:rPr lang="en-US" dirty="0" smtClean="0"/>
              <a:t>Issues and opportunities in partnering with other SDOs</a:t>
            </a:r>
          </a:p>
          <a:p>
            <a:pPr>
              <a:defRPr/>
            </a:pPr>
            <a:r>
              <a:rPr lang="en-US" dirty="0" smtClean="0"/>
              <a:t>802 architecture</a:t>
            </a:r>
          </a:p>
          <a:p>
            <a:pPr>
              <a:defRPr/>
            </a:pPr>
            <a:r>
              <a:rPr lang="en-US" dirty="0" smtClean="0"/>
              <a:t>Organization of 802</a:t>
            </a:r>
          </a:p>
          <a:p>
            <a:pPr>
              <a:defRPr/>
            </a:pPr>
            <a:r>
              <a:rPr lang="en-US" dirty="0" smtClean="0"/>
              <a:t>IEEE as Standards  service provider</a:t>
            </a:r>
          </a:p>
          <a:p>
            <a:pPr marL="514350" indent="-514350">
              <a:buFontTx/>
              <a:buAutoNum type="arabicPeriod"/>
              <a:defRPr/>
            </a:pPr>
            <a:endParaRPr lang="en-US" dirty="0"/>
          </a:p>
        </p:txBody>
      </p:sp>
      <p:sp>
        <p:nvSpPr>
          <p:cNvPr id="80902" name="Text Box 4"/>
          <p:cNvSpPr txBox="1">
            <a:spLocks noChangeArrowheads="1"/>
          </p:cNvSpPr>
          <p:nvPr/>
        </p:nvSpPr>
        <p:spPr bwMode="auto">
          <a:xfrm>
            <a:off x="428625"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6.2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2530"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F62C21E3-67E9-4688-9DA0-1324584FFE38}" type="slidenum">
              <a:rPr lang="en-US" smtClean="0"/>
              <a:pPr/>
              <a:t>5</a:t>
            </a:fld>
            <a:endParaRPr lang="en-US" smtClean="0"/>
          </a:p>
        </p:txBody>
      </p:sp>
      <p:sp>
        <p:nvSpPr>
          <p:cNvPr id="22531" name="Rectangle 2"/>
          <p:cNvSpPr>
            <a:spLocks noGrp="1" noChangeArrowheads="1"/>
          </p:cNvSpPr>
          <p:nvPr>
            <p:ph type="title"/>
          </p:nvPr>
        </p:nvSpPr>
        <p:spPr>
          <a:xfrm>
            <a:off x="1335088" y="685800"/>
            <a:ext cx="7123112" cy="547688"/>
          </a:xfrm>
        </p:spPr>
        <p:txBody>
          <a:bodyPr/>
          <a:lstStyle/>
          <a:p>
            <a:r>
              <a:rPr lang="en-US" smtClean="0"/>
              <a:t>NE</a:t>
            </a:r>
            <a:r>
              <a:rPr lang="en-US" b="0" smtClean="0"/>
              <a:t>W</a:t>
            </a:r>
            <a:r>
              <a:rPr lang="en-US" smtClean="0"/>
              <a:t> PARS</a:t>
            </a:r>
          </a:p>
        </p:txBody>
      </p:sp>
      <p:sp>
        <p:nvSpPr>
          <p:cNvPr id="6149" name="Rectangle 4"/>
          <p:cNvSpPr>
            <a:spLocks noChangeArrowheads="1"/>
          </p:cNvSpPr>
          <p:nvPr/>
        </p:nvSpPr>
        <p:spPr bwMode="auto">
          <a:xfrm>
            <a:off x="0" y="1233488"/>
            <a:ext cx="9091613" cy="3914775"/>
          </a:xfrm>
          <a:prstGeom prst="rect">
            <a:avLst/>
          </a:prstGeom>
          <a:noFill/>
          <a:ln w="9525">
            <a:solidFill>
              <a:srgbClr val="33CC33"/>
            </a:solidFill>
            <a:miter lim="800000"/>
            <a:headEnd/>
            <a:tailEnd/>
          </a:ln>
          <a:effectLst/>
          <a:extLst/>
        </p:spPr>
        <p:txBody>
          <a:bodyPr lIns="92075" tIns="46038" rIns="92075" bIns="46038"/>
          <a:lstStyle/>
          <a:p>
            <a:pPr eaLnBrk="0" hangingPunct="0">
              <a:defRPr/>
            </a:pPr>
            <a:r>
              <a:rPr lang="en-US" sz="1600" dirty="0"/>
              <a:t>The following PARs are to be considered November 06-11, 2011, during the 802 plenary meeting in Atlanta, GA:</a:t>
            </a:r>
          </a:p>
          <a:p>
            <a:pPr eaLnBrk="0" hangingPunct="0">
              <a:defRPr/>
            </a:pPr>
            <a:endParaRPr lang="en-US" sz="1600" dirty="0"/>
          </a:p>
          <a:p>
            <a:pPr lvl="1">
              <a:defRPr/>
            </a:pPr>
            <a:r>
              <a:rPr lang="en-US" sz="1600" dirty="0"/>
              <a:t> </a:t>
            </a:r>
            <a:r>
              <a:rPr lang="en-US" dirty="0"/>
              <a:t> </a:t>
            </a:r>
            <a:r>
              <a:rPr lang="en-US" sz="1800" dirty="0"/>
              <a:t>from .15 - "Key Management Protocol" Rec Practice</a:t>
            </a:r>
          </a:p>
          <a:p>
            <a:pPr marL="285750" indent="-285750">
              <a:buFont typeface="Arial" pitchFamily="34" charset="0"/>
              <a:buChar char="•"/>
              <a:defRPr/>
            </a:pPr>
            <a:r>
              <a:rPr lang="en-US" sz="1800" u="sng" dirty="0">
                <a:hlinkClick r:id="rId2"/>
              </a:rPr>
              <a:t>https://mentor.ieee.org/802.15/dcn/11/15-11-0613-04-0kmp-key-management-protocol-par.pdf</a:t>
            </a:r>
            <a:endParaRPr lang="en-US" sz="1800" dirty="0"/>
          </a:p>
          <a:p>
            <a:pPr marL="285750" indent="-285750">
              <a:buFont typeface="Arial" pitchFamily="34" charset="0"/>
              <a:buChar char="•"/>
              <a:defRPr/>
            </a:pPr>
            <a:r>
              <a:rPr lang="en-US" sz="1800" u="sng" dirty="0">
                <a:hlinkClick r:id="rId3"/>
              </a:rPr>
              <a:t>https://mentor.ieee.org/802.15/dcn/11/15-11-0665-04-0kmp-kmp-5c-draft.doc</a:t>
            </a:r>
            <a:endParaRPr lang="en-US" sz="1800" dirty="0"/>
          </a:p>
          <a:p>
            <a:pPr lvl="1">
              <a:defRPr/>
            </a:pPr>
            <a:endParaRPr lang="en-US" sz="1800" dirty="0"/>
          </a:p>
          <a:p>
            <a:pPr lvl="1">
              <a:defRPr/>
            </a:pPr>
            <a:r>
              <a:rPr lang="en-US" sz="1800" dirty="0"/>
              <a:t>from .22 -   802.22b   "Enhanced Broadband and Monitoring" Amendment</a:t>
            </a:r>
          </a:p>
          <a:p>
            <a:pPr marL="285750" indent="-285750">
              <a:buFont typeface="Arial" pitchFamily="34" charset="0"/>
              <a:buChar char="•"/>
              <a:defRPr/>
            </a:pPr>
            <a:r>
              <a:rPr lang="en-US" sz="1800" u="sng" dirty="0">
                <a:hlinkClick r:id="rId4"/>
              </a:rPr>
              <a:t>https://mentor.ieee.org/802.22/dcn/11/22-11-0118-01-rasg-par-for-enhanced-broadband-and-monitoring-amendment.pdf</a:t>
            </a:r>
            <a:endParaRPr lang="en-US" sz="1800" dirty="0"/>
          </a:p>
          <a:p>
            <a:pPr marL="285750" indent="-285750">
              <a:buFont typeface="Arial" pitchFamily="34" charset="0"/>
              <a:buChar char="•"/>
              <a:defRPr/>
            </a:pPr>
            <a:r>
              <a:rPr lang="en-US" sz="1800" u="sng" dirty="0">
                <a:hlinkClick r:id="rId5"/>
              </a:rPr>
              <a:t>https://mentor.ieee.org/802.22/dcn/11/22-11-0119-01-rasg-5c-for-enhanced-broadband-and-monitoring-amendment.pdf</a:t>
            </a:r>
            <a:endParaRPr lang="en-US" sz="1800" dirty="0"/>
          </a:p>
        </p:txBody>
      </p:sp>
      <p:sp>
        <p:nvSpPr>
          <p:cNvPr id="22533"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22534"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4.1.4 </a:t>
            </a:r>
          </a:p>
        </p:txBody>
      </p:sp>
      <p:sp>
        <p:nvSpPr>
          <p:cNvPr id="22535" name="TextBox 1"/>
          <p:cNvSpPr txBox="1">
            <a:spLocks noChangeArrowheads="1"/>
          </p:cNvSpPr>
          <p:nvPr/>
        </p:nvSpPr>
        <p:spPr bwMode="auto">
          <a:xfrm>
            <a:off x="584200" y="5365750"/>
            <a:ext cx="7659688" cy="923925"/>
          </a:xfrm>
          <a:prstGeom prst="rect">
            <a:avLst/>
          </a:prstGeom>
          <a:noFill/>
          <a:ln w="9525">
            <a:noFill/>
            <a:miter lim="800000"/>
            <a:headEnd/>
            <a:tailEnd/>
          </a:ln>
        </p:spPr>
        <p:txBody>
          <a:bodyPr>
            <a:spAutoFit/>
          </a:bodyPr>
          <a:lstStyle/>
          <a:p>
            <a:pPr eaLnBrk="0" hangingPunct="0"/>
            <a:r>
              <a:rPr lang="en-US" sz="1800"/>
              <a:t>Please go to </a:t>
            </a:r>
            <a:r>
              <a:rPr lang="en-US" sz="1800" u="sng">
                <a:hlinkClick r:id="rId6"/>
              </a:rPr>
              <a:t>http://www.ieee802.org/PARs.shtml</a:t>
            </a:r>
            <a:r>
              <a:rPr lang="en-US" sz="1800"/>
              <a:t> for a additional details</a:t>
            </a:r>
          </a:p>
          <a:p>
            <a:pPr eaLnBrk="0" hangingPunct="0"/>
            <a:r>
              <a:rPr lang="en-US" sz="1800"/>
              <a:t>The SASB meeting series where these will be reviewed begins Dec 6 2011</a:t>
            </a:r>
          </a:p>
          <a:p>
            <a:pPr eaLnBrk="0" hangingPunct="0"/>
            <a:r>
              <a:rPr lang="en-US" sz="1800"/>
              <a:t>All PARs approved by NesCom/SASB</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8294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2947"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BFCFEF09-0BA0-41D3-AD38-0A3AB1AF5B3D}" type="slidenum">
              <a:rPr lang="en-US" smtClean="0"/>
              <a:pPr/>
              <a:t>50</a:t>
            </a:fld>
            <a:endParaRPr lang="en-US" smtClean="0"/>
          </a:p>
        </p:txBody>
      </p:sp>
      <p:sp>
        <p:nvSpPr>
          <p:cNvPr id="82948" name="Rectangle 2"/>
          <p:cNvSpPr>
            <a:spLocks noGrp="1" noChangeArrowheads="1"/>
          </p:cNvSpPr>
          <p:nvPr>
            <p:ph type="title"/>
          </p:nvPr>
        </p:nvSpPr>
        <p:spPr>
          <a:xfrm>
            <a:off x="685800" y="685800"/>
            <a:ext cx="7772400" cy="663575"/>
          </a:xfrm>
        </p:spPr>
        <p:txBody>
          <a:bodyPr/>
          <a:lstStyle/>
          <a:p>
            <a:r>
              <a:rPr lang="en-US" smtClean="0"/>
              <a:t>Future Venues</a:t>
            </a:r>
          </a:p>
        </p:txBody>
      </p:sp>
      <p:sp>
        <p:nvSpPr>
          <p:cNvPr id="82949" name="Rectangle 3"/>
          <p:cNvSpPr>
            <a:spLocks noGrp="1" noChangeArrowheads="1"/>
          </p:cNvSpPr>
          <p:nvPr>
            <p:ph type="body" idx="1"/>
          </p:nvPr>
        </p:nvSpPr>
        <p:spPr>
          <a:xfrm>
            <a:off x="28575" y="1304925"/>
            <a:ext cx="9028113" cy="4791075"/>
          </a:xfrm>
        </p:spPr>
        <p:txBody>
          <a:bodyPr/>
          <a:lstStyle/>
          <a:p>
            <a:pPr>
              <a:lnSpc>
                <a:spcPct val="80000"/>
              </a:lnSpc>
              <a:buFontTx/>
              <a:buNone/>
            </a:pPr>
            <a:r>
              <a:rPr lang="en-US" sz="2200" u="sng" smtClean="0"/>
              <a:t>2012</a:t>
            </a:r>
          </a:p>
          <a:p>
            <a:pPr>
              <a:lnSpc>
                <a:spcPct val="80000"/>
              </a:lnSpc>
              <a:buFontTx/>
              <a:buNone/>
            </a:pPr>
            <a:r>
              <a:rPr lang="en-US" sz="2000" baseline="30000" smtClean="0"/>
              <a:t># </a:t>
            </a:r>
            <a:r>
              <a:rPr lang="en-US" sz="2200" smtClean="0"/>
              <a:t>131 </a:t>
            </a:r>
            <a:r>
              <a:rPr lang="en-US" sz="2200" u="sng" smtClean="0"/>
              <a:t>January 15-20, 2012</a:t>
            </a:r>
            <a:r>
              <a:rPr lang="en-US" sz="2200" smtClean="0"/>
              <a:t> ----Hyatt Regency, Jacksonville, FL</a:t>
            </a:r>
          </a:p>
          <a:p>
            <a:pPr>
              <a:lnSpc>
                <a:spcPct val="80000"/>
              </a:lnSpc>
              <a:buFontTx/>
              <a:buNone/>
            </a:pPr>
            <a:r>
              <a:rPr lang="en-US" sz="2200" smtClean="0"/>
              <a:t>Including 802.16 and 802.21</a:t>
            </a:r>
          </a:p>
          <a:p>
            <a:pPr>
              <a:lnSpc>
                <a:spcPct val="80000"/>
              </a:lnSpc>
              <a:buFontTx/>
              <a:buNone/>
            </a:pPr>
            <a:r>
              <a:rPr lang="en-US" sz="2200" smtClean="0"/>
              <a:t> </a:t>
            </a:r>
          </a:p>
          <a:p>
            <a:pPr>
              <a:lnSpc>
                <a:spcPct val="80000"/>
              </a:lnSpc>
              <a:buFontTx/>
              <a:buNone/>
            </a:pPr>
            <a:r>
              <a:rPr lang="en-US" sz="2000" baseline="30000" smtClean="0"/>
              <a:t># </a:t>
            </a:r>
            <a:r>
              <a:rPr lang="en-US" sz="2200" smtClean="0"/>
              <a:t>132 March 11-16, 2012 –Hilton Waikoloa, Big Island, HI</a:t>
            </a:r>
          </a:p>
          <a:p>
            <a:pPr>
              <a:lnSpc>
                <a:spcPct val="80000"/>
              </a:lnSpc>
              <a:buFontTx/>
              <a:buNone/>
            </a:pPr>
            <a:endParaRPr lang="en-US" sz="2200" u="sng" smtClean="0"/>
          </a:p>
          <a:p>
            <a:pPr>
              <a:lnSpc>
                <a:spcPct val="80000"/>
              </a:lnSpc>
              <a:buFontTx/>
              <a:buNone/>
            </a:pPr>
            <a:r>
              <a:rPr lang="en-US" sz="2000" baseline="30000" smtClean="0"/>
              <a:t># </a:t>
            </a:r>
            <a:r>
              <a:rPr lang="en-US" sz="2200" smtClean="0"/>
              <a:t>133 </a:t>
            </a:r>
            <a:r>
              <a:rPr lang="en-US" sz="2200" u="sng" smtClean="0"/>
              <a:t>May 13-18, 2012, </a:t>
            </a:r>
            <a:r>
              <a:rPr lang="en-US" sz="2200" smtClean="0"/>
              <a:t> Hyatt Regency Atlanta, Atlanta, Georgia, USA</a:t>
            </a:r>
          </a:p>
          <a:p>
            <a:pPr>
              <a:lnSpc>
                <a:spcPct val="80000"/>
              </a:lnSpc>
              <a:buFontTx/>
              <a:buNone/>
            </a:pPr>
            <a:r>
              <a:rPr lang="en-US" sz="2200" smtClean="0"/>
              <a:t> </a:t>
            </a:r>
          </a:p>
          <a:p>
            <a:pPr>
              <a:lnSpc>
                <a:spcPct val="80000"/>
              </a:lnSpc>
              <a:buFontTx/>
              <a:buNone/>
            </a:pPr>
            <a:r>
              <a:rPr lang="en-US" sz="2000" baseline="30000" smtClean="0"/>
              <a:t># </a:t>
            </a:r>
            <a:r>
              <a:rPr lang="en-US" sz="2200" smtClean="0"/>
              <a:t>134 July 15-20, 2012    Grand Hyatt Manchester, San Diego, CA, USA</a:t>
            </a:r>
          </a:p>
          <a:p>
            <a:pPr>
              <a:lnSpc>
                <a:spcPct val="80000"/>
              </a:lnSpc>
              <a:buFontTx/>
              <a:buNone/>
            </a:pPr>
            <a:endParaRPr lang="en-US" sz="2200" u="sng" smtClean="0"/>
          </a:p>
          <a:p>
            <a:pPr>
              <a:lnSpc>
                <a:spcPct val="80000"/>
              </a:lnSpc>
              <a:buFontTx/>
              <a:buNone/>
            </a:pPr>
            <a:r>
              <a:rPr lang="en-US" sz="2000" baseline="30000" smtClean="0"/>
              <a:t># </a:t>
            </a:r>
            <a:r>
              <a:rPr lang="en-US" sz="2200" smtClean="0"/>
              <a:t>135 </a:t>
            </a:r>
            <a:r>
              <a:rPr lang="en-US" sz="2200" u="sng" smtClean="0"/>
              <a:t>September 16-21, 2012, </a:t>
            </a:r>
            <a:r>
              <a:rPr lang="en-US" sz="2200" smtClean="0"/>
              <a:t> Hyatt Grand Champion, Indian Wells, CA</a:t>
            </a:r>
          </a:p>
          <a:p>
            <a:pPr>
              <a:lnSpc>
                <a:spcPct val="80000"/>
              </a:lnSpc>
              <a:buFontTx/>
              <a:buNone/>
            </a:pPr>
            <a:r>
              <a:rPr lang="en-US" sz="2200" smtClean="0"/>
              <a:t> </a:t>
            </a:r>
          </a:p>
          <a:p>
            <a:pPr>
              <a:lnSpc>
                <a:spcPct val="80000"/>
              </a:lnSpc>
              <a:buFontTx/>
              <a:buNone/>
            </a:pPr>
            <a:r>
              <a:rPr lang="en-US" sz="2000" baseline="30000" smtClean="0"/>
              <a:t># </a:t>
            </a:r>
            <a:r>
              <a:rPr lang="en-US" sz="2200" smtClean="0"/>
              <a:t>136 Nov 11-16, 2012    Grand Hyatt San Antonio, San Antonio, TX, USA</a:t>
            </a:r>
          </a:p>
        </p:txBody>
      </p:sp>
      <p:sp>
        <p:nvSpPr>
          <p:cNvPr id="82950"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3"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84994"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499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7E89637D-AC19-4CCE-806D-FC72D8C80E4A}" type="slidenum">
              <a:rPr lang="en-US" smtClean="0"/>
              <a:pPr/>
              <a:t>51</a:t>
            </a:fld>
            <a:endParaRPr lang="en-US" smtClean="0"/>
          </a:p>
        </p:txBody>
      </p:sp>
      <p:sp>
        <p:nvSpPr>
          <p:cNvPr id="84996" name="Rectangle 2"/>
          <p:cNvSpPr>
            <a:spLocks noGrp="1" noChangeArrowheads="1"/>
          </p:cNvSpPr>
          <p:nvPr>
            <p:ph type="title"/>
          </p:nvPr>
        </p:nvSpPr>
        <p:spPr>
          <a:xfrm>
            <a:off x="685800" y="685800"/>
            <a:ext cx="7772400" cy="663575"/>
          </a:xfrm>
        </p:spPr>
        <p:txBody>
          <a:bodyPr/>
          <a:lstStyle/>
          <a:p>
            <a:r>
              <a:rPr lang="en-US" smtClean="0"/>
              <a:t>Future Venues</a:t>
            </a:r>
          </a:p>
        </p:txBody>
      </p:sp>
      <p:sp>
        <p:nvSpPr>
          <p:cNvPr id="84997" name="Rectangle 3"/>
          <p:cNvSpPr>
            <a:spLocks noGrp="1" noChangeArrowheads="1"/>
          </p:cNvSpPr>
          <p:nvPr>
            <p:ph type="body" idx="1"/>
          </p:nvPr>
        </p:nvSpPr>
        <p:spPr>
          <a:xfrm>
            <a:off x="282575" y="1304925"/>
            <a:ext cx="8577263" cy="4791075"/>
          </a:xfrm>
        </p:spPr>
        <p:txBody>
          <a:bodyPr/>
          <a:lstStyle/>
          <a:p>
            <a:pPr>
              <a:lnSpc>
                <a:spcPct val="80000"/>
              </a:lnSpc>
              <a:buFontTx/>
              <a:buNone/>
            </a:pPr>
            <a:r>
              <a:rPr lang="en-US" sz="2200" u="sng" smtClean="0"/>
              <a:t>2013</a:t>
            </a:r>
          </a:p>
          <a:p>
            <a:pPr>
              <a:lnSpc>
                <a:spcPct val="80000"/>
              </a:lnSpc>
              <a:buFontTx/>
              <a:buNone/>
            </a:pPr>
            <a:r>
              <a:rPr lang="en-US" sz="2000" baseline="30000" smtClean="0"/>
              <a:t># </a:t>
            </a:r>
            <a:r>
              <a:rPr lang="en-US" sz="2200" smtClean="0"/>
              <a:t>137 </a:t>
            </a:r>
            <a:r>
              <a:rPr lang="en-US" sz="2200" u="sng" smtClean="0"/>
              <a:t>January 13-18, 2013</a:t>
            </a:r>
            <a:r>
              <a:rPr lang="en-US" sz="2200" smtClean="0"/>
              <a:t> - ----TBD – </a:t>
            </a:r>
            <a:r>
              <a:rPr lang="en-US" sz="2200" smtClean="0">
                <a:solidFill>
                  <a:srgbClr val="FF0000"/>
                </a:solidFill>
              </a:rPr>
              <a:t>Los Angeles / Prague/ Berlin</a:t>
            </a:r>
          </a:p>
          <a:p>
            <a:pPr>
              <a:lnSpc>
                <a:spcPct val="80000"/>
              </a:lnSpc>
              <a:buFontTx/>
              <a:buNone/>
            </a:pPr>
            <a:r>
              <a:rPr lang="en-US" sz="2200" smtClean="0"/>
              <a:t> </a:t>
            </a:r>
            <a:endParaRPr lang="en-US" sz="2200" smtClean="0">
              <a:solidFill>
                <a:srgbClr val="FF0000"/>
              </a:solidFill>
            </a:endParaRPr>
          </a:p>
          <a:p>
            <a:pPr>
              <a:lnSpc>
                <a:spcPct val="80000"/>
              </a:lnSpc>
              <a:buFontTx/>
              <a:buNone/>
            </a:pPr>
            <a:r>
              <a:rPr lang="en-US" sz="2000" baseline="30000" smtClean="0"/>
              <a:t># </a:t>
            </a:r>
            <a:r>
              <a:rPr lang="en-US" sz="2200" smtClean="0"/>
              <a:t>138 March 17-22, 2013 –Caribe Royale, Orlando, FL, USA</a:t>
            </a:r>
          </a:p>
          <a:p>
            <a:pPr>
              <a:lnSpc>
                <a:spcPct val="80000"/>
              </a:lnSpc>
              <a:buFontTx/>
              <a:buNone/>
            </a:pPr>
            <a:endParaRPr lang="en-US" sz="2200" u="sng" smtClean="0"/>
          </a:p>
          <a:p>
            <a:pPr>
              <a:lnSpc>
                <a:spcPct val="80000"/>
              </a:lnSpc>
              <a:buFontTx/>
              <a:buNone/>
            </a:pPr>
            <a:r>
              <a:rPr lang="en-US" sz="2000" baseline="30000" smtClean="0"/>
              <a:t># </a:t>
            </a:r>
            <a:r>
              <a:rPr lang="en-US" sz="2200" smtClean="0"/>
              <a:t>139 </a:t>
            </a:r>
            <a:r>
              <a:rPr lang="en-US" sz="2200" u="sng" smtClean="0"/>
              <a:t>May 12-17, 2013 </a:t>
            </a:r>
            <a:r>
              <a:rPr lang="en-US" sz="2200" smtClean="0"/>
              <a:t>----Hilton Waikoloa, Big Island, HI</a:t>
            </a:r>
          </a:p>
          <a:p>
            <a:pPr>
              <a:lnSpc>
                <a:spcPct val="80000"/>
              </a:lnSpc>
              <a:buFontTx/>
              <a:buNone/>
            </a:pPr>
            <a:r>
              <a:rPr lang="en-US" sz="2200" smtClean="0"/>
              <a:t> </a:t>
            </a:r>
          </a:p>
          <a:p>
            <a:pPr>
              <a:lnSpc>
                <a:spcPct val="80000"/>
              </a:lnSpc>
              <a:buFontTx/>
              <a:buNone/>
            </a:pPr>
            <a:r>
              <a:rPr lang="en-US" sz="2000" baseline="30000" smtClean="0"/>
              <a:t># </a:t>
            </a:r>
            <a:r>
              <a:rPr lang="en-US" sz="2200" smtClean="0"/>
              <a:t>140 July 14-19, 2013    ----TBD – </a:t>
            </a:r>
            <a:r>
              <a:rPr lang="en-US" sz="2200" smtClean="0">
                <a:solidFill>
                  <a:srgbClr val="FF3300"/>
                </a:solidFill>
              </a:rPr>
              <a:t>Geneva, CH  ??</a:t>
            </a:r>
          </a:p>
          <a:p>
            <a:pPr>
              <a:lnSpc>
                <a:spcPct val="80000"/>
              </a:lnSpc>
              <a:buFontTx/>
              <a:buNone/>
            </a:pPr>
            <a:endParaRPr lang="en-US" sz="2200" u="sng" smtClean="0">
              <a:solidFill>
                <a:srgbClr val="FF0000"/>
              </a:solidFill>
            </a:endParaRPr>
          </a:p>
          <a:p>
            <a:pPr>
              <a:lnSpc>
                <a:spcPct val="80000"/>
              </a:lnSpc>
              <a:buFontTx/>
              <a:buNone/>
            </a:pPr>
            <a:r>
              <a:rPr lang="en-US" sz="2000" baseline="30000" smtClean="0"/>
              <a:t># </a:t>
            </a:r>
            <a:r>
              <a:rPr lang="en-US" sz="2200" smtClean="0"/>
              <a:t>141 </a:t>
            </a:r>
            <a:r>
              <a:rPr lang="en-US" sz="2200" u="sng" smtClean="0"/>
              <a:t>September 15-20, 2013</a:t>
            </a:r>
            <a:r>
              <a:rPr lang="en-US" sz="2200" smtClean="0"/>
              <a:t>----TBD – </a:t>
            </a:r>
            <a:r>
              <a:rPr lang="en-US" sz="2200" smtClean="0">
                <a:solidFill>
                  <a:srgbClr val="FF3300"/>
                </a:solidFill>
              </a:rPr>
              <a:t>China ??</a:t>
            </a:r>
          </a:p>
          <a:p>
            <a:pPr>
              <a:lnSpc>
                <a:spcPct val="80000"/>
              </a:lnSpc>
              <a:buFontTx/>
              <a:buNone/>
            </a:pPr>
            <a:r>
              <a:rPr lang="en-US" sz="2200" smtClean="0"/>
              <a:t> </a:t>
            </a:r>
          </a:p>
          <a:p>
            <a:pPr>
              <a:lnSpc>
                <a:spcPct val="80000"/>
              </a:lnSpc>
              <a:buFontTx/>
              <a:buNone/>
            </a:pPr>
            <a:r>
              <a:rPr lang="en-US" sz="2000" baseline="30000" smtClean="0"/>
              <a:t># </a:t>
            </a:r>
            <a:r>
              <a:rPr lang="en-US" sz="2200" smtClean="0"/>
              <a:t>142 Nov 10-15, 2013    Hyatt Regency Dallas, TX, USA</a:t>
            </a:r>
          </a:p>
        </p:txBody>
      </p:sp>
      <p:sp>
        <p:nvSpPr>
          <p:cNvPr id="84998" name="Text Box 4"/>
          <p:cNvSpPr txBox="1">
            <a:spLocks noChangeArrowheads="1"/>
          </p:cNvSpPr>
          <p:nvPr/>
        </p:nvSpPr>
        <p:spPr bwMode="auto">
          <a:xfrm>
            <a:off x="290513" y="611188"/>
            <a:ext cx="2841625" cy="400050"/>
          </a:xfrm>
          <a:prstGeom prst="rect">
            <a:avLst/>
          </a:prstGeom>
          <a:noFill/>
          <a:ln w="9525">
            <a:noFill/>
            <a:miter lim="800000"/>
            <a:headEnd/>
            <a:tailEnd/>
          </a:ln>
        </p:spPr>
        <p:txBody>
          <a:bodyPr wrap="none">
            <a:spAutoFit/>
          </a:bodyPr>
          <a:lstStyle/>
          <a:p>
            <a:pPr algn="ctr" eaLnBrk="0" hangingPunct="0"/>
            <a:r>
              <a:rPr lang="en-US" sz="2000">
                <a:solidFill>
                  <a:schemeClr val="tx2"/>
                </a:solidFill>
              </a:rPr>
              <a:t>Friday Agenda Item 6.3 </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1"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87042"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7043"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EF391A62-F8A5-4BC6-B36A-A6557BB23F35}" type="slidenum">
              <a:rPr lang="en-US" smtClean="0"/>
              <a:pPr/>
              <a:t>52</a:t>
            </a:fld>
            <a:endParaRPr lang="en-US" smtClean="0"/>
          </a:p>
        </p:txBody>
      </p:sp>
      <p:pic>
        <p:nvPicPr>
          <p:cNvPr id="87044" name="Picture 4"/>
          <p:cNvPicPr>
            <a:picLocks noChangeAspect="1" noChangeArrowheads="1"/>
          </p:cNvPicPr>
          <p:nvPr/>
        </p:nvPicPr>
        <p:blipFill>
          <a:blip r:embed="rId3"/>
          <a:srcRect/>
          <a:stretch>
            <a:fillRect/>
          </a:stretch>
        </p:blipFill>
        <p:spPr bwMode="auto">
          <a:xfrm>
            <a:off x="601663" y="757238"/>
            <a:ext cx="7940675" cy="56911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89"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89090"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89091"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5B7398CA-196E-4463-B22D-EFEB24B1FEA6}" type="slidenum">
              <a:rPr lang="en-US" smtClean="0"/>
              <a:pPr/>
              <a:t>53</a:t>
            </a:fld>
            <a:endParaRPr lang="en-US" smtClean="0"/>
          </a:p>
        </p:txBody>
      </p:sp>
      <p:pic>
        <p:nvPicPr>
          <p:cNvPr id="89092" name="Picture 2"/>
          <p:cNvPicPr>
            <a:picLocks noChangeAspect="1" noChangeArrowheads="1"/>
          </p:cNvPicPr>
          <p:nvPr/>
        </p:nvPicPr>
        <p:blipFill>
          <a:blip r:embed="rId2"/>
          <a:srcRect/>
          <a:stretch>
            <a:fillRect/>
          </a:stretch>
        </p:blipFill>
        <p:spPr bwMode="auto">
          <a:xfrm>
            <a:off x="295275" y="609600"/>
            <a:ext cx="8485188" cy="58785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1335088" y="685800"/>
            <a:ext cx="7123112" cy="547688"/>
          </a:xfrm>
        </p:spPr>
        <p:txBody>
          <a:bodyPr/>
          <a:lstStyle/>
          <a:p>
            <a:r>
              <a:rPr lang="en-US" smtClean="0"/>
              <a:t>Other PARS</a:t>
            </a:r>
          </a:p>
        </p:txBody>
      </p:sp>
      <p:sp>
        <p:nvSpPr>
          <p:cNvPr id="23554" name="Date Placeholder 1"/>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23555"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4.1.4 </a:t>
            </a:r>
          </a:p>
        </p:txBody>
      </p:sp>
      <p:sp>
        <p:nvSpPr>
          <p:cNvPr id="23556" name="Rectangle 2"/>
          <p:cNvSpPr>
            <a:spLocks noChangeArrowheads="1"/>
          </p:cNvSpPr>
          <p:nvPr/>
        </p:nvSpPr>
        <p:spPr bwMode="auto">
          <a:xfrm>
            <a:off x="304800" y="1196975"/>
            <a:ext cx="8666163" cy="5078413"/>
          </a:xfrm>
          <a:prstGeom prst="rect">
            <a:avLst/>
          </a:prstGeom>
          <a:noFill/>
          <a:ln w="9525">
            <a:noFill/>
            <a:miter lim="800000"/>
            <a:headEnd/>
            <a:tailEnd/>
          </a:ln>
        </p:spPr>
        <p:txBody>
          <a:bodyPr>
            <a:spAutoFit/>
          </a:bodyPr>
          <a:lstStyle/>
          <a:p>
            <a:pPr lvl="1"/>
            <a:r>
              <a:rPr lang="en-US" sz="1800"/>
              <a:t>802.15.4e – One year extension</a:t>
            </a:r>
          </a:p>
          <a:p>
            <a:pPr lvl="1"/>
            <a:r>
              <a:rPr lang="en-US" sz="1800"/>
              <a:t>802.15.6  – One year extension and name change</a:t>
            </a:r>
          </a:p>
          <a:p>
            <a:endParaRPr lang="en-US" sz="1800"/>
          </a:p>
          <a:p>
            <a:r>
              <a:rPr lang="en-US" sz="1800"/>
              <a:t>Proposed Modification to P802.16n PAR</a:t>
            </a:r>
          </a:p>
          <a:p>
            <a:r>
              <a:rPr lang="en-US" sz="1800"/>
              <a:t>	</a:t>
            </a:r>
            <a:r>
              <a:rPr lang="en-US" sz="1800" u="sng">
                <a:hlinkClick r:id="rId2"/>
              </a:rPr>
              <a:t>http://ieee802.org/16/docs/#11_0030</a:t>
            </a:r>
            <a:endParaRPr lang="en-US" sz="1800"/>
          </a:p>
          <a:p>
            <a:r>
              <a:rPr lang="en-US" sz="1800"/>
              <a:t>	Continues project to amend IEEE Std 802.16.	</a:t>
            </a:r>
          </a:p>
          <a:p>
            <a:r>
              <a:rPr lang="en-US" sz="1800"/>
              <a:t> </a:t>
            </a:r>
          </a:p>
          <a:p>
            <a:r>
              <a:rPr lang="en-US" sz="1800"/>
              <a:t>Proposed P802.16.1a PAR</a:t>
            </a:r>
          </a:p>
          <a:p>
            <a:r>
              <a:rPr lang="en-US" sz="1800"/>
              <a:t>	</a:t>
            </a:r>
            <a:r>
              <a:rPr lang="en-US" sz="1800" u="sng">
                <a:hlinkClick r:id="rId3"/>
              </a:rPr>
              <a:t>http://ieee802.org/16/docs/#11_0031</a:t>
            </a:r>
            <a:endParaRPr lang="en-US" sz="1800"/>
          </a:p>
          <a:p>
            <a:r>
              <a:rPr lang="en-US" sz="1800"/>
              <a:t>	Starts project to amend IEEE Std 802.16.1, 	based on existing P802.16n.</a:t>
            </a:r>
          </a:p>
          <a:p>
            <a:r>
              <a:rPr lang="en-US" sz="1800"/>
              <a:t> </a:t>
            </a:r>
          </a:p>
          <a:p>
            <a:r>
              <a:rPr lang="en-US" sz="1800"/>
              <a:t>Proposed Modification to P802.16p PAR</a:t>
            </a:r>
          </a:p>
          <a:p>
            <a:r>
              <a:rPr lang="en-US" sz="1800"/>
              <a:t>	</a:t>
            </a:r>
            <a:r>
              <a:rPr lang="en-US" sz="1800" u="sng">
                <a:hlinkClick r:id="rId4"/>
              </a:rPr>
              <a:t>http://ieee802.org/16/docs/#11_0032</a:t>
            </a:r>
            <a:endParaRPr lang="en-US" sz="1800"/>
          </a:p>
          <a:p>
            <a:r>
              <a:rPr lang="en-US" sz="1800"/>
              <a:t>	Continues project to amend IEEE Std 802.16.</a:t>
            </a:r>
          </a:p>
          <a:p>
            <a:r>
              <a:rPr lang="en-US" sz="1800"/>
              <a:t> </a:t>
            </a:r>
          </a:p>
          <a:p>
            <a:r>
              <a:rPr lang="en-US" sz="1800"/>
              <a:t>Proposed P802.16.1b PAR</a:t>
            </a:r>
          </a:p>
          <a:p>
            <a:r>
              <a:rPr lang="en-US" sz="1800"/>
              <a:t>	</a:t>
            </a:r>
            <a:r>
              <a:rPr lang="en-US" sz="1800" u="sng">
                <a:hlinkClick r:id="rId5"/>
              </a:rPr>
              <a:t>http://ieee802.org/16/docs/#11_0033</a:t>
            </a:r>
            <a:endParaRPr lang="en-US" sz="1800"/>
          </a:p>
          <a:p>
            <a:r>
              <a:rPr lang="en-US" sz="1800"/>
              <a:t>	Starts project to amend IEEE Std 802.16.1,  	based on existing P802.16p.</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smtClean="0"/>
              <a:t>Hotel meeting Levels</a:t>
            </a:r>
          </a:p>
        </p:txBody>
      </p:sp>
      <p:sp>
        <p:nvSpPr>
          <p:cNvPr id="24578"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24579"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4580" name="Slide Number Placeholder 5"/>
          <p:cNvSpPr>
            <a:spLocks noGrp="1"/>
          </p:cNvSpPr>
          <p:nvPr>
            <p:ph type="sldNum" sz="quarter" idx="12"/>
          </p:nvPr>
        </p:nvSpPr>
        <p:spPr>
          <a:noFill/>
          <a:ln>
            <a:miter lim="800000"/>
            <a:headEnd/>
            <a:tailEnd/>
          </a:ln>
        </p:spPr>
        <p:txBody>
          <a:bodyPr/>
          <a:lstStyle/>
          <a:p>
            <a:r>
              <a:rPr lang="en-US" smtClean="0"/>
              <a:t>Slide </a:t>
            </a:r>
            <a:fld id="{51E8C403-89BE-4C1D-8B54-BA8E54483645}" type="slidenum">
              <a:rPr lang="en-US" smtClean="0"/>
              <a:pPr/>
              <a:t>7</a:t>
            </a:fld>
            <a:endParaRPr lang="en-US" smtClean="0"/>
          </a:p>
        </p:txBody>
      </p:sp>
      <p:sp>
        <p:nvSpPr>
          <p:cNvPr id="7" name="Flowchart: Process 6"/>
          <p:cNvSpPr/>
          <p:nvPr/>
        </p:nvSpPr>
        <p:spPr bwMode="auto">
          <a:xfrm>
            <a:off x="4825999" y="1428261"/>
            <a:ext cx="2133600" cy="1611086"/>
          </a:xfrm>
          <a:prstGeom prst="flowChartProcess">
            <a:avLst/>
          </a:prstGeom>
          <a:solidFill>
            <a:schemeClr val="accent1"/>
          </a:solidFill>
          <a:ln w="12700" cap="flat" cmpd="sng" algn="ctr">
            <a:solidFill>
              <a:schemeClr val="tx1"/>
            </a:solidFill>
            <a:prstDash val="solid"/>
            <a:round/>
            <a:headEnd type="none" w="sm" len="sm"/>
            <a:tailEnd type="none" w="sm" len="sm"/>
          </a:ln>
          <a:effectLst/>
          <a:scene3d>
            <a:camera prst="isometricOffAxis1Top"/>
            <a:lightRig rig="threePt" dir="t"/>
          </a:scene3d>
          <a:extLst>
            <a:ext uri="{AF507438-7753-43E0-B8FC-AC1667EBCBE1}"/>
          </a:extLst>
        </p:spPr>
        <p:txBody>
          <a:bodyPr/>
          <a:lstStyle/>
          <a:p>
            <a:pPr algn="ctr" eaLnBrk="0" hangingPunct="0">
              <a:defRPr/>
            </a:pPr>
            <a:endParaRPr lang="en-US"/>
          </a:p>
        </p:txBody>
      </p:sp>
      <p:sp>
        <p:nvSpPr>
          <p:cNvPr id="9" name="Flowchart: Process 8"/>
          <p:cNvSpPr/>
          <p:nvPr/>
        </p:nvSpPr>
        <p:spPr bwMode="auto">
          <a:xfrm>
            <a:off x="4825999" y="3751933"/>
            <a:ext cx="2133600" cy="1611086"/>
          </a:xfrm>
          <a:prstGeom prst="flowChartProcess">
            <a:avLst/>
          </a:prstGeom>
          <a:solidFill>
            <a:schemeClr val="accent1"/>
          </a:solidFill>
          <a:ln w="12700" cap="flat" cmpd="sng" algn="ctr">
            <a:solidFill>
              <a:schemeClr val="tx1"/>
            </a:solidFill>
            <a:prstDash val="solid"/>
            <a:round/>
            <a:headEnd type="none" w="sm" len="sm"/>
            <a:tailEnd type="none" w="sm" len="sm"/>
          </a:ln>
          <a:effectLst/>
          <a:scene3d>
            <a:camera prst="isometricOffAxis1Top"/>
            <a:lightRig rig="threePt" dir="t"/>
          </a:scene3d>
          <a:extLst>
            <a:ext uri="{AF507438-7753-43E0-B8FC-AC1667EBCBE1}"/>
          </a:extLst>
        </p:spPr>
        <p:txBody>
          <a:bodyPr/>
          <a:lstStyle/>
          <a:p>
            <a:pPr algn="ctr" eaLnBrk="0" hangingPunct="0">
              <a:defRPr/>
            </a:pPr>
            <a:endParaRPr lang="en-US"/>
          </a:p>
        </p:txBody>
      </p:sp>
      <p:sp>
        <p:nvSpPr>
          <p:cNvPr id="10" name="Flowchart: Process 9"/>
          <p:cNvSpPr/>
          <p:nvPr/>
        </p:nvSpPr>
        <p:spPr bwMode="auto">
          <a:xfrm>
            <a:off x="4825999" y="4804222"/>
            <a:ext cx="2133600" cy="1611086"/>
          </a:xfrm>
          <a:prstGeom prst="flowChartProcess">
            <a:avLst/>
          </a:prstGeom>
          <a:solidFill>
            <a:schemeClr val="accent1"/>
          </a:solidFill>
          <a:ln w="12700" cap="flat" cmpd="sng" algn="ctr">
            <a:solidFill>
              <a:schemeClr val="tx1"/>
            </a:solidFill>
            <a:prstDash val="solid"/>
            <a:round/>
            <a:headEnd type="none" w="sm" len="sm"/>
            <a:tailEnd type="none" w="sm" len="sm"/>
          </a:ln>
          <a:effectLst/>
          <a:scene3d>
            <a:camera prst="isometricOffAxis1Top"/>
            <a:lightRig rig="threePt" dir="t"/>
          </a:scene3d>
          <a:extLst>
            <a:ext uri="{AF507438-7753-43E0-B8FC-AC1667EBCBE1}"/>
          </a:extLst>
        </p:spPr>
        <p:txBody>
          <a:bodyPr/>
          <a:lstStyle/>
          <a:p>
            <a:pPr algn="ctr" eaLnBrk="0" hangingPunct="0">
              <a:defRPr/>
            </a:pPr>
            <a:endParaRPr lang="en-US"/>
          </a:p>
        </p:txBody>
      </p:sp>
      <p:sp>
        <p:nvSpPr>
          <p:cNvPr id="24584" name="TextBox 10"/>
          <p:cNvSpPr txBox="1">
            <a:spLocks noChangeArrowheads="1"/>
          </p:cNvSpPr>
          <p:nvPr/>
        </p:nvSpPr>
        <p:spPr bwMode="auto">
          <a:xfrm>
            <a:off x="2222500" y="2003425"/>
            <a:ext cx="1039813" cy="461963"/>
          </a:xfrm>
          <a:prstGeom prst="rect">
            <a:avLst/>
          </a:prstGeom>
          <a:noFill/>
          <a:ln w="9525">
            <a:noFill/>
            <a:miter lim="800000"/>
            <a:headEnd/>
            <a:tailEnd/>
          </a:ln>
        </p:spPr>
        <p:txBody>
          <a:bodyPr wrap="none">
            <a:spAutoFit/>
          </a:bodyPr>
          <a:lstStyle/>
          <a:p>
            <a:r>
              <a:rPr lang="en-US"/>
              <a:t>Lobby</a:t>
            </a:r>
          </a:p>
        </p:txBody>
      </p:sp>
      <p:sp>
        <p:nvSpPr>
          <p:cNvPr id="24585" name="TextBox 11"/>
          <p:cNvSpPr txBox="1">
            <a:spLocks noChangeArrowheads="1"/>
          </p:cNvSpPr>
          <p:nvPr/>
        </p:nvSpPr>
        <p:spPr bwMode="auto">
          <a:xfrm>
            <a:off x="931863" y="5540375"/>
            <a:ext cx="3733800" cy="461963"/>
          </a:xfrm>
          <a:prstGeom prst="rect">
            <a:avLst/>
          </a:prstGeom>
          <a:noFill/>
          <a:ln w="9525">
            <a:noFill/>
            <a:miter lim="800000"/>
            <a:headEnd/>
            <a:tailEnd/>
          </a:ln>
        </p:spPr>
        <p:txBody>
          <a:bodyPr wrap="none">
            <a:spAutoFit/>
          </a:bodyPr>
          <a:lstStyle/>
          <a:p>
            <a:r>
              <a:rPr lang="en-US"/>
              <a:t>Atlanta Conference Center</a:t>
            </a:r>
          </a:p>
        </p:txBody>
      </p:sp>
      <p:sp>
        <p:nvSpPr>
          <p:cNvPr id="24586" name="TextBox 12"/>
          <p:cNvSpPr txBox="1">
            <a:spLocks noChangeArrowheads="1"/>
          </p:cNvSpPr>
          <p:nvPr/>
        </p:nvSpPr>
        <p:spPr bwMode="auto">
          <a:xfrm>
            <a:off x="2176463" y="4341813"/>
            <a:ext cx="1160462" cy="461962"/>
          </a:xfrm>
          <a:prstGeom prst="rect">
            <a:avLst/>
          </a:prstGeom>
          <a:noFill/>
          <a:ln w="9525">
            <a:noFill/>
            <a:miter lim="800000"/>
            <a:headEnd/>
            <a:tailEnd/>
          </a:ln>
        </p:spPr>
        <p:txBody>
          <a:bodyPr wrap="none">
            <a:spAutoFit/>
          </a:bodyPr>
          <a:lstStyle/>
          <a:p>
            <a:r>
              <a:rPr lang="en-US"/>
              <a:t>Exhibit</a:t>
            </a:r>
          </a:p>
        </p:txBody>
      </p:sp>
      <p:sp>
        <p:nvSpPr>
          <p:cNvPr id="14" name="Flowchart: Process 13"/>
          <p:cNvSpPr/>
          <p:nvPr/>
        </p:nvSpPr>
        <p:spPr bwMode="auto">
          <a:xfrm>
            <a:off x="4920343" y="2641615"/>
            <a:ext cx="2133600" cy="1611086"/>
          </a:xfrm>
          <a:prstGeom prst="flowChartProcess">
            <a:avLst/>
          </a:prstGeom>
          <a:solidFill>
            <a:schemeClr val="accent1"/>
          </a:solidFill>
          <a:ln w="12700" cap="flat" cmpd="sng" algn="ctr">
            <a:solidFill>
              <a:schemeClr val="tx1"/>
            </a:solidFill>
            <a:prstDash val="solid"/>
            <a:round/>
            <a:headEnd type="none" w="sm" len="sm"/>
            <a:tailEnd type="none" w="sm" len="sm"/>
          </a:ln>
          <a:effectLst/>
          <a:scene3d>
            <a:camera prst="isometricOffAxis1Top"/>
            <a:lightRig rig="threePt" dir="t"/>
          </a:scene3d>
          <a:extLst>
            <a:ext uri="{AF507438-7753-43E0-B8FC-AC1667EBCBE1}"/>
          </a:extLst>
        </p:spPr>
        <p:txBody>
          <a:bodyPr/>
          <a:lstStyle/>
          <a:p>
            <a:pPr algn="ctr" eaLnBrk="0" hangingPunct="0">
              <a:defRPr/>
            </a:pPr>
            <a:endParaRPr lang="en-US"/>
          </a:p>
        </p:txBody>
      </p:sp>
      <p:sp>
        <p:nvSpPr>
          <p:cNvPr id="24588" name="TextBox 14"/>
          <p:cNvSpPr txBox="1">
            <a:spLocks noChangeArrowheads="1"/>
          </p:cNvSpPr>
          <p:nvPr/>
        </p:nvSpPr>
        <p:spPr bwMode="auto">
          <a:xfrm>
            <a:off x="2176463" y="3216275"/>
            <a:ext cx="1409700" cy="461963"/>
          </a:xfrm>
          <a:prstGeom prst="rect">
            <a:avLst/>
          </a:prstGeom>
          <a:noFill/>
          <a:ln w="9525">
            <a:noFill/>
            <a:miter lim="800000"/>
            <a:headEnd/>
            <a:tailEnd/>
          </a:ln>
        </p:spPr>
        <p:txBody>
          <a:bodyPr wrap="none">
            <a:spAutoFit/>
          </a:bodyPr>
          <a:lstStyle/>
          <a:p>
            <a:r>
              <a:rPr lang="en-US"/>
              <a:t>Ballroom</a:t>
            </a:r>
          </a:p>
        </p:txBody>
      </p:sp>
      <p:sp>
        <p:nvSpPr>
          <p:cNvPr id="2458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4.1.5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26626"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6627" name="Slide Number Placeholder 5"/>
          <p:cNvSpPr>
            <a:spLocks noGrp="1"/>
          </p:cNvSpPr>
          <p:nvPr>
            <p:ph type="sldNum" sz="quarter" idx="12"/>
          </p:nvPr>
        </p:nvSpPr>
        <p:spPr>
          <a:xfrm>
            <a:off x="4395788" y="6475413"/>
            <a:ext cx="428625" cy="182562"/>
          </a:xfrm>
          <a:noFill/>
          <a:ln>
            <a:miter lim="800000"/>
            <a:headEnd/>
            <a:tailEnd/>
          </a:ln>
        </p:spPr>
        <p:txBody>
          <a:bodyPr/>
          <a:lstStyle/>
          <a:p>
            <a:r>
              <a:rPr lang="en-US" smtClean="0"/>
              <a:t>Slide </a:t>
            </a:r>
            <a:fld id="{0CCE9C99-BEFA-4F84-9362-DB3F1B20CB7C}" type="slidenum">
              <a:rPr lang="en-US" smtClean="0"/>
              <a:pPr/>
              <a:t>8</a:t>
            </a:fld>
            <a:endParaRPr lang="en-US" smtClean="0"/>
          </a:p>
        </p:txBody>
      </p:sp>
      <p:sp>
        <p:nvSpPr>
          <p:cNvPr id="26628" name="Rectangle 2"/>
          <p:cNvSpPr>
            <a:spLocks noGrp="1" noChangeArrowheads="1"/>
          </p:cNvSpPr>
          <p:nvPr>
            <p:ph type="title"/>
          </p:nvPr>
        </p:nvSpPr>
        <p:spPr>
          <a:xfrm>
            <a:off x="657225" y="1033463"/>
            <a:ext cx="7772400" cy="476250"/>
          </a:xfrm>
        </p:spPr>
        <p:txBody>
          <a:bodyPr/>
          <a:lstStyle/>
          <a:p>
            <a:r>
              <a:rPr lang="en-US" smtClean="0"/>
              <a:t>Group Room assignments</a:t>
            </a:r>
          </a:p>
        </p:txBody>
      </p:sp>
      <p:graphicFrame>
        <p:nvGraphicFramePr>
          <p:cNvPr id="2242636" name="Group 76"/>
          <p:cNvGraphicFramePr>
            <a:graphicFrameLocks noGrp="1"/>
          </p:cNvGraphicFramePr>
          <p:nvPr>
            <p:ph idx="1"/>
          </p:nvPr>
        </p:nvGraphicFramePr>
        <p:xfrm>
          <a:off x="231775" y="1582738"/>
          <a:ext cx="8621713" cy="3449637"/>
        </p:xfrm>
        <a:graphic>
          <a:graphicData uri="http://schemas.openxmlformats.org/drawingml/2006/table">
            <a:tbl>
              <a:tblPr/>
              <a:tblGrid>
                <a:gridCol w="696685"/>
                <a:gridCol w="5856573"/>
                <a:gridCol w="2068001"/>
              </a:tblGrid>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WG</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Room</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Times New Roman" pitchFamily="18" charset="0"/>
                        </a:rPr>
                        <a:t>   Level</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16</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cap="none" normalizeH="0" baseline="0" dirty="0" smtClean="0">
                          <a:ln>
                            <a:noFill/>
                          </a:ln>
                          <a:solidFill>
                            <a:schemeClr val="tx1"/>
                          </a:solidFill>
                          <a:effectLst/>
                          <a:latin typeface="Times New Roman" pitchFamily="18" charset="0"/>
                        </a:rPr>
                        <a:t>Learning Center,  Fairlie,  Greenbriar, Harris</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ACC</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18</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Piedmont</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rPr>
                        <a:t>ACC</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19</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Spring</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rPr>
                        <a:t>ACC</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648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21</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err="1" smtClean="0">
                          <a:ln>
                            <a:noFill/>
                          </a:ln>
                          <a:solidFill>
                            <a:schemeClr val="tx1"/>
                          </a:solidFill>
                          <a:effectLst/>
                          <a:latin typeface="Times New Roman" pitchFamily="18" charset="0"/>
                        </a:rPr>
                        <a:t>Techwood</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smtClean="0">
                          <a:ln>
                            <a:noFill/>
                          </a:ln>
                          <a:solidFill>
                            <a:schemeClr val="tx1"/>
                          </a:solidFill>
                          <a:effectLst/>
                          <a:latin typeface="Times New Roman" pitchFamily="18" charset="0"/>
                        </a:rPr>
                        <a:t>ACC</a:t>
                      </a:r>
                      <a:endParaRPr kumimoji="0" lang="en-US" sz="2800" b="1" i="0" u="none" strike="noStrike" cap="none" normalizeH="0" baseline="0" dirty="0" smtClean="0">
                        <a:ln>
                          <a:noFill/>
                        </a:ln>
                        <a:solidFill>
                          <a:schemeClr val="tx1"/>
                        </a:solidFill>
                        <a:effectLst/>
                        <a:latin typeface="Times New Roman" pitchFamily="18" charset="0"/>
                      </a:endParaRP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573380">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22</a:t>
                      </a:r>
                    </a:p>
                  </a:txBody>
                  <a:tcPr marL="91437" marR="91437"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0" lang="en-US" sz="2800" b="1" i="0" u="none" strike="noStrike" cap="none" normalizeH="0" baseline="0" dirty="0" smtClean="0">
                          <a:ln>
                            <a:noFill/>
                          </a:ln>
                          <a:solidFill>
                            <a:schemeClr val="tx1"/>
                          </a:solidFill>
                          <a:effectLst/>
                          <a:latin typeface="Times New Roman" pitchFamily="18" charset="0"/>
                        </a:rPr>
                        <a:t>Baker</a:t>
                      </a:r>
                    </a:p>
                  </a:txBody>
                  <a:tcPr marL="91437" marR="91437"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rPr>
                        <a:t>ACC</a:t>
                      </a:r>
                    </a:p>
                  </a:txBody>
                  <a:tcPr marL="91437" marR="91437"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2665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4.1.5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Date Placeholder 3"/>
          <p:cNvSpPr>
            <a:spLocks noGrp="1"/>
          </p:cNvSpPr>
          <p:nvPr>
            <p:ph type="dt" sz="quarter" idx="10"/>
          </p:nvPr>
        </p:nvSpPr>
        <p:spPr>
          <a:xfrm>
            <a:off x="696913" y="333375"/>
            <a:ext cx="1528762" cy="276225"/>
          </a:xfrm>
          <a:noFill/>
          <a:ln>
            <a:miter lim="800000"/>
            <a:headEnd/>
            <a:tailEnd/>
          </a:ln>
        </p:spPr>
        <p:txBody>
          <a:bodyPr/>
          <a:lstStyle/>
          <a:p>
            <a:r>
              <a:rPr lang="en-US" smtClean="0"/>
              <a:t>November 2011</a:t>
            </a:r>
          </a:p>
        </p:txBody>
      </p:sp>
      <p:sp>
        <p:nvSpPr>
          <p:cNvPr id="28674" name="Footer Placeholder 4"/>
          <p:cNvSpPr>
            <a:spLocks noGrp="1"/>
          </p:cNvSpPr>
          <p:nvPr>
            <p:ph type="ftr" sz="quarter" idx="11"/>
          </p:nvPr>
        </p:nvSpPr>
        <p:spPr>
          <a:xfrm>
            <a:off x="8077200" y="6475413"/>
            <a:ext cx="466725" cy="182562"/>
          </a:xfrm>
          <a:noFill/>
          <a:ln>
            <a:miter lim="800000"/>
            <a:headEnd/>
            <a:tailEnd/>
          </a:ln>
        </p:spPr>
        <p:txBody>
          <a:bodyPr/>
          <a:lstStyle/>
          <a:p>
            <a:r>
              <a:rPr lang="en-US" smtClean="0"/>
              <a:t>Bruce Kraemer, Marvell</a:t>
            </a:r>
          </a:p>
        </p:txBody>
      </p:sp>
      <p:sp>
        <p:nvSpPr>
          <p:cNvPr id="28675" name="Slide Number Placeholder 5"/>
          <p:cNvSpPr>
            <a:spLocks noGrp="1"/>
          </p:cNvSpPr>
          <p:nvPr>
            <p:ph type="sldNum" sz="quarter" idx="12"/>
          </p:nvPr>
        </p:nvSpPr>
        <p:spPr>
          <a:xfrm>
            <a:off x="4357688" y="6475413"/>
            <a:ext cx="504825" cy="182562"/>
          </a:xfrm>
          <a:noFill/>
          <a:ln>
            <a:miter lim="800000"/>
            <a:headEnd/>
            <a:tailEnd/>
          </a:ln>
        </p:spPr>
        <p:txBody>
          <a:bodyPr/>
          <a:lstStyle/>
          <a:p>
            <a:r>
              <a:rPr lang="en-US" smtClean="0"/>
              <a:t>Slide </a:t>
            </a:r>
            <a:fld id="{1FD5983D-AA64-41B3-9D0C-011B650A8CD6}" type="slidenum">
              <a:rPr lang="en-US" smtClean="0"/>
              <a:pPr/>
              <a:t>9</a:t>
            </a:fld>
            <a:endParaRPr lang="en-US" smtClean="0"/>
          </a:p>
        </p:txBody>
      </p:sp>
      <p:sp>
        <p:nvSpPr>
          <p:cNvPr id="28676" name="Rectangle 2"/>
          <p:cNvSpPr>
            <a:spLocks noGrp="1" noChangeArrowheads="1"/>
          </p:cNvSpPr>
          <p:nvPr>
            <p:ph type="title"/>
          </p:nvPr>
        </p:nvSpPr>
        <p:spPr>
          <a:xfrm>
            <a:off x="161925" y="782638"/>
            <a:ext cx="7575550" cy="711200"/>
          </a:xfrm>
        </p:spPr>
        <p:txBody>
          <a:bodyPr/>
          <a:lstStyle/>
          <a:p>
            <a:r>
              <a:rPr lang="en-US" sz="2800" smtClean="0"/>
              <a:t>WG18 Agenda</a:t>
            </a:r>
          </a:p>
        </p:txBody>
      </p:sp>
      <p:sp>
        <p:nvSpPr>
          <p:cNvPr id="28677" name="Text Box 8"/>
          <p:cNvSpPr txBox="1">
            <a:spLocks noChangeArrowheads="1"/>
          </p:cNvSpPr>
          <p:nvPr/>
        </p:nvSpPr>
        <p:spPr bwMode="auto">
          <a:xfrm>
            <a:off x="706438" y="1316038"/>
            <a:ext cx="4895850" cy="1570037"/>
          </a:xfrm>
          <a:prstGeom prst="rect">
            <a:avLst/>
          </a:prstGeom>
          <a:noFill/>
          <a:ln w="9525">
            <a:noFill/>
            <a:miter lim="800000"/>
            <a:headEnd/>
            <a:tailEnd/>
          </a:ln>
        </p:spPr>
        <p:txBody>
          <a:bodyPr wrap="none">
            <a:spAutoFit/>
          </a:bodyPr>
          <a:lstStyle/>
          <a:p>
            <a:pPr eaLnBrk="0" hangingPunct="0"/>
            <a:r>
              <a:rPr lang="en-US"/>
              <a:t> Monday 		</a:t>
            </a:r>
            <a:r>
              <a:rPr lang="en-US">
                <a:solidFill>
                  <a:srgbClr val="FF3300"/>
                </a:solidFill>
              </a:rPr>
              <a:t>1:30 - 6:00 pm</a:t>
            </a:r>
          </a:p>
          <a:p>
            <a:pPr eaLnBrk="0" hangingPunct="0"/>
            <a:r>
              <a:rPr lang="en-US"/>
              <a:t>Tuesday   		8:00 – 6:00 pm</a:t>
            </a:r>
          </a:p>
          <a:p>
            <a:pPr eaLnBrk="0" hangingPunct="0"/>
            <a:r>
              <a:rPr lang="en-US"/>
              <a:t>Wednesday   		8:00 – 6:00 pm</a:t>
            </a:r>
          </a:p>
          <a:p>
            <a:pPr eaLnBrk="0" hangingPunct="0"/>
            <a:r>
              <a:rPr lang="en-US"/>
              <a:t>Thursday   		8:00 – 6:00 pm</a:t>
            </a:r>
          </a:p>
        </p:txBody>
      </p:sp>
      <p:sp>
        <p:nvSpPr>
          <p:cNvPr id="28678" name="Text Box 9"/>
          <p:cNvSpPr txBox="1">
            <a:spLocks noChangeArrowheads="1"/>
          </p:cNvSpPr>
          <p:nvPr/>
        </p:nvSpPr>
        <p:spPr bwMode="auto">
          <a:xfrm>
            <a:off x="52388" y="2974975"/>
            <a:ext cx="8990012" cy="2740025"/>
          </a:xfrm>
          <a:prstGeom prst="rect">
            <a:avLst/>
          </a:prstGeom>
          <a:noFill/>
          <a:ln w="12700">
            <a:solidFill>
              <a:srgbClr val="33CC33"/>
            </a:solidFill>
            <a:miter lim="800000"/>
            <a:headEnd type="none" w="sm" len="sm"/>
            <a:tailEnd type="none" w="sm" len="sm"/>
          </a:ln>
        </p:spPr>
        <p:txBody>
          <a:bodyPr>
            <a:spAutoFit/>
          </a:bodyPr>
          <a:lstStyle/>
          <a:p>
            <a:pPr marL="342900" indent="-342900">
              <a:buFont typeface="Arial" charset="0"/>
              <a:buChar char="•"/>
            </a:pPr>
            <a:r>
              <a:rPr lang="en-US"/>
              <a:t>Review a recently approved Question ITU-R 236/1 that potentially may identify spectrum globally available for Smart Grid wireless applications      </a:t>
            </a:r>
            <a:r>
              <a:rPr lang="en-US" sz="2800">
                <a:solidFill>
                  <a:srgbClr val="FF0000"/>
                </a:solidFill>
              </a:rPr>
              <a:t>Monday pm1</a:t>
            </a:r>
          </a:p>
          <a:p>
            <a:pPr lvl="1"/>
            <a:r>
              <a:rPr lang="en-US" sz="2000"/>
              <a:t>The question is available on the RR-TAG Mentor web site as 18-11-0079</a:t>
            </a:r>
          </a:p>
          <a:p>
            <a:pPr marL="342900" indent="-342900">
              <a:buFont typeface="Arial" charset="0"/>
              <a:buChar char="•"/>
            </a:pPr>
            <a:r>
              <a:rPr lang="en-US"/>
              <a:t>Review and develop a response to a proposed change to the FCC’s 900 MHz ISM band rules that could adversely impact 802 technologies operating under Part 15 rules     </a:t>
            </a:r>
            <a:r>
              <a:rPr lang="en-US" sz="2800">
                <a:solidFill>
                  <a:srgbClr val="FF0000"/>
                </a:solidFill>
              </a:rPr>
              <a:t>Monday pm2</a:t>
            </a:r>
          </a:p>
        </p:txBody>
      </p:sp>
      <p:sp>
        <p:nvSpPr>
          <p:cNvPr id="28679" name="Text Box 4"/>
          <p:cNvSpPr txBox="1">
            <a:spLocks noChangeArrowheads="1"/>
          </p:cNvSpPr>
          <p:nvPr/>
        </p:nvSpPr>
        <p:spPr bwMode="auto">
          <a:xfrm>
            <a:off x="52388" y="561975"/>
            <a:ext cx="3792537" cy="457200"/>
          </a:xfrm>
          <a:prstGeom prst="rect">
            <a:avLst/>
          </a:prstGeom>
          <a:noFill/>
          <a:ln w="9525">
            <a:noFill/>
            <a:miter lim="800000"/>
            <a:headEnd/>
            <a:tailEnd/>
          </a:ln>
        </p:spPr>
        <p:txBody>
          <a:bodyPr wrap="none">
            <a:spAutoFit/>
          </a:bodyPr>
          <a:lstStyle/>
          <a:p>
            <a:pPr algn="ctr" eaLnBrk="0" hangingPunct="0"/>
            <a:r>
              <a:rPr lang="en-US">
                <a:solidFill>
                  <a:schemeClr val="tx2"/>
                </a:solidFill>
              </a:rPr>
              <a:t>Monday Agenda Item 4.1.6 </a:t>
            </a:r>
          </a:p>
        </p:txBody>
      </p:sp>
      <p:sp>
        <p:nvSpPr>
          <p:cNvPr id="28680" name="TextBox 1"/>
          <p:cNvSpPr txBox="1">
            <a:spLocks noChangeArrowheads="1"/>
          </p:cNvSpPr>
          <p:nvPr/>
        </p:nvSpPr>
        <p:spPr bwMode="auto">
          <a:xfrm>
            <a:off x="449263" y="6069013"/>
            <a:ext cx="4676775" cy="400050"/>
          </a:xfrm>
          <a:prstGeom prst="rect">
            <a:avLst/>
          </a:prstGeom>
          <a:noFill/>
          <a:ln w="9525">
            <a:solidFill>
              <a:srgbClr val="FF9966"/>
            </a:solidFill>
            <a:miter lim="800000"/>
            <a:headEnd/>
            <a:tailEnd/>
          </a:ln>
        </p:spPr>
        <p:txBody>
          <a:bodyPr wrap="none">
            <a:spAutoFit/>
          </a:bodyPr>
          <a:lstStyle/>
          <a:p>
            <a:r>
              <a:rPr lang="en-US" sz="2000">
                <a:hlinkClick r:id="rId3"/>
              </a:rPr>
              <a:t>https://mentor.ieee.org/802.18/documents</a:t>
            </a:r>
            <a:endParaRPr lang="en-US" sz="20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254217</TotalTime>
  <Words>3122</Words>
  <Application>Microsoft Office PowerPoint</Application>
  <PresentationFormat>On-screen Show (4:3)</PresentationFormat>
  <Paragraphs>847</Paragraphs>
  <Slides>53</Slides>
  <Notes>21</Notes>
  <HiddenSlides>0</HiddenSlides>
  <MMClips>0</MMClips>
  <ScaleCrop>false</ScaleCrop>
  <HeadingPairs>
    <vt:vector size="6" baseType="variant">
      <vt:variant>
        <vt:lpstr>Fonts Used</vt:lpstr>
      </vt:variant>
      <vt:variant>
        <vt:i4>2</vt:i4>
      </vt:variant>
      <vt:variant>
        <vt:lpstr>Design Template</vt:lpstr>
      </vt:variant>
      <vt:variant>
        <vt:i4>1</vt:i4>
      </vt:variant>
      <vt:variant>
        <vt:lpstr>Slide Titles</vt:lpstr>
      </vt:variant>
      <vt:variant>
        <vt:i4>53</vt:i4>
      </vt:variant>
    </vt:vector>
  </HeadingPairs>
  <TitlesOfParts>
    <vt:vector size="56" baseType="lpstr">
      <vt:lpstr>Times New Roman</vt:lpstr>
      <vt:lpstr>Arial</vt:lpstr>
      <vt:lpstr>Default Design</vt:lpstr>
      <vt:lpstr>Supplementary Plenary Information - November 2011</vt:lpstr>
      <vt:lpstr>Slide 2</vt:lpstr>
      <vt:lpstr>IEEE LOA Database</vt:lpstr>
      <vt:lpstr> Joint Meetings</vt:lpstr>
      <vt:lpstr>NEW PARS</vt:lpstr>
      <vt:lpstr>Other PARS</vt:lpstr>
      <vt:lpstr>Hotel meeting Levels</vt:lpstr>
      <vt:lpstr>Group Room assignments</vt:lpstr>
      <vt:lpstr>WG18 Agenda</vt:lpstr>
      <vt:lpstr>WG18 Agenda – New item</vt:lpstr>
      <vt:lpstr>WG19 Agenda - November</vt:lpstr>
      <vt:lpstr>Coexistence Assurance (CA) documents </vt:lpstr>
      <vt:lpstr>802 Projects  -  CA plans</vt:lpstr>
      <vt:lpstr>IEEE 802.19 CONTACT INFORMATION </vt:lpstr>
      <vt:lpstr>WG21 Agenda</vt:lpstr>
      <vt:lpstr>WG22 Agenda - November</vt:lpstr>
      <vt:lpstr>January Meeting – Jacksonville, Florida, US January 15 - 20</vt:lpstr>
      <vt:lpstr>Other Special Events</vt:lpstr>
      <vt:lpstr>Topics since July EC</vt:lpstr>
      <vt:lpstr>802.11 Topics for November  2011 EC</vt:lpstr>
      <vt:lpstr>802.1 Architecture Document</vt:lpstr>
      <vt:lpstr>Smart Grid Meetings</vt:lpstr>
      <vt:lpstr>November Tutorials</vt:lpstr>
      <vt:lpstr>Slide 24</vt:lpstr>
      <vt:lpstr>Slide 25</vt:lpstr>
      <vt:lpstr>Slide 26</vt:lpstr>
      <vt:lpstr>Slide 27</vt:lpstr>
      <vt:lpstr>Slide 28</vt:lpstr>
      <vt:lpstr>Slide 29</vt:lpstr>
      <vt:lpstr>Slide 30</vt:lpstr>
      <vt:lpstr>P1900.7 Action Items</vt:lpstr>
      <vt:lpstr>Slide 32</vt:lpstr>
      <vt:lpstr>Slide 33</vt:lpstr>
      <vt:lpstr>Slide 34</vt:lpstr>
      <vt:lpstr>P1905.1 Action Item</vt:lpstr>
      <vt:lpstr>Slide 36</vt:lpstr>
      <vt:lpstr>Slide 37</vt:lpstr>
      <vt:lpstr>Slide 38</vt:lpstr>
      <vt:lpstr>TGs Awards - Officers</vt:lpstr>
      <vt:lpstr>Slide 40</vt:lpstr>
      <vt:lpstr>Slide 41</vt:lpstr>
      <vt:lpstr>Slide 42</vt:lpstr>
      <vt:lpstr>Slide 43</vt:lpstr>
      <vt:lpstr>Slide 44</vt:lpstr>
      <vt:lpstr>IEEE LOA Database</vt:lpstr>
      <vt:lpstr>IEEE SA Contents  - November 2011</vt:lpstr>
      <vt:lpstr>802.11 drafts to ISO/IEC JTC1/SC6</vt:lpstr>
      <vt:lpstr>myBallot - Sponsor Ballot Tool Change</vt:lpstr>
      <vt:lpstr>EC November Workshop</vt:lpstr>
      <vt:lpstr>Future Venues</vt:lpstr>
      <vt:lpstr>Future Venues</vt:lpstr>
      <vt:lpstr>Slide 52</vt:lpstr>
      <vt:lpstr>Slide 53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Supplementary Information - November 2011</dc:title>
  <dc:subject>Additional Meeting Information</dc:subject>
  <dc:creator>Bruce Kraemer (Marvell)</dc:creator>
  <cp:lastModifiedBy>Administrator</cp:lastModifiedBy>
  <cp:revision>2514</cp:revision>
  <cp:lastPrinted>2011-11-06T23:00:31Z</cp:lastPrinted>
  <dcterms:created xsi:type="dcterms:W3CDTF">1998-02-10T13:07:52Z</dcterms:created>
  <dcterms:modified xsi:type="dcterms:W3CDTF">2011-11-09T14:57:38Z</dcterms:modified>
</cp:coreProperties>
</file>