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1105" r:id="rId2"/>
    <p:sldId id="1295" r:id="rId3"/>
    <p:sldId id="1468" r:id="rId4"/>
    <p:sldId id="1357" r:id="rId5"/>
    <p:sldId id="1445" r:id="rId6"/>
    <p:sldId id="1481" r:id="rId7"/>
    <p:sldId id="1484" r:id="rId8"/>
    <p:sldId id="1387" r:id="rId9"/>
    <p:sldId id="1315" r:id="rId10"/>
    <p:sldId id="1456" r:id="rId11"/>
    <p:sldId id="1360" r:id="rId12"/>
    <p:sldId id="1431" r:id="rId13"/>
    <p:sldId id="1446" r:id="rId14"/>
    <p:sldId id="1432" r:id="rId15"/>
    <p:sldId id="1482" r:id="rId16"/>
    <p:sldId id="1362" r:id="rId17"/>
    <p:sldId id="1458" r:id="rId18"/>
    <p:sldId id="1483" r:id="rId19"/>
    <p:sldId id="1379" r:id="rId20"/>
    <p:sldId id="1386" r:id="rId21"/>
    <p:sldId id="1450" r:id="rId22"/>
    <p:sldId id="1368" r:id="rId23"/>
    <p:sldId id="1448" r:id="rId24"/>
    <p:sldId id="1296" r:id="rId25"/>
    <p:sldId id="1503" r:id="rId26"/>
    <p:sldId id="1489" r:id="rId27"/>
    <p:sldId id="1495" r:id="rId28"/>
    <p:sldId id="1496" r:id="rId29"/>
    <p:sldId id="1497" r:id="rId30"/>
    <p:sldId id="1498" r:id="rId31"/>
    <p:sldId id="1499" r:id="rId32"/>
    <p:sldId id="1500" r:id="rId33"/>
    <p:sldId id="1501" r:id="rId34"/>
    <p:sldId id="1438" r:id="rId35"/>
    <p:sldId id="1437" r:id="rId36"/>
    <p:sldId id="1436" r:id="rId37"/>
    <p:sldId id="1490" r:id="rId38"/>
    <p:sldId id="1297" r:id="rId39"/>
    <p:sldId id="1398" r:id="rId40"/>
    <p:sldId id="1388" r:id="rId41"/>
    <p:sldId id="1478" r:id="rId42"/>
    <p:sldId id="1476" r:id="rId43"/>
    <p:sldId id="1502" r:id="rId44"/>
    <p:sldId id="1347" r:id="rId45"/>
    <p:sldId id="1447" r:id="rId46"/>
    <p:sldId id="1349" r:id="rId47"/>
    <p:sldId id="1435" r:id="rId48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9933"/>
    <a:srgbClr val="FF3300"/>
    <a:srgbClr val="33CC33"/>
    <a:srgbClr val="66FF99"/>
    <a:srgbClr val="C0C0C0"/>
    <a:srgbClr val="B2B2B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6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1392" y="-11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302" y="474"/>
      </p:cViewPr>
      <p:guideLst>
        <p:guide orient="horz" pos="2166"/>
        <p:guide pos="29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1007" y="177166"/>
            <a:ext cx="218598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doc.: IEEE 802.11-11/1357r2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6274" y="171665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726" y="9011095"/>
            <a:ext cx="1622266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164" y="9011095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673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A7F7284-1418-4B4F-9D91-885FD670B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4696" y="387879"/>
            <a:ext cx="56438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4695" y="9011095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735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4695" y="9000058"/>
            <a:ext cx="58018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207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03667" y="95175"/>
            <a:ext cx="218598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doc.: IEEE 802.11-11/1357r2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94" y="89674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3263"/>
            <a:ext cx="4641850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120" y="4422770"/>
            <a:ext cx="5173025" cy="41894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82" tIns="46687" rIns="94982" bIns="466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9829" y="9015825"/>
            <a:ext cx="208982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2323" lvl="4" algn="r" defTabSz="946735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5885" y="9015826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D0D9B5F3-BEE1-492A-A820-62CC625CC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36295" y="9015825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801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36296" y="9012672"/>
            <a:ext cx="55806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58875" y="296428"/>
            <a:ext cx="57355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144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398" y="9015825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24CC2B9-1EF6-4436-8A0F-1E1828B1158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802.11-11/1357r2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D9B5F3-BEE1-492A-A820-62CC625CCFF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32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802.11-11/1357r2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2265" y="9015826"/>
            <a:ext cx="506133" cy="189381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D9B5F3-BEE1-492A-A820-62CC625CCFF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98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144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5D01CA3E-A25A-4036-9DF2-B4DF60B9646C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614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802.11-11/1357r2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5194" y="89675"/>
            <a:ext cx="1222965" cy="22094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37233" y="9015825"/>
            <a:ext cx="1852416" cy="189381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53726F9-67F8-4FED-A403-0B6EBBD33F8C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3491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63492" name="Date Placeholder 4"/>
          <p:cNvSpPr>
            <a:spLocks noGrp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3493" name="Footer Placeholder 5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349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265" y="9015825"/>
            <a:ext cx="506133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40BEC2F8-1FF4-4F3B-8838-DCF6DCC19E11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55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55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4778F57-9D9E-4583-B4E4-D766EDB81D3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55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75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75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81BC183E-A9F8-4ECE-85E1-0ADC0A6003E8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75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14778693-9296-4E08-B9E8-B4963261D10E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398" y="9015825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5094F416-D41B-42BA-B40D-7BCDED7001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802.11-11/1357r2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D9B5F3-BEE1-492A-A820-62CC625CCF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07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1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27652" name="Date Placeholder 4"/>
          <p:cNvSpPr>
            <a:spLocks noGrp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7653" name="Footer Placeholder 5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71400" y="9015825"/>
            <a:ext cx="426998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CA7EF681-BA79-48C0-9E6C-3046D437E1A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398" y="9015825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9D6484D9-8FCC-4F41-8E63-74FB16F2013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4DCAA0A8-E020-4FF0-B824-0D67AAF952E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5B72232-84AE-4101-BD51-9E82C64F4BE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F68806D0-AF3F-4CC1-80F7-3E76AA294A1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802.11-11/1357r2</a:t>
            </a:r>
            <a:endParaRPr lang="en-US" smtClean="0"/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01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47BE6ADD-2B25-4C17-B482-DE54721D02FE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01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597CD7-2FDE-4F66-A2F4-87B47AEDA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FB74E5-1351-40C6-964B-D7CE13240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35E2D8-D853-4FFF-8C62-78B10B9A0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212AAD-3F6D-47DB-B656-A4ECA9A53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9CA45B-EF05-44F5-852E-AC0C5011F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87B0192-7D72-4C9C-97CA-568400A66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47D3CA-2706-48D1-805A-41E0DEF61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788B18-3931-4357-9629-873D1A59A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5DF7EE-3139-488C-B44B-8579984DF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708754-D076-44D6-A794-2024A78A5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3F4BA3-851F-4736-B48D-9F84C9FFF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5F9C0F-ADE1-46F7-9F55-E273AA242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 sz="180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01034358-E54D-4D53-BF9E-148C84100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6821" y="311964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dirty="0"/>
              <a:t>doc.: IEEE </a:t>
            </a:r>
            <a:r>
              <a:rPr lang="en-US" sz="1800" dirty="0" smtClean="0"/>
              <a:t>802.11-11/1357r2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1/18-11-0079-00-0000-approval-of-1-new-itu-r-question-and-1-revised-itu-r-question.docx" TargetMode="External"/><Relationship Id="rId2" Type="http://schemas.openxmlformats.org/officeDocument/2006/relationships/hyperlink" Target="https://mentor.ieee.org/802.18/dcn/11/18-11-0071-00-0000-rr-tag-agenda-sept-2011.xls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8/dcn/11/18-11-0075-03-0000-ieee-802-response-to-canadian-tvws-consultation.doc" TargetMode="External"/><Relationship Id="rId4" Type="http://schemas.openxmlformats.org/officeDocument/2006/relationships/hyperlink" Target="https://mentor.ieee.org/802.18/dcn/11/18-11-0084-00-0000-lms-overview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entor.ieee.org/802.19/dcn/11/19-11-0114-00-0000-nov-2011-wg-agenda.xl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0/15-10-0668-05-004g-tg4g-coexistence-assurance-document-first-draft.pdf" TargetMode="External"/><Relationship Id="rId3" Type="http://schemas.openxmlformats.org/officeDocument/2006/relationships/hyperlink" Target="https://mentor.ieee.org/802.11/dcn/10/11-10-1025-05-00ad-coexistence-assurance.doc" TargetMode="External"/><Relationship Id="rId7" Type="http://schemas.openxmlformats.org/officeDocument/2006/relationships/hyperlink" Target="https://mentor.ieee.org/802.15/dcn/10/15-10-0737-04-004e-ieee-802-15-4e-coexistence-assurance-document.docx" TargetMode="External"/><Relationship Id="rId2" Type="http://schemas.openxmlformats.org/officeDocument/2006/relationships/hyperlink" Target="https://mentor.ieee.org/802.11/dcn/11/11-11-0177-00-00af-coexistence-assurance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9/pub/CA/15-10-0918-00-004f-TG4f-Active-RFID-Coexistence-Document.pdf" TargetMode="External"/><Relationship Id="rId11" Type="http://schemas.openxmlformats.org/officeDocument/2006/relationships/hyperlink" Target="http://grouper.ieee.org/groups/802/19/pub/CA/19-09-0007-00-0000-coexistence-assurance-document-for-802-16h-cx-cbp.doc" TargetMode="External"/><Relationship Id="rId5" Type="http://schemas.openxmlformats.org/officeDocument/2006/relationships/hyperlink" Target="http://grouper.ieee.org/groups/802/19/pub/CA/11-06-0338-04-000n-p802-11n-ca-document-doc.doc" TargetMode="External"/><Relationship Id="rId10" Type="http://schemas.openxmlformats.org/officeDocument/2006/relationships/hyperlink" Target="http://grouper.ieee.org/groups/802/19/pub/CA/15-09-0022-09-003c-coexistence-assurance.pdf" TargetMode="External"/><Relationship Id="rId4" Type="http://schemas.openxmlformats.org/officeDocument/2006/relationships/hyperlink" Target="http://grouper.ieee.org/groups/802/19/pub/CA/11-07-2066-01-000y-coexistence-assurance.doc" TargetMode="External"/><Relationship Id="rId9" Type="http://schemas.openxmlformats.org/officeDocument/2006/relationships/hyperlink" Target="http://grouper.ieee.org/groups/802/19/pub/CA/15-10-0808-00-0000-802-15-4-2011-coexistence-analysis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shkato@attglobal.net" TargetMode="External"/><Relationship Id="rId3" Type="http://schemas.openxmlformats.org/officeDocument/2006/relationships/hyperlink" Target="mailto:I_reede@amerisys.com" TargetMode="External"/><Relationship Id="rId7" Type="http://schemas.openxmlformats.org/officeDocument/2006/relationships/hyperlink" Target="mailto:prabodh.varshney@nokia.com" TargetMode="External"/><Relationship Id="rId2" Type="http://schemas.openxmlformats.org/officeDocument/2006/relationships/hyperlink" Target="mailto:shellhammer@iee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ldad.perahia@intel.com" TargetMode="External"/><Relationship Id="rId5" Type="http://schemas.openxmlformats.org/officeDocument/2006/relationships/hyperlink" Target="mailto:gilb@ieee.org" TargetMode="External"/><Relationship Id="rId10" Type="http://schemas.openxmlformats.org/officeDocument/2006/relationships/hyperlink" Target="mailto:matthew.sherman@baesystems.com" TargetMode="External"/><Relationship Id="rId4" Type="http://schemas.openxmlformats.org/officeDocument/2006/relationships/hyperlink" Target="mailto:junyi.wang@nict.go.jp" TargetMode="External"/><Relationship Id="rId9" Type="http://schemas.openxmlformats.org/officeDocument/2006/relationships/hyperlink" Target="mailto:henry@etri.re.kr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entor.ieee.org/802.22/dcn/11/22-11-0125-01-0000-november-plenary-working-group-agenda.xl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Tutorials.s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1/19-11-0020-00-0000-p1900-7-par.pdf" TargetMode="External"/><Relationship Id="rId2" Type="http://schemas.openxmlformats.org/officeDocument/2006/relationships/hyperlink" Target="https://mentor.ieee.org/802.19/dcn/11/19-11-0019-00-0000-p1900-7-introduction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9/dcn/11/19-11-0021-00-0000-p1900-7-5c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about/sasb/patcom/pat802_11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1900.7/dcn/11/7-11-0015-00-CNTR-liaisons.ppt" TargetMode="External"/><Relationship Id="rId7" Type="http://schemas.openxmlformats.org/officeDocument/2006/relationships/hyperlink" Target="https://mentor.ieee.org/1900.7/dcn/11/7-11-0017-00-AGND-14-november-2011-teleconference-agenda.xlsx" TargetMode="External"/><Relationship Id="rId2" Type="http://schemas.openxmlformats.org/officeDocument/2006/relationships/hyperlink" Target="https://mentor.ieee.org/1900.7/dcn/11/7-11-0013-01-CNTR-white-space-regulatory-domains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1900.7/bp/StartPage" TargetMode="External"/><Relationship Id="rId5" Type="http://schemas.openxmlformats.org/officeDocument/2006/relationships/hyperlink" Target="https://mentor.ieee.org/1900.7/dcn/11/7-11-0009-02-CNTR-potential-use-cases-for-tvws.pdf" TargetMode="External"/><Relationship Id="rId4" Type="http://schemas.openxmlformats.org/officeDocument/2006/relationships/hyperlink" Target="https://mentor.ieee.org/1900.7/dcn/11/7-11-0010-00-CNTR-first-call-for-contributions.ppt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1905/1/1905_1-11-0078-00-WGDC-teleconference-november-2011-agenda.pdf" TargetMode="External"/><Relationship Id="rId2" Type="http://schemas.openxmlformats.org/officeDocument/2006/relationships/hyperlink" Target="https://www2.gotomeeting.com/register/504966522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.org/web/standards/home/index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etools_documentation/dcn/11/etools_documentation-11-0016-01-MYBA-vote-change.pdf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1/15-11-0665-04-0kmp-kmp-5c-draft.doc" TargetMode="External"/><Relationship Id="rId2" Type="http://schemas.openxmlformats.org/officeDocument/2006/relationships/hyperlink" Target="https://mentor.ieee.org/802.15/dcn/11/15-11-0613-04-0kmp-key-management-protocol-pa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ARs.shtml" TargetMode="External"/><Relationship Id="rId5" Type="http://schemas.openxmlformats.org/officeDocument/2006/relationships/hyperlink" Target="https://mentor.ieee.org/802.22/dcn/11/22-11-0119-01-rasg-5c-for-enhanced-broadband-and-monitoring-amendment.pdf" TargetMode="External"/><Relationship Id="rId4" Type="http://schemas.openxmlformats.org/officeDocument/2006/relationships/hyperlink" Target="https://mentor.ieee.org/802.22/dcn/11/22-11-0118-01-rasg-par-for-enhanced-broadband-and-monitoring-amendment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6/docs/#11_0031" TargetMode="External"/><Relationship Id="rId2" Type="http://schemas.openxmlformats.org/officeDocument/2006/relationships/hyperlink" Target="http://ieee802.org/16/docs/#11_003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ee802.org/16/docs/#11_0033" TargetMode="External"/><Relationship Id="rId4" Type="http://schemas.openxmlformats.org/officeDocument/2006/relationships/hyperlink" Target="http://ieee802.org/16/docs/#11_0032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ED6850-7ABF-449F-B967-91B58C7FA34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522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751-3958</a:t>
            </a: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0"/>
              <a:t>5488 Marvell Lane,</a:t>
            </a:r>
          </a:p>
          <a:p>
            <a:pPr eaLnBrk="0" hangingPunct="0"/>
            <a:r>
              <a:rPr lang="en-US" sz="1400" b="0"/>
              <a:t>Santa Clara, CA, 95054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16451" name="Rectangle 76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52" name="Rectangle 77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Supplementary Plenary Information - November 2011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2011-November-06</a:t>
            </a:r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827088" y="3394075"/>
            <a:ext cx="77463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/>
              <a:t>Abstract: Additional Information on topics for 802 </a:t>
            </a:r>
            <a:r>
              <a:rPr lang="en-US" sz="1600" dirty="0" smtClean="0"/>
              <a:t>plenary </a:t>
            </a:r>
            <a:r>
              <a:rPr lang="en-US" sz="1600" dirty="0"/>
              <a:t>meeting – </a:t>
            </a:r>
            <a:r>
              <a:rPr lang="en-US" sz="1600" dirty="0" smtClean="0"/>
              <a:t>November </a:t>
            </a:r>
            <a:r>
              <a:rPr lang="en-US" sz="1600" dirty="0"/>
              <a:t>2011 </a:t>
            </a:r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4663"/>
          </a:xfrm>
        </p:spPr>
        <p:txBody>
          <a:bodyPr/>
          <a:lstStyle/>
          <a:p>
            <a:r>
              <a:rPr lang="en-US" smtClean="0"/>
              <a:t>WG18 Agenda – New item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347663" y="1422399"/>
            <a:ext cx="8564562" cy="50212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 smtClean="0"/>
              <a:t>WG18 Agenda</a:t>
            </a:r>
            <a:endParaRPr lang="en-US" sz="2800" dirty="0" smtClean="0">
              <a:hlinkClick r:id="rId2"/>
            </a:endParaRPr>
          </a:p>
          <a:p>
            <a:pPr marL="0" indent="0">
              <a:buFontTx/>
              <a:buNone/>
            </a:pPr>
            <a:r>
              <a:rPr lang="en-US" sz="2000" dirty="0" smtClean="0">
                <a:hlinkClick r:id="rId3"/>
              </a:rPr>
              <a:t>ITU-R question</a:t>
            </a:r>
          </a:p>
          <a:p>
            <a:pPr marL="0" indent="0">
              <a:buFontTx/>
              <a:buNone/>
            </a:pP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mentor.ieee.org/802.18/dcn/11/18-11-0079-00-0000-approval-of-1-new-itu-r-question-and-1-revised-itu-r-question.docx</a:t>
            </a:r>
            <a:endParaRPr lang="en-US" sz="2000" dirty="0" smtClean="0"/>
          </a:p>
          <a:p>
            <a:pPr marL="0" indent="0">
              <a:buFontTx/>
              <a:buNone/>
            </a:pPr>
            <a:endParaRPr lang="en-US" sz="2000" dirty="0" smtClean="0"/>
          </a:p>
          <a:p>
            <a:pPr marL="0" indent="0">
              <a:buFontTx/>
              <a:buNone/>
            </a:pPr>
            <a:r>
              <a:rPr lang="en-US" sz="2000" dirty="0" smtClean="0">
                <a:hlinkClick r:id="rId4"/>
              </a:rPr>
              <a:t>900MHz change</a:t>
            </a:r>
          </a:p>
          <a:p>
            <a:pPr marL="0" indent="0">
              <a:buFontTx/>
              <a:buNone/>
            </a:pP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mentor.ieee.org/802.18/dcn/11/18-11-0084-00-0000-lms-overview.pptx</a:t>
            </a:r>
            <a:endParaRPr lang="en-US" sz="2000" dirty="0"/>
          </a:p>
          <a:p>
            <a:pPr marL="0" indent="0">
              <a:buFontTx/>
              <a:buNone/>
            </a:pPr>
            <a:endParaRPr lang="en-US" sz="2800" dirty="0"/>
          </a:p>
          <a:p>
            <a:pPr marL="0" indent="0">
              <a:buFontTx/>
              <a:buNone/>
            </a:pPr>
            <a:endParaRPr lang="en-US" sz="2800" dirty="0" smtClean="0"/>
          </a:p>
          <a:p>
            <a:pPr marL="0" indent="0">
              <a:buFontTx/>
              <a:buNone/>
            </a:pPr>
            <a:r>
              <a:rPr lang="en-US" sz="2800" dirty="0" smtClean="0"/>
              <a:t>September Output: Canadian Consultation on TVWS</a:t>
            </a:r>
          </a:p>
          <a:p>
            <a:pPr marL="0" indent="0">
              <a:buFontTx/>
              <a:buNone/>
            </a:pP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mentor.ieee.org/802.18/dcn/11/18-11-0075-03-0000-ieee-802-response-to-canadian-tvws-consultation.doc</a:t>
            </a:r>
            <a:endParaRPr lang="en-US" sz="2800" dirty="0" smtClean="0"/>
          </a:p>
          <a:p>
            <a:pPr marL="0" indent="0">
              <a:buFontTx/>
              <a:buNone/>
            </a:pPr>
            <a:endParaRPr lang="en-US" sz="2800" dirty="0" smtClean="0"/>
          </a:p>
          <a:p>
            <a:pPr marL="0" indent="0">
              <a:buFontTx/>
              <a:buNone/>
            </a:pPr>
            <a:r>
              <a:rPr lang="en-US" sz="2800" dirty="0" smtClean="0"/>
              <a:t>		</a:t>
            </a:r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D5C796-417F-4097-B005-A89F87F1CBF5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F8D7385-755B-47C9-B5EB-040D73B926A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1748" name="Rectangle 5"/>
          <p:cNvSpPr>
            <a:spLocks noGrp="1" noChangeArrowheads="1"/>
          </p:cNvSpPr>
          <p:nvPr>
            <p:ph type="title"/>
          </p:nvPr>
        </p:nvSpPr>
        <p:spPr>
          <a:xfrm>
            <a:off x="363538" y="685800"/>
            <a:ext cx="7772400" cy="523875"/>
          </a:xfrm>
        </p:spPr>
        <p:txBody>
          <a:bodyPr/>
          <a:lstStyle/>
          <a:p>
            <a:r>
              <a:rPr lang="en-US" sz="2800" dirty="0" smtClean="0"/>
              <a:t>WG19 Agenda - November</a:t>
            </a: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187325" y="522288"/>
            <a:ext cx="318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Monday Agenda Item 4.1.7 </a:t>
            </a:r>
          </a:p>
        </p:txBody>
      </p:sp>
      <p:sp>
        <p:nvSpPr>
          <p:cNvPr id="31750" name="Text Box 9"/>
          <p:cNvSpPr txBox="1">
            <a:spLocks noChangeArrowheads="1"/>
          </p:cNvSpPr>
          <p:nvPr/>
        </p:nvSpPr>
        <p:spPr bwMode="auto">
          <a:xfrm>
            <a:off x="90488" y="6138863"/>
            <a:ext cx="8632825" cy="338554"/>
          </a:xfrm>
          <a:prstGeom prst="rect">
            <a:avLst/>
          </a:prstGeom>
          <a:solidFill>
            <a:schemeClr val="bg1"/>
          </a:solidFill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mentor.ieee.org/802.19/dcn/11/19-11-0114-00-0000-nov-2011-wg-agenda.xls</a:t>
            </a:r>
            <a:endParaRPr lang="en-US" sz="16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117602"/>
            <a:ext cx="8580437" cy="5052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33375" y="685800"/>
            <a:ext cx="8477250" cy="1066800"/>
          </a:xfrm>
        </p:spPr>
        <p:txBody>
          <a:bodyPr/>
          <a:lstStyle/>
          <a:p>
            <a:r>
              <a:rPr lang="en-US" smtClean="0">
                <a:solidFill>
                  <a:srgbClr val="55AA8F"/>
                </a:solidFill>
                <a:latin typeface="Arial" charset="0"/>
                <a:ea typeface="Times New Roman" pitchFamily="18" charset="0"/>
                <a:cs typeface="Arial" charset="0"/>
              </a:rPr>
              <a:t>Coexistence Assurance (CA) documents</a:t>
            </a:r>
            <a:r>
              <a:rPr lang="en-US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/>
            </a:r>
            <a:br>
              <a:rPr lang="en-US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</a:br>
            <a:endParaRPr lang="en-US" smtClean="0">
              <a:ea typeface="Times New Roman" pitchFamily="18" charset="0"/>
              <a:cs typeface="Arial" charset="0"/>
            </a:endParaRPr>
          </a:p>
        </p:txBody>
      </p:sp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558A106-2671-4620-906C-331BE0D665F4}" type="slidenum">
              <a:rPr lang="en-US" smtClean="0"/>
              <a:pPr/>
              <a:t>12</a:t>
            </a:fld>
            <a:endParaRPr lang="en-US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581025" y="1524000"/>
          <a:ext cx="7793038" cy="4789488"/>
        </p:xfrm>
        <a:graphic>
          <a:graphicData uri="http://schemas.openxmlformats.org/drawingml/2006/table">
            <a:tbl>
              <a:tblPr/>
              <a:tblGrid>
                <a:gridCol w="3387717"/>
                <a:gridCol w="4405321"/>
              </a:tblGrid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Standard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Coexistence Assurance Document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802.11af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2"/>
                        </a:rPr>
                        <a:t>IEEE 802.11-11/177r0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802.11ad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3"/>
                        </a:rPr>
                        <a:t>IEEE 802.11-10/1025r5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802.11y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4"/>
                        </a:rPr>
                        <a:t>IEEE 802.11-07/2066r1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5"/>
                        </a:rPr>
                        <a:t>IEEE 802.11-06/0338r4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802.15.4f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6"/>
                        </a:rPr>
                        <a:t>IEEE 802.15-10/918r0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7"/>
                        </a:rPr>
                        <a:t>IEEE 802.15-10/737r4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802.15.4g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8"/>
                        </a:rPr>
                        <a:t>IEEE 802.15-10/668r5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9"/>
                        </a:rPr>
                        <a:t>IEEE 802.15-10/808r0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IEEE 802.15.4 Standard. Annex 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802.15.3c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0"/>
                        </a:rPr>
                        <a:t>IEEE 802.15-09/22r9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IEEE 802.15.4 Standard. Annex 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802.15.4b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IEEE 802.15.4 Standard. Annex 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802.16h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1"/>
                        </a:rPr>
                        <a:t>IEEE 802.19-09/07r0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19113"/>
          </a:xfrm>
        </p:spPr>
        <p:txBody>
          <a:bodyPr/>
          <a:lstStyle/>
          <a:p>
            <a:r>
              <a:rPr lang="en-US" smtClean="0"/>
              <a:t>802 Projects  -  CA plans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52463" y="1481138"/>
          <a:ext cx="7229475" cy="4541835"/>
        </p:xfrm>
        <a:graphic>
          <a:graphicData uri="http://schemas.openxmlformats.org/drawingml/2006/table">
            <a:tbl>
              <a:tblPr firstRow="1" firstCol="1" bandRow="1"/>
              <a:tblGrid>
                <a:gridCol w="1597989"/>
                <a:gridCol w="3219428"/>
                <a:gridCol w="2412058"/>
              </a:tblGrid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Project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Brief Description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Will Produce a CA Doc.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802.11aa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Audio/Video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802.11ac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Below 5 GHz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802.11ad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60 GHz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802.11ae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Priority Management Frames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802.11af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TVWS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802.11ah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Sub 1 GHz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802.11ai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Fast Initial Link Setup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802.15.4e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China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802.15.4f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RFID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802.15.4g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SUN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802.15.4j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Medical Body Area Network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8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802.15.4k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Low Energy,Critical Infrastructure Monitoring Network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802.15.6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BAN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802.15.7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VLC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802.22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WRAN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802.22.1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Beacon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802.22.2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Installation and Deployment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387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38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387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7EC1639-EB09-4C8F-A349-5C5B20F67D68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802.19 CONTACT INFORMATION</a:t>
            </a:r>
            <a:br>
              <a:rPr lang="en-US" smtClean="0"/>
            </a:br>
            <a:endParaRPr lang="en-US" smtClean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392113" y="1233488"/>
            <a:ext cx="8374062" cy="5153025"/>
          </a:xfrm>
        </p:spPr>
        <p:txBody>
          <a:bodyPr/>
          <a:lstStyle/>
          <a:p>
            <a:r>
              <a:rPr lang="en-US" sz="2300" smtClean="0"/>
              <a:t>IEEE 802.19 CONTACT INFORMATION</a:t>
            </a:r>
          </a:p>
          <a:p>
            <a:r>
              <a:rPr lang="en-US" sz="2300" smtClean="0"/>
              <a:t>WG Chair: </a:t>
            </a:r>
            <a:r>
              <a:rPr lang="en-US" sz="2300" smtClean="0">
                <a:hlinkClick r:id="rId2"/>
              </a:rPr>
              <a:t>Steve Shellhammer</a:t>
            </a:r>
            <a:r>
              <a:rPr lang="en-US" sz="2300" smtClean="0"/>
              <a:t> </a:t>
            </a:r>
          </a:p>
          <a:p>
            <a:r>
              <a:rPr lang="en-US" sz="2300" smtClean="0"/>
              <a:t>WG Vice Chair: </a:t>
            </a:r>
            <a:r>
              <a:rPr lang="en-US" sz="2300" smtClean="0">
                <a:hlinkClick r:id="rId3"/>
              </a:rPr>
              <a:t>Ivan Reede</a:t>
            </a:r>
            <a:r>
              <a:rPr lang="en-US" sz="2300" smtClean="0"/>
              <a:t> </a:t>
            </a:r>
          </a:p>
          <a:p>
            <a:r>
              <a:rPr lang="en-US" sz="2300" smtClean="0"/>
              <a:t>WG Secretary: </a:t>
            </a:r>
            <a:r>
              <a:rPr lang="en-US" sz="2300" smtClean="0">
                <a:hlinkClick r:id="rId4"/>
              </a:rPr>
              <a:t>Junyi Wang</a:t>
            </a:r>
            <a:r>
              <a:rPr lang="en-US" sz="2300" smtClean="0"/>
              <a:t> </a:t>
            </a:r>
          </a:p>
          <a:p>
            <a:r>
              <a:rPr lang="en-US" sz="2300" smtClean="0"/>
              <a:t>Technical Editor: </a:t>
            </a:r>
            <a:r>
              <a:rPr lang="en-US" sz="2300" smtClean="0">
                <a:hlinkClick r:id="rId5"/>
              </a:rPr>
              <a:t>James Gilb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to 802.11: </a:t>
            </a:r>
            <a:r>
              <a:rPr lang="en-US" sz="2300" u="sng" smtClean="0">
                <a:hlinkClick r:id="rId6"/>
              </a:rPr>
              <a:t>Eldad Perahia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from 802.11: </a:t>
            </a:r>
            <a:r>
              <a:rPr lang="en-US" sz="2300" u="sng" smtClean="0">
                <a:hlinkClick r:id="rId7"/>
              </a:rPr>
              <a:t>Prabodh Varshney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to 802.15: </a:t>
            </a:r>
            <a:r>
              <a:rPr lang="en-US" sz="2300" u="sng" smtClean="0">
                <a:hlinkClick r:id="rId8"/>
              </a:rPr>
              <a:t>Shuzo Kato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from 802.15: </a:t>
            </a:r>
            <a:r>
              <a:rPr lang="en-US" sz="2300" u="sng" smtClean="0">
                <a:hlinkClick r:id="rId9"/>
              </a:rPr>
              <a:t>Hyunduk Kang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from 802.18: </a:t>
            </a:r>
            <a:r>
              <a:rPr lang="en-US" sz="2300" smtClean="0">
                <a:hlinkClick r:id="rId4"/>
              </a:rPr>
              <a:t>Junyi Wang</a:t>
            </a:r>
            <a:r>
              <a:rPr lang="en-US" sz="2300" smtClean="0"/>
              <a:t> </a:t>
            </a:r>
          </a:p>
          <a:p>
            <a:r>
              <a:rPr lang="en-US" sz="2300" smtClean="0"/>
              <a:t>IEEE 802.16 Liaison: </a:t>
            </a:r>
            <a:r>
              <a:rPr lang="en-US" sz="2300" smtClean="0">
                <a:hlinkClick r:id="rId10"/>
              </a:rPr>
              <a:t>Matthew Sherman</a:t>
            </a:r>
            <a:r>
              <a:rPr lang="en-US" sz="2300" smtClean="0"/>
              <a:t> </a:t>
            </a:r>
          </a:p>
          <a:p>
            <a:r>
              <a:rPr lang="en-US" sz="2300" smtClean="0"/>
              <a:t> Liaison from 802.22: </a:t>
            </a:r>
            <a:r>
              <a:rPr lang="en-US" sz="2300" smtClean="0">
                <a:hlinkClick r:id="rId3"/>
              </a:rPr>
              <a:t>Ivan Reede</a:t>
            </a:r>
            <a:r>
              <a:rPr lang="en-US" sz="2300" smtClean="0"/>
              <a:t> </a:t>
            </a:r>
          </a:p>
          <a:p>
            <a:endParaRPr lang="en-US" sz="2300" smtClean="0"/>
          </a:p>
        </p:txBody>
      </p:sp>
      <p:sp>
        <p:nvSpPr>
          <p:cNvPr id="3481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2938F1F-95FD-40D0-B70A-93E8CE69F2D0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07571"/>
          </a:xfrm>
        </p:spPr>
        <p:txBody>
          <a:bodyPr/>
          <a:lstStyle/>
          <a:p>
            <a:r>
              <a:rPr lang="en-US" dirty="0" smtClean="0"/>
              <a:t>WG21 Agenda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D9CA45B-EF05-44F5-852E-AC0C5011FE3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556244"/>
              </p:ext>
            </p:extLst>
          </p:nvPr>
        </p:nvGraphicFramePr>
        <p:xfrm>
          <a:off x="304800" y="1335317"/>
          <a:ext cx="7924800" cy="4867420"/>
        </p:xfrm>
        <a:graphic>
          <a:graphicData uri="http://schemas.openxmlformats.org/drawingml/2006/table">
            <a:tbl>
              <a:tblPr/>
              <a:tblGrid>
                <a:gridCol w="1201562"/>
                <a:gridCol w="1440038"/>
                <a:gridCol w="1733550"/>
                <a:gridCol w="1651000"/>
                <a:gridCol w="1898650"/>
              </a:tblGrid>
              <a:tr h="609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Monday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07)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Tuesday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08)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Wednesday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09)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Thursday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10)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8:00-10:00a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Comment resolution- 802.21b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10:30-12:30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Future Project Planning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2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1:30 – 3:30p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802.21 WG Opening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 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4:00 – 6:00p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Comment resolution- 802.21a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802.21 WG Closing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06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6:30 – 7:30p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resolution- 802.21b /Tutorial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Social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4.1.8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00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E8AE244-F733-4E24-8AF7-020E9E9D4E1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3462338" y="469900"/>
            <a:ext cx="5305425" cy="577850"/>
          </a:xfrm>
        </p:spPr>
        <p:txBody>
          <a:bodyPr/>
          <a:lstStyle/>
          <a:p>
            <a:r>
              <a:rPr lang="en-US" sz="2800" dirty="0" smtClean="0"/>
              <a:t>WG22 Agenda - November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87325" y="522288"/>
            <a:ext cx="318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4.1.9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508000" y="6219825"/>
            <a:ext cx="6962740" cy="276999"/>
          </a:xfrm>
          <a:prstGeom prst="rect">
            <a:avLst/>
          </a:prstGeom>
          <a:solidFill>
            <a:schemeClr val="bg1"/>
          </a:solidFill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mentor.ieee.org/802.22/dcn/11/22-11-0125-01-0000-november-plenary-working-group-agenda.xls</a:t>
            </a:r>
            <a:endParaRPr lang="en-US" sz="1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57" y="1088572"/>
            <a:ext cx="8608685" cy="5087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FA2E09C-384B-4A44-8FA8-C7E9C571A96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January Meeting – Jacksonville, Florida, US</a:t>
            </a:r>
            <a:br>
              <a:rPr lang="en-US" sz="2800" dirty="0" smtClean="0"/>
            </a:br>
            <a:r>
              <a:rPr lang="en-US" sz="2800" dirty="0" smtClean="0"/>
              <a:t>January 15 - 20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4.1.10</a:t>
            </a: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246743" y="3062288"/>
            <a:ext cx="8548914" cy="2862322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742950" indent="-742950" eaLnBrk="0" hangingPunct="0">
              <a:buFont typeface="+mj-lt"/>
              <a:buAutoNum type="arabicPeriod"/>
            </a:pPr>
            <a:r>
              <a:rPr lang="en-US" sz="4000" dirty="0" smtClean="0"/>
              <a:t>Hotel Registration open  </a:t>
            </a:r>
            <a:r>
              <a:rPr lang="en-US" sz="4000" dirty="0" smtClean="0">
                <a:solidFill>
                  <a:srgbClr val="FF0000"/>
                </a:solidFill>
              </a:rPr>
              <a:t>now</a:t>
            </a:r>
            <a:endParaRPr lang="en-US" sz="4000" dirty="0">
              <a:solidFill>
                <a:srgbClr val="FF0000"/>
              </a:solidFill>
            </a:endParaRPr>
          </a:p>
          <a:p>
            <a:pPr marL="742950" indent="-742950" eaLnBrk="0" hangingPunct="0">
              <a:buFont typeface="+mj-lt"/>
              <a:buAutoNum type="arabicPeriod"/>
            </a:pPr>
            <a:r>
              <a:rPr lang="en-US" sz="4000" dirty="0" smtClean="0"/>
              <a:t>Meeting Registration opens </a:t>
            </a:r>
            <a:r>
              <a:rPr lang="en-US" sz="4000" dirty="0" smtClean="0"/>
              <a:t>Monday </a:t>
            </a:r>
            <a:r>
              <a:rPr lang="en-US" sz="4000" dirty="0" smtClean="0">
                <a:solidFill>
                  <a:srgbClr val="FF0000"/>
                </a:solidFill>
              </a:rPr>
              <a:t>Nov 7</a:t>
            </a:r>
            <a:endParaRPr lang="en-US" sz="4000" dirty="0">
              <a:solidFill>
                <a:srgbClr val="FF0000"/>
              </a:solidFill>
            </a:endParaRPr>
          </a:p>
          <a:p>
            <a:pPr marL="742950" indent="-742950" eaLnBrk="0" hangingPunct="0">
              <a:buFont typeface="+mj-lt"/>
              <a:buAutoNum type="arabicPeriod"/>
            </a:pPr>
            <a:r>
              <a:rPr lang="en-US" sz="3600" dirty="0"/>
              <a:t>Early bird registration expires  </a:t>
            </a:r>
            <a:r>
              <a:rPr lang="en-US" sz="3600" dirty="0" smtClean="0">
                <a:solidFill>
                  <a:srgbClr val="FF0000"/>
                </a:solidFill>
              </a:rPr>
              <a:t>Dec  16</a:t>
            </a:r>
            <a:endParaRPr lang="en-US" sz="3600" dirty="0">
              <a:solidFill>
                <a:srgbClr val="FF0000"/>
              </a:solidFill>
            </a:endParaRPr>
          </a:p>
          <a:p>
            <a:pPr algn="ctr" eaLnBrk="0" hangingPunct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FA2E09C-384B-4A44-8FA8-C7E9C571A96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246743" y="3062288"/>
            <a:ext cx="8548914" cy="2308324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000" dirty="0" smtClean="0"/>
              <a:t>TGs Awards and Photographs</a:t>
            </a:r>
          </a:p>
          <a:p>
            <a:pPr algn="ctr" eaLnBrk="0" hangingPunct="0"/>
            <a:r>
              <a:rPr lang="en-US" sz="4000" dirty="0" smtClean="0"/>
              <a:t>Wednesday</a:t>
            </a:r>
          </a:p>
          <a:p>
            <a:pPr algn="ctr" eaLnBrk="0" hangingPunct="0"/>
            <a:r>
              <a:rPr lang="en-US" sz="4000" dirty="0" smtClean="0"/>
              <a:t>~11:30</a:t>
            </a:r>
            <a:endParaRPr lang="en-US" sz="3600" dirty="0"/>
          </a:p>
          <a:p>
            <a:pPr algn="ctr" eaLnBrk="0" hangingPunc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2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D5EF2F2-7A30-4FB4-8371-A35DE442B8A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685800"/>
            <a:ext cx="8396288" cy="1066800"/>
          </a:xfrm>
        </p:spPr>
        <p:txBody>
          <a:bodyPr/>
          <a:lstStyle/>
          <a:p>
            <a:r>
              <a:rPr lang="en-US" dirty="0" smtClean="0"/>
              <a:t>Topics since July EC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088" y="1509713"/>
            <a:ext cx="8651875" cy="496411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Press releases for TGS approved</a:t>
            </a:r>
          </a:p>
          <a:p>
            <a:pPr>
              <a:lnSpc>
                <a:spcPct val="90000"/>
              </a:lnSpc>
              <a:defRPr/>
            </a:pPr>
            <a:endParaRPr lang="en-US" sz="2800" dirty="0"/>
          </a:p>
          <a:p>
            <a:pPr lvl="1"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EC workshop in November – Sat/Sun following  plenary</a:t>
            </a:r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Monday Agenda Item 4.1.12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DCBEF4E-D67E-469F-8CD2-B79F1160D17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13A68A1-31F1-435A-88F4-3FC52C9F3B2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802.11 Topics for November  2011 EC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524000"/>
            <a:ext cx="8523287" cy="4905375"/>
          </a:xfrm>
        </p:spPr>
        <p:txBody>
          <a:bodyPr/>
          <a:lstStyle/>
          <a:p>
            <a:r>
              <a:rPr lang="en-US" sz="2800" dirty="0" smtClean="0"/>
              <a:t>Begin Sponsor Ballot</a:t>
            </a:r>
          </a:p>
          <a:p>
            <a:pPr lvl="1"/>
            <a:r>
              <a:rPr lang="en-US" sz="2400" dirty="0" smtClean="0"/>
              <a:t>TGad</a:t>
            </a:r>
          </a:p>
          <a:p>
            <a:pPr lvl="1"/>
            <a:r>
              <a:rPr lang="en-US" sz="2400" dirty="0" smtClean="0"/>
              <a:t>Requests to submit to RevCom?</a:t>
            </a:r>
          </a:p>
          <a:p>
            <a:r>
              <a:rPr lang="en-US" sz="2800" dirty="0" smtClean="0"/>
              <a:t>New project PAR to NesCom ?</a:t>
            </a:r>
          </a:p>
          <a:p>
            <a:pPr lvl="1"/>
            <a:r>
              <a:rPr lang="en-US" sz="2400" dirty="0" smtClean="0"/>
              <a:t>Nothing anticipated</a:t>
            </a:r>
          </a:p>
          <a:p>
            <a:r>
              <a:rPr lang="en-US" sz="2800" dirty="0" smtClean="0"/>
              <a:t>PAR Extension ?</a:t>
            </a:r>
          </a:p>
          <a:p>
            <a:pPr lvl="1"/>
            <a:r>
              <a:rPr lang="en-US" sz="2400" dirty="0" smtClean="0"/>
              <a:t>Nothing anticipated</a:t>
            </a:r>
          </a:p>
          <a:p>
            <a:r>
              <a:rPr lang="en-US" sz="2800" dirty="0" smtClean="0"/>
              <a:t>Study Group start up?</a:t>
            </a:r>
          </a:p>
          <a:p>
            <a:pPr lvl="1"/>
            <a:r>
              <a:rPr lang="en-US" sz="2400" dirty="0" smtClean="0"/>
              <a:t>Maybe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Monday Agenda Item 4.1.12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B5EDDF3-8F6E-4B75-9B74-CE126C111F69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 Architecture Document</a:t>
            </a:r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0438" y="1617663"/>
            <a:ext cx="7164387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FA02C2E-111C-4114-BDA8-369CE07EFBC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Smart Grid Meetings</a:t>
            </a:r>
          </a:p>
        </p:txBody>
      </p:sp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4.1.14</a:t>
            </a:r>
          </a:p>
        </p:txBody>
      </p:sp>
      <p:sp>
        <p:nvSpPr>
          <p:cNvPr id="45062" name="Text Box 13"/>
          <p:cNvSpPr txBox="1">
            <a:spLocks noChangeArrowheads="1"/>
          </p:cNvSpPr>
          <p:nvPr/>
        </p:nvSpPr>
        <p:spPr bwMode="auto">
          <a:xfrm>
            <a:off x="412750" y="3810000"/>
            <a:ext cx="841986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/>
              <a:t>Revision of NIST Smart Grid PAP#2 </a:t>
            </a:r>
            <a:r>
              <a:rPr lang="en-US" sz="3200" dirty="0" smtClean="0"/>
              <a:t>Guideline</a:t>
            </a:r>
          </a:p>
          <a:p>
            <a:pPr eaLnBrk="0" hangingPunct="0"/>
            <a:r>
              <a:rPr lang="en-US" sz="3200" dirty="0" smtClean="0"/>
              <a:t>Review NIST Framework document</a:t>
            </a:r>
            <a:endParaRPr lang="en-US" sz="3200" dirty="0"/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508000" y="1916113"/>
            <a:ext cx="534050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 smtClean="0"/>
              <a:t>Two sessions</a:t>
            </a:r>
            <a:endParaRPr lang="en-US" sz="3200" dirty="0"/>
          </a:p>
          <a:p>
            <a:pPr eaLnBrk="0" hangingPunct="0"/>
            <a:r>
              <a:rPr lang="en-US" sz="3200" dirty="0" smtClean="0"/>
              <a:t>Tuesday pm2 - </a:t>
            </a:r>
            <a:r>
              <a:rPr lang="en-US" sz="3200" dirty="0"/>
              <a:t>Hanover </a:t>
            </a:r>
            <a:r>
              <a:rPr lang="en-US" sz="3200" dirty="0" smtClean="0"/>
              <a:t>E</a:t>
            </a:r>
            <a:endParaRPr lang="en-US" sz="3200" dirty="0"/>
          </a:p>
          <a:p>
            <a:pPr eaLnBrk="0" hangingPunct="0"/>
            <a:r>
              <a:rPr lang="en-US" sz="3200" dirty="0" smtClean="0"/>
              <a:t>Thursday </a:t>
            </a:r>
            <a:r>
              <a:rPr lang="en-US" sz="3200" dirty="0"/>
              <a:t>pm2   -  </a:t>
            </a:r>
            <a:r>
              <a:rPr lang="en-US" sz="3200" dirty="0" smtClean="0"/>
              <a:t>Hanover C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887F14B-2D6E-41C6-B180-80D95FDA304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November Tutorials</a:t>
            </a:r>
          </a:p>
        </p:txBody>
      </p:sp>
      <p:sp>
        <p:nvSpPr>
          <p:cNvPr id="47109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4.1.15</a:t>
            </a:r>
          </a:p>
        </p:txBody>
      </p:sp>
      <p:sp>
        <p:nvSpPr>
          <p:cNvPr id="47110" name="Text Box 13"/>
          <p:cNvSpPr txBox="1">
            <a:spLocks noChangeArrowheads="1"/>
          </p:cNvSpPr>
          <p:nvPr/>
        </p:nvSpPr>
        <p:spPr bwMode="auto">
          <a:xfrm>
            <a:off x="174625" y="1893888"/>
            <a:ext cx="880903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en-US" sz="2800" dirty="0"/>
              <a:t>Tutorial #1 (6:00–7:30 pm) </a:t>
            </a:r>
            <a:endParaRPr lang="en-US" sz="2800" dirty="0" smtClean="0"/>
          </a:p>
          <a:p>
            <a:pPr lvl="0"/>
            <a:r>
              <a:rPr lang="en-US" sz="2800" dirty="0" smtClean="0"/>
              <a:t>Introduction </a:t>
            </a:r>
            <a:r>
              <a:rPr lang="en-US" sz="2800" dirty="0"/>
              <a:t>to IEEE Std. 802.22-2011 and its Amendment PAR for P802.22b: Broadband Extension and Monitoring sponsored by Apurva Mody 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Tutorial </a:t>
            </a:r>
            <a:r>
              <a:rPr lang="en-US" sz="2800" dirty="0"/>
              <a:t>#2 (7:30–9:00 pm) Smart Grid Update - 2011 sponsored by Bruce Kraemer </a:t>
            </a:r>
          </a:p>
        </p:txBody>
      </p:sp>
      <p:sp>
        <p:nvSpPr>
          <p:cNvPr id="47111" name="TextBox 2"/>
          <p:cNvSpPr txBox="1">
            <a:spLocks noChangeArrowheads="1"/>
          </p:cNvSpPr>
          <p:nvPr/>
        </p:nvSpPr>
        <p:spPr bwMode="auto">
          <a:xfrm>
            <a:off x="174625" y="5864225"/>
            <a:ext cx="4564063" cy="46196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hlinkClick r:id="rId3"/>
              </a:rPr>
              <a:t>http://ieee802.org/Tutorials.shtml</a:t>
            </a:r>
            <a:endParaRPr lang="en-US" dirty="0"/>
          </a:p>
        </p:txBody>
      </p:sp>
      <p:cxnSp>
        <p:nvCxnSpPr>
          <p:cNvPr id="47112" name="Straight Connector 2"/>
          <p:cNvCxnSpPr>
            <a:cxnSpLocks noChangeShapeType="1"/>
          </p:cNvCxnSpPr>
          <p:nvPr/>
        </p:nvCxnSpPr>
        <p:spPr bwMode="auto">
          <a:xfrm>
            <a:off x="66675" y="5153025"/>
            <a:ext cx="877252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915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6201E46-8EDD-4BC7-90BD-707902B49BD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9156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3203" y="1204685"/>
            <a:ext cx="883919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IEEE </a:t>
            </a:r>
            <a:r>
              <a:rPr lang="en-US" sz="2000" dirty="0" err="1"/>
              <a:t>DySPAN</a:t>
            </a:r>
            <a:r>
              <a:rPr lang="en-US" sz="2000" dirty="0"/>
              <a:t> SC </a:t>
            </a:r>
            <a:r>
              <a:rPr lang="en-US" sz="2000" dirty="0" smtClean="0"/>
              <a:t>working </a:t>
            </a:r>
            <a:r>
              <a:rPr lang="en-US" sz="2000" dirty="0"/>
              <a:t>groups</a:t>
            </a:r>
            <a:r>
              <a:rPr lang="en-US" sz="2000" dirty="0" smtClean="0"/>
              <a:t>: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1900.1 Working Group on Terminology and Concepts for Next Generation Radio Systems and Spectrum Management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1900.2 Working Group on Recommended Practice for Interference and Coexistence Analysis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1900.3 Working Group on Recommended Practice for Conformance Evaluation of Software Defined Radio (SDR) Software Modules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1900.4 Working Group on Architectural Building Blocks Enabling Network-Device Distributed Decision Making for Optimized Radio Resource Usage in Heterogeneous Wireless Access Networks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1900.5 Working Group on Policy Language and Policy Architectures for Managing Cognitive Radio for Dynamic Spectrum Access Applications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1900.6 Working Group on Spectrum Sensing Interfaces and Data Structures for Dynamic Spectrum Access and other Advanced Radio Communication Systems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P1900.7 Working Group on Radio Interface for White Space Dynamic Spectrum Access Radio Systems Supporting Fixed and Mobile </a:t>
            </a:r>
            <a:r>
              <a:rPr lang="en-US" sz="2000" dirty="0" smtClean="0"/>
              <a:t>Operation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70742" y="846001"/>
            <a:ext cx="3733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COMSOC P1900.7   </a:t>
            </a:r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818" y="590012"/>
            <a:ext cx="30958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</a:t>
            </a:r>
            <a:r>
              <a:rPr lang="en-US" sz="1800" dirty="0" smtClean="0">
                <a:solidFill>
                  <a:schemeClr val="tx2"/>
                </a:solidFill>
              </a:rPr>
              <a:t>3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4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6400" y="1627671"/>
            <a:ext cx="85053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On </a:t>
            </a:r>
            <a:r>
              <a:rPr lang="en-US" b="0" dirty="0"/>
              <a:t>March 8, 2010 the ad hoc group on </a:t>
            </a:r>
            <a:r>
              <a:rPr lang="en-US" b="0" dirty="0" smtClean="0"/>
              <a:t>White Space </a:t>
            </a:r>
            <a:r>
              <a:rPr lang="en-US" b="0" dirty="0"/>
              <a:t>Radio was created within IEEE </a:t>
            </a:r>
            <a:r>
              <a:rPr lang="en-US" b="0" dirty="0" smtClean="0"/>
              <a:t>SCC41 standardization </a:t>
            </a:r>
            <a:r>
              <a:rPr lang="en-US" b="0" dirty="0"/>
              <a:t>committee</a:t>
            </a:r>
          </a:p>
          <a:p>
            <a:r>
              <a:rPr lang="en-US" b="0" dirty="0"/>
              <a:t>■ To consider interest in, feasibility of, and necessity of</a:t>
            </a:r>
          </a:p>
          <a:p>
            <a:r>
              <a:rPr lang="en-US" b="0" dirty="0"/>
              <a:t>developing standard defining radio interface (MAC </a:t>
            </a:r>
            <a:r>
              <a:rPr lang="en-US" b="0" dirty="0" smtClean="0"/>
              <a:t>and PHY </a:t>
            </a:r>
            <a:r>
              <a:rPr lang="en-US" b="0" dirty="0"/>
              <a:t>layers) for white space communication </a:t>
            </a:r>
            <a:r>
              <a:rPr lang="en-US" b="0" dirty="0" smtClean="0"/>
              <a:t>system.</a:t>
            </a:r>
          </a:p>
          <a:p>
            <a:r>
              <a:rPr lang="en-US" b="0" dirty="0"/>
              <a:t>Usage models (31r0</a:t>
            </a:r>
            <a:r>
              <a:rPr lang="en-US" b="0" dirty="0" smtClean="0"/>
              <a:t>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b="0" dirty="0" smtClean="0"/>
              <a:t>WS </a:t>
            </a:r>
            <a:r>
              <a:rPr lang="en-US" b="0" dirty="0"/>
              <a:t>regulatory bands (13r0)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b="0" dirty="0" smtClean="0"/>
              <a:t>Requirements </a:t>
            </a:r>
            <a:r>
              <a:rPr lang="en-US" b="0" dirty="0"/>
              <a:t>(35r0)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b="0" dirty="0" smtClean="0"/>
              <a:t>5C </a:t>
            </a:r>
            <a:r>
              <a:rPr lang="en-US" b="0" dirty="0"/>
              <a:t>(30r8)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b="0" dirty="0" smtClean="0"/>
              <a:t>PAR </a:t>
            </a:r>
            <a:r>
              <a:rPr lang="en-US" b="0" dirty="0"/>
              <a:t>(29r12)</a:t>
            </a:r>
          </a:p>
          <a:p>
            <a:r>
              <a:rPr lang="en-US" b="0" dirty="0" smtClean="0"/>
              <a:t>All </a:t>
            </a:r>
            <a:r>
              <a:rPr lang="en-US" b="0" dirty="0"/>
              <a:t>contributions are publically available at</a:t>
            </a:r>
          </a:p>
          <a:p>
            <a:r>
              <a:rPr lang="en-US" b="0" dirty="0"/>
              <a:t>■ http://grouper.ieee.org/groups/scc41/adhoc-wsr/contrib/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73943" y="1166006"/>
            <a:ext cx="3069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P1900.7   Background</a:t>
            </a:r>
            <a:endParaRPr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4.3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563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799" y="1422404"/>
            <a:ext cx="867954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4.1 Type of Ballot</a:t>
            </a:r>
            <a:r>
              <a:rPr lang="en-US" sz="2000" b="0" dirty="0"/>
              <a:t>: Individual</a:t>
            </a:r>
          </a:p>
          <a:p>
            <a:r>
              <a:rPr lang="en-US" sz="2000" dirty="0"/>
              <a:t>4.2 Expected Date of submission of draft to the IEEE-SA for Initial Sponsor Ballot</a:t>
            </a:r>
            <a:r>
              <a:rPr lang="en-US" sz="2000" b="0" dirty="0" smtClean="0"/>
              <a:t>:             6/2014</a:t>
            </a:r>
            <a:endParaRPr lang="en-US" sz="2000" b="0" dirty="0"/>
          </a:p>
          <a:p>
            <a:r>
              <a:rPr lang="en-US" sz="2000" dirty="0"/>
              <a:t>4.3 Projected Completion Date for Submittal to RevCom</a:t>
            </a:r>
            <a:r>
              <a:rPr lang="en-US" sz="2000" b="0" dirty="0"/>
              <a:t>: 3/2015</a:t>
            </a:r>
          </a:p>
          <a:p>
            <a:r>
              <a:rPr lang="en-US" sz="2000" dirty="0"/>
              <a:t>5.1 Approximate number of people expected to be actively involved in the</a:t>
            </a:r>
          </a:p>
          <a:p>
            <a:r>
              <a:rPr lang="en-US" sz="2000" dirty="0"/>
              <a:t>development of this project</a:t>
            </a:r>
            <a:r>
              <a:rPr lang="en-US" sz="2000" b="0" dirty="0"/>
              <a:t>: 70</a:t>
            </a:r>
          </a:p>
          <a:p>
            <a:r>
              <a:rPr lang="en-US" sz="2000" dirty="0"/>
              <a:t>5.2 Scope</a:t>
            </a:r>
            <a:r>
              <a:rPr lang="en-US" sz="2000" b="0" dirty="0"/>
              <a:t>: This standard specifies a radio interface including medium access </a:t>
            </a:r>
            <a:r>
              <a:rPr lang="en-US" sz="2000" b="0" dirty="0" smtClean="0"/>
              <a:t>control (</a:t>
            </a:r>
            <a:r>
              <a:rPr lang="en-US" sz="2000" b="0" dirty="0"/>
              <a:t>MAC) </a:t>
            </a:r>
            <a:r>
              <a:rPr lang="en-US" sz="2000" b="0" dirty="0" err="1"/>
              <a:t>sublayer</a:t>
            </a:r>
            <a:r>
              <a:rPr lang="en-US" sz="2000" b="0" dirty="0"/>
              <a:t> and physical (PHY) layer of white space dynamic spectrum access </a:t>
            </a:r>
            <a:r>
              <a:rPr lang="en-US" sz="2000" b="0" dirty="0" smtClean="0"/>
              <a:t>radio systems </a:t>
            </a:r>
            <a:r>
              <a:rPr lang="en-US" sz="2000" b="0" dirty="0"/>
              <a:t>supporting fixed and mobile operation in white space frequency bands. </a:t>
            </a:r>
            <a:r>
              <a:rPr lang="en-US" sz="2000" b="0" dirty="0" smtClean="0"/>
              <a:t>The standard </a:t>
            </a:r>
            <a:r>
              <a:rPr lang="en-US" sz="2000" b="0" dirty="0"/>
              <a:t>provides means to support other related IEEE 1900 standards.</a:t>
            </a:r>
          </a:p>
          <a:p>
            <a:r>
              <a:rPr lang="en-US" sz="2000" dirty="0"/>
              <a:t>5.3 Is the completion of this standard dependent upon the completion of </a:t>
            </a:r>
            <a:r>
              <a:rPr lang="en-US" sz="2000" dirty="0" smtClean="0"/>
              <a:t>another standard</a:t>
            </a:r>
            <a:r>
              <a:rPr lang="en-US" sz="2000" b="0" dirty="0"/>
              <a:t>: </a:t>
            </a:r>
            <a:r>
              <a:rPr lang="en-US" sz="2000" b="0" dirty="0" smtClean="0"/>
              <a:t>No</a:t>
            </a:r>
            <a:endParaRPr lang="en-US" sz="2000" b="0" dirty="0"/>
          </a:p>
        </p:txBody>
      </p:sp>
      <p:sp>
        <p:nvSpPr>
          <p:cNvPr id="6" name="TextBox 5"/>
          <p:cNvSpPr txBox="1"/>
          <p:nvPr/>
        </p:nvSpPr>
        <p:spPr>
          <a:xfrm>
            <a:off x="2859315" y="959344"/>
            <a:ext cx="2059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P1900.7   PAR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4.3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4044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8320" y="1436914"/>
            <a:ext cx="837474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5.3 </a:t>
            </a:r>
            <a:r>
              <a:rPr lang="en-US" sz="2000" dirty="0"/>
              <a:t>Is the completion of this standard dependent upon the completion of another</a:t>
            </a:r>
          </a:p>
          <a:p>
            <a:r>
              <a:rPr lang="en-US" sz="2000" dirty="0"/>
              <a:t>standard</a:t>
            </a:r>
            <a:r>
              <a:rPr lang="en-US" sz="2000" b="0" dirty="0"/>
              <a:t>: No</a:t>
            </a:r>
          </a:p>
          <a:p>
            <a:r>
              <a:rPr lang="en-US" sz="2000" dirty="0"/>
              <a:t>2011-02-09 dyspan-ws-radio-11/9r0</a:t>
            </a:r>
          </a:p>
          <a:p>
            <a:endParaRPr lang="en-US" sz="2000" b="0" dirty="0"/>
          </a:p>
          <a:p>
            <a:r>
              <a:rPr lang="en-US" sz="2000" dirty="0"/>
              <a:t>5.4 Purpose</a:t>
            </a:r>
            <a:r>
              <a:rPr lang="en-US" sz="2000" b="0" dirty="0"/>
              <a:t>: This standard enables the development of cost-effective, </a:t>
            </a:r>
            <a:r>
              <a:rPr lang="en-US" sz="2000" b="0" dirty="0" smtClean="0"/>
              <a:t>multi-vendor white </a:t>
            </a:r>
            <a:r>
              <a:rPr lang="en-US" sz="2000" b="0" dirty="0"/>
              <a:t>space dynamic spectrum access radio systems capable of interoperable operation </a:t>
            </a:r>
            <a:r>
              <a:rPr lang="en-US" sz="2000" b="0" dirty="0" smtClean="0"/>
              <a:t>in white </a:t>
            </a:r>
            <a:r>
              <a:rPr lang="en-US" sz="2000" b="0" dirty="0"/>
              <a:t>space frequency bands. This standard facilitates a variety of applications, </a:t>
            </a:r>
            <a:r>
              <a:rPr lang="en-US" sz="2000" b="0" dirty="0" smtClean="0"/>
              <a:t>including the </a:t>
            </a:r>
            <a:r>
              <a:rPr lang="en-US" sz="2000" b="0" dirty="0"/>
              <a:t>ones capable to support high mobility, both low-power and high-power, short-</a:t>
            </a:r>
            <a:r>
              <a:rPr lang="en-US" sz="2000" b="0" dirty="0" smtClean="0"/>
              <a:t>, medium</a:t>
            </a:r>
            <a:r>
              <a:rPr lang="en-US" sz="2000" b="0" dirty="0"/>
              <a:t>, and long-range, and a variety of network topologies.</a:t>
            </a:r>
          </a:p>
          <a:p>
            <a:r>
              <a:rPr lang="en-US" sz="2000" dirty="0"/>
              <a:t>5.5 Need for the Project</a:t>
            </a:r>
            <a:r>
              <a:rPr lang="en-US" sz="2000" b="0" dirty="0"/>
              <a:t>: White space dynamic spectrum access radio systems</a:t>
            </a:r>
          </a:p>
          <a:p>
            <a:r>
              <a:rPr lang="en-US" sz="2000" b="0" dirty="0"/>
              <a:t>supporting fixed and mobile operation are expected to have broad international </a:t>
            </a:r>
            <a:r>
              <a:rPr lang="en-US" sz="2000" b="0" dirty="0" smtClean="0"/>
              <a:t>market potential</a:t>
            </a:r>
            <a:r>
              <a:rPr lang="en-US" sz="2000" b="0" dirty="0"/>
              <a:t>. This standard will enable various applications of such radio systems </a:t>
            </a:r>
            <a:r>
              <a:rPr lang="en-US" sz="2000" b="0" dirty="0" smtClean="0"/>
              <a:t>by defining </a:t>
            </a:r>
            <a:r>
              <a:rPr lang="en-US" sz="2000" b="0" dirty="0"/>
              <a:t>radio interface for white space frequency bands.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973943" y="959344"/>
            <a:ext cx="227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P1900.7   Status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4.3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272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5148" y="1306286"/>
            <a:ext cx="88101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Chair: Stanislav Filin, NICT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Based on initial meeting of 1900.7</a:t>
            </a:r>
            <a:r>
              <a:rPr lang="en-US" sz="1800" dirty="0" smtClean="0"/>
              <a:t>:  19 </a:t>
            </a:r>
            <a:r>
              <a:rPr lang="en-US" sz="1800" dirty="0"/>
              <a:t>voting members from 9 affiliations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Participation during 1st </a:t>
            </a:r>
            <a:r>
              <a:rPr lang="en-US" sz="1800" dirty="0" err="1"/>
              <a:t>PhC</a:t>
            </a:r>
            <a:r>
              <a:rPr lang="en-US" sz="1800" dirty="0" smtClean="0"/>
              <a:t>:  </a:t>
            </a:r>
            <a:r>
              <a:rPr lang="en-US" sz="1800" dirty="0"/>
              <a:t>	14 participants from 7 affiliations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Affiliations: mainly R&amp;D.  BBC / Brit. Telecom from industry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Note: </a:t>
            </a:r>
            <a:r>
              <a:rPr lang="en-US" sz="1800" dirty="0" err="1"/>
              <a:t>PhC</a:t>
            </a:r>
            <a:r>
              <a:rPr lang="en-US" sz="1800" dirty="0"/>
              <a:t> count as a regular meeting (no differentiation between face to face and </a:t>
            </a:r>
            <a:r>
              <a:rPr lang="en-US" sz="1800" dirty="0" err="1"/>
              <a:t>PhC</a:t>
            </a:r>
            <a:r>
              <a:rPr lang="en-US" sz="1800" dirty="0"/>
              <a:t>).</a:t>
            </a:r>
          </a:p>
          <a:p>
            <a:r>
              <a:rPr lang="en-US" sz="1800" dirty="0"/>
              <a:t>Participation in 2 consecutive meetings required for voting </a:t>
            </a:r>
            <a:r>
              <a:rPr lang="en-US" sz="1800" dirty="0" smtClean="0"/>
              <a:t>membership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1973943" y="814193"/>
            <a:ext cx="227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P1900.7   Status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3829" y="4804222"/>
            <a:ext cx="8341194" cy="1477328"/>
          </a:xfrm>
          <a:prstGeom prst="rect">
            <a:avLst/>
          </a:prstGeom>
          <a:noFill/>
          <a:ln>
            <a:solidFill>
              <a:srgbClr val="FF9966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mentor.ieee.org/802.19/dcn/11/19-11-0019-00-0000-p1900-7-introduction.pdf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mentor.ieee.org/802.19/dcn/11/19-11-0020-00-0000-p1900-7-par.pdf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mentor.ieee.org/802.19/dcn/11/19-11-0021-00-0000-p1900-7-5c.pdf</a:t>
            </a:r>
            <a:endParaRPr lang="en-US" sz="1800" dirty="0" smtClean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4.3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184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272439A-389D-4EA1-9915-5A2197E23E9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standards.ieee.org/about/sasb/patcom/pat802_11.html</a:t>
            </a:r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18 entries with 2010 submission dates</a:t>
            </a:r>
          </a:p>
          <a:p>
            <a:r>
              <a:rPr lang="en-US" sz="2800" dirty="0" smtClean="0"/>
              <a:t>30 entries with 2011 submission dates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3.2.1 </a:t>
            </a:r>
          </a:p>
        </p:txBody>
      </p:sp>
      <p:sp>
        <p:nvSpPr>
          <p:cNvPr id="20486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5145" y="1319399"/>
            <a:ext cx="890399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Current </a:t>
            </a:r>
            <a:r>
              <a:rPr lang="en-US" sz="1400" dirty="0"/>
              <a:t>discussion focused on procedural (P&amp;Ps, elections, time plan) and informational (regulatory issues) material:</a:t>
            </a:r>
          </a:p>
          <a:p>
            <a:r>
              <a:rPr lang="en-US" sz="1400" dirty="0"/>
              <a:t>	</a:t>
            </a:r>
            <a:r>
              <a:rPr lang="en-US" sz="1400" u="sng" dirty="0">
                <a:hlinkClick r:id="rId2"/>
              </a:rPr>
              <a:t>https://mentor.ieee.org/1900.7/dcn/11/7-11-0013-01-CNTR-white-space-regulatory-domains.pdf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Currently, no candidates for Vice Chair or Secretary. 1900.7 will need to reissue a call for nominations. 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Possible establishment of Liaisons to 802 (802.11af) discussed. Decision postponed to next face to face meeting in December.</a:t>
            </a:r>
          </a:p>
          <a:p>
            <a:r>
              <a:rPr lang="en-US" sz="1400" u="sng" dirty="0">
                <a:hlinkClick r:id="rId3"/>
              </a:rPr>
              <a:t>https://mentor.ieee.org/1900.7/dcn/11/7-11-0015-00-CNTR-liaisons.ppt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First call for contributions issued</a:t>
            </a:r>
          </a:p>
          <a:p>
            <a:r>
              <a:rPr lang="en-US" sz="1400" u="sng" dirty="0">
                <a:hlinkClick r:id="rId4"/>
              </a:rPr>
              <a:t>https://mentor.ieee.org/1900.7/dcn/11/7-11-0010-00-CNTR-first-call-for-contributions.ppt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First presentations on use cases</a:t>
            </a:r>
          </a:p>
          <a:p>
            <a:r>
              <a:rPr lang="en-US" sz="1400" u="sng" dirty="0">
                <a:hlinkClick r:id="rId5"/>
              </a:rPr>
              <a:t>https://mentor.ieee.org/1900.7/dcn/11/7-11-0009-02-CNTR-potential-use-cases-for-tvws.pdf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All documents (including meeting minutes) available on 1900.7 Mentor area </a:t>
            </a:r>
            <a:r>
              <a:rPr lang="en-US" sz="1400" u="sng" dirty="0">
                <a:hlinkClick r:id="rId6"/>
              </a:rPr>
              <a:t>https://mentor.ieee.org/1900.7/bp/StartPage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Next </a:t>
            </a:r>
            <a:r>
              <a:rPr lang="en-US" sz="1400" dirty="0" err="1"/>
              <a:t>Teclo</a:t>
            </a:r>
            <a:r>
              <a:rPr lang="en-US" sz="1400" dirty="0"/>
              <a:t>: November 14th</a:t>
            </a:r>
          </a:p>
          <a:p>
            <a:r>
              <a:rPr lang="en-US" sz="1400" u="sng" dirty="0">
                <a:hlinkClick r:id="rId7"/>
              </a:rPr>
              <a:t>https://mentor.ieee.org/1900.7/dcn/11/7-11-0017-00-AGND-14-november-2011-teleconference-agenda.xlsx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Next Face to Face Meeting: December 12 -- 14th, Scottsdale, </a:t>
            </a:r>
            <a:r>
              <a:rPr lang="en-US" sz="1400" dirty="0" smtClean="0"/>
              <a:t>AZ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973943" y="828707"/>
            <a:ext cx="227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P1900.7   Status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4.3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7343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172" y="1480453"/>
            <a:ext cx="885371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5.2 Scope: </a:t>
            </a:r>
            <a:r>
              <a:rPr lang="en-US" sz="2200" b="0" dirty="0"/>
              <a:t>The standard defines an abstraction layer for multiple home networking technologies. The </a:t>
            </a:r>
            <a:r>
              <a:rPr lang="en-US" sz="2200" b="0" dirty="0" smtClean="0"/>
              <a:t>abstraction layer </a:t>
            </a:r>
            <a:r>
              <a:rPr lang="en-US" sz="2200" b="0" dirty="0"/>
              <a:t>provides a common data and control Service Access Point to the heterogeneous home networking </a:t>
            </a:r>
            <a:r>
              <a:rPr lang="en-US" sz="2200" b="0" dirty="0" smtClean="0"/>
              <a:t>technologies described </a:t>
            </a:r>
            <a:r>
              <a:rPr lang="en-US" sz="2200" b="0" dirty="0"/>
              <a:t>in the following specifications: IEEE P1901, IEEE 802.11, IEEE 802.3 and </a:t>
            </a:r>
            <a:r>
              <a:rPr lang="en-US" sz="2200" b="0" dirty="0" err="1"/>
              <a:t>MoCA</a:t>
            </a:r>
            <a:r>
              <a:rPr lang="en-US" sz="2200" b="0" dirty="0"/>
              <a:t> 1.1. The standard </a:t>
            </a:r>
            <a:r>
              <a:rPr lang="en-US" sz="2200" b="0" dirty="0" smtClean="0"/>
              <a:t>is extendable </a:t>
            </a:r>
            <a:r>
              <a:rPr lang="en-US" sz="2200" b="0" dirty="0"/>
              <a:t>to work with other home networking technologies.</a:t>
            </a:r>
          </a:p>
          <a:p>
            <a:r>
              <a:rPr lang="en-US" sz="2200" b="0" dirty="0"/>
              <a:t>The abstraction layer supports dynamic interface selection for transmission of packets arriving from any </a:t>
            </a:r>
            <a:r>
              <a:rPr lang="en-US" sz="2200" b="0" dirty="0" smtClean="0"/>
              <a:t>interface (</a:t>
            </a:r>
            <a:r>
              <a:rPr lang="en-US" sz="2200" b="0" dirty="0"/>
              <a:t>upper protocol layers or underlying network technologies). End-to-end Quality of Service (QoS) is supported.</a:t>
            </a:r>
          </a:p>
          <a:p>
            <a:r>
              <a:rPr lang="en-US" sz="2200" b="0" dirty="0"/>
              <a:t>Also specified are procedures, protocols and guidelines to provide a simplified user experience to add devices to </a:t>
            </a:r>
            <a:r>
              <a:rPr lang="en-US" sz="2200" b="0" dirty="0" smtClean="0"/>
              <a:t>the network</a:t>
            </a:r>
            <a:r>
              <a:rPr lang="en-US" sz="2200" b="0" dirty="0"/>
              <a:t>, to set up encryption keys, to extend the network coverage, and to provide network management features </a:t>
            </a:r>
            <a:r>
              <a:rPr lang="en-US" sz="2200" b="0" dirty="0" smtClean="0"/>
              <a:t>to address </a:t>
            </a:r>
            <a:r>
              <a:rPr lang="en-US" sz="2200" b="0" dirty="0"/>
              <a:t>issues related to neighbor discovery, topology discovery, path selection, QoS negotiation, and network </a:t>
            </a:r>
            <a:r>
              <a:rPr lang="en-US" sz="2200" b="0" dirty="0" smtClean="0"/>
              <a:t>control and </a:t>
            </a:r>
            <a:r>
              <a:rPr lang="en-US" sz="2200" b="0" dirty="0"/>
              <a:t>management.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290287" y="799679"/>
            <a:ext cx="860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P1905.1   </a:t>
            </a:r>
            <a:r>
              <a:rPr lang="en-US" dirty="0">
                <a:latin typeface="Times New Roman"/>
                <a:ea typeface="Times New Roman"/>
              </a:rPr>
              <a:t>Convergent Digital Home Network Working Group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</a:p>
          <a:p>
            <a:r>
              <a:rPr lang="en-US" dirty="0" smtClean="0"/>
              <a:t>PAR</a:t>
            </a:r>
            <a:endParaRPr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4.4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61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3200" y="1161143"/>
            <a:ext cx="8737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5.3 Is the completion of this standard dependent upon the completion of another standard: </a:t>
            </a:r>
            <a:r>
              <a:rPr lang="en-US" sz="2000" b="0" dirty="0"/>
              <a:t>No</a:t>
            </a:r>
          </a:p>
          <a:p>
            <a:r>
              <a:rPr lang="en-US" sz="2000" dirty="0"/>
              <a:t>5.4 Purpose: </a:t>
            </a:r>
            <a:r>
              <a:rPr lang="en-US" sz="2000" b="0" dirty="0"/>
              <a:t>The abstraction layer common interface allows applications and upper layer protocols to be agnostic </a:t>
            </a:r>
            <a:r>
              <a:rPr lang="en-US" sz="2000" b="0" dirty="0" smtClean="0"/>
              <a:t>to the </a:t>
            </a:r>
            <a:r>
              <a:rPr lang="en-US" sz="2000" b="0" dirty="0"/>
              <a:t>underlying home networking technologies. The purpose of the standard is to facilitate the integration of P1901 </a:t>
            </a:r>
            <a:r>
              <a:rPr lang="en-US" sz="2000" b="0" dirty="0" smtClean="0"/>
              <a:t>with other </a:t>
            </a:r>
            <a:r>
              <a:rPr lang="en-US" sz="2000" b="0" dirty="0"/>
              <a:t>home networking technologies.</a:t>
            </a:r>
          </a:p>
          <a:p>
            <a:r>
              <a:rPr lang="en-US" sz="2000" b="0" dirty="0"/>
              <a:t>Additionally the purpose of the standard is to define an abstraction layer that allows: Common Network Setup </a:t>
            </a:r>
            <a:r>
              <a:rPr lang="en-US" sz="2000" b="0" dirty="0" smtClean="0"/>
              <a:t>among heterogeneous </a:t>
            </a:r>
            <a:r>
              <a:rPr lang="en-US" sz="2000" b="0" dirty="0"/>
              <a:t>network technologies defined in the PAR and provide same user experience in the process of adding </a:t>
            </a:r>
            <a:r>
              <a:rPr lang="en-US" sz="2000" b="0" dirty="0" smtClean="0"/>
              <a:t>a device </a:t>
            </a:r>
            <a:r>
              <a:rPr lang="en-US" sz="2000" b="0" dirty="0"/>
              <a:t>to the network and the same user experience while setting an encryption key; Intelligent network interface </a:t>
            </a:r>
            <a:r>
              <a:rPr lang="en-US" sz="2000" b="0" dirty="0" smtClean="0"/>
              <a:t>and path </a:t>
            </a:r>
            <a:r>
              <a:rPr lang="en-US" sz="2000" b="0" dirty="0"/>
              <a:t>selection for delivery of packets that provides Improved coverage performance, Improved data rate on </a:t>
            </a:r>
            <a:r>
              <a:rPr lang="en-US" sz="2000" b="0" dirty="0" smtClean="0"/>
              <a:t>poorest link</a:t>
            </a:r>
            <a:r>
              <a:rPr lang="en-US" sz="2000" b="0" dirty="0"/>
              <a:t>, Improved network capacity, Improved network reliability and QoS, support for end-to-end Quality of Service (QoS</a:t>
            </a:r>
            <a:r>
              <a:rPr lang="en-US" sz="2000" b="0" dirty="0" smtClean="0"/>
              <a:t>) for </a:t>
            </a:r>
            <a:r>
              <a:rPr lang="en-US" sz="2000" b="0" dirty="0"/>
              <a:t>different traffic classes; Seamless / transparent path switching; Real time mapping of connection links and paths </a:t>
            </a:r>
            <a:r>
              <a:rPr lang="en-US" sz="2000" b="0" dirty="0" smtClean="0"/>
              <a:t>for each </a:t>
            </a:r>
            <a:r>
              <a:rPr lang="en-US" sz="2000" b="0" dirty="0"/>
              <a:t>traffic class / stream; Green - energy management.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973943" y="828707"/>
            <a:ext cx="2059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P1905.1   PAR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4.4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7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6742" y="986967"/>
            <a:ext cx="777965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1905.1     Convergent </a:t>
            </a:r>
            <a:r>
              <a:rPr lang="en-US" sz="2000" dirty="0"/>
              <a:t>Digital Home Network Working Group </a:t>
            </a:r>
            <a:endParaRPr lang="en-US" sz="2000" dirty="0" smtClean="0"/>
          </a:p>
          <a:p>
            <a:r>
              <a:rPr lang="en-US" sz="2000" dirty="0" smtClean="0"/>
              <a:t>Meeting </a:t>
            </a:r>
            <a:r>
              <a:rPr lang="en-US" sz="2000" dirty="0"/>
              <a:t>Information</a:t>
            </a:r>
          </a:p>
          <a:p>
            <a:r>
              <a:rPr lang="en-US" sz="2000" dirty="0"/>
              <a:t>17 November 2011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/>
              <a:t>12-2pm EST          </a:t>
            </a:r>
            <a:endParaRPr lang="en-US" sz="2000" dirty="0"/>
          </a:p>
          <a:p>
            <a:r>
              <a:rPr lang="en-US" sz="2000" b="0" dirty="0"/>
              <a:t>          via teleconference</a:t>
            </a:r>
            <a:br>
              <a:rPr lang="en-US" sz="2000" b="0" dirty="0"/>
            </a:br>
            <a:r>
              <a:rPr lang="en-US" sz="2000" b="0" dirty="0"/>
              <a:t>          </a:t>
            </a:r>
            <a:r>
              <a:rPr lang="en-US" sz="2000" b="0" u="sng" dirty="0">
                <a:hlinkClick r:id="rId2"/>
              </a:rPr>
              <a:t>REGISTER</a:t>
            </a:r>
            <a:r>
              <a:rPr lang="en-US" sz="2000" b="0" dirty="0"/>
              <a:t/>
            </a:r>
            <a:br>
              <a:rPr lang="en-US" sz="2000" b="0" dirty="0"/>
            </a:br>
            <a:r>
              <a:rPr lang="en-US" sz="2000" b="0" dirty="0"/>
              <a:t/>
            </a:r>
            <a:br>
              <a:rPr lang="en-US" sz="2000" b="0" dirty="0"/>
            </a:br>
            <a:r>
              <a:rPr lang="en-US" sz="2000" b="0" dirty="0"/>
              <a:t>          </a:t>
            </a:r>
            <a:r>
              <a:rPr lang="en-US" sz="2000" b="0" u="sng" dirty="0">
                <a:hlinkClick r:id="rId3" action="ppaction://hlinkfile"/>
              </a:rPr>
              <a:t>AGENDA</a:t>
            </a:r>
            <a:r>
              <a:rPr lang="en-US" sz="2000" b="0" dirty="0"/>
              <a:t/>
            </a:r>
            <a:br>
              <a:rPr lang="en-US" sz="2000" b="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13-15 December 2011</a:t>
            </a:r>
            <a:br>
              <a:rPr lang="en-US" sz="2000" dirty="0"/>
            </a:br>
            <a:r>
              <a:rPr lang="en-US" sz="2000" dirty="0"/>
              <a:t>Miami, FL, USA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/>
              <a:t>South Beach Marriott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/>
              <a:t>106 Ocean Drive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/>
              <a:t>Miami Beach, FL </a:t>
            </a:r>
            <a:r>
              <a:rPr lang="en-US" sz="2000" b="0" dirty="0" smtClean="0"/>
              <a:t>33139</a:t>
            </a:r>
            <a:endParaRPr lang="en-US" sz="20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4.4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95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3250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CA81C04-E3B5-4710-BE93-8207337B86CB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325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dirty="0"/>
              <a:t>Room Changes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5.2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25310C-4C24-48E7-A039-13DEAB3A1EA9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4276" name="TextBox 5"/>
          <p:cNvSpPr txBox="1">
            <a:spLocks noChangeArrowheads="1"/>
          </p:cNvSpPr>
          <p:nvPr/>
        </p:nvSpPr>
        <p:spPr bwMode="auto">
          <a:xfrm>
            <a:off x="2019300" y="1031875"/>
            <a:ext cx="4538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/>
              <a:t>Revised Agenda Graphic</a:t>
            </a:r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4278" name="TextBox 6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5298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3E4693A-5296-4AFA-B4B4-3D8CF95FA88E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5300" name="TextBox 5"/>
          <p:cNvSpPr txBox="1">
            <a:spLocks noChangeArrowheads="1"/>
          </p:cNvSpPr>
          <p:nvPr/>
        </p:nvSpPr>
        <p:spPr bwMode="auto">
          <a:xfrm>
            <a:off x="2768600" y="1025525"/>
            <a:ext cx="3040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/>
              <a:t>Officer Changes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5302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752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67B7ACA-C2A1-47C1-94FE-3DC192E21542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6324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D210941-A4EA-42AC-8BA1-6EE28FD181A9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LOA Database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18 entries with 2010 submission dates</a:t>
            </a:r>
          </a:p>
          <a:p>
            <a:r>
              <a:rPr lang="en-US" sz="2800" dirty="0" smtClean="0"/>
              <a:t>30 entries with 2011 submission dates</a:t>
            </a:r>
          </a:p>
        </p:txBody>
      </p:sp>
      <p:sp>
        <p:nvSpPr>
          <p:cNvPr id="57350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F67138C-332A-4030-A7B3-D877F8D91BE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Joint Meetings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74173" y="2090738"/>
            <a:ext cx="888274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3200" u="sng" dirty="0"/>
              <a:t>External</a:t>
            </a:r>
            <a:r>
              <a:rPr lang="en-US" sz="3200" dirty="0" smtClean="0"/>
              <a:t>:  TGAA and 802.1avb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 dirty="0" smtClean="0"/>
              <a:t>Thursday am1</a:t>
            </a:r>
            <a:endParaRPr lang="en-US" sz="3200" dirty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 smtClean="0"/>
              <a:t>802.1&amp; 802.3  “Packet Preemption” Regency V</a:t>
            </a:r>
            <a:endParaRPr lang="en-US" sz="3200" dirty="0"/>
          </a:p>
          <a:p>
            <a:pPr marL="342900" indent="-342900" eaLnBrk="0" hangingPunct="0">
              <a:spcBef>
                <a:spcPct val="20000"/>
              </a:spcBef>
            </a:pPr>
            <a:endParaRPr lang="en-US" sz="3200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 u="sng" dirty="0" smtClean="0"/>
              <a:t>Internal:</a:t>
            </a:r>
            <a:r>
              <a:rPr lang="en-US" sz="3200" dirty="0" smtClean="0"/>
              <a:t>  Regulatory and   TGai 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 dirty="0" smtClean="0"/>
              <a:t>Monday morning ad hoc      9-11</a:t>
            </a:r>
            <a:endParaRPr lang="en-US" sz="3200" dirty="0"/>
          </a:p>
        </p:txBody>
      </p:sp>
      <p:sp>
        <p:nvSpPr>
          <p:cNvPr id="2253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115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November 2011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B4AC34F-0BC9-40F3-B042-6AB7E701727E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SA Contents  - November 2011</a:t>
            </a:r>
          </a:p>
        </p:txBody>
      </p:sp>
      <p:graphicFrame>
        <p:nvGraphicFramePr>
          <p:cNvPr id="2245728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463499"/>
              </p:ext>
            </p:extLst>
          </p:nvPr>
        </p:nvGraphicFramePr>
        <p:xfrm>
          <a:off x="239713" y="1598613"/>
          <a:ext cx="8632825" cy="4511677"/>
        </p:xfrm>
        <a:graphic>
          <a:graphicData uri="http://schemas.openxmlformats.org/drawingml/2006/table">
            <a:tbl>
              <a:tblPr/>
              <a:tblGrid>
                <a:gridCol w="2430916"/>
                <a:gridCol w="1335314"/>
                <a:gridCol w="1383620"/>
                <a:gridCol w="1741487"/>
                <a:gridCol w="1741488"/>
              </a:tblGrid>
              <a:tr h="945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06th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06th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06th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Revision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k, n, p, y, r, w, u, v, z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0489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0490" name="Text Box 73"/>
          <p:cNvSpPr txBox="1">
            <a:spLocks noChangeArrowheads="1"/>
          </p:cNvSpPr>
          <p:nvPr/>
        </p:nvSpPr>
        <p:spPr bwMode="auto">
          <a:xfrm>
            <a:off x="741363" y="6145213"/>
            <a:ext cx="4156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 dirty="0">
                <a:hlinkClick r:id="rId3"/>
              </a:rPr>
              <a:t>http://www.ieee.org/web/standards/home/index.html</a:t>
            </a:r>
            <a:endParaRPr lang="en-US" sz="1400" dirty="0"/>
          </a:p>
        </p:txBody>
      </p:sp>
      <p:sp>
        <p:nvSpPr>
          <p:cNvPr id="4" name="5-Point Star 3"/>
          <p:cNvSpPr/>
          <p:nvPr/>
        </p:nvSpPr>
        <p:spPr bwMode="auto">
          <a:xfrm>
            <a:off x="8170863" y="1074738"/>
            <a:ext cx="276225" cy="304800"/>
          </a:xfrm>
          <a:prstGeom prst="star5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8370"/>
            <a:ext cx="7772400" cy="635000"/>
          </a:xfrm>
        </p:spPr>
        <p:txBody>
          <a:bodyPr/>
          <a:lstStyle/>
          <a:p>
            <a:r>
              <a:rPr lang="en-AU" dirty="0" smtClean="0"/>
              <a:t>802.11 drafts to ISO/IEC JTC1/SC6</a:t>
            </a:r>
          </a:p>
        </p:txBody>
      </p:sp>
      <p:sp>
        <p:nvSpPr>
          <p:cNvPr id="17411" name="Content Placeholder 6"/>
          <p:cNvSpPr>
            <a:spLocks noGrp="1"/>
          </p:cNvSpPr>
          <p:nvPr>
            <p:ph idx="1"/>
          </p:nvPr>
        </p:nvSpPr>
        <p:spPr>
          <a:xfrm>
            <a:off x="174171" y="5660570"/>
            <a:ext cx="8839200" cy="740229"/>
          </a:xfrm>
        </p:spPr>
        <p:txBody>
          <a:bodyPr/>
          <a:lstStyle/>
          <a:p>
            <a:pPr marL="0" indent="0">
              <a:buNone/>
            </a:pPr>
            <a:r>
              <a:rPr lang="en-AU" sz="2000" dirty="0" smtClean="0"/>
              <a:t>The WG told SC6 it will liaise 802.11ac as soon as it passes a LB</a:t>
            </a:r>
          </a:p>
          <a:p>
            <a:pPr marL="0" indent="0">
              <a:buNone/>
            </a:pPr>
            <a:r>
              <a:rPr lang="en-AU" sz="2000" dirty="0" smtClean="0"/>
              <a:t>802.11-2012  will be submitted to SC6 when approved by the SASB – early 2012</a:t>
            </a:r>
          </a:p>
          <a:p>
            <a:pPr marL="457200" lvl="1" indent="0">
              <a:buNone/>
            </a:pPr>
            <a:endParaRPr lang="en-AU" dirty="0" smtClean="0"/>
          </a:p>
          <a:p>
            <a:pPr marL="457200" lvl="1" indent="0">
              <a:buNone/>
            </a:pPr>
            <a:endParaRPr lang="en-AU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7D143A-84AE-4A5D-A375-8D6F06B5730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42747"/>
              </p:ext>
            </p:extLst>
          </p:nvPr>
        </p:nvGraphicFramePr>
        <p:xfrm>
          <a:off x="228601" y="1600200"/>
          <a:ext cx="4038600" cy="37487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98336"/>
                <a:gridCol w="1420132"/>
                <a:gridCol w="1420132"/>
              </a:tblGrid>
              <a:tr h="518063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Task Group</a:t>
                      </a:r>
                      <a:endParaRPr lang="en-AU" sz="16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After Okinawa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 smtClean="0"/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TGae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err="1" smtClean="0">
                          <a:solidFill>
                            <a:srgbClr val="FF0000"/>
                          </a:solidFill>
                        </a:rPr>
                        <a:t>D5.0</a:t>
                      </a:r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TGaa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err="1" smtClean="0">
                          <a:solidFill>
                            <a:srgbClr val="FF0000"/>
                          </a:solidFill>
                        </a:rPr>
                        <a:t>D6.0</a:t>
                      </a:r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TGac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TGmb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olidFill>
                            <a:srgbClr val="FF0000"/>
                          </a:solidFill>
                        </a:rPr>
                        <a:t>D10.0</a:t>
                      </a:r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TGs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TGu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TGv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TGz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</a:tbl>
          </a:graphicData>
        </a:graphic>
      </p:graphicFrame>
      <p:sp>
        <p:nvSpPr>
          <p:cNvPr id="7" name="Text Box 71"/>
          <p:cNvSpPr txBox="1">
            <a:spLocks noChangeArrowheads="1"/>
          </p:cNvSpPr>
          <p:nvPr/>
        </p:nvSpPr>
        <p:spPr bwMode="auto">
          <a:xfrm>
            <a:off x="232076" y="617538"/>
            <a:ext cx="3450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2.10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November 2011</a:t>
            </a:r>
          </a:p>
        </p:txBody>
      </p:sp>
    </p:spTree>
    <p:extLst>
      <p:ext uri="{BB962C8B-B14F-4D97-AF65-F5344CB8AC3E}">
        <p14:creationId xmlns:p14="http://schemas.microsoft.com/office/powerpoint/2010/main" val="158916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1243"/>
            <a:ext cx="7772400" cy="547914"/>
          </a:xfrm>
        </p:spPr>
        <p:txBody>
          <a:bodyPr/>
          <a:lstStyle/>
          <a:p>
            <a:r>
              <a:rPr lang="en-US" dirty="0" smtClean="0"/>
              <a:t>myBallot - Sponsor Ballot Tool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76" y="1306286"/>
            <a:ext cx="8225971" cy="494937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Sponsor </a:t>
            </a:r>
            <a:r>
              <a:rPr lang="en-US" sz="2000" dirty="0"/>
              <a:t>Ballot Vote Change allows a sponsor balloter to make a vote change, from Disapprove to either Approve or Abstain, after the ballot has closed.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balloter simply logs onto </a:t>
            </a:r>
            <a:r>
              <a:rPr lang="en-US" sz="2000" dirty="0" err="1"/>
              <a:t>myProject</a:t>
            </a:r>
            <a:r>
              <a:rPr lang="en-US" sz="2000" dirty="0"/>
              <a:t>, myBallot Activity and changes their vote. This eliminates the need for the balloter to email the sponsor or working group chair with a vote change, the system will do that automatically.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To help you better understand how the functionality works, click on the link below:</a:t>
            </a:r>
            <a:br>
              <a:rPr lang="en-US" sz="2000" dirty="0"/>
            </a:br>
            <a:r>
              <a:rPr lang="en-US" sz="2000" b="0" dirty="0">
                <a:hlinkClick r:id="rId2"/>
              </a:rPr>
              <a:t>https://mentor.ieee.org/etools_documentation/dcn/11/etools_documentation-11-0016-01-MYBA-vote-change.pdf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If you have any questions, please contact myproject-admin@standards.ieee.org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D9CA45B-EF05-44F5-852E-AC0C5011FE3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90776" y="611188"/>
            <a:ext cx="28410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6.1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1434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26FC8E8-45FD-42CD-8CB0-7A1247CC19C2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324"/>
            <a:ext cx="7772400" cy="352425"/>
          </a:xfrm>
        </p:spPr>
        <p:txBody>
          <a:bodyPr/>
          <a:lstStyle/>
          <a:p>
            <a:r>
              <a:rPr lang="en-US" sz="2800" dirty="0"/>
              <a:t>EC November Workshop</a:t>
            </a:r>
            <a:endParaRPr lang="en-US" sz="2800" dirty="0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378857"/>
            <a:ext cx="8707438" cy="4876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International engagements of 802</a:t>
            </a:r>
          </a:p>
          <a:p>
            <a:pPr marL="914400" lvl="1" indent="-514350"/>
            <a:r>
              <a:rPr lang="en-US" sz="2400" dirty="0" smtClean="0"/>
              <a:t>ISO, ITU, CCSA, ETSI, …</a:t>
            </a:r>
          </a:p>
          <a:p>
            <a:pPr marL="514350" indent="-514350">
              <a:buAutoNum type="arabicPeriod"/>
            </a:pPr>
            <a:r>
              <a:rPr lang="en-US" dirty="0" smtClean="0"/>
              <a:t>802 operating procedures, tools, efficiency and changes in SA</a:t>
            </a:r>
          </a:p>
          <a:p>
            <a:pPr lvl="1"/>
            <a:r>
              <a:rPr lang="en-US" sz="2400" dirty="0" smtClean="0"/>
              <a:t>myBallot, RevCom, NesCom, meeting fees, Get802, </a:t>
            </a:r>
            <a:r>
              <a:rPr lang="en-US" sz="2400" dirty="0" err="1" smtClean="0"/>
              <a:t>etc</a:t>
            </a:r>
            <a:endParaRPr lang="en-US" sz="2400" dirty="0" smtClean="0"/>
          </a:p>
          <a:p>
            <a:pPr lvl="1"/>
            <a:r>
              <a:rPr lang="en-US" sz="2400" dirty="0" smtClean="0"/>
              <a:t>Meeting tools</a:t>
            </a:r>
          </a:p>
          <a:p>
            <a:pPr marL="514350" indent="-514350">
              <a:buAutoNum type="arabicPeriod"/>
            </a:pPr>
            <a:r>
              <a:rPr lang="en-US" dirty="0" smtClean="0"/>
              <a:t>Strategic Discussions</a:t>
            </a:r>
          </a:p>
          <a:p>
            <a:r>
              <a:rPr lang="en-US" dirty="0" smtClean="0"/>
              <a:t>Issues and opportunities in partnering with other SDOs</a:t>
            </a:r>
          </a:p>
          <a:p>
            <a:r>
              <a:rPr lang="en-US" dirty="0" smtClean="0"/>
              <a:t>802 architecture</a:t>
            </a:r>
          </a:p>
          <a:p>
            <a:r>
              <a:rPr lang="en-US" dirty="0" smtClean="0"/>
              <a:t>Organization of 802</a:t>
            </a:r>
          </a:p>
          <a:p>
            <a:r>
              <a:rPr lang="en-US" dirty="0" smtClean="0"/>
              <a:t>IEEE as Standards  service provider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428625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6.2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19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8B87729-7874-4004-B363-65A098680C37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30" y="1304925"/>
            <a:ext cx="9027886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dirty="0" smtClean="0"/>
              <a:t>2012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131 </a:t>
            </a:r>
            <a:r>
              <a:rPr lang="en-US" sz="2200" u="sng" dirty="0" smtClean="0"/>
              <a:t>January 15-20, 2012</a:t>
            </a:r>
            <a:r>
              <a:rPr lang="en-US" sz="2200" dirty="0" smtClean="0"/>
              <a:t> ----Hyatt Regency, Jacksonville, FL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Including 802.16 and 802.21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132 March 11-16, 2012 –Hilton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133 </a:t>
            </a:r>
            <a:r>
              <a:rPr lang="en-US" sz="2200" u="sng" dirty="0" smtClean="0"/>
              <a:t>May 13-18, 2012, </a:t>
            </a:r>
            <a:r>
              <a:rPr lang="en-US" sz="2200" dirty="0" smtClean="0"/>
              <a:t> Hyatt Regency Atlanta, Atlanta, Georgia,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134 July 15-20, 2012    Grand Hyatt Manchester, San Diego, CA,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135 </a:t>
            </a:r>
            <a:r>
              <a:rPr lang="en-US" sz="2200" u="sng" dirty="0" smtClean="0"/>
              <a:t>September 16-21, 2012, </a:t>
            </a:r>
            <a:r>
              <a:rPr lang="en-US" sz="2200" dirty="0" smtClean="0"/>
              <a:t> Hyatt Grand Champion, Indian Wells, CA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136 Nov 11-16, 2012    Grand Hyatt San Antonio, San Antonio, TX, USA</a:t>
            </a:r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6.3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7D0DADB-A088-41E2-8EFD-8A661B092BB4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1304925"/>
            <a:ext cx="8577263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dirty="0" smtClean="0"/>
              <a:t>2013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137 </a:t>
            </a:r>
            <a:r>
              <a:rPr lang="en-US" sz="2200" u="sng" dirty="0" smtClean="0"/>
              <a:t>January 13-18, 2013</a:t>
            </a:r>
            <a:r>
              <a:rPr lang="en-US" sz="2200" dirty="0" smtClean="0"/>
              <a:t> </a:t>
            </a:r>
            <a:r>
              <a:rPr lang="en-US" sz="2200" dirty="0"/>
              <a:t>- ----TBD – </a:t>
            </a:r>
            <a:r>
              <a:rPr lang="en-US" sz="2200" dirty="0" smtClean="0">
                <a:solidFill>
                  <a:srgbClr val="FF0000"/>
                </a:solidFill>
              </a:rPr>
              <a:t>Los </a:t>
            </a:r>
            <a:r>
              <a:rPr lang="en-US" sz="2200" dirty="0" smtClean="0">
                <a:solidFill>
                  <a:srgbClr val="FF0000"/>
                </a:solidFill>
              </a:rPr>
              <a:t>Angeles </a:t>
            </a:r>
            <a:r>
              <a:rPr lang="en-US" sz="2200" dirty="0" smtClean="0">
                <a:solidFill>
                  <a:srgbClr val="FF0000"/>
                </a:solidFill>
              </a:rPr>
              <a:t>/ Prague/ Berlin</a:t>
            </a:r>
            <a:endParaRPr lang="en-US" sz="22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  <a:endParaRPr lang="en-US" sz="22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138 March 17-22, 2013 –Caribe Royale, Orlando, FL,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139 </a:t>
            </a:r>
            <a:r>
              <a:rPr lang="en-US" sz="2200" u="sng" dirty="0" smtClean="0"/>
              <a:t>May 12-17, 2013 </a:t>
            </a:r>
            <a:r>
              <a:rPr lang="en-US" sz="2200" dirty="0" smtClean="0"/>
              <a:t>----Hilton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140 July 14-19, 2013    ----TBD – </a:t>
            </a:r>
            <a:r>
              <a:rPr lang="en-US" sz="2200" dirty="0" smtClean="0">
                <a:solidFill>
                  <a:srgbClr val="FF3300"/>
                </a:solidFill>
              </a:rPr>
              <a:t>Geneva, CH  ??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141 </a:t>
            </a:r>
            <a:r>
              <a:rPr lang="en-US" sz="2200" u="sng" dirty="0" smtClean="0"/>
              <a:t>September 15-20, 2013</a:t>
            </a:r>
            <a:r>
              <a:rPr lang="en-US" sz="2200" dirty="0" smtClean="0"/>
              <a:t>----TBD – </a:t>
            </a:r>
            <a:r>
              <a:rPr lang="en-US" sz="2200" dirty="0" smtClean="0">
                <a:solidFill>
                  <a:srgbClr val="FF3300"/>
                </a:solidFill>
              </a:rPr>
              <a:t>China ??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142 Nov 10-15, 2013    Hyatt Regency Dallas, TX, USA</a:t>
            </a:r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6.3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6A65CA9-8F44-4412-AC47-EB10990C1A0E}" type="slidenum">
              <a:rPr lang="en-US" smtClean="0"/>
              <a:pPr/>
              <a:t>46</a:t>
            </a:fld>
            <a:endParaRPr lang="en-US" smtClean="0"/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663" y="757238"/>
            <a:ext cx="7940675" cy="569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E1768CA-EE23-4684-B82F-59012E898648}" type="slidenum">
              <a:rPr lang="en-US" smtClean="0"/>
              <a:pPr/>
              <a:t>47</a:t>
            </a:fld>
            <a:endParaRPr lang="en-US" smtClean="0"/>
          </a:p>
        </p:txBody>
      </p:sp>
      <p:pic>
        <p:nvPicPr>
          <p:cNvPr id="7066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5" y="609600"/>
            <a:ext cx="8485188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EA0A418-A7FE-4FF4-8793-25EF6F99F54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088" y="685800"/>
            <a:ext cx="7123112" cy="547688"/>
          </a:xfrm>
        </p:spPr>
        <p:txBody>
          <a:bodyPr/>
          <a:lstStyle/>
          <a:p>
            <a:r>
              <a:rPr lang="en-US" dirty="0" smtClean="0"/>
              <a:t>NE</a:t>
            </a:r>
            <a:r>
              <a:rPr lang="en-US" b="0" dirty="0" smtClean="0"/>
              <a:t>W</a:t>
            </a:r>
            <a:r>
              <a:rPr lang="en-US" dirty="0" smtClean="0"/>
              <a:t> PARS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1233488"/>
            <a:ext cx="9091613" cy="3915090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ffectLst/>
          <a:extLst/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en-US" sz="1600" dirty="0"/>
              <a:t>The following PARs </a:t>
            </a:r>
            <a:r>
              <a:rPr lang="en-US" sz="1600" dirty="0" smtClean="0"/>
              <a:t>are to be </a:t>
            </a:r>
            <a:r>
              <a:rPr lang="en-US" sz="1600" dirty="0"/>
              <a:t>considered </a:t>
            </a:r>
            <a:r>
              <a:rPr lang="en-US" sz="1600" dirty="0" smtClean="0"/>
              <a:t>November 06-11, </a:t>
            </a:r>
            <a:r>
              <a:rPr lang="en-US" sz="1600" dirty="0"/>
              <a:t>2011, during the 802 plenary meeting in </a:t>
            </a:r>
            <a:r>
              <a:rPr lang="en-US" sz="1600" dirty="0" smtClean="0"/>
              <a:t>Atlanta, GA:</a:t>
            </a:r>
          </a:p>
          <a:p>
            <a:pPr eaLnBrk="0" hangingPunct="0">
              <a:defRPr/>
            </a:pPr>
            <a:endParaRPr lang="en-US" sz="1600" dirty="0" smtClean="0"/>
          </a:p>
          <a:p>
            <a:pPr lvl="1"/>
            <a:r>
              <a:rPr lang="en-US" sz="1600" dirty="0"/>
              <a:t> </a:t>
            </a:r>
            <a:r>
              <a:rPr lang="en-US" dirty="0"/>
              <a:t> </a:t>
            </a:r>
            <a:r>
              <a:rPr lang="en-US" sz="1800" dirty="0"/>
              <a:t>from .15 - "Key Management Protocol" Rec Practice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2"/>
              </a:rPr>
              <a:t>https://mentor.ieee.org/802.15/dcn/11/15-11-0613-04-0kmp-key-management-protocol-par.pdf</a:t>
            </a:r>
            <a:endParaRPr lang="en-US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3"/>
              </a:rPr>
              <a:t>https://mentor.ieee.org/802.15/dcn/11/15-11-0665-04-0kmp-kmp-5c-draft.doc</a:t>
            </a:r>
            <a:endParaRPr lang="en-US" sz="1800" dirty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from </a:t>
            </a:r>
            <a:r>
              <a:rPr lang="en-US" sz="1800" dirty="0"/>
              <a:t>.22 -   802.22b   "Enhanced Broadband and Monitoring" Amendment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4"/>
              </a:rPr>
              <a:t>https://mentor.ieee.org/802.22/dcn/11/22-11-0118-01-rasg-par-for-enhanced-broadband-and-monitoring-amendment.pdf</a:t>
            </a:r>
            <a:endParaRPr lang="en-US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5"/>
              </a:rPr>
              <a:t>https://mentor.ieee.org/802.22/dcn/11/22-11-0119-01-rasg-5c-for-enhanced-broadband-and-monitoring-amendment.pdf</a:t>
            </a:r>
            <a:endParaRPr lang="en-US" sz="1800" dirty="0"/>
          </a:p>
        </p:txBody>
      </p:sp>
      <p:sp>
        <p:nvSpPr>
          <p:cNvPr id="23557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4.1.4 </a:t>
            </a:r>
          </a:p>
        </p:txBody>
      </p:sp>
      <p:sp>
        <p:nvSpPr>
          <p:cNvPr id="23559" name="TextBox 1"/>
          <p:cNvSpPr txBox="1">
            <a:spLocks noChangeArrowheads="1"/>
          </p:cNvSpPr>
          <p:nvPr/>
        </p:nvSpPr>
        <p:spPr bwMode="auto">
          <a:xfrm>
            <a:off x="583520" y="5366288"/>
            <a:ext cx="76605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800" dirty="0"/>
              <a:t>Please go to </a:t>
            </a:r>
            <a:r>
              <a:rPr lang="en-US" sz="1800" u="sng" dirty="0">
                <a:hlinkClick r:id="rId6"/>
              </a:rPr>
              <a:t>http://www.ieee802.org/PARs.shtml</a:t>
            </a:r>
            <a:r>
              <a:rPr lang="en-US" sz="1800" dirty="0"/>
              <a:t> for a </a:t>
            </a:r>
            <a:r>
              <a:rPr lang="en-US" sz="1800" dirty="0" smtClean="0"/>
              <a:t>additional </a:t>
            </a:r>
            <a:r>
              <a:rPr lang="en-US" sz="1800" dirty="0"/>
              <a:t>details</a:t>
            </a:r>
          </a:p>
          <a:p>
            <a:pPr eaLnBrk="0" hangingPunct="0"/>
            <a:r>
              <a:rPr lang="en-US" sz="1800" dirty="0" smtClean="0"/>
              <a:t>The SASB meeting series where these will be reviewed begins Dec 6 2011</a:t>
            </a:r>
            <a:endParaRPr lang="en-US" sz="1800" dirty="0"/>
          </a:p>
          <a:p>
            <a:pPr eaLnBrk="0" hangingPunct="0"/>
            <a:r>
              <a:rPr lang="en-US" sz="1800" dirty="0"/>
              <a:t>All PARs approved by </a:t>
            </a:r>
            <a:r>
              <a:rPr lang="en-US" sz="1800" dirty="0" smtClean="0"/>
              <a:t>NesCom/SASB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088" y="685800"/>
            <a:ext cx="7123112" cy="547688"/>
          </a:xfrm>
        </p:spPr>
        <p:txBody>
          <a:bodyPr/>
          <a:lstStyle/>
          <a:p>
            <a:r>
              <a:rPr lang="en-US" smtClean="0"/>
              <a:t>Other PARS</a:t>
            </a:r>
          </a:p>
        </p:txBody>
      </p:sp>
      <p:sp>
        <p:nvSpPr>
          <p:cNvPr id="24581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4.1.4 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196421"/>
            <a:ext cx="866674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800" dirty="0"/>
              <a:t>802.15.4e – One year extension</a:t>
            </a:r>
          </a:p>
          <a:p>
            <a:pPr lvl="1"/>
            <a:r>
              <a:rPr lang="en-US" sz="1800" dirty="0"/>
              <a:t>802.15.6  – One year </a:t>
            </a:r>
            <a:r>
              <a:rPr lang="en-US" sz="1800" dirty="0" smtClean="0"/>
              <a:t>extension and name change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Proposed </a:t>
            </a:r>
            <a:r>
              <a:rPr lang="en-US" sz="1800" dirty="0"/>
              <a:t>Modification to P802.16n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2"/>
              </a:rPr>
              <a:t>http://ieee802.org/16/docs/#11_0030</a:t>
            </a:r>
            <a:endParaRPr lang="en-US" sz="1800" dirty="0"/>
          </a:p>
          <a:p>
            <a:r>
              <a:rPr lang="en-US" sz="1800" dirty="0"/>
              <a:t>	Continues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	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Proposed P802.16.1a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3"/>
              </a:rPr>
              <a:t>http://ieee802.org/16/docs/#11_0031</a:t>
            </a:r>
            <a:endParaRPr lang="en-US" sz="1800" dirty="0"/>
          </a:p>
          <a:p>
            <a:r>
              <a:rPr lang="en-US" sz="1800" dirty="0"/>
              <a:t>	Starts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802.16.1, 	based on existing P802.16n.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Proposed Modification to P802.16p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4"/>
              </a:rPr>
              <a:t>http://ieee802.org/16/docs/#11_0032</a:t>
            </a:r>
            <a:endParaRPr lang="en-US" sz="1800" dirty="0"/>
          </a:p>
          <a:p>
            <a:r>
              <a:rPr lang="en-US" sz="1800" dirty="0"/>
              <a:t>	Continues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Proposed P802.16.1b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5"/>
              </a:rPr>
              <a:t>http://ieee802.org/16/docs/#11_0033</a:t>
            </a:r>
            <a:endParaRPr lang="en-US" sz="1800" dirty="0"/>
          </a:p>
          <a:p>
            <a:r>
              <a:rPr lang="en-US" sz="1800" dirty="0"/>
              <a:t>	Starts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802.16.1,  	based on existing P802.16p.</a:t>
            </a:r>
          </a:p>
        </p:txBody>
      </p:sp>
    </p:spTree>
    <p:extLst>
      <p:ext uri="{BB962C8B-B14F-4D97-AF65-F5344CB8AC3E}">
        <p14:creationId xmlns:p14="http://schemas.microsoft.com/office/powerpoint/2010/main" val="35638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 meeting Levels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D9CA45B-EF05-44F5-852E-AC0C5011FE3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lowchart: Process 6"/>
          <p:cNvSpPr/>
          <p:nvPr/>
        </p:nvSpPr>
        <p:spPr bwMode="auto">
          <a:xfrm>
            <a:off x="4825999" y="1428261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lowchart: Process 8"/>
          <p:cNvSpPr/>
          <p:nvPr/>
        </p:nvSpPr>
        <p:spPr bwMode="auto">
          <a:xfrm>
            <a:off x="4825999" y="3751933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lowchart: Process 9"/>
          <p:cNvSpPr/>
          <p:nvPr/>
        </p:nvSpPr>
        <p:spPr bwMode="auto">
          <a:xfrm>
            <a:off x="4825999" y="4804222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22268" y="2002971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Lobby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31797" y="5539994"/>
            <a:ext cx="3734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Atlanta Conference Center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77143" y="4342557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Exhibit</a:t>
            </a:r>
            <a:endParaRPr lang="en-US" dirty="0"/>
          </a:p>
        </p:txBody>
      </p:sp>
      <p:sp>
        <p:nvSpPr>
          <p:cNvPr id="14" name="Flowchart: Process 13"/>
          <p:cNvSpPr/>
          <p:nvPr/>
        </p:nvSpPr>
        <p:spPr bwMode="auto">
          <a:xfrm>
            <a:off x="4920343" y="2641615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77143" y="3216325"/>
            <a:ext cx="140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Ballroom</a:t>
            </a:r>
            <a:endParaRPr lang="en-US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3695838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0DBBA78-3D42-4194-AAE1-DEC0DCCFF1D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1033463"/>
            <a:ext cx="7772400" cy="476250"/>
          </a:xfrm>
        </p:spPr>
        <p:txBody>
          <a:bodyPr/>
          <a:lstStyle/>
          <a:p>
            <a:r>
              <a:rPr lang="en-US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443150"/>
              </p:ext>
            </p:extLst>
          </p:nvPr>
        </p:nvGraphicFramePr>
        <p:xfrm>
          <a:off x="232229" y="1582738"/>
          <a:ext cx="8621259" cy="3449604"/>
        </p:xfrm>
        <a:graphic>
          <a:graphicData uri="http://schemas.openxmlformats.org/drawingml/2006/table">
            <a:tbl>
              <a:tblPr/>
              <a:tblGrid>
                <a:gridCol w="696685"/>
                <a:gridCol w="5856573"/>
                <a:gridCol w="2068001"/>
              </a:tblGrid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Level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Learning Center,  Fairlie,  Greenbriar, Harris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Piedmont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Spring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Techwood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Baker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7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7ACBD5A-D875-47A4-87E3-A3F0E858831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782638"/>
            <a:ext cx="7575550" cy="711200"/>
          </a:xfrm>
        </p:spPr>
        <p:txBody>
          <a:bodyPr/>
          <a:lstStyle/>
          <a:p>
            <a:r>
              <a:rPr lang="en-US" sz="2800" smtClean="0"/>
              <a:t>WG18 Agenda</a:t>
            </a:r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706438" y="1316719"/>
            <a:ext cx="48958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 Monday 		</a:t>
            </a:r>
            <a:r>
              <a:rPr lang="en-US" dirty="0" smtClean="0">
                <a:solidFill>
                  <a:srgbClr val="FF3300"/>
                </a:solidFill>
              </a:rPr>
              <a:t>1:30 - </a:t>
            </a:r>
            <a:r>
              <a:rPr lang="en-US" dirty="0">
                <a:solidFill>
                  <a:srgbClr val="FF3300"/>
                </a:solidFill>
              </a:rPr>
              <a:t>6:00 pm</a:t>
            </a:r>
          </a:p>
          <a:p>
            <a:pPr eaLnBrk="0" hangingPunct="0"/>
            <a:r>
              <a:rPr lang="en-US" dirty="0"/>
              <a:t>Tuesday   		8:00 – 6:00 pm</a:t>
            </a:r>
          </a:p>
          <a:p>
            <a:pPr eaLnBrk="0" hangingPunct="0"/>
            <a:r>
              <a:rPr lang="en-US" dirty="0"/>
              <a:t>Wednesday   	</a:t>
            </a:r>
            <a:r>
              <a:rPr lang="en-US" dirty="0" smtClean="0"/>
              <a:t>	8:00 </a:t>
            </a:r>
            <a:r>
              <a:rPr lang="en-US" dirty="0"/>
              <a:t>– 6:00 pm</a:t>
            </a:r>
          </a:p>
          <a:p>
            <a:pPr eaLnBrk="0" hangingPunct="0"/>
            <a:r>
              <a:rPr lang="en-US" dirty="0"/>
              <a:t>Thursday   	</a:t>
            </a:r>
            <a:r>
              <a:rPr lang="en-US" dirty="0" smtClean="0"/>
              <a:t>	8:00 </a:t>
            </a:r>
            <a:r>
              <a:rPr lang="en-US" dirty="0"/>
              <a:t>– 6:00 pm</a:t>
            </a:r>
          </a:p>
        </p:txBody>
      </p:sp>
      <p:sp>
        <p:nvSpPr>
          <p:cNvPr id="28678" name="Text Box 9"/>
          <p:cNvSpPr txBox="1">
            <a:spLocks noChangeArrowheads="1"/>
          </p:cNvSpPr>
          <p:nvPr/>
        </p:nvSpPr>
        <p:spPr bwMode="auto">
          <a:xfrm>
            <a:off x="52388" y="2975683"/>
            <a:ext cx="8990012" cy="2739211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Review </a:t>
            </a:r>
            <a:r>
              <a:rPr lang="en-US" dirty="0"/>
              <a:t>a recently approved Question ITU-R 236/1 that potentially may identify spectrum globally available for Smart Grid wireless </a:t>
            </a:r>
            <a:r>
              <a:rPr lang="en-US" dirty="0" smtClean="0"/>
              <a:t>applications      </a:t>
            </a:r>
            <a:r>
              <a:rPr lang="en-US" sz="2800" dirty="0" smtClean="0">
                <a:solidFill>
                  <a:srgbClr val="FF0000"/>
                </a:solidFill>
              </a:rPr>
              <a:t>Monday pm1</a:t>
            </a:r>
            <a:endParaRPr lang="en-US" sz="2800" dirty="0">
              <a:solidFill>
                <a:srgbClr val="FF0000"/>
              </a:solidFill>
            </a:endParaRPr>
          </a:p>
          <a:p>
            <a:pPr lvl="1"/>
            <a:r>
              <a:rPr lang="en-US" sz="2000" dirty="0"/>
              <a:t>The question is available on the RR-TAG Mentor web site as 18-11-0079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Review and develop a response to a proposed change to the FCC’s </a:t>
            </a:r>
            <a:r>
              <a:rPr lang="en-US" dirty="0" smtClean="0"/>
              <a:t>900 MHz ISM band rules </a:t>
            </a:r>
            <a:r>
              <a:rPr lang="en-US" dirty="0"/>
              <a:t>that could adversely impact 802 technologies operating under Part 15 </a:t>
            </a:r>
            <a:r>
              <a:rPr lang="en-US" dirty="0" smtClean="0"/>
              <a:t>rules     </a:t>
            </a:r>
            <a:r>
              <a:rPr lang="en-US" sz="2800" dirty="0" smtClean="0">
                <a:solidFill>
                  <a:srgbClr val="FF0000"/>
                </a:solidFill>
              </a:rPr>
              <a:t>Monday pm2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4.1.6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943" y="6068365"/>
            <a:ext cx="4676793" cy="400110"/>
          </a:xfrm>
          <a:prstGeom prst="rect">
            <a:avLst/>
          </a:prstGeom>
          <a:noFill/>
          <a:ln>
            <a:solidFill>
              <a:srgbClr val="FF9966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mentor.ieee.org/802.18/documents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254185</TotalTime>
  <Words>2676</Words>
  <Application>Microsoft Office PowerPoint</Application>
  <PresentationFormat>On-screen Show (4:3)</PresentationFormat>
  <Paragraphs>738</Paragraphs>
  <Slides>47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Default Design</vt:lpstr>
      <vt:lpstr>Supplementary Plenary Information - November 2011</vt:lpstr>
      <vt:lpstr>PowerPoint Presentation</vt:lpstr>
      <vt:lpstr>IEEE LOA Database</vt:lpstr>
      <vt:lpstr> Joint Meetings</vt:lpstr>
      <vt:lpstr>NEW PARS</vt:lpstr>
      <vt:lpstr>Other PARS</vt:lpstr>
      <vt:lpstr>Hotel meeting Levels</vt:lpstr>
      <vt:lpstr>Group Room assignments</vt:lpstr>
      <vt:lpstr>WG18 Agenda</vt:lpstr>
      <vt:lpstr>WG18 Agenda – New item</vt:lpstr>
      <vt:lpstr>WG19 Agenda - November</vt:lpstr>
      <vt:lpstr>Coexistence Assurance (CA) documents </vt:lpstr>
      <vt:lpstr>802 Projects  -  CA plans</vt:lpstr>
      <vt:lpstr>IEEE 802.19 CONTACT INFORMATION </vt:lpstr>
      <vt:lpstr>WG21 Agenda</vt:lpstr>
      <vt:lpstr>WG22 Agenda - November</vt:lpstr>
      <vt:lpstr>January Meeting – Jacksonville, Florida, US January 15 - 20</vt:lpstr>
      <vt:lpstr>Other Special Events</vt:lpstr>
      <vt:lpstr>Topics since July EC</vt:lpstr>
      <vt:lpstr>802.11 Topics for November  2011 EC</vt:lpstr>
      <vt:lpstr>802.1 Architecture Document</vt:lpstr>
      <vt:lpstr>Smart Grid Meetings</vt:lpstr>
      <vt:lpstr>November Tutorials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IEEE LOA Database</vt:lpstr>
      <vt:lpstr>IEEE SA Contents  - November 2011</vt:lpstr>
      <vt:lpstr>802.11 drafts to ISO/IEC JTC1/SC6</vt:lpstr>
      <vt:lpstr>myBallot - Sponsor Ballot Tool Change</vt:lpstr>
      <vt:lpstr>EC November Workshop</vt:lpstr>
      <vt:lpstr>Future Venues</vt:lpstr>
      <vt:lpstr>Future Venues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November 2011</dc:title>
  <dc:subject>Additional Meeting Information</dc:subject>
  <dc:creator>Bruce Kraemer (Marvell)</dc:creator>
  <cp:lastModifiedBy>Bruce Kraemer</cp:lastModifiedBy>
  <cp:revision>2508</cp:revision>
  <cp:lastPrinted>2011-11-06T23:00:31Z</cp:lastPrinted>
  <dcterms:created xsi:type="dcterms:W3CDTF">1998-02-10T13:07:52Z</dcterms:created>
  <dcterms:modified xsi:type="dcterms:W3CDTF">2011-11-07T16:08:43Z</dcterms:modified>
</cp:coreProperties>
</file>