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1403" r:id="rId2"/>
    <p:sldId id="2019" r:id="rId3"/>
    <p:sldId id="1995" r:id="rId4"/>
    <p:sldId id="2018" r:id="rId5"/>
    <p:sldId id="2078" r:id="rId6"/>
    <p:sldId id="2107" r:id="rId7"/>
    <p:sldId id="1996" r:id="rId8"/>
    <p:sldId id="2054" r:id="rId9"/>
    <p:sldId id="2056" r:id="rId10"/>
    <p:sldId id="2057" r:id="rId11"/>
    <p:sldId id="2108" r:id="rId12"/>
    <p:sldId id="2125" r:id="rId13"/>
    <p:sldId id="2110" r:id="rId14"/>
    <p:sldId id="2111" r:id="rId15"/>
    <p:sldId id="2089" r:id="rId16"/>
    <p:sldId id="2112" r:id="rId17"/>
    <p:sldId id="2113" r:id="rId18"/>
    <p:sldId id="2126" r:id="rId19"/>
    <p:sldId id="2115" r:id="rId20"/>
    <p:sldId id="2116" r:id="rId21"/>
    <p:sldId id="2123" r:id="rId22"/>
    <p:sldId id="2124" r:id="rId23"/>
    <p:sldId id="2118" r:id="rId24"/>
    <p:sldId id="2117" r:id="rId25"/>
    <p:sldId id="1994" r:id="rId26"/>
    <p:sldId id="2009" r:id="rId27"/>
    <p:sldId id="2013" r:id="rId28"/>
    <p:sldId id="2119" r:id="rId29"/>
    <p:sldId id="2084" r:id="rId30"/>
    <p:sldId id="2120" r:id="rId31"/>
    <p:sldId id="2121" r:id="rId32"/>
    <p:sldId id="2122" r:id="rId33"/>
    <p:sldId id="2105" r:id="rId34"/>
    <p:sldId id="2104" r:id="rId35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66FF33"/>
    <a:srgbClr val="66FF99"/>
    <a:srgbClr val="FF9966"/>
    <a:srgbClr val="FF9933"/>
    <a:srgbClr val="FFFF00"/>
    <a:srgbClr val="3366FF"/>
    <a:srgbClr val="99CC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1" autoAdjust="0"/>
    <p:restoredTop sz="86410" autoAdjust="0"/>
  </p:normalViewPr>
  <p:slideViewPr>
    <p:cSldViewPr>
      <p:cViewPr>
        <p:scale>
          <a:sx n="75" d="100"/>
          <a:sy n="75" d="100"/>
        </p:scale>
        <p:origin x="-1578" y="-94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9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6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479" y="171704"/>
            <a:ext cx="2248223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802.11-11/1356r1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7563" y="171704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3296" y="9011833"/>
            <a:ext cx="1622266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2912" y="9011833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D2FFF61-0F02-4C4D-874F-C6F0AA25E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5965" y="387879"/>
            <a:ext cx="564133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5966" y="9011833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13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5966" y="9000705"/>
            <a:ext cx="57994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453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802.11-11/1356r1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4438" y="89041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43437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756" y="4422459"/>
            <a:ext cx="5171754" cy="41903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404" tIns="46403" rIns="94404" bIns="46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173" lvl="4" algn="r" defTabSz="942015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7243" y="9016602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439F4A26-5FC8-4F29-BD47-494A4B589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6314" y="9016602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2188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6313" y="9013421"/>
            <a:ext cx="558063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59647" y="295679"/>
            <a:ext cx="57339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8450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802.11-11/1356r1</a:t>
            </a:r>
            <a:endParaRPr lang="en-US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November 2011</a:t>
            </a:r>
            <a:endParaRPr lang="en-US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6F5EC64D-2204-4C45-BF0E-88DFAC3B3DED}" type="slidenum">
              <a:rPr lang="en-US" smtClean="0"/>
              <a:pPr defTabSz="941301"/>
              <a:t>1</a:t>
            </a:fld>
            <a:endParaRPr lang="en-US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1850" cy="3481387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570" indent="-288295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184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457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5731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004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278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9551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0825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802.11-11/1356r1</a:t>
            </a:r>
            <a:endParaRPr lang="en-US" sz="14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9" y="89041"/>
            <a:ext cx="702322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570" indent="-288295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184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457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5731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004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278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9551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0825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81793" y="9016602"/>
            <a:ext cx="2808630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955" indent="-345955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570" indent="-288295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184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457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1273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254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3820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5094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6368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570" indent="-288295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184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457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5731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004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278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9551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0825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D1DFA4A1-3CC8-4300-A246-E1EC4F29888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3438" cy="3481387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405" y="4422063"/>
            <a:ext cx="5170455" cy="41911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802.11-11/1356r1</a:t>
            </a:r>
            <a:endParaRPr lang="en-US" sz="14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9" y="89041"/>
            <a:ext cx="774862" cy="220945"/>
          </a:xfrm>
          <a:noFill/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2008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3477" indent="-343477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9561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7532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5503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3474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9144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2DE1434A-661C-41B8-A604-A971EC86269B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4102" name="Rectangle 2"/>
          <p:cNvSpPr txBox="1">
            <a:spLocks noGrp="1" noChangeArrowheads="1"/>
          </p:cNvSpPr>
          <p:nvPr/>
        </p:nvSpPr>
        <p:spPr bwMode="auto">
          <a:xfrm>
            <a:off x="4131649" y="91793"/>
            <a:ext cx="2258379" cy="22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>
                <a:ea typeface="ＭＳ Ｐゴシック" pitchFamily="34" charset="-128"/>
              </a:rPr>
              <a:t>doc.: IEEE 802.11-yy/xxxxr0</a:t>
            </a:r>
          </a:p>
        </p:txBody>
      </p:sp>
      <p:sp>
        <p:nvSpPr>
          <p:cNvPr id="4103" name="Rectangle 3"/>
          <p:cNvSpPr txBox="1">
            <a:spLocks noGrp="1" noChangeArrowheads="1"/>
          </p:cNvSpPr>
          <p:nvPr/>
        </p:nvSpPr>
        <p:spPr bwMode="auto">
          <a:xfrm>
            <a:off x="664831" y="91793"/>
            <a:ext cx="942101" cy="22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ea typeface="ＭＳ Ｐゴシック" pitchFamily="34" charset="-128"/>
              </a:rPr>
              <a:t>Month Year</a:t>
            </a:r>
          </a:p>
        </p:txBody>
      </p:sp>
      <p:sp>
        <p:nvSpPr>
          <p:cNvPr id="4104" name="Rectangle 6"/>
          <p:cNvSpPr txBox="1">
            <a:spLocks noGrp="1" noChangeArrowheads="1"/>
          </p:cNvSpPr>
          <p:nvPr/>
        </p:nvSpPr>
        <p:spPr bwMode="auto">
          <a:xfrm>
            <a:off x="4215138" y="9012238"/>
            <a:ext cx="2174891" cy="18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sz="1200">
                <a:ea typeface="ＭＳ Ｐゴシック" pitchFamily="34" charset="-128"/>
              </a:rPr>
              <a:t>John Doe, Some Company</a:t>
            </a:r>
          </a:p>
        </p:txBody>
      </p:sp>
      <p:sp>
        <p:nvSpPr>
          <p:cNvPr id="4105" name="Rectangle 7"/>
          <p:cNvSpPr txBox="1">
            <a:spLocks noGrp="1" noChangeArrowheads="1"/>
          </p:cNvSpPr>
          <p:nvPr/>
        </p:nvSpPr>
        <p:spPr bwMode="auto">
          <a:xfrm>
            <a:off x="3293127" y="9012238"/>
            <a:ext cx="506134" cy="18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>
                <a:ea typeface="ＭＳ Ｐゴシック" pitchFamily="34" charset="-128"/>
              </a:rPr>
              <a:t>Page </a:t>
            </a:r>
            <a:fld id="{599D550E-0FDF-4B11-8ACB-933B68ACA6CC}" type="slidenum">
              <a:rPr lang="en-US" sz="1200">
                <a:ea typeface="ＭＳ Ｐゴシック" pitchFamily="34" charset="-128"/>
              </a:rPr>
              <a:pPr algn="r"/>
              <a:t>14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4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4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4102" tIns="46254" rIns="94102" bIns="4625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42201" y="89041"/>
            <a:ext cx="2248223" cy="22094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9708"/>
            <a:r>
              <a:rPr lang="en-US" smtClean="0"/>
              <a:t>doc.: IEEE 802.11-11/1356r1</a:t>
            </a:r>
            <a:endParaRPr lang="en-US"/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89041"/>
            <a:ext cx="1222965" cy="22094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9708"/>
            <a:r>
              <a:rPr lang="en-US" smtClean="0"/>
              <a:t>November 2011</a:t>
            </a:r>
            <a:endParaRPr lang="en-US"/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39708"/>
            <a:r>
              <a:rPr lang="en-US" smtClean="0"/>
              <a:t>Bruce Kraemer (Marvell)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9708"/>
            <a:r>
              <a:rPr lang="en-US" smtClean="0"/>
              <a:t>Page </a:t>
            </a:r>
            <a:fld id="{9FEA47A1-3FA5-4DEC-A235-9E169E13BCF3}" type="slidenum">
              <a:rPr lang="en-US" smtClean="0"/>
              <a:pPr defTabSz="939708"/>
              <a:t>15</a:t>
            </a:fld>
            <a:endParaRPr lang="en-US" smtClean="0"/>
          </a:p>
        </p:txBody>
      </p:sp>
      <p:sp>
        <p:nvSpPr>
          <p:cNvPr id="44037" name="Rectangle 2"/>
          <p:cNvSpPr txBox="1">
            <a:spLocks noGrp="1" noChangeArrowheads="1"/>
          </p:cNvSpPr>
          <p:nvPr/>
        </p:nvSpPr>
        <p:spPr bwMode="auto">
          <a:xfrm>
            <a:off x="4132044" y="90629"/>
            <a:ext cx="2258379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2894" eaLnBrk="0" hangingPunct="0"/>
            <a:r>
              <a:rPr lang="en-US" sz="1400" b="1">
                <a:ea typeface="ＭＳ Ｐゴシック" charset="-128"/>
              </a:rPr>
              <a:t>doc.: IEEE 802.11-07/0547r0</a:t>
            </a:r>
          </a:p>
        </p:txBody>
      </p:sp>
      <p:sp>
        <p:nvSpPr>
          <p:cNvPr id="44038" name="Rectangle 3"/>
          <p:cNvSpPr txBox="1">
            <a:spLocks noGrp="1" noChangeArrowheads="1"/>
          </p:cNvSpPr>
          <p:nvPr/>
        </p:nvSpPr>
        <p:spPr bwMode="auto">
          <a:xfrm>
            <a:off x="664439" y="90629"/>
            <a:ext cx="1262796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894" eaLnBrk="0" hangingPunct="0"/>
            <a:r>
              <a:rPr lang="en-US" sz="1400" b="1">
                <a:ea typeface="ＭＳ Ｐゴシック" charset="-128"/>
              </a:rPr>
              <a:t>September 2009</a:t>
            </a:r>
          </a:p>
        </p:txBody>
      </p:sp>
      <p:sp>
        <p:nvSpPr>
          <p:cNvPr id="44039" name="Rectangle 6"/>
          <p:cNvSpPr txBox="1">
            <a:spLocks noGrp="1" noChangeArrowheads="1"/>
          </p:cNvSpPr>
          <p:nvPr/>
        </p:nvSpPr>
        <p:spPr bwMode="auto">
          <a:xfrm>
            <a:off x="4302580" y="9013421"/>
            <a:ext cx="2087843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0298" lvl="4" algn="r" defTabSz="942894" eaLnBrk="0" hangingPunct="0"/>
            <a:r>
              <a:rPr lang="en-US" sz="1200">
                <a:ea typeface="ＭＳ Ｐゴシック" charset="-128"/>
              </a:rPr>
              <a:t>Bruce Kraemer (Marvell)</a:t>
            </a:r>
          </a:p>
        </p:txBody>
      </p:sp>
      <p:sp>
        <p:nvSpPr>
          <p:cNvPr id="44040" name="Rectangle 7"/>
          <p:cNvSpPr txBox="1">
            <a:spLocks noGrp="1" noChangeArrowheads="1"/>
          </p:cNvSpPr>
          <p:nvPr/>
        </p:nvSpPr>
        <p:spPr bwMode="auto">
          <a:xfrm>
            <a:off x="3293621" y="9013421"/>
            <a:ext cx="50613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2894" eaLnBrk="0" hangingPunct="0"/>
            <a:r>
              <a:rPr lang="en-US" sz="1200">
                <a:ea typeface="ＭＳ Ｐゴシック" charset="-128"/>
              </a:rPr>
              <a:t>Page </a:t>
            </a:r>
            <a:fld id="{5335F066-E371-43F7-A1E4-AF148321244C}" type="slidenum">
              <a:rPr lang="en-US" sz="1200">
                <a:ea typeface="ＭＳ Ｐゴシック" charset="-128"/>
              </a:rPr>
              <a:pPr algn="r" defTabSz="942894" eaLnBrk="0" hangingPunct="0"/>
              <a:t>15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40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698500"/>
            <a:ext cx="4654550" cy="3490913"/>
          </a:xfrm>
          <a:ln/>
        </p:spPr>
      </p:sp>
      <p:sp>
        <p:nvSpPr>
          <p:cNvPr id="44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70"/>
            <a:ext cx="5644527" cy="4190366"/>
          </a:xfrm>
          <a:noFill/>
        </p:spPr>
        <p:txBody>
          <a:bodyPr lIns="94563" tIns="46481" rIns="94563" bIns="46481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4437" y="89041"/>
            <a:ext cx="1467029" cy="220945"/>
          </a:xfrm>
          <a:ln/>
        </p:spPr>
        <p:txBody>
          <a:bodyPr/>
          <a:lstStyle/>
          <a:p>
            <a:r>
              <a:rPr lang="en-US"/>
              <a:t>Oct 2011</a:t>
            </a:r>
            <a:r>
              <a:rPr lang="en-US" altLang="ja-JP"/>
              <a:t>May 2008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31648" y="90206"/>
            <a:ext cx="2258379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95676" indent="-37537706" defTabSz="9413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97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594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391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3188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802.11-11/1356r1</a:t>
            </a:r>
            <a:endParaRPr kumimoji="0" lang="en-US" altLang="ja-JP" sz="1400"/>
          </a:p>
        </p:txBody>
      </p:sp>
      <p:sp>
        <p:nvSpPr>
          <p:cNvPr id="16387" name="Rectangle 3"/>
          <p:cNvSpPr txBox="1">
            <a:spLocks noGrp="1" noChangeArrowheads="1"/>
          </p:cNvSpPr>
          <p:nvPr/>
        </p:nvSpPr>
        <p:spPr bwMode="auto">
          <a:xfrm>
            <a:off x="664833" y="90206"/>
            <a:ext cx="774862" cy="22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b="1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2843" y="9013825"/>
            <a:ext cx="208718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202486" indent="-24202486" defTabSz="9413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95676" indent="-37537706" defTabSz="9413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9561" defTabSz="9413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7532" defTabSz="9413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5503" defTabSz="9413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3474" defTabSz="9413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91445" defTabSz="9413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95676" indent="-37537706" defTabSz="9413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97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594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391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3188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29F7C1C6-0287-44FB-B2D6-5FD4B5802BCF}" type="slidenum">
              <a:rPr kumimoji="0" lang="he-IL" altLang="ja-JP" sz="1200">
                <a:cs typeface="Times New Roman" pitchFamily="18" charset="0"/>
              </a:rPr>
              <a:pPr/>
              <a:t>16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802.11-11/1356r1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7" y="89041"/>
            <a:ext cx="1222965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2011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3477" indent="-343477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9561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7532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5503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3474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9144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E0A06350-C9CE-449B-9AC7-ECEF9F174DB2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570" indent="-288295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184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457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5731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004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278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9551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0825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802.11-11/1356r1</a:t>
            </a:r>
            <a:endParaRPr lang="en-US" sz="14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7" y="89041"/>
            <a:ext cx="942101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570" indent="-288295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184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457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5731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004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278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9551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0825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5425" y="9016602"/>
            <a:ext cx="2164999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955" indent="-345955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570" indent="-288295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184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457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1273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254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3820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5094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6368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570" indent="-288295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184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457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5731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004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278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9551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0825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97AEBB9-EAF7-41DC-80AA-1BB264D706A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4850"/>
            <a:ext cx="4637087" cy="3478213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3263"/>
            <a:ext cx="4640263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802.11-11/1356r1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4438" y="89041"/>
            <a:ext cx="942101" cy="220945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573090" y="9016602"/>
            <a:ext cx="1817333" cy="189381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07633" y="901660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1pPr>
            <a:lvl2pPr marL="37994256" indent="-37536303"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5pPr>
            <a:lvl6pPr marL="45795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6pPr>
            <a:lvl7pPr marL="91590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7pPr>
            <a:lvl8pPr marL="137386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8pPr>
            <a:lvl9pPr marL="18318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9pPr>
          </a:lstStyle>
          <a:p>
            <a:r>
              <a:rPr kumimoji="0" lang="en-US" altLang="ja-JP" sz="1400" smtClean="0"/>
              <a:t>doc.: IEEE 802.11-11/1356r1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9" y="89041"/>
            <a:ext cx="774862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1pPr>
            <a:lvl2pPr marL="37994256" indent="-37536303"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5pPr>
            <a:lvl6pPr marL="45795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6pPr>
            <a:lvl7pPr marL="91590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7pPr>
            <a:lvl8pPr marL="137386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8pPr>
            <a:lvl9pPr marL="18318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9pPr>
          </a:lstStyle>
          <a:p>
            <a:r>
              <a:rPr kumimoji="0" lang="en-US" altLang="ja-JP" sz="140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201581" indent="-24201581"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1pPr>
            <a:lvl2pPr marL="37994256" indent="-37536303"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4pPr>
            <a:lvl5pPr marL="459545"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5pPr>
            <a:lvl6pPr marL="917498" defTabSz="94134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6pPr>
            <a:lvl7pPr marL="1375452" defTabSz="94134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7pPr>
            <a:lvl8pPr marL="1833406" defTabSz="94134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8pPr>
            <a:lvl9pPr marL="2291359" defTabSz="94134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7633" y="901660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1pPr>
            <a:lvl2pPr marL="37994256" indent="-37536303"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5pPr>
            <a:lvl6pPr marL="45795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6pPr>
            <a:lvl7pPr marL="91590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7pPr>
            <a:lvl8pPr marL="137386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8pPr>
            <a:lvl9pPr marL="18318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9pPr>
          </a:lstStyle>
          <a:p>
            <a:r>
              <a:rPr kumimoji="0" lang="en-US" altLang="ja-JP" sz="1200"/>
              <a:t>Page </a:t>
            </a:r>
            <a:fld id="{555B37E6-0C24-4D42-A6CB-2D9515A279B4}" type="slidenum">
              <a:rPr kumimoji="0" lang="en-US" altLang="ja-JP" sz="1200"/>
              <a:pPr/>
              <a:t>22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9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802.11-11/1356r1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9" y="89041"/>
            <a:ext cx="774862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3477" indent="-343477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9561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7532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5503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3474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9144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58BCD22B-401A-4E2C-B5BD-1F9C67A36C1E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802.11-11/1356r1</a:t>
            </a:r>
            <a:endParaRPr lang="en-US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November 2011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B7BD8141-324E-4FD5-89D7-69ED6D842BAF}" type="slidenum">
              <a:rPr lang="en-US" smtClean="0"/>
              <a:pPr defTabSz="941301"/>
              <a:t>4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802.11-11/1356r1</a:t>
            </a:r>
            <a:endParaRPr lang="en-US"/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November 2011</a:t>
            </a:r>
            <a:endParaRPr lang="en-US"/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58A4E1F0-5C6E-448F-B689-8EBF1D4E7479}" type="slidenum">
              <a:rPr lang="en-US" smtClean="0"/>
              <a:pPr defTabSz="941301"/>
              <a:t>25</a:t>
            </a:fld>
            <a:endParaRPr lang="en-US" smtClean="0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802.11-11/1356r1</a:t>
            </a:r>
            <a:endParaRPr lang="en-US"/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November 2011</a:t>
            </a:r>
            <a:endParaRPr lang="en-US"/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5DC2F769-84E6-4264-8E42-4C600CB7D0DE}" type="slidenum">
              <a:rPr lang="en-US" smtClean="0"/>
              <a:pPr defTabSz="941301"/>
              <a:t>5</a:t>
            </a:fld>
            <a:endParaRPr lang="en-US" smtClean="0"/>
          </a:p>
        </p:txBody>
      </p:sp>
      <p:sp>
        <p:nvSpPr>
          <p:cNvPr id="245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802.11-11/1356r1</a:t>
            </a:r>
            <a:endParaRPr lang="en-US"/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November 2011</a:t>
            </a:r>
            <a:endParaRPr lang="en-US"/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F21AE50E-2467-4FC0-9C2F-C00A74667792}" type="slidenum">
              <a:rPr lang="en-US" smtClean="0"/>
              <a:pPr defTabSz="941301"/>
              <a:t>6</a:t>
            </a:fld>
            <a:endParaRPr lang="en-US" smtClean="0"/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doc.: IEEE 802.11-11/1356r1</a:t>
            </a:r>
            <a:endParaRPr lang="en-US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November 2011</a:t>
            </a:r>
            <a:endParaRPr lang="en-US"/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5267" y="9016602"/>
            <a:ext cx="1975156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63483" lvl="4" defTabSz="949264"/>
            <a:r>
              <a:rPr lang="en-US" smtClean="0"/>
              <a:t>Bruce Kraemer, Marvell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158" y="9013421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Page </a:t>
            </a:r>
            <a:fld id="{B4640BD4-4002-4B24-A852-5FF0D85484BA}" type="slidenum">
              <a:rPr lang="en-US" smtClean="0"/>
              <a:pPr defTabSz="949264"/>
              <a:t>8</a:t>
            </a:fld>
            <a:endParaRPr lang="en-US" smtClean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1301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4439" y="89041"/>
            <a:ext cx="764707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1301"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05" lvl="4" algn="r" defTabSz="941301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72756" y="9016602"/>
            <a:ext cx="426999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1301" eaLnBrk="0" hangingPunct="0"/>
            <a:r>
              <a:rPr lang="en-US" sz="1200"/>
              <a:t>Page </a:t>
            </a:r>
            <a:fld id="{785954A8-A7AB-4EEF-9D9C-C37F3A00DCBF}" type="slidenum">
              <a:rPr lang="en-US" sz="1200"/>
              <a:pPr algn="r" defTabSz="941301" eaLnBrk="0" hangingPunct="0"/>
              <a:t>9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69"/>
            <a:ext cx="5644527" cy="418877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1301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4439" y="89041"/>
            <a:ext cx="764707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1301"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05" lvl="4" algn="r" defTabSz="941301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93621" y="9016602"/>
            <a:ext cx="50613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1301" eaLnBrk="0" hangingPunct="0"/>
            <a:r>
              <a:rPr lang="en-US" sz="1200"/>
              <a:t>Page </a:t>
            </a:r>
            <a:fld id="{B566C048-2E74-4DCC-855C-269F52CC1C37}" type="slidenum">
              <a:rPr lang="en-US" sz="1200"/>
              <a:pPr algn="r" defTabSz="941301" eaLnBrk="0" hangingPunct="0"/>
              <a:t>10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69"/>
            <a:ext cx="5644527" cy="418877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5395" indent="-286691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762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5466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4171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2876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1581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0286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8991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802.11-11/1356r1</a:t>
            </a:r>
            <a:endParaRPr lang="en-US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7" y="89041"/>
            <a:ext cx="946256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5395" indent="-286691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762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5466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4171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2876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1581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0286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8991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029" indent="-344029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5395" indent="-286691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762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5466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05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7410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6115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4819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93524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9491" y="9016602"/>
            <a:ext cx="50026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5395" indent="-286691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762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5466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4171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2876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1581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0286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8991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8BC0B0-E6E0-4FE0-B4F2-54FD5B7F0F46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4917" y="90206"/>
            <a:ext cx="753431" cy="22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19089" y="9013825"/>
            <a:ext cx="1670868" cy="18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299258" y="9013825"/>
            <a:ext cx="500264" cy="18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/>
              <a:t>Page </a:t>
            </a:r>
            <a:fld id="{1A054B40-0DC2-4432-87E0-32CB345367D7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221" y="4421188"/>
            <a:ext cx="5172823" cy="41894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236" tIns="46320" rIns="94236" bIns="4632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714796" y="90166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9666" indent="-292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8718" indent="-23374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6205" indent="-23374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03692" indent="-23374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905D76-39B8-449F-AAE6-6CD37D68D3D3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4510" y="9647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35134" y="9013343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84116" y="901334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BBB094F6-DD9A-4E0B-A46A-957810D36207}" type="slidenum">
              <a:rPr lang="en-US" sz="1200">
                <a:latin typeface="Times New Roman" pitchFamily="18" charset="0"/>
              </a:rPr>
              <a:pPr algn="r"/>
              <a:t>12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2" tIns="46602" rIns="94812" bIns="46602"/>
          <a:lstStyle/>
          <a:p>
            <a:pPr defTabSz="954453"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A14033-66FA-44CF-81FB-E2BDAA2D0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A52A30-628B-4554-BBC5-152EF1A61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CAF644-528D-4EE2-8FC4-FC9E4FCE9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A7AEBE-7639-476E-BE32-6EE4912D4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F822-95CF-4667-A2F5-1E3613C4B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6CF54C-7449-4815-8AB2-C073E1E86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B18A17-D383-4E62-8749-CA258F67F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0A5A2A-8CFD-4374-A645-0E7D138AE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888A40-A5EE-46CD-844A-14F77C7F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FE2681-01BC-48D6-BF4C-CAAE6F7A5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9F3018-A288-4847-88BA-573BA3910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992D8B-68C8-4561-BEF6-BB361591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20B689-C2D3-4780-BC2C-668B44C3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607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08B8C6C-10C7-44C0-9E26-1F71EC143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99046" y="302439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802.11-11/1356r1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6D6A728-ED77-4588-9F06-9DB2E7400B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smtClean="0"/>
              <a:t>WG11  Snapshot September ‘11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06 -November-2011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75B4C9E7-1F8D-4190-9229-C70C7D76FC49}" type="slidenum">
              <a:rPr lang="en-US" sz="1200"/>
              <a:pPr algn="ctr" eaLnBrk="0" hangingPunct="0"/>
              <a:t>10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/>
            <a:r>
              <a:rPr lang="en-US" sz="1800" b="1" dirty="0"/>
              <a:t>-2012</a:t>
            </a:r>
          </a:p>
        </p:txBody>
      </p:sp>
      <p:sp>
        <p:nvSpPr>
          <p:cNvPr id="32789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0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32791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6096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&lt;1GHz</a:t>
            </a:r>
          </a:p>
        </p:txBody>
      </p:sp>
      <p:sp>
        <p:nvSpPr>
          <p:cNvPr id="32793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5GHz</a:t>
            </a:r>
          </a:p>
        </p:txBody>
      </p:sp>
      <p:sp>
        <p:nvSpPr>
          <p:cNvPr id="32794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60GHz</a:t>
            </a:r>
          </a:p>
        </p:txBody>
      </p:sp>
      <p:sp>
        <p:nvSpPr>
          <p:cNvPr id="32796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TV Whitespace</a:t>
            </a:r>
          </a:p>
        </p:txBody>
      </p:sp>
      <p:sp>
        <p:nvSpPr>
          <p:cNvPr id="32797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798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99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2800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801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2802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32805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328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E2792FC-2C1F-4DC5-B60D-1127CB588D9E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82C0001-68FF-45A0-B284-DA3A30E4643F}" type="slidenum">
              <a:rPr lang="en-US" sz="1200" smtClean="0"/>
              <a:pPr/>
              <a:t>11</a:t>
            </a:fld>
            <a:endParaRPr lang="en-US" sz="1200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E4179EE0-CEED-4C1F-87CB-FEF8D4ED6DFD}" type="slidenum">
              <a:rPr lang="en-US" sz="1200"/>
              <a:pPr algn="ctr"/>
              <a:t>11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smtClean="0"/>
              <a:t>WG11 Editor Abstract / Agenda – Nov 2011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smtClean="0"/>
              <a:t>Roll Call / Contacts / Reflector</a:t>
            </a:r>
          </a:p>
          <a:p>
            <a:r>
              <a:rPr lang="en-US" sz="2800" smtClean="0"/>
              <a:t>Go round table and get brief status report</a:t>
            </a:r>
          </a:p>
          <a:p>
            <a:r>
              <a:rPr lang="en-US" sz="2800" smtClean="0"/>
              <a:t>ANA Status / Process / What is administered</a:t>
            </a:r>
          </a:p>
          <a:p>
            <a:r>
              <a:rPr lang="en-US" sz="2800" smtClean="0"/>
              <a:t>Numbering Alignment process / Spreadsheet</a:t>
            </a:r>
          </a:p>
          <a:p>
            <a:r>
              <a:rPr lang="en-US" sz="2800" smtClean="0"/>
              <a:t>Amendment Ordering / Draft Snapshots</a:t>
            </a:r>
          </a:p>
          <a:p>
            <a:r>
              <a:rPr lang="en-US" sz="2800" smtClean="0"/>
              <a:t>Style Guide for 802.11 </a:t>
            </a:r>
          </a:p>
          <a:p>
            <a:r>
              <a:rPr lang="en-US" sz="2800" smtClean="0"/>
              <a:t>Editor succession REVmc</a:t>
            </a:r>
          </a:p>
          <a:p>
            <a:r>
              <a:rPr lang="en-US" sz="2800" smtClean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258507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 smtClean="0"/>
              <a:t>WNG SC – November 2011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152400" y="1295400"/>
            <a:ext cx="8763000" cy="5105400"/>
          </a:xfrm>
        </p:spPr>
        <p:txBody>
          <a:bodyPr/>
          <a:lstStyle/>
          <a:p>
            <a:pPr eaLnBrk="1" hangingPunct="1"/>
            <a:r>
              <a:rPr lang="en-US" sz="2200" dirty="0" smtClean="0"/>
              <a:t>Review of objectives</a:t>
            </a:r>
          </a:p>
          <a:p>
            <a:pPr eaLnBrk="1" hangingPunct="1"/>
            <a:r>
              <a:rPr lang="en-US" sz="2200" dirty="0" smtClean="0"/>
              <a:t>Flexibility on Channel Access Allocations (11-11-1485-00-0wng Flexibility on Channel Access Allocations.pptx) – Antonio de la </a:t>
            </a:r>
            <a:r>
              <a:rPr lang="en-US" sz="2200" dirty="0" err="1" smtClean="0"/>
              <a:t>Oliva</a:t>
            </a:r>
            <a:endParaRPr lang="en-US" sz="2200" dirty="0" smtClean="0"/>
          </a:p>
          <a:p>
            <a:pPr eaLnBrk="1" hangingPunct="1"/>
            <a:r>
              <a:rPr lang="en-US" sz="2200" dirty="0" smtClean="0"/>
              <a:t>802.11s Issues with </a:t>
            </a:r>
            <a:r>
              <a:rPr lang="en-US" sz="2200" dirty="0" err="1" smtClean="0"/>
              <a:t>Adhoc</a:t>
            </a:r>
            <a:r>
              <a:rPr lang="en-US" sz="2200" dirty="0" smtClean="0"/>
              <a:t> Mode in Mesh Networking (11-11-1492-00-0wng 802.11s Issues with </a:t>
            </a:r>
            <a:r>
              <a:rPr lang="en-US" sz="2200" dirty="0" err="1" smtClean="0"/>
              <a:t>Adhoc</a:t>
            </a:r>
            <a:r>
              <a:rPr lang="en-US" sz="2200" dirty="0" smtClean="0"/>
              <a:t> Mode in Mesh Networking.ppt) – </a:t>
            </a:r>
            <a:r>
              <a:rPr lang="en-US" sz="2200" dirty="0" err="1" smtClean="0"/>
              <a:t>Romana</a:t>
            </a:r>
            <a:r>
              <a:rPr lang="en-US" sz="2200" dirty="0" smtClean="0"/>
              <a:t> </a:t>
            </a:r>
            <a:r>
              <a:rPr lang="en-US" sz="2200" dirty="0" err="1" smtClean="0"/>
              <a:t>Challans</a:t>
            </a:r>
            <a:endParaRPr lang="en-US" sz="2200" dirty="0" smtClean="0"/>
          </a:p>
          <a:p>
            <a:pPr hangingPunct="1"/>
            <a:r>
              <a:rPr lang="en-US" sz="2200" dirty="0" smtClean="0"/>
              <a:t>Update to Improving the Case for Wireless LAN Transmit Power Control - Including to better service Mobile Telephones? () – Lawrence Zuckerman</a:t>
            </a:r>
          </a:p>
          <a:p>
            <a:pPr eaLnBrk="1" hangingPunct="1"/>
            <a:r>
              <a:rPr lang="en-US" sz="2200" dirty="0" smtClean="0"/>
              <a:t>The better spectrum utilization for the future WLAN standardization (11-11-1464-00-0wng-the-better-spectrum-utilization-for-the-future-wlan-standardization.pptx) - Yasuhiko Inoue</a:t>
            </a:r>
          </a:p>
          <a:p>
            <a:pPr eaLnBrk="1" hangingPunct="1"/>
            <a:r>
              <a:rPr lang="en-US" sz="2200" dirty="0" smtClean="0"/>
              <a:t>Discovery of ESS Services () - Stephen McCann</a:t>
            </a:r>
          </a:p>
        </p:txBody>
      </p:sp>
    </p:spTree>
    <p:extLst>
      <p:ext uri="{BB962C8B-B14F-4D97-AF65-F5344CB8AC3E}">
        <p14:creationId xmlns:p14="http://schemas.microsoft.com/office/powerpoint/2010/main" val="434185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802.11 ARC – November 2011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458200" cy="4419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Administration</a:t>
            </a:r>
          </a:p>
          <a:p>
            <a:pPr lvl="1" eaLnBrk="1" hangingPunct="1"/>
            <a:r>
              <a:rPr lang="en-US" sz="2800" dirty="0" smtClean="0"/>
              <a:t>Attendance</a:t>
            </a:r>
          </a:p>
          <a:p>
            <a:pPr lvl="1" eaLnBrk="1" hangingPunct="1"/>
            <a:r>
              <a:rPr lang="en-US" sz="2800" dirty="0" smtClean="0"/>
              <a:t>Approve Agenda</a:t>
            </a:r>
          </a:p>
          <a:p>
            <a:pPr lvl="1" eaLnBrk="1" hangingPunct="1"/>
            <a:r>
              <a:rPr lang="en-US" sz="2800" dirty="0" smtClean="0"/>
              <a:t>Policies </a:t>
            </a:r>
          </a:p>
          <a:p>
            <a:pPr eaLnBrk="1" hangingPunct="1"/>
            <a:r>
              <a:rPr lang="en-US" sz="3200" dirty="0" smtClean="0"/>
              <a:t>802 Overview &amp; Architecture ballot</a:t>
            </a:r>
          </a:p>
          <a:p>
            <a:pPr lvl="1" eaLnBrk="1" hangingPunct="1"/>
            <a:r>
              <a:rPr lang="en-US" sz="2800" dirty="0" smtClean="0"/>
              <a:t>Ballot status update</a:t>
            </a:r>
          </a:p>
          <a:p>
            <a:pPr lvl="1" eaLnBrk="1" hangingPunct="1"/>
            <a:r>
              <a:rPr lang="en-US" sz="2800" dirty="0" smtClean="0"/>
              <a:t>Discussion and Comments</a:t>
            </a:r>
          </a:p>
          <a:p>
            <a:pPr eaLnBrk="1" hangingPunct="1"/>
            <a:r>
              <a:rPr lang="en-US" sz="3200" dirty="0" smtClean="0"/>
              <a:t>Future sessions / SC activities</a:t>
            </a:r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 2011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Mark Hamilton, Polycom, Inc.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A31F21B-E48D-4128-A36C-738B3D2D0A27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493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2011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DCA36B4-9A8A-409A-A134-DB2F569AA44B}" type="slidenum">
              <a:rPr lang="en-US" sz="1200" smtClean="0"/>
              <a:pPr/>
              <a:t>14</a:t>
            </a:fld>
            <a:endParaRPr lang="en-US" sz="1200" smtClean="0"/>
          </a:p>
        </p:txBody>
      </p:sp>
      <p:sp>
        <p:nvSpPr>
          <p:cNvPr id="205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>
                <a:ea typeface="ＭＳ Ｐゴシック" pitchFamily="34" charset="-128"/>
              </a:rPr>
              <a:t>Slide </a:t>
            </a:r>
            <a:fld id="{5008D750-DB43-460D-9F75-55DAE63B4F70}" type="slidenum">
              <a:rPr lang="en-US" sz="1200">
                <a:ea typeface="ＭＳ Ｐゴシック" pitchFamily="34" charset="-128"/>
              </a:rPr>
              <a:pPr algn="ctr"/>
              <a:t>14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TGmb - November 2011 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72000"/>
          </a:xfrm>
        </p:spPr>
        <p:txBody>
          <a:bodyPr/>
          <a:lstStyle/>
          <a:p>
            <a:r>
              <a:rPr lang="en-US" smtClean="0"/>
              <a:t>Recirculation Sponsor Ballot on Draft 11.0  closed 22 October 2011</a:t>
            </a:r>
          </a:p>
          <a:p>
            <a:pPr lvl="1"/>
            <a:r>
              <a:rPr lang="en-US" smtClean="0"/>
              <a:t>Pool 186, 147 affirmative – 94%, 9 Disapprove – 5%, 8 Abstain – 5% (prior ballot was 142/13/9)</a:t>
            </a:r>
          </a:p>
          <a:p>
            <a:pPr lvl="1"/>
            <a:r>
              <a:rPr lang="en-US" smtClean="0"/>
              <a:t>92 comments (prior ballot was 257)</a:t>
            </a:r>
          </a:p>
          <a:p>
            <a:r>
              <a:rPr lang="en-US" smtClean="0"/>
              <a:t>Recirculation ballot on D12.0 underway</a:t>
            </a:r>
          </a:p>
          <a:p>
            <a:r>
              <a:rPr lang="en-US" smtClean="0"/>
              <a:t>This meeting </a:t>
            </a:r>
          </a:p>
          <a:p>
            <a:pPr lvl="1"/>
            <a:r>
              <a:rPr lang="en-US" smtClean="0"/>
              <a:t>Request EC Conditional Approval to proceed to RevCom </a:t>
            </a:r>
          </a:p>
          <a:p>
            <a:pPr lvl="1"/>
            <a:r>
              <a:rPr lang="en-US" smtClean="0"/>
              <a:t>Review Timeline</a:t>
            </a:r>
          </a:p>
          <a:p>
            <a:pPr lvl="1"/>
            <a:r>
              <a:rPr lang="en-US" smtClean="0"/>
              <a:t>Confirm Interpretation Request process changes and next TG plans</a:t>
            </a:r>
          </a:p>
          <a:p>
            <a:r>
              <a:rPr lang="en-US" smtClean="0"/>
              <a:t>Agenda in 11-11-1423</a:t>
            </a:r>
          </a:p>
        </p:txBody>
      </p:sp>
    </p:spTree>
    <p:extLst>
      <p:ext uri="{BB962C8B-B14F-4D97-AF65-F5344CB8AC3E}">
        <p14:creationId xmlns:p14="http://schemas.microsoft.com/office/powerpoint/2010/main" val="364311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430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D5F0178-19DA-4C55-86B3-AFCF736FF04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3011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>
                <a:ea typeface="ＭＳ Ｐゴシック" charset="-128"/>
              </a:rPr>
              <a:t>Slide </a:t>
            </a:r>
            <a:fld id="{864DE808-CBE5-4688-B3AC-6C2E3A2CCA36}" type="slidenum">
              <a:rPr lang="en-US" sz="1200">
                <a:ea typeface="ＭＳ Ｐゴシック" charset="-128"/>
              </a:rPr>
              <a:pPr algn="ctr" eaLnBrk="0" hangingPunct="0"/>
              <a:t>15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301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sz="3600" smtClean="0"/>
              <a:t>IEEE 802.11s Mesh Networking</a:t>
            </a:r>
          </a:p>
        </p:txBody>
      </p:sp>
      <p:sp>
        <p:nvSpPr>
          <p:cNvPr id="43013" name="Content Placeholder 2"/>
          <p:cNvSpPr>
            <a:spLocks noGrp="1"/>
          </p:cNvSpPr>
          <p:nvPr>
            <p:ph idx="4294967295"/>
          </p:nvPr>
        </p:nvSpPr>
        <p:spPr>
          <a:xfrm>
            <a:off x="762000" y="1523999"/>
            <a:ext cx="7848600" cy="4951413"/>
          </a:xfrm>
        </p:spPr>
        <p:txBody>
          <a:bodyPr lIns="91440" tIns="45720" rIns="91440" bIns="45720"/>
          <a:lstStyle/>
          <a:p>
            <a:pPr algn="ctr">
              <a:buFontTx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On Saturday September 10, </a:t>
            </a:r>
          </a:p>
          <a:p>
            <a:pPr algn="ctr">
              <a:buFontTx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the Standards Board did approve </a:t>
            </a:r>
          </a:p>
          <a:p>
            <a:pPr algn="ctr">
              <a:buFontTx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publication of 802.11s</a:t>
            </a:r>
          </a:p>
          <a:p>
            <a:pPr algn="ctr">
              <a:buFontTx/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Thanks to all 802.11 members </a:t>
            </a:r>
          </a:p>
          <a:p>
            <a:pPr algn="ctr">
              <a:buFontTx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who made this possible</a:t>
            </a:r>
          </a:p>
          <a:p>
            <a:pPr algn="ctr">
              <a:buFontTx/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  <a:p>
            <a:r>
              <a:rPr lang="en-US" b="0" dirty="0" smtClean="0">
                <a:latin typeface="Arial" charset="0"/>
                <a:cs typeface="Arial" charset="0"/>
              </a:rPr>
              <a:t>Publication is expected mid September</a:t>
            </a:r>
            <a:endParaRPr lang="en-US" sz="2000" b="0" dirty="0" smtClean="0">
              <a:latin typeface="Arial" charset="0"/>
              <a:cs typeface="Arial" charset="0"/>
            </a:endParaRPr>
          </a:p>
          <a:p>
            <a:r>
              <a:rPr lang="en-US" b="0" dirty="0" smtClean="0">
                <a:latin typeface="Arial" charset="0"/>
                <a:cs typeface="Arial" charset="0"/>
              </a:rPr>
              <a:t>TGs has no meeting slots evermore</a:t>
            </a:r>
          </a:p>
          <a:p>
            <a:r>
              <a:rPr lang="en-US" b="0" dirty="0" smtClean="0">
                <a:latin typeface="Arial" charset="0"/>
                <a:cs typeface="Arial" charset="0"/>
              </a:rPr>
              <a:t>Award target is November 2011 - Atlanta</a:t>
            </a:r>
            <a:endParaRPr lang="en-US" sz="1800" b="0" dirty="0" smtClean="0">
              <a:latin typeface="Arial" charset="0"/>
              <a:cs typeface="Arial" charset="0"/>
            </a:endParaRPr>
          </a:p>
        </p:txBody>
      </p:sp>
      <p:sp>
        <p:nvSpPr>
          <p:cNvPr id="43014" name="TextBox 10"/>
          <p:cNvSpPr txBox="1">
            <a:spLocks noChangeArrowheads="1"/>
          </p:cNvSpPr>
          <p:nvPr/>
        </p:nvSpPr>
        <p:spPr bwMode="auto">
          <a:xfrm>
            <a:off x="7010400" y="655320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43015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8077200" y="6523038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/>
          <a:p>
            <a:r>
              <a:rPr lang="he-IL"/>
              <a:t>2011 Oct</a:t>
            </a:r>
            <a:endParaRPr lang="en-US" altLang="ja-JP"/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762000"/>
          </a:xfrm>
        </p:spPr>
        <p:txBody>
          <a:bodyPr lIns="91440" tIns="45720" rIns="91440" bIns="45720">
            <a:normAutofit/>
          </a:bodyPr>
          <a:lstStyle/>
          <a:p>
            <a:r>
              <a:rPr lang="en-US" altLang="ja-JP" sz="2900" dirty="0" smtClean="0"/>
              <a:t>IEEE 802.11 TGaa – Atlanta, November 2011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8991600" cy="4648200"/>
          </a:xfrm>
        </p:spPr>
        <p:txBody>
          <a:bodyPr lIns="91440" tIns="45720" rIns="91440" bIns="45720"/>
          <a:lstStyle/>
          <a:p>
            <a:r>
              <a:rPr lang="en-US" altLang="ja-JP" sz="3200" dirty="0" smtClean="0"/>
              <a:t>Goals for the  Meeting:</a:t>
            </a:r>
          </a:p>
          <a:p>
            <a:pPr lvl="1"/>
            <a:r>
              <a:rPr lang="en-US" altLang="ja-JP" sz="2800" dirty="0" smtClean="0"/>
              <a:t>Review and Approve the  Okinawa and Teleconferences meeting minutes</a:t>
            </a:r>
          </a:p>
          <a:p>
            <a:pPr lvl="1"/>
            <a:r>
              <a:rPr lang="en-US" altLang="ja-JP" sz="2800" dirty="0" smtClean="0"/>
              <a:t>Resolution of all Initial Sponsor Ballot comments</a:t>
            </a:r>
          </a:p>
          <a:p>
            <a:pPr lvl="2"/>
            <a:r>
              <a:rPr lang="en-US" altLang="ja-JP" sz="2400" dirty="0" smtClean="0"/>
              <a:t>Prepare for second Sponsor Ballot</a:t>
            </a:r>
          </a:p>
          <a:p>
            <a:pPr lvl="1"/>
            <a:r>
              <a:rPr lang="en-US" altLang="ja-JP" sz="2800" dirty="0" smtClean="0"/>
              <a:t>Joint meeting with 801.Qat</a:t>
            </a:r>
          </a:p>
          <a:p>
            <a:pPr lvl="1"/>
            <a:r>
              <a:rPr lang="en-US" altLang="ja-JP" sz="2800" dirty="0" smtClean="0"/>
              <a:t>TIME line of task group</a:t>
            </a:r>
          </a:p>
          <a:p>
            <a:pPr lvl="1"/>
            <a:r>
              <a:rPr lang="en-US" altLang="ja-JP" sz="2800" dirty="0" smtClean="0"/>
              <a:t>Plan for Jan &amp; Teleconferences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Bruce Kraemer (Marvell)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2ACFCD7-DF66-4DD7-A23C-867A4FE4BEFE}" type="slidenum">
              <a:rPr kumimoji="0" lang="he-IL" altLang="ja-JP" sz="1200">
                <a:cs typeface="Times New Roman" pitchFamily="18" charset="0"/>
              </a:rPr>
              <a:pPr/>
              <a:t>16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46658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2011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83BB0632-25AA-4F8C-8597-4BBF60A39C2F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November 2011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381000" y="1600200"/>
            <a:ext cx="8382000" cy="4114800"/>
          </a:xfrm>
        </p:spPr>
        <p:txBody>
          <a:bodyPr lIns="91440" tIns="45720" rIns="91440" bIns="45720"/>
          <a:lstStyle/>
          <a:p>
            <a:r>
              <a:rPr lang="en-US" sz="3200" dirty="0" smtClean="0"/>
              <a:t>Focus is on complete the resolution of the LB 178 comments.</a:t>
            </a:r>
          </a:p>
          <a:p>
            <a:r>
              <a:rPr lang="en-US" sz="3200" dirty="0" smtClean="0"/>
              <a:t>Prepare draft D2.0 and proceed to WG LB.</a:t>
            </a:r>
          </a:p>
          <a:p>
            <a:r>
              <a:rPr lang="en-US" sz="3200" dirty="0" smtClean="0"/>
              <a:t>Held an Ad Hoc meeting in San Jose, California, November 2-4.</a:t>
            </a:r>
          </a:p>
          <a:p>
            <a:pPr lvl="1"/>
            <a:r>
              <a:rPr lang="en-US" sz="2800" dirty="0" smtClean="0"/>
              <a:t>Progress was made on comment resolution.</a:t>
            </a:r>
          </a:p>
          <a:p>
            <a:r>
              <a:rPr lang="en-US" sz="3200" dirty="0" smtClean="0"/>
              <a:t>Agenda in document 11-11-1419r0</a:t>
            </a:r>
          </a:p>
        </p:txBody>
      </p:sp>
    </p:spTree>
    <p:extLst>
      <p:ext uri="{BB962C8B-B14F-4D97-AF65-F5344CB8AC3E}">
        <p14:creationId xmlns:p14="http://schemas.microsoft.com/office/powerpoint/2010/main" val="179251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TGad – Meeting 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Finish comment resolution on D5.0</a:t>
            </a:r>
          </a:p>
          <a:p>
            <a:pPr eaLnBrk="1" hangingPunct="1"/>
            <a:r>
              <a:rPr lang="en-US" sz="3600" smtClean="0"/>
              <a:t>Conditional approval for Sponsor Ballot</a:t>
            </a:r>
          </a:p>
          <a:p>
            <a:pPr eaLnBrk="1" hangingPunct="1"/>
            <a:r>
              <a:rPr lang="en-US" sz="3600" smtClean="0"/>
              <a:t>Proposal for working relationship with CWPAN (Wed 16:00-18:00)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20267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Month Year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John Doe, Some Company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4456D64-086E-4A69-9B28-CDC24122A28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TGae  November 2012 Summary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9248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dirty="0" smtClean="0"/>
              <a:t>Status:</a:t>
            </a:r>
          </a:p>
          <a:p>
            <a:r>
              <a:rPr lang="en-US" sz="3200" dirty="0" smtClean="0"/>
              <a:t>Completed initial SB Comment Resolution:</a:t>
            </a:r>
          </a:p>
          <a:p>
            <a:pPr lvl="1"/>
            <a:r>
              <a:rPr lang="en-US" sz="2800" dirty="0" smtClean="0"/>
              <a:t>Received 17 comments</a:t>
            </a:r>
          </a:p>
          <a:p>
            <a:pPr lvl="1"/>
            <a:r>
              <a:rPr lang="en-US" sz="2800" dirty="0" smtClean="0"/>
              <a:t>96 % approval</a:t>
            </a:r>
          </a:p>
          <a:p>
            <a:pPr>
              <a:buFontTx/>
              <a:buNone/>
            </a:pPr>
            <a:r>
              <a:rPr lang="en-US" sz="3200" dirty="0" smtClean="0"/>
              <a:t>Objectives:</a:t>
            </a:r>
          </a:p>
          <a:p>
            <a:r>
              <a:rPr lang="en-US" sz="3200" dirty="0" smtClean="0"/>
              <a:t>Comment Resolution on SB recirculation.</a:t>
            </a:r>
          </a:p>
          <a:p>
            <a:r>
              <a:rPr lang="en-US" sz="3200" dirty="0" smtClean="0"/>
              <a:t>Approve Sponsor Ballot recirculation.</a:t>
            </a:r>
          </a:p>
          <a:p>
            <a:r>
              <a:rPr lang="en-US" sz="3200" dirty="0" smtClean="0"/>
              <a:t>Revise plan of record.</a:t>
            </a:r>
          </a:p>
        </p:txBody>
      </p:sp>
    </p:spTree>
    <p:extLst>
      <p:ext uri="{BB962C8B-B14F-4D97-AF65-F5344CB8AC3E}">
        <p14:creationId xmlns:p14="http://schemas.microsoft.com/office/powerpoint/2010/main" val="418077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D93F3EC-4A58-4AD0-B2A3-2B41569DE47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5384800" cy="4754592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2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19504" name="WordArt 48"/>
          <p:cNvSpPr>
            <a:spLocks noChangeArrowheads="1" noChangeShapeType="1" noTextEdit="1"/>
          </p:cNvSpPr>
          <p:nvPr/>
        </p:nvSpPr>
        <p:spPr bwMode="auto">
          <a:xfrm rot="-621396">
            <a:off x="6629400" y="1905000"/>
            <a:ext cx="2352675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Anticipate</a:t>
            </a:r>
          </a:p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New Revision PAR</a:t>
            </a:r>
          </a:p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July 2012</a:t>
            </a:r>
          </a:p>
        </p:txBody>
      </p:sp>
      <p:sp>
        <p:nvSpPr>
          <p:cNvPr id="19505" name="AutoShape 49"/>
          <p:cNvSpPr>
            <a:spLocks noChangeArrowheads="1"/>
          </p:cNvSpPr>
          <p:nvPr/>
        </p:nvSpPr>
        <p:spPr bwMode="auto">
          <a:xfrm>
            <a:off x="6096000" y="17526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AutoShape 50"/>
          <p:cNvSpPr>
            <a:spLocks noChangeArrowheads="1"/>
          </p:cNvSpPr>
          <p:nvPr/>
        </p:nvSpPr>
        <p:spPr bwMode="auto">
          <a:xfrm>
            <a:off x="6096000" y="2971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2011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3B87625-1BE7-4E02-96DB-AF814F4B4992}" type="slidenum">
              <a:rPr lang="en-US" sz="1200" smtClean="0"/>
              <a:pPr/>
              <a:t>20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78D66F98-6A28-415B-B8A7-61EA55BCA68B}" type="slidenum">
              <a:rPr lang="en-US" sz="1200"/>
              <a:pPr algn="ctr"/>
              <a:t>20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November 2011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MS PGothic" pitchFamily="34" charset="-128"/>
              </a:rPr>
              <a:t>Approve meeting and teleconference minutes</a:t>
            </a:r>
          </a:p>
          <a:p>
            <a:r>
              <a:rPr lang="en-US" altLang="ja-JP" smtClean="0">
                <a:ea typeface="MS PGothic" pitchFamily="34" charset="-128"/>
              </a:rPr>
              <a:t>Review the results of LB171</a:t>
            </a:r>
          </a:p>
          <a:p>
            <a:r>
              <a:rPr lang="en-US" altLang="ja-JP" smtClean="0">
                <a:ea typeface="MS PGothic" pitchFamily="34" charset="-128"/>
              </a:rPr>
              <a:t>Approve the LB171 comment spreadsheet in 11-11/277r20</a:t>
            </a:r>
          </a:p>
          <a:p>
            <a:r>
              <a:rPr lang="en-US" altLang="ja-JP" smtClean="0">
                <a:ea typeface="MS PGothic" pitchFamily="34" charset="-128"/>
              </a:rPr>
              <a:t>Approve speculative draft D1.04</a:t>
            </a:r>
          </a:p>
          <a:p>
            <a:r>
              <a:rPr lang="en-US" altLang="ja-JP" smtClean="0">
                <a:ea typeface="MS PGothic" pitchFamily="34" charset="-128"/>
              </a:rPr>
              <a:t>Review the progress since September</a:t>
            </a:r>
          </a:p>
          <a:p>
            <a:r>
              <a:rPr lang="en-US" altLang="ja-JP" smtClean="0">
                <a:ea typeface="MS PGothic" pitchFamily="34" charset="-128"/>
              </a:rPr>
              <a:t>Complete comment resolution</a:t>
            </a:r>
            <a:endParaRPr lang="en-US" altLang="ja-JP" sz="1800" smtClean="0">
              <a:ea typeface="MS PGothic" pitchFamily="34" charset="-128"/>
            </a:endParaRPr>
          </a:p>
          <a:p>
            <a:r>
              <a:rPr lang="en-US" altLang="ja-JP" smtClean="0">
                <a:ea typeface="MS PGothic" pitchFamily="34" charset="-128"/>
              </a:rPr>
              <a:t>Review regulatory landscape</a:t>
            </a:r>
          </a:p>
          <a:p>
            <a:r>
              <a:rPr lang="en-US" altLang="ja-JP" smtClean="0">
                <a:ea typeface="MS PGothic" pitchFamily="34" charset="-128"/>
              </a:rPr>
              <a:t>Begin the process of incorporating the TGac PHY</a:t>
            </a:r>
          </a:p>
          <a:p>
            <a:r>
              <a:rPr lang="en-US" altLang="ja-JP" smtClean="0">
                <a:ea typeface="MS PGothic" pitchFamily="34" charset="-128"/>
              </a:rPr>
              <a:t>Plan for January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234666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November Snapshot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191000"/>
          </a:xfrm>
        </p:spPr>
        <p:txBody>
          <a:bodyPr/>
          <a:lstStyle/>
          <a:p>
            <a:pPr marL="609600" indent="-609600"/>
            <a:r>
              <a:rPr lang="en-US" sz="3200" dirty="0" smtClean="0"/>
              <a:t>Primary focus</a:t>
            </a:r>
          </a:p>
          <a:p>
            <a:pPr marL="1009650" lvl="1" indent="-609600"/>
            <a:r>
              <a:rPr lang="en-US" sz="2800" dirty="0" smtClean="0"/>
              <a:t>Continue work on the specification framework document based on initial document from September.</a:t>
            </a:r>
          </a:p>
          <a:p>
            <a:pPr marL="609600" indent="-609600"/>
            <a:r>
              <a:rPr lang="en-US" sz="3200" dirty="0" smtClean="0"/>
              <a:t>Continue work on,</a:t>
            </a:r>
          </a:p>
          <a:p>
            <a:pPr marL="1009650" lvl="1" indent="-609600"/>
            <a:r>
              <a:rPr lang="en-US" sz="2800" dirty="0" smtClean="0"/>
              <a:t>Requirements</a:t>
            </a:r>
            <a:r>
              <a:rPr lang="en-US" sz="2800" dirty="0"/>
              <a:t> </a:t>
            </a:r>
            <a:r>
              <a:rPr lang="en-US" sz="2800" dirty="0" smtClean="0"/>
              <a:t>&amp; </a:t>
            </a:r>
            <a:r>
              <a:rPr lang="en-US" sz="2800" dirty="0" err="1" smtClean="0"/>
              <a:t>eval</a:t>
            </a:r>
            <a:r>
              <a:rPr lang="en-US" sz="2800" dirty="0"/>
              <a:t>.</a:t>
            </a:r>
            <a:r>
              <a:rPr lang="en-US" sz="2800" dirty="0" smtClean="0"/>
              <a:t> and channel model document</a:t>
            </a:r>
          </a:p>
          <a:p>
            <a:pPr marL="609600" indent="-609600"/>
            <a:r>
              <a:rPr lang="en-US" sz="3200" dirty="0" smtClean="0"/>
              <a:t>Timeline review &amp; Teleconference schedule</a:t>
            </a:r>
          </a:p>
          <a:p>
            <a:pPr marL="0" indent="0">
              <a:buNone/>
            </a:pPr>
            <a:endParaRPr lang="en-US" sz="3200" dirty="0" smtClean="0"/>
          </a:p>
          <a:p>
            <a:pPr marL="1009650" lvl="1" indent="-609600"/>
            <a:endParaRPr 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622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915400" cy="1066800"/>
          </a:xfrm>
        </p:spPr>
        <p:txBody>
          <a:bodyPr lIns="91440" tIns="45720" rIns="91440" bIns="45720">
            <a:normAutofit/>
          </a:bodyPr>
          <a:lstStyle/>
          <a:p>
            <a:r>
              <a:rPr lang="en-US" altLang="ja-JP" sz="2900" dirty="0" smtClean="0">
                <a:ea typeface="ＭＳ Ｐゴシック" pitchFamily="-65" charset="-128"/>
              </a:rPr>
              <a:t>IEEE 802.11 FILS TGai – Atlanta, November 2011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763000" cy="4800600"/>
          </a:xfrm>
        </p:spPr>
        <p:txBody>
          <a:bodyPr lIns="91440" tIns="45720" rIns="91440" bIns="45720"/>
          <a:lstStyle/>
          <a:p>
            <a:r>
              <a:rPr lang="en-US" altLang="ja-JP" sz="3200" dirty="0" smtClean="0">
                <a:ea typeface="ＭＳ Ｐゴシック" pitchFamily="-65" charset="-128"/>
              </a:rPr>
              <a:t>Goals for the  Meeting:</a:t>
            </a:r>
          </a:p>
          <a:p>
            <a:pPr lvl="1"/>
            <a:r>
              <a:rPr lang="en-US" altLang="ja-JP" sz="2800" dirty="0" smtClean="0">
                <a:ea typeface="ＭＳ Ｐゴシック" pitchFamily="-65" charset="-128"/>
              </a:rPr>
              <a:t>Joint </a:t>
            </a:r>
            <a:r>
              <a:rPr lang="en-US" altLang="ja-JP" sz="2800" dirty="0" err="1" smtClean="0">
                <a:ea typeface="ＭＳ Ｐゴシック" pitchFamily="-65" charset="-128"/>
              </a:rPr>
              <a:t>Adhoc</a:t>
            </a:r>
            <a:r>
              <a:rPr lang="en-US" altLang="ja-JP" sz="2800" dirty="0" smtClean="0">
                <a:ea typeface="ＭＳ Ｐゴシック" pitchFamily="-65" charset="-128"/>
              </a:rPr>
              <a:t> with REG-SC</a:t>
            </a:r>
          </a:p>
          <a:p>
            <a:pPr lvl="1"/>
            <a:r>
              <a:rPr lang="en-US" altLang="ja-JP" sz="2800" dirty="0" smtClean="0">
                <a:ea typeface="ＭＳ Ｐゴシック" pitchFamily="-65" charset="-128"/>
              </a:rPr>
              <a:t>Review and Approve the  Okinawa and Teleconference  meeting minutes</a:t>
            </a:r>
          </a:p>
          <a:p>
            <a:pPr lvl="1"/>
            <a:r>
              <a:rPr lang="en-US" altLang="ja-JP" sz="2800" dirty="0" smtClean="0">
                <a:ea typeface="ＭＳ Ｐゴシック" pitchFamily="-65" charset="-128"/>
              </a:rPr>
              <a:t>Presentation of submissions</a:t>
            </a:r>
          </a:p>
          <a:p>
            <a:pPr lvl="2"/>
            <a:r>
              <a:rPr lang="en-US" altLang="ja-JP" sz="2400" dirty="0" smtClean="0">
                <a:ea typeface="ＭＳ Ｐゴシック" pitchFamily="-65" charset="-128"/>
              </a:rPr>
              <a:t>Submission of Initial  technical contribution</a:t>
            </a:r>
          </a:p>
          <a:p>
            <a:pPr lvl="2"/>
            <a:r>
              <a:rPr lang="en-US" altLang="ja-JP" sz="2400" dirty="0" smtClean="0">
                <a:ea typeface="ＭＳ Ｐゴシック" pitchFamily="-65" charset="-128"/>
              </a:rPr>
              <a:t>General submission</a:t>
            </a:r>
          </a:p>
          <a:p>
            <a:pPr lvl="1"/>
            <a:r>
              <a:rPr lang="en-US" altLang="ja-JP" sz="2800" dirty="0" smtClean="0">
                <a:ea typeface="ＭＳ Ｐゴシック" pitchFamily="-65" charset="-128"/>
              </a:rPr>
              <a:t>TIME line of task group</a:t>
            </a:r>
          </a:p>
          <a:p>
            <a:pPr lvl="1"/>
            <a:r>
              <a:rPr lang="en-US" altLang="ja-JP" sz="2800" dirty="0" smtClean="0">
                <a:ea typeface="ＭＳ Ｐゴシック" pitchFamily="-65" charset="-128"/>
              </a:rPr>
              <a:t>Plan for Jan &amp; Teleconference</a:t>
            </a: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9pPr>
          </a:lstStyle>
          <a:p>
            <a:r>
              <a:rPr kumimoji="0" lang="en-US" altLang="ja-JP" sz="1800" smtClean="0"/>
              <a:t>Sep 2011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9pPr>
          </a:lstStyle>
          <a:p>
            <a:r>
              <a:rPr kumimoji="0" lang="en-US" altLang="ja-JP" sz="1200" smtClean="0"/>
              <a:t>Bruce Kraemer (Marvell)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9pPr>
          </a:lstStyle>
          <a:p>
            <a:r>
              <a:rPr kumimoji="0" lang="en-US" altLang="ja-JP" sz="1200"/>
              <a:t>Slide </a:t>
            </a:r>
            <a:fld id="{881EC62B-0271-4B2D-9D67-1ABD7A425601}" type="slidenum">
              <a:rPr kumimoji="0" lang="en-US" altLang="ja-JP" sz="1200"/>
              <a:pPr/>
              <a:t>22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74735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2011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DC3F90F2-706C-451E-A377-19FE9F6EE004}" type="slidenum">
              <a:rPr lang="en-US" sz="1200" smtClean="0"/>
              <a:pPr/>
              <a:t>23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JTC1 ad hoc – November 2011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764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Select IEEE 802 delegation for next SC6 meeting</a:t>
            </a:r>
          </a:p>
          <a:p>
            <a:pPr lvl="2"/>
            <a:r>
              <a:rPr lang="en-AU" smtClean="0"/>
              <a:t>February 2012 in China – same week as WFA meeting </a:t>
            </a:r>
          </a:p>
          <a:p>
            <a:pPr lvl="1"/>
            <a:r>
              <a:rPr lang="en-AU" smtClean="0"/>
              <a:t>Review IEEE 802.11 WG liaisons to SC6</a:t>
            </a:r>
          </a:p>
          <a:p>
            <a:pPr lvl="2"/>
            <a:r>
              <a:rPr lang="en-AU" smtClean="0"/>
              <a:t>Latest liaisons of Sponsor Ballot drafts</a:t>
            </a:r>
          </a:p>
          <a:p>
            <a:pPr lvl="1"/>
            <a:r>
              <a:rPr lang="en-AU" smtClean="0"/>
              <a:t>Review status of WAPI in SC6 (802.11i replacement)</a:t>
            </a:r>
          </a:p>
          <a:p>
            <a:pPr lvl="2"/>
            <a:r>
              <a:rPr lang="en-AU" smtClean="0"/>
              <a:t>CRM meetings on WAPI NP comments</a:t>
            </a:r>
          </a:p>
          <a:p>
            <a:pPr lvl="1"/>
            <a:r>
              <a:rPr lang="en-AU" smtClean="0"/>
              <a:t>Review status of 802.1X/AE and 802.16 security replacements</a:t>
            </a:r>
          </a:p>
          <a:p>
            <a:pPr lvl="2"/>
            <a:r>
              <a:rPr lang="en-AU" smtClean="0"/>
              <a:t>Not much new in ISO/IEC</a:t>
            </a:r>
          </a:p>
          <a:p>
            <a:pPr lvl="1"/>
            <a:r>
              <a:rPr lang="en-AU" smtClean="0"/>
              <a:t>Review status of N-UHT (802.11ac replacement)</a:t>
            </a:r>
          </a:p>
          <a:p>
            <a:pPr lvl="2"/>
            <a:r>
              <a:rPr lang="en-AU" smtClean="0"/>
              <a:t>Not much new in ISO/IEC; but it is being standardised in China</a:t>
            </a:r>
          </a:p>
          <a:p>
            <a:pPr lvl="1"/>
            <a:r>
              <a:rPr lang="en-AU" smtClean="0"/>
              <a:t>Review plan for ISO/IEC 8802 standards</a:t>
            </a:r>
          </a:p>
          <a:p>
            <a:pPr lvl="2"/>
            <a:r>
              <a:rPr lang="en-AU" smtClean="0"/>
              <a:t>Goal is a liaison to SC6 from IEEE 802</a:t>
            </a:r>
          </a:p>
        </p:txBody>
      </p:sp>
    </p:spTree>
    <p:extLst>
      <p:ext uri="{BB962C8B-B14F-4D97-AF65-F5344CB8AC3E}">
        <p14:creationId xmlns:p14="http://schemas.microsoft.com/office/powerpoint/2010/main" val="14852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Standing Committee </a:t>
            </a:r>
            <a:br>
              <a:rPr lang="en-US" smtClean="0"/>
            </a:br>
            <a:r>
              <a:rPr lang="en-US" smtClean="0"/>
              <a:t>Meeting Goals November 2011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267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The regulatory summaries</a:t>
            </a:r>
          </a:p>
          <a:p>
            <a:pPr eaLnBrk="1" hangingPunct="1"/>
            <a:r>
              <a:rPr lang="en-US" sz="3200" dirty="0" smtClean="0"/>
              <a:t>Regulatory issues status</a:t>
            </a:r>
          </a:p>
          <a:p>
            <a:pPr lvl="1" eaLnBrk="1" hangingPunct="1"/>
            <a:r>
              <a:rPr lang="en-US" sz="2800" dirty="0" smtClean="0"/>
              <a:t>FCC open issues</a:t>
            </a:r>
          </a:p>
          <a:p>
            <a:pPr lvl="1" eaLnBrk="1" hangingPunct="1"/>
            <a:r>
              <a:rPr lang="en-US" sz="2800" dirty="0" smtClean="0"/>
              <a:t>EN 300 328 revision update</a:t>
            </a:r>
          </a:p>
          <a:p>
            <a:pPr lvl="1" eaLnBrk="1" hangingPunct="1"/>
            <a:r>
              <a:rPr lang="en-US" sz="2800" dirty="0" smtClean="0"/>
              <a:t>FCC 5 GHz rules changes update</a:t>
            </a:r>
          </a:p>
          <a:p>
            <a:pPr lvl="1" eaLnBrk="1" hangingPunct="1"/>
            <a:r>
              <a:rPr lang="en-US" sz="2800" dirty="0" smtClean="0"/>
              <a:t>TVWS in other regulatory domains</a:t>
            </a:r>
          </a:p>
          <a:p>
            <a:pPr eaLnBrk="1" hangingPunct="1"/>
            <a:r>
              <a:rPr lang="en-US" sz="3200" dirty="0" smtClean="0"/>
              <a:t>Critical issues actions</a:t>
            </a:r>
          </a:p>
          <a:p>
            <a:pPr lvl="1" eaLnBrk="1" hangingPunct="1"/>
            <a:r>
              <a:rPr lang="en-US" sz="2800" dirty="0" smtClean="0"/>
              <a:t>Additional challenge to the EN 300 328 revision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2011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517AC25-66F8-4473-9E2E-5FBC9EE6E9D5}" type="slidenum">
              <a:rPr lang="en-US" sz="1200" smtClean="0"/>
              <a:pPr/>
              <a:t>24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71129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A85B3E6-ADB8-4C08-AD24-A3E5BDC1702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100"/>
            <a:ext cx="7772400" cy="461963"/>
          </a:xfrm>
        </p:spPr>
        <p:txBody>
          <a:bodyPr/>
          <a:lstStyle/>
          <a:p>
            <a:r>
              <a:rPr lang="en-US" sz="2800" dirty="0" smtClean="0"/>
              <a:t>Smart Grid – November  2011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485900"/>
            <a:ext cx="8524875" cy="4954588"/>
          </a:xfrm>
        </p:spPr>
        <p:txBody>
          <a:bodyPr/>
          <a:lstStyle/>
          <a:p>
            <a:r>
              <a:rPr lang="en-US" sz="3600" b="0" dirty="0" smtClean="0"/>
              <a:t>NIST Smart Grid PAP#2 Update</a:t>
            </a:r>
          </a:p>
          <a:p>
            <a:r>
              <a:rPr lang="en-US" sz="3600" b="0" dirty="0" smtClean="0"/>
              <a:t>NIST Framework 2.0 document 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3175FD6-F9B8-4428-AAC5-57B19A3C7799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3492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64514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AD0B8E8-9BB3-4142-99AB-6E8E8AA4DC3E}" type="slidenum">
              <a:rPr lang="en-US" smtClean="0"/>
              <a:pPr/>
              <a:t>27</a:t>
            </a:fld>
            <a:endParaRPr lang="en-US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820980405"/>
              </p:ext>
            </p:extLst>
          </p:nvPr>
        </p:nvGraphicFramePr>
        <p:xfrm>
          <a:off x="685800" y="1011746"/>
          <a:ext cx="7315200" cy="4688032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921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9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2010/2011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65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533400"/>
            <a:ext cx="86106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802.11  Ballot #185  was the fourth 15 day Working Group technical recirculation Ballot asking the question "Should P802.11ad D5.0 be forwarded to Sponsor Ballot?".  </a:t>
            </a:r>
          </a:p>
          <a:p>
            <a:pPr marL="0" indent="0">
              <a:buNone/>
            </a:pPr>
            <a:r>
              <a:rPr lang="en-US" sz="1800" dirty="0" smtClean="0"/>
              <a:t>Results </a:t>
            </a:r>
            <a:r>
              <a:rPr lang="en-US" sz="1800" dirty="0"/>
              <a:t>are:</a:t>
            </a:r>
          </a:p>
          <a:p>
            <a:pPr marL="0" indent="0">
              <a:buNone/>
            </a:pPr>
            <a:r>
              <a:rPr lang="en-US" sz="1800" dirty="0"/>
              <a:t>Ballot Opening Date:    Wednesday               September 21, 2011 - 23:59 ET</a:t>
            </a:r>
            <a:br>
              <a:rPr lang="en-US" sz="1800" dirty="0"/>
            </a:br>
            <a:r>
              <a:rPr lang="en-US" sz="1800" dirty="0"/>
              <a:t>Ballot Closing Date:      Thursday                   October 06, 2011 - 23:59 ET </a:t>
            </a:r>
          </a:p>
          <a:p>
            <a:pPr marL="0" indent="0">
              <a:buNone/>
            </a:pPr>
            <a:r>
              <a:rPr lang="en-US" sz="1800" dirty="0" smtClean="0"/>
              <a:t>RESPONSES: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278 eligible people are in this ballot group</a:t>
            </a:r>
            <a:r>
              <a:rPr lang="en-US" sz="1800" dirty="0" smtClean="0"/>
              <a:t>.</a:t>
            </a: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196 affirmative votes </a:t>
            </a:r>
          </a:p>
          <a:p>
            <a:pPr marL="0" indent="0">
              <a:buNone/>
            </a:pPr>
            <a:r>
              <a:rPr lang="en-US" sz="1800" dirty="0"/>
              <a:t>  </a:t>
            </a:r>
            <a:r>
              <a:rPr lang="en-US" sz="1800" dirty="0" smtClean="0"/>
              <a:t>13 </a:t>
            </a:r>
            <a:r>
              <a:rPr lang="en-US" sz="1800" dirty="0"/>
              <a:t>negative votes  </a:t>
            </a:r>
          </a:p>
          <a:p>
            <a:pPr marL="0" indent="0">
              <a:buNone/>
            </a:pPr>
            <a:r>
              <a:rPr lang="en-US" sz="1800" dirty="0"/>
              <a:t>  19 abstention votes </a:t>
            </a:r>
          </a:p>
          <a:p>
            <a:pPr marL="0" indent="0">
              <a:buNone/>
            </a:pPr>
            <a:r>
              <a:rPr lang="en-US" sz="1800" dirty="0"/>
              <a:t>===  </a:t>
            </a:r>
          </a:p>
          <a:p>
            <a:pPr marL="0" indent="0">
              <a:buNone/>
            </a:pPr>
            <a:r>
              <a:rPr lang="en-US" sz="1800" dirty="0"/>
              <a:t>  228 votes received =  82.0% valid returns</a:t>
            </a:r>
            <a:br>
              <a:rPr lang="en-US" sz="1800" dirty="0"/>
            </a:br>
            <a:r>
              <a:rPr lang="en-US" sz="1800" dirty="0"/>
              <a:t>                                  </a:t>
            </a:r>
            <a:r>
              <a:rPr lang="en-US" sz="1800" dirty="0" smtClean="0"/>
              <a:t>=</a:t>
            </a:r>
            <a:r>
              <a:rPr lang="en-US" sz="1800" dirty="0"/>
              <a:t>   8.3% valid </a:t>
            </a:r>
            <a:r>
              <a:rPr lang="en-US" sz="1800" dirty="0" smtClean="0"/>
              <a:t>abstentions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APPROVAL RATE:</a:t>
            </a:r>
            <a:br>
              <a:rPr lang="en-US" sz="1800" dirty="0"/>
            </a:br>
            <a:r>
              <a:rPr lang="en-US" sz="1800" dirty="0"/>
              <a:t>196  affirmative votes       =      93.8 % affirmative</a:t>
            </a:r>
            <a:br>
              <a:rPr lang="en-US" sz="1800" dirty="0"/>
            </a:br>
            <a:r>
              <a:rPr lang="en-US" sz="1800" dirty="0"/>
              <a:t>  13  total negative votes </a:t>
            </a:r>
            <a:r>
              <a:rPr lang="en-US" sz="1800" dirty="0" smtClean="0"/>
              <a:t>  </a:t>
            </a:r>
            <a:r>
              <a:rPr lang="en-US" sz="1800" dirty="0"/>
              <a:t>=        6.2 % negative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Motion </a:t>
            </a:r>
            <a:r>
              <a:rPr lang="en-US" sz="1800" dirty="0"/>
              <a:t>passes</a:t>
            </a:r>
            <a:r>
              <a:rPr lang="en-US" sz="1800" dirty="0" smtClean="0"/>
              <a:t>.   There </a:t>
            </a:r>
            <a:r>
              <a:rPr lang="en-US" sz="1800" dirty="0"/>
              <a:t>were 41 comments received.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B4F822-95CF-4667-A2F5-1E3613C4B59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6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Content Placeholder 1"/>
          <p:cNvSpPr>
            <a:spLocks noGrp="1"/>
          </p:cNvSpPr>
          <p:nvPr>
            <p:ph/>
          </p:nvPr>
        </p:nvSpPr>
        <p:spPr>
          <a:xfrm>
            <a:off x="228600" y="609600"/>
            <a:ext cx="8915400" cy="5867400"/>
          </a:xfrm>
        </p:spPr>
        <p:txBody>
          <a:bodyPr/>
          <a:lstStyle/>
          <a:p>
            <a:pPr>
              <a:buFontTx/>
              <a:buNone/>
            </a:pPr>
            <a:r>
              <a:rPr lang="en-US" sz="1900" dirty="0" smtClean="0"/>
              <a:t>The initial IEEE P802.11ae (Prioritization of Management Frames) 30 day Sponsor Ballot asked the question “Should  P802.11ae  Draft 5.0 be forwarded to RevCom?” </a:t>
            </a:r>
          </a:p>
          <a:p>
            <a:pPr>
              <a:buFontTx/>
              <a:buNone/>
            </a:pPr>
            <a:r>
              <a:rPr lang="en-US" sz="1900" dirty="0" smtClean="0"/>
              <a:t>RESULTS:</a:t>
            </a:r>
            <a:br>
              <a:rPr lang="en-US" sz="1900" dirty="0" smtClean="0"/>
            </a:br>
            <a:r>
              <a:rPr lang="en-US" sz="1900" dirty="0" smtClean="0"/>
              <a:t>Ballot Opening Date:    Wednesday         August 10, 2011 - 23:59 ET</a:t>
            </a:r>
            <a:br>
              <a:rPr lang="en-US" sz="1900" dirty="0" smtClean="0"/>
            </a:br>
            <a:r>
              <a:rPr lang="en-US" sz="1900" dirty="0" smtClean="0"/>
              <a:t>Ballot Closing Date:       Friday             September 09, 2011 - 23:59 ET </a:t>
            </a:r>
          </a:p>
          <a:p>
            <a:pPr>
              <a:buFontTx/>
              <a:buNone/>
            </a:pPr>
            <a:r>
              <a:rPr lang="en-US" sz="1900" dirty="0" smtClean="0"/>
              <a:t>RESPONSES:</a:t>
            </a:r>
            <a:br>
              <a:rPr lang="en-US" sz="1900" dirty="0" smtClean="0"/>
            </a:br>
            <a:r>
              <a:rPr lang="en-US" sz="1900" dirty="0" smtClean="0"/>
              <a:t>145 eligible people are in this ballot group. 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 smtClean="0"/>
              <a:t>110 affirmative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 smtClean="0"/>
              <a:t>    6 negative votes with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 smtClean="0"/>
              <a:t>    0  negative vote without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 smtClean="0"/>
              <a:t>    7 abstention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 smtClean="0"/>
              <a:t>=======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 smtClean="0"/>
              <a:t>123  votes received  =  84.8 % valid returns</a:t>
            </a:r>
            <a:br>
              <a:rPr lang="en-US" sz="1900" dirty="0" smtClean="0"/>
            </a:br>
            <a:r>
              <a:rPr lang="en-US" sz="1900" dirty="0" smtClean="0"/>
              <a:t>                            =    5.2% valid abstentions  </a:t>
            </a:r>
            <a:br>
              <a:rPr lang="en-US" sz="1900" dirty="0" smtClean="0"/>
            </a:br>
            <a:r>
              <a:rPr lang="en-US" sz="1900" dirty="0" smtClean="0"/>
              <a:t>APPROVAL RATE:</a:t>
            </a:r>
            <a:br>
              <a:rPr lang="en-US" sz="1900" dirty="0" smtClean="0"/>
            </a:br>
            <a:r>
              <a:rPr lang="en-US" sz="1900" dirty="0" smtClean="0"/>
              <a:t>110  affirmative votes          =      94.8 %  Approve</a:t>
            </a:r>
            <a:br>
              <a:rPr lang="en-US" sz="1900" dirty="0" smtClean="0"/>
            </a:br>
            <a:r>
              <a:rPr lang="en-US" sz="1900" dirty="0" smtClean="0"/>
              <a:t>    6  total negative votes      =        5.2  %  Do Not Approve</a:t>
            </a:r>
          </a:p>
          <a:p>
            <a:pPr>
              <a:buFontTx/>
              <a:buNone/>
            </a:pPr>
            <a:r>
              <a:rPr lang="en-US" sz="1900" dirty="0" smtClean="0"/>
              <a:t>The motion passes.    There were 212 comments received</a:t>
            </a:r>
          </a:p>
        </p:txBody>
      </p:sp>
      <p:sp>
        <p:nvSpPr>
          <p:cNvPr id="69634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69635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BE00E6D-11ED-4B41-9717-7C7F5EBB087E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E06D59D-F68D-4FBB-9006-7EFC865CE5F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4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6868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The initial IEEE P802.11aa (Robust Audio/Video Streams) 30 day Sponsor Ballot asked the question “Should  P802.11aa  Draft 6.0 be forwarded to RevCom?” </a:t>
            </a:r>
          </a:p>
          <a:p>
            <a:pPr marL="0" indent="0">
              <a:buNone/>
            </a:pPr>
            <a:r>
              <a:rPr lang="en-US" sz="1800" dirty="0" smtClean="0"/>
              <a:t>Results </a:t>
            </a:r>
            <a:r>
              <a:rPr lang="en-US" sz="1800" dirty="0"/>
              <a:t>for this Sponsor Ballot  follow</a:t>
            </a:r>
            <a:r>
              <a:rPr lang="en-US" sz="1800" dirty="0" smtClean="0"/>
              <a:t>: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Ballot Opening Date:    Wednesday      September 12 , 2009 - 23:59 ET</a:t>
            </a:r>
            <a:br>
              <a:rPr lang="en-US" sz="1800" dirty="0"/>
            </a:br>
            <a:r>
              <a:rPr lang="en-US" sz="1800" dirty="0"/>
              <a:t>Ballot Closing Date:     Wednesday       October 12, 2009 - 23:59 ET </a:t>
            </a:r>
          </a:p>
          <a:p>
            <a:pPr marL="0" indent="0">
              <a:buNone/>
            </a:pPr>
            <a:r>
              <a:rPr lang="en-US" sz="1800" dirty="0" smtClean="0"/>
              <a:t>RESPONSES: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156 </a:t>
            </a:r>
            <a:r>
              <a:rPr lang="en-US" sz="1800" dirty="0"/>
              <a:t>eligible people are in this ballot group</a:t>
            </a:r>
            <a:r>
              <a:rPr lang="en-US" sz="1800" dirty="0" smtClean="0"/>
              <a:t>.</a:t>
            </a:r>
            <a:r>
              <a:rPr lang="en-US" sz="1800" dirty="0"/>
              <a:t>  </a:t>
            </a:r>
            <a:br>
              <a:rPr lang="en-US" sz="1800" dirty="0"/>
            </a:br>
            <a:r>
              <a:rPr lang="en-US" sz="1800" dirty="0"/>
              <a:t>106 affirmative votes </a:t>
            </a:r>
          </a:p>
          <a:p>
            <a:pPr marL="0" indent="0">
              <a:buNone/>
            </a:pPr>
            <a:r>
              <a:rPr lang="en-US" sz="1800" dirty="0"/>
              <a:t>    8 negative votes with comments </a:t>
            </a:r>
          </a:p>
          <a:p>
            <a:pPr marL="0" indent="0">
              <a:buNone/>
            </a:pPr>
            <a:r>
              <a:rPr lang="en-US" sz="1800" dirty="0"/>
              <a:t>    0 negative votes without comments </a:t>
            </a:r>
          </a:p>
          <a:p>
            <a:pPr marL="0" indent="0">
              <a:buNone/>
            </a:pPr>
            <a:r>
              <a:rPr lang="en-US" sz="1800" dirty="0"/>
              <a:t>    9 abstention votes </a:t>
            </a:r>
          </a:p>
          <a:p>
            <a:pPr marL="0" indent="0">
              <a:buNone/>
            </a:pPr>
            <a:r>
              <a:rPr lang="en-US" sz="1800" dirty="0"/>
              <a:t>======= </a:t>
            </a:r>
          </a:p>
          <a:p>
            <a:pPr marL="0" indent="0">
              <a:buNone/>
            </a:pPr>
            <a:r>
              <a:rPr lang="en-US" sz="1800" dirty="0"/>
              <a:t>123  votes received  =  78.8 % valid returns</a:t>
            </a:r>
            <a:br>
              <a:rPr lang="en-US" sz="1800" dirty="0"/>
            </a:br>
            <a:r>
              <a:rPr lang="en-US" sz="1800" dirty="0"/>
              <a:t>                                  =   </a:t>
            </a:r>
            <a:r>
              <a:rPr lang="en-US" sz="1800" dirty="0" smtClean="0"/>
              <a:t> 7.3</a:t>
            </a:r>
            <a:r>
              <a:rPr lang="en-US" sz="1800" dirty="0"/>
              <a:t>% valid abstentions</a:t>
            </a:r>
            <a:br>
              <a:rPr lang="en-US" sz="1800" dirty="0"/>
            </a:br>
            <a:r>
              <a:rPr lang="en-US" sz="1800" dirty="0"/>
              <a:t>  </a:t>
            </a:r>
            <a:br>
              <a:rPr lang="en-US" sz="1800" dirty="0"/>
            </a:br>
            <a:r>
              <a:rPr lang="en-US" sz="1800" dirty="0"/>
              <a:t>APPROVAL RATE:</a:t>
            </a:r>
            <a:br>
              <a:rPr lang="en-US" sz="1800" dirty="0"/>
            </a:br>
            <a:r>
              <a:rPr lang="en-US" sz="1800" dirty="0"/>
              <a:t>106  affirmative votes       =      93.0 % affirmative</a:t>
            </a:r>
            <a:br>
              <a:rPr lang="en-US" sz="1800" dirty="0"/>
            </a:br>
            <a:r>
              <a:rPr lang="en-US" sz="1800" dirty="0"/>
              <a:t>   8  total negative votes   =         7.0  % negative</a:t>
            </a:r>
          </a:p>
          <a:p>
            <a:pPr marL="0" indent="0">
              <a:buNone/>
            </a:pPr>
            <a:r>
              <a:rPr lang="en-US" sz="1800" dirty="0"/>
              <a:t> </a:t>
            </a:r>
            <a:r>
              <a:rPr lang="en-US" sz="1800" dirty="0" smtClean="0"/>
              <a:t>Motion Passes.  There </a:t>
            </a:r>
            <a:r>
              <a:rPr lang="en-US" sz="1800" dirty="0"/>
              <a:t>were 147 comments received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B4F822-95CF-4667-A2F5-1E3613C4B59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8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1600" y="685800"/>
            <a:ext cx="90678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The IEEE P802.11REVmb (802.11 roll-up revision) 15 day 5</a:t>
            </a:r>
            <a:r>
              <a:rPr lang="en-US" sz="1800" baseline="30000" dirty="0"/>
              <a:t>th</a:t>
            </a:r>
            <a:r>
              <a:rPr lang="en-US" sz="1800" dirty="0"/>
              <a:t> recirculation Sponsor Ballot asked the question “Should  P802.11REVmb  Draft 11.0 be forwarded to RevCom?” </a:t>
            </a:r>
          </a:p>
          <a:p>
            <a:pPr marL="0" indent="0">
              <a:buNone/>
            </a:pPr>
            <a:r>
              <a:rPr lang="en-US" sz="1800" dirty="0" smtClean="0"/>
              <a:t>Results :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Ballot Opening Date:    Friday               October 07, 2011 - 23:59 ET</a:t>
            </a:r>
            <a:br>
              <a:rPr lang="en-US" sz="1800" dirty="0"/>
            </a:br>
            <a:r>
              <a:rPr lang="en-US" sz="1800" dirty="0"/>
              <a:t>Ballot Closing Date:      Saturday        </a:t>
            </a:r>
            <a:r>
              <a:rPr lang="en-US" sz="1800" dirty="0" smtClean="0"/>
              <a:t>   October </a:t>
            </a:r>
            <a:r>
              <a:rPr lang="en-US" sz="1800" dirty="0"/>
              <a:t>22, 2011 - 23:59 ET  </a:t>
            </a:r>
          </a:p>
          <a:p>
            <a:pPr marL="0" indent="0">
              <a:buNone/>
            </a:pPr>
            <a:r>
              <a:rPr lang="en-US" sz="1800" dirty="0" smtClean="0"/>
              <a:t>RESPONSES: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186 eligible people are in this ballot group.</a:t>
            </a:r>
            <a:br>
              <a:rPr lang="en-US" sz="1800" dirty="0"/>
            </a:br>
            <a:r>
              <a:rPr lang="en-US" sz="1800" dirty="0" smtClean="0"/>
              <a:t>147 </a:t>
            </a:r>
            <a:r>
              <a:rPr lang="en-US" sz="1800" dirty="0"/>
              <a:t>affirmative votes </a:t>
            </a:r>
          </a:p>
          <a:p>
            <a:pPr marL="0" indent="0">
              <a:buNone/>
            </a:pPr>
            <a:r>
              <a:rPr lang="en-US" sz="1800" dirty="0"/>
              <a:t>   9 negative votes with comments </a:t>
            </a:r>
          </a:p>
          <a:p>
            <a:pPr marL="0" indent="0">
              <a:buNone/>
            </a:pPr>
            <a:r>
              <a:rPr lang="en-US" sz="1800" dirty="0"/>
              <a:t>    0  negative votes without comments </a:t>
            </a:r>
          </a:p>
          <a:p>
            <a:pPr marL="0" indent="0">
              <a:buNone/>
            </a:pPr>
            <a:r>
              <a:rPr lang="en-US" sz="1800" dirty="0"/>
              <a:t>   8 abstention votes </a:t>
            </a:r>
          </a:p>
          <a:p>
            <a:pPr marL="0" indent="0">
              <a:buNone/>
            </a:pPr>
            <a:r>
              <a:rPr lang="en-US" sz="1800" dirty="0"/>
              <a:t>======= </a:t>
            </a:r>
          </a:p>
          <a:p>
            <a:pPr marL="0" indent="0">
              <a:buNone/>
            </a:pPr>
            <a:r>
              <a:rPr lang="en-US" sz="1800" dirty="0"/>
              <a:t>164  votes received     =  88.2 % valid returns</a:t>
            </a:r>
            <a:br>
              <a:rPr lang="en-US" sz="1800" dirty="0"/>
            </a:br>
            <a:r>
              <a:rPr lang="en-US" sz="1800" dirty="0"/>
              <a:t>                                     =    4.9% valid abstentions</a:t>
            </a:r>
            <a:br>
              <a:rPr lang="en-US" sz="1800" dirty="0"/>
            </a:br>
            <a:r>
              <a:rPr lang="en-US" sz="1800" dirty="0"/>
              <a:t>  </a:t>
            </a:r>
            <a:br>
              <a:rPr lang="en-US" sz="1800" dirty="0"/>
            </a:br>
            <a:r>
              <a:rPr lang="en-US" sz="1800" dirty="0"/>
              <a:t>APPROVAL RATE:</a:t>
            </a:r>
            <a:br>
              <a:rPr lang="en-US" sz="1800" dirty="0"/>
            </a:br>
            <a:r>
              <a:rPr lang="en-US" sz="1800" dirty="0"/>
              <a:t>147  affirmative votes          =      94.2 % affirmative</a:t>
            </a:r>
            <a:br>
              <a:rPr lang="en-US" sz="1800" dirty="0"/>
            </a:br>
            <a:r>
              <a:rPr lang="en-US" sz="1800" dirty="0"/>
              <a:t>   9  total negative votes      =        5.8  % </a:t>
            </a:r>
            <a:r>
              <a:rPr lang="en-US" sz="1800" dirty="0" smtClean="0"/>
              <a:t>negative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 motion passes</a:t>
            </a:r>
            <a:r>
              <a:rPr lang="en-US" sz="1800" dirty="0" smtClean="0"/>
              <a:t>.     There </a:t>
            </a:r>
            <a:r>
              <a:rPr lang="en-US" sz="1800" dirty="0"/>
              <a:t>were 92 comments received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B4F822-95CF-4667-A2F5-1E3613C4B59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4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685800"/>
            <a:ext cx="86868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The IEEE P802.11ae (QoS for Management Frames) 15 day </a:t>
            </a:r>
            <a:r>
              <a:rPr lang="en-US" sz="1600" dirty="0" smtClean="0"/>
              <a:t>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recirculation </a:t>
            </a:r>
            <a:r>
              <a:rPr lang="en-US" sz="1600" dirty="0"/>
              <a:t>Sponsor Ballot asked the question “Should  P802.11ae  Draft 6.0 be forwarded to RevCom?” </a:t>
            </a:r>
          </a:p>
          <a:p>
            <a:pPr marL="0" indent="0">
              <a:buNone/>
            </a:pPr>
            <a:r>
              <a:rPr lang="en-US" sz="1600" dirty="0" smtClean="0"/>
              <a:t>Results </a:t>
            </a:r>
            <a:r>
              <a:rPr lang="en-US" sz="1600" dirty="0"/>
              <a:t>for this Sponsor Ballot  follow:</a:t>
            </a:r>
            <a:br>
              <a:rPr lang="en-US" sz="1600" dirty="0"/>
            </a:br>
            <a:r>
              <a:rPr lang="en-US" sz="1600" dirty="0"/>
              <a:t>Ballot Opening Date:    Friday                     October 14, 2011 - 23:59 ET</a:t>
            </a:r>
            <a:br>
              <a:rPr lang="en-US" sz="1600" dirty="0"/>
            </a:br>
            <a:r>
              <a:rPr lang="en-US" sz="1600" dirty="0"/>
              <a:t>Ballot Closing Date:      Saturday            </a:t>
            </a:r>
            <a:r>
              <a:rPr lang="en-US" sz="1600" dirty="0" smtClean="0"/>
              <a:t>    </a:t>
            </a:r>
            <a:r>
              <a:rPr lang="en-US" sz="1600" dirty="0"/>
              <a:t>October 29, 2011 - 23:59 ET </a:t>
            </a:r>
          </a:p>
          <a:p>
            <a:pPr marL="0" indent="0">
              <a:buNone/>
            </a:pPr>
            <a:r>
              <a:rPr lang="en-US" sz="1600" dirty="0" smtClean="0"/>
              <a:t>RESPONSES: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145 </a:t>
            </a:r>
            <a:r>
              <a:rPr lang="en-US" sz="1600" dirty="0"/>
              <a:t>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115 affirmative votes </a:t>
            </a:r>
          </a:p>
          <a:p>
            <a:pPr marL="0" indent="0">
              <a:buNone/>
            </a:pPr>
            <a:r>
              <a:rPr lang="en-US" sz="1600" dirty="0"/>
              <a:t>   5 negative votes with comments </a:t>
            </a:r>
          </a:p>
          <a:p>
            <a:pPr marL="0" indent="0">
              <a:buNone/>
            </a:pPr>
            <a:r>
              <a:rPr lang="en-US" sz="1600" dirty="0"/>
              <a:t>    0  negative vote without comments </a:t>
            </a:r>
          </a:p>
          <a:p>
            <a:pPr marL="0" indent="0">
              <a:buNone/>
            </a:pPr>
            <a:r>
              <a:rPr lang="en-US" sz="1600" dirty="0"/>
              <a:t>    7 abstention votes </a:t>
            </a:r>
          </a:p>
          <a:p>
            <a:pPr marL="0" indent="0">
              <a:buNone/>
            </a:pPr>
            <a:r>
              <a:rPr lang="en-US" sz="1600" dirty="0"/>
              <a:t>======= </a:t>
            </a:r>
          </a:p>
          <a:p>
            <a:pPr marL="0" indent="0">
              <a:buNone/>
            </a:pPr>
            <a:r>
              <a:rPr lang="en-US" sz="1600" dirty="0"/>
              <a:t>127  votes received  =  87.6 % valid returns</a:t>
            </a:r>
            <a:br>
              <a:rPr lang="en-US" sz="1600" dirty="0"/>
            </a:br>
            <a:r>
              <a:rPr lang="en-US" sz="1600" dirty="0"/>
              <a:t>                                =    5.5% valid abstentions</a:t>
            </a:r>
            <a:br>
              <a:rPr lang="en-US" sz="1600" dirty="0"/>
            </a:br>
            <a:r>
              <a:rPr lang="en-US" sz="1600" dirty="0"/>
              <a:t>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115  affirmative votes          =      95.8 % affirmative</a:t>
            </a:r>
            <a:br>
              <a:rPr lang="en-US" sz="1600" dirty="0"/>
            </a:br>
            <a:r>
              <a:rPr lang="en-US" sz="1600" dirty="0"/>
              <a:t>   5  total negative votes   </a:t>
            </a:r>
            <a:r>
              <a:rPr lang="en-US" sz="1600" dirty="0" smtClean="0"/>
              <a:t>  </a:t>
            </a:r>
            <a:r>
              <a:rPr lang="en-US" sz="1600" dirty="0"/>
              <a:t>=          4.2  % </a:t>
            </a:r>
            <a:r>
              <a:rPr lang="en-US" sz="1600" dirty="0" smtClean="0"/>
              <a:t>negative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The motion passes.</a:t>
            </a:r>
          </a:p>
          <a:p>
            <a:pPr marL="0" indent="0">
              <a:buNone/>
            </a:pPr>
            <a:r>
              <a:rPr lang="en-US" sz="1600" dirty="0"/>
              <a:t>There were 17 comments received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B4F822-95CF-4667-A2F5-1E3613C4B59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806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763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 smtClean="0"/>
              <a:t>The IEEE P802.11REVmb </a:t>
            </a:r>
            <a:r>
              <a:rPr lang="en-US" sz="2000" dirty="0"/>
              <a:t>(802.11 roll-up revision) </a:t>
            </a:r>
            <a:r>
              <a:rPr lang="en-US" sz="2000" dirty="0" smtClean="0"/>
              <a:t>10 day r6 Sponsor Ballot asked the question “Should  P802.11  Draft 12.0 be forwarded to RevCom?” </a:t>
            </a:r>
          </a:p>
          <a:p>
            <a:pPr>
              <a:buFontTx/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Ballot Opening Date:    Monday                November 03 , 2011 - 23:59 ET</a:t>
            </a:r>
            <a:br>
              <a:rPr lang="en-US" sz="2000" dirty="0" smtClean="0"/>
            </a:br>
            <a:r>
              <a:rPr lang="en-US" sz="2000" dirty="0" smtClean="0"/>
              <a:t>Ballot Closing Date:      Sunday                 November 13, 2011 - 23:59 ET  </a:t>
            </a:r>
          </a:p>
          <a:p>
            <a:pPr>
              <a:buFontTx/>
              <a:buNone/>
            </a:pPr>
            <a:endParaRPr lang="en-US" sz="2000" dirty="0" smtClean="0"/>
          </a:p>
          <a:p>
            <a:pPr>
              <a:buFontTx/>
              <a:buNone/>
            </a:pPr>
            <a:r>
              <a:rPr lang="en-US" sz="2000" dirty="0" smtClean="0"/>
              <a:t>RESULTS:</a:t>
            </a:r>
            <a:br>
              <a:rPr lang="en-US" sz="2000" dirty="0" smtClean="0"/>
            </a:br>
            <a:r>
              <a:rPr lang="en-US" sz="2000" dirty="0" smtClean="0"/>
              <a:t>186 eligible people are in this ballot group.</a:t>
            </a:r>
            <a:br>
              <a:rPr lang="en-US" sz="2000" dirty="0" smtClean="0"/>
            </a:br>
            <a:r>
              <a:rPr lang="en-US" sz="2000" dirty="0" smtClean="0"/>
              <a:t>   </a:t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4FA0A76-CD34-4B25-BCF5-1A46214AECA3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545D538-3261-4482-87C7-EF1FAAF40412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574827B-B22F-498A-BCA5-0EB0E76CEC4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November 2011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855375"/>
              </p:ext>
            </p:extLst>
          </p:nvPr>
        </p:nvGraphicFramePr>
        <p:xfrm>
          <a:off x="95250" y="990600"/>
          <a:ext cx="8991600" cy="5021210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5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Guenael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Strutt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Chee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8E307E6-420B-468B-81D0-ECD99FE7805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Nov 2011 </a:t>
            </a:r>
            <a:r>
              <a:rPr lang="en-US" sz="2800" dirty="0" err="1" smtClean="0"/>
              <a:t>adj</a:t>
            </a:r>
            <a:endParaRPr lang="en-US" sz="2800" dirty="0" smtClean="0"/>
          </a:p>
        </p:txBody>
      </p:sp>
      <p:graphicFrame>
        <p:nvGraphicFramePr>
          <p:cNvPr id="23680" name="Group 1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184247"/>
              </p:ext>
            </p:extLst>
          </p:nvPr>
        </p:nvGraphicFramePr>
        <p:xfrm>
          <a:off x="95250" y="990600"/>
          <a:ext cx="8991600" cy="5021216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Guenael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Strutt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 Seok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Chee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C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78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5834" y="6068080"/>
            <a:ext cx="5284460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Gray</a:t>
            </a:r>
            <a:r>
              <a:rPr lang="en-US" sz="1800" dirty="0" smtClean="0"/>
              <a:t> text indicates officer is missing from this meeting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DF840A2-CB2B-4110-AF5E-B0B8C844D46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Nov 2011 sub</a:t>
            </a:r>
          </a:p>
        </p:txBody>
      </p:sp>
      <p:graphicFrame>
        <p:nvGraphicFramePr>
          <p:cNvPr id="25728" name="Group 1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089465"/>
              </p:ext>
            </p:extLst>
          </p:nvPr>
        </p:nvGraphicFramePr>
        <p:xfrm>
          <a:off x="95250" y="990600"/>
          <a:ext cx="8991600" cy="5021216"/>
        </p:xfrm>
        <a:graphic>
          <a:graphicData uri="http://schemas.openxmlformats.org/drawingml/2006/table">
            <a:tbl>
              <a:tblPr/>
              <a:tblGrid>
                <a:gridCol w="590550"/>
                <a:gridCol w="685800"/>
                <a:gridCol w="1905000"/>
                <a:gridCol w="2438400"/>
                <a:gridCol w="1676400"/>
                <a:gridCol w="16954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Guenael Strutt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Menzo Wentink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 Seok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Chee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26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5834" y="6068080"/>
            <a:ext cx="4739439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Red </a:t>
            </a:r>
            <a:r>
              <a:rPr lang="en-US" sz="1800" dirty="0" smtClean="0"/>
              <a:t> indicates substitute  officer  for this meeting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64DE8DC-2CF3-4FFD-9DD7-AF6DE346277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2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D546D3B-8069-44A5-BA97-FB0CBCE76B2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 dirty="0"/>
              <a:t>Data as of </a:t>
            </a:r>
            <a:r>
              <a:rPr lang="en-GB" sz="1200" dirty="0" smtClean="0"/>
              <a:t>2011-11-06</a:t>
            </a:r>
            <a:endParaRPr lang="en-GB" sz="1200" dirty="0"/>
          </a:p>
        </p:txBody>
      </p:sp>
      <p:sp>
        <p:nvSpPr>
          <p:cNvPr id="28678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800"/>
              <a:t>Definitions:  </a:t>
            </a:r>
          </a:p>
          <a:p>
            <a:pPr lvl="1" eaLnBrk="0" hangingPunct="0"/>
            <a:r>
              <a:rPr lang="en-GB" sz="1800" b="1" i="1"/>
              <a:t>Aspirant</a:t>
            </a:r>
            <a:r>
              <a:rPr lang="en-GB" sz="1800"/>
              <a:t>: a member who has attended 1 qualifying meeting</a:t>
            </a:r>
          </a:p>
          <a:p>
            <a:pPr lvl="1" eaLnBrk="0" hangingPunct="0"/>
            <a:r>
              <a:rPr lang="en-GB" sz="1800" b="1" i="1"/>
              <a:t>Potential Voter</a:t>
            </a:r>
            <a:r>
              <a:rPr lang="en-GB" sz="1800"/>
              <a:t>: a member who has attended 2 qualifying meetings and will become a voter at the start of the next plenary they attend</a:t>
            </a:r>
            <a:endParaRPr lang="en-US" sz="2400" b="1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625738"/>
              </p:ext>
            </p:extLst>
          </p:nvPr>
        </p:nvGraphicFramePr>
        <p:xfrm>
          <a:off x="533400" y="1752600"/>
          <a:ext cx="7848600" cy="2560640"/>
        </p:xfrm>
        <a:graphic>
          <a:graphicData uri="http://schemas.openxmlformats.org/drawingml/2006/table">
            <a:tbl>
              <a:tblPr/>
              <a:tblGrid>
                <a:gridCol w="3924300"/>
                <a:gridCol w="3924300"/>
              </a:tblGrid>
              <a:tr h="64016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effectLst/>
                          <a:latin typeface="Calibri"/>
                        </a:rPr>
                        <a:t>November Status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effectLst/>
                          <a:latin typeface="Calibri"/>
                        </a:rPr>
                        <a:t>Number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Aspirant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115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Potential 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60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298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662F97B9-FA0E-41D2-BD9E-5CC88904A72D}" type="slidenum">
              <a:rPr lang="en-US" sz="1200"/>
              <a:pPr algn="ctr" eaLnBrk="0" hangingPunct="0"/>
              <a:t>9</a:t>
            </a:fld>
            <a:endParaRPr lang="en-US" sz="12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Ballot</a:t>
            </a:r>
          </a:p>
        </p:txBody>
      </p:sp>
      <p:sp>
        <p:nvSpPr>
          <p:cNvPr id="30726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groups</a:t>
            </a:r>
          </a:p>
        </p:txBody>
      </p:sp>
      <p:sp>
        <p:nvSpPr>
          <p:cNvPr id="30729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0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0731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0732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33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Standard</a:t>
            </a:r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0740" name="AutoShape 21"/>
          <p:cNvSpPr>
            <a:spLocks noChangeArrowheads="1"/>
          </p:cNvSpPr>
          <p:nvPr/>
        </p:nvSpPr>
        <p:spPr bwMode="auto">
          <a:xfrm>
            <a:off x="5732463" y="2405063"/>
            <a:ext cx="973137" cy="687387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41" name="AutoShape 23"/>
          <p:cNvSpPr>
            <a:spLocks noChangeArrowheads="1"/>
          </p:cNvSpPr>
          <p:nvPr/>
        </p:nvSpPr>
        <p:spPr bwMode="auto">
          <a:xfrm>
            <a:off x="5753100" y="1762125"/>
            <a:ext cx="952500" cy="5286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0742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0743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4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Letter Ballot</a:t>
            </a:r>
          </a:p>
        </p:txBody>
      </p:sp>
      <p:sp>
        <p:nvSpPr>
          <p:cNvPr id="30745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6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802.11 -2007</a:t>
            </a:r>
          </a:p>
        </p:txBody>
      </p:sp>
      <p:sp>
        <p:nvSpPr>
          <p:cNvPr id="30747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8" name="AutoShape 31"/>
          <p:cNvSpPr>
            <a:spLocks noChangeArrowheads="1"/>
          </p:cNvSpPr>
          <p:nvPr/>
        </p:nvSpPr>
        <p:spPr bwMode="auto">
          <a:xfrm>
            <a:off x="4379913" y="20574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2952750" y="466090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50" name="AutoShape 33"/>
          <p:cNvSpPr>
            <a:spLocks noChangeArrowheads="1"/>
          </p:cNvSpPr>
          <p:nvPr/>
        </p:nvSpPr>
        <p:spPr bwMode="auto">
          <a:xfrm>
            <a:off x="3943350" y="5159375"/>
            <a:ext cx="1085850" cy="490538"/>
          </a:xfrm>
          <a:prstGeom prst="cube">
            <a:avLst>
              <a:gd name="adj" fmla="val 10069"/>
            </a:avLst>
          </a:prstGeom>
          <a:solidFill>
            <a:srgbClr val="3366FF">
              <a:alpha val="349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60GHz</a:t>
            </a:r>
          </a:p>
        </p:txBody>
      </p:sp>
      <p:sp>
        <p:nvSpPr>
          <p:cNvPr id="30751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2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Approved draft</a:t>
            </a:r>
          </a:p>
        </p:txBody>
      </p:sp>
      <p:sp>
        <p:nvSpPr>
          <p:cNvPr id="30753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Discussion Topics</a:t>
            </a:r>
          </a:p>
        </p:txBody>
      </p:sp>
      <p:sp>
        <p:nvSpPr>
          <p:cNvPr id="30754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5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Amendment</a:t>
            </a:r>
          </a:p>
        </p:txBody>
      </p:sp>
      <p:sp>
        <p:nvSpPr>
          <p:cNvPr id="30756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8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0759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60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0761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619375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3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67000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67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7" name="AutoShape 30"/>
          <p:cNvSpPr>
            <a:spLocks noChangeArrowheads="1"/>
          </p:cNvSpPr>
          <p:nvPr/>
        </p:nvSpPr>
        <p:spPr bwMode="auto">
          <a:xfrm>
            <a:off x="5257800" y="335280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Revision</a:t>
            </a:r>
          </a:p>
        </p:txBody>
      </p:sp>
      <p:sp>
        <p:nvSpPr>
          <p:cNvPr id="30768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WNG</a:t>
            </a:r>
          </a:p>
        </p:txBody>
      </p:sp>
      <p:sp>
        <p:nvSpPr>
          <p:cNvPr id="30769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0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2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802.11 -2003</a:t>
            </a:r>
          </a:p>
        </p:txBody>
      </p:sp>
      <p:sp>
        <p:nvSpPr>
          <p:cNvPr id="30773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0774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5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307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368FC42-8507-457E-A893-4AEDA7C8199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0779" name="AutoShape 10"/>
          <p:cNvSpPr>
            <a:spLocks noChangeArrowheads="1"/>
          </p:cNvSpPr>
          <p:nvPr/>
        </p:nvSpPr>
        <p:spPr bwMode="auto">
          <a:xfrm>
            <a:off x="5729288" y="118745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0780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82" name="AutoShape 31"/>
          <p:cNvSpPr>
            <a:spLocks noChangeArrowheads="1"/>
          </p:cNvSpPr>
          <p:nvPr/>
        </p:nvSpPr>
        <p:spPr bwMode="auto">
          <a:xfrm>
            <a:off x="4419600" y="27432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236857</TotalTime>
  <Words>2359</Words>
  <Application>Microsoft Office PowerPoint</Application>
  <PresentationFormat>On-screen Show (4:3)</PresentationFormat>
  <Paragraphs>893</Paragraphs>
  <Slides>34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Default Design</vt:lpstr>
      <vt:lpstr>WG11  Snapshot September ‘11</vt:lpstr>
      <vt:lpstr>PAR Expiration/Renewal Schedule</vt:lpstr>
      <vt:lpstr>PowerPoint Presentation</vt:lpstr>
      <vt:lpstr>WG11 Task &amp; Study Group Officers – November 2011</vt:lpstr>
      <vt:lpstr>WG11 Task &amp; Study Group Officers – Nov 2011 adj</vt:lpstr>
      <vt:lpstr>WG11 Task &amp; Study Group Officers – Nov 2011 sub</vt:lpstr>
      <vt:lpstr>PowerPoint Presentation</vt:lpstr>
      <vt:lpstr>Current Membership Status</vt:lpstr>
      <vt:lpstr>IEEE 802.11 Standards Pipeline</vt:lpstr>
      <vt:lpstr>IEEE 802.11 Revisions</vt:lpstr>
      <vt:lpstr>WG11 Editor Abstract / Agenda – Nov 2011 </vt:lpstr>
      <vt:lpstr>WNG SC – November 2011</vt:lpstr>
      <vt:lpstr>802.11 ARC – November 2011</vt:lpstr>
      <vt:lpstr>TGmb - November 2011 </vt:lpstr>
      <vt:lpstr>IEEE 802.11s Mesh Networking</vt:lpstr>
      <vt:lpstr>IEEE 802.11 TGaa – Atlanta, November 2011</vt:lpstr>
      <vt:lpstr>IEEE 802.11ac – November 2011</vt:lpstr>
      <vt:lpstr>TGad – Meeting Goals</vt:lpstr>
      <vt:lpstr>TGae  November 2012 Summary</vt:lpstr>
      <vt:lpstr>TGaf – Meeting Goals November 2011</vt:lpstr>
      <vt:lpstr>IEEE 802.11ah November Snapshot</vt:lpstr>
      <vt:lpstr>IEEE 802.11 FILS TGai – Atlanta, November 2011</vt:lpstr>
      <vt:lpstr>IEEE JTC1 ad hoc – November 2011</vt:lpstr>
      <vt:lpstr>Regulatory Standing Committee  Meeting Goals November 2011</vt:lpstr>
      <vt:lpstr>Smart Grid – November  2011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November 2011</dc:title>
  <dc:creator>Bruce Kraemer</dc:creator>
  <cp:lastModifiedBy>Bruce Kraemer</cp:lastModifiedBy>
  <cp:revision>2472</cp:revision>
  <cp:lastPrinted>2011-11-05T14:39:36Z</cp:lastPrinted>
  <dcterms:created xsi:type="dcterms:W3CDTF">1998-02-10T13:07:52Z</dcterms:created>
  <dcterms:modified xsi:type="dcterms:W3CDTF">2011-11-07T11:41:15Z</dcterms:modified>
</cp:coreProperties>
</file>