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0"/>
  </p:notesMasterIdLst>
  <p:handoutMasterIdLst>
    <p:handoutMasterId r:id="rId11"/>
  </p:handoutMasterIdLst>
  <p:sldIdLst>
    <p:sldId id="256" r:id="rId3"/>
    <p:sldId id="257" r:id="rId4"/>
    <p:sldId id="273" r:id="rId5"/>
    <p:sldId id="266" r:id="rId6"/>
    <p:sldId id="274" r:id="rId7"/>
    <p:sldId id="277" r:id="rId8"/>
    <p:sldId id="278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512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hghosh\Documents\work_at_nokia\wenla_simulator\indoor_models\ah\thpt_plo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</c:spPr>
          <c:invertIfNegative val="0"/>
          <c:val>
            <c:numRef>
              <c:f>Sheet1!$A$1:$A$2</c:f>
              <c:numCache>
                <c:formatCode>General</c:formatCode>
                <c:ptCount val="2"/>
                <c:pt idx="0">
                  <c:v>0.82210000000000005</c:v>
                </c:pt>
                <c:pt idx="1">
                  <c:v>0.99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2096256"/>
        <c:axId val="162097792"/>
      </c:barChart>
      <c:catAx>
        <c:axId val="162096256"/>
        <c:scaling>
          <c:orientation val="minMax"/>
        </c:scaling>
        <c:delete val="0"/>
        <c:axPos val="b"/>
        <c:majorTickMark val="out"/>
        <c:minorTickMark val="none"/>
        <c:tickLblPos val="nextTo"/>
        <c:crossAx val="162097792"/>
        <c:crosses val="autoZero"/>
        <c:auto val="1"/>
        <c:lblAlgn val="ctr"/>
        <c:lblOffset val="100"/>
        <c:noMultiLvlLbl val="0"/>
      </c:catAx>
      <c:valAx>
        <c:axId val="16209779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620962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c" descr="Company Confidential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000" b="1" smtClean="0">
                <a:solidFill>
                  <a:srgbClr val="99CC33"/>
                </a:solidFill>
                <a:latin typeface="nokia pure text"/>
              </a:rPr>
              <a:t>Company Confidential</a:t>
            </a:r>
            <a:endParaRPr lang="en-US" sz="1000" b="1">
              <a:solidFill>
                <a:srgbClr val="99CC33"/>
              </a:solidFill>
              <a:latin typeface="nokia pure text"/>
            </a:endParaRPr>
          </a:p>
        </p:txBody>
      </p:sp>
    </p:spTree>
    <p:extLst>
      <p:ext uri="{BB962C8B-B14F-4D97-AF65-F5344CB8AC3E}">
        <p14:creationId xmlns:p14="http://schemas.microsoft.com/office/powerpoint/2010/main" val="20728167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" name="fc" descr="Company Confidential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000" b="1" i="0" u="none" baseline="0" smtClean="0">
                <a:solidFill>
                  <a:srgbClr val="99CC33"/>
                </a:solidFill>
                <a:latin typeface="nokia pure text"/>
              </a:rPr>
              <a:t>Company Confidential</a:t>
            </a:r>
            <a:endParaRPr lang="en-US" sz="1000" b="1" i="0" u="none" baseline="0">
              <a:solidFill>
                <a:srgbClr val="99CC33"/>
              </a:solidFill>
              <a:latin typeface="nokia pure text"/>
            </a:endParaRPr>
          </a:p>
        </p:txBody>
      </p:sp>
    </p:spTree>
    <p:extLst>
      <p:ext uri="{BB962C8B-B14F-4D97-AF65-F5344CB8AC3E}">
        <p14:creationId xmlns:p14="http://schemas.microsoft.com/office/powerpoint/2010/main" val="188469842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Chittabrata Ghosh,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c" descr="Company Confidential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000" b="1" i="0" u="none" baseline="0" smtClean="0">
                <a:solidFill>
                  <a:srgbClr val="99CC33"/>
                </a:solidFill>
                <a:latin typeface="nokia pure text"/>
              </a:rPr>
              <a:t>Company Confidential</a:t>
            </a:r>
            <a:endParaRPr lang="en-US" sz="1000" b="1" i="0" u="none" baseline="0">
              <a:solidFill>
                <a:srgbClr val="99CC33"/>
              </a:solidFill>
              <a:latin typeface="nokia pure text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Chittabrata Ghosh, Nokia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c" descr="Company Confidential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000" b="1" i="0" u="none" baseline="0" smtClean="0">
                <a:solidFill>
                  <a:srgbClr val="99CC33"/>
                </a:solidFill>
                <a:latin typeface="nokia pure text"/>
              </a:rPr>
              <a:t>Company Confidential</a:t>
            </a:r>
            <a:endParaRPr lang="en-US" sz="1000" b="1" i="0" u="none" baseline="0">
              <a:solidFill>
                <a:srgbClr val="99CC33"/>
              </a:solidFill>
              <a:latin typeface="nokia pure text"/>
            </a:endParaRPr>
          </a:p>
        </p:txBody>
      </p:sp>
    </p:spTree>
    <p:extLst>
      <p:ext uri="{BB962C8B-B14F-4D97-AF65-F5344CB8AC3E}">
        <p14:creationId xmlns:p14="http://schemas.microsoft.com/office/powerpoint/2010/main" val="1328023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Chittabrata Ghosh, Nokia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386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Chittabrata Ghosh, Nokia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4675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Chittabrata Ghosh, Nokia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4082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Chittabrata Ghosh, Nokia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5902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Chittabrata Ghosh, Nokia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1040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Chittabrata Ghosh, Nokia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3901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Chittabrata Ghosh, Nokia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384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Chittabrata Ghosh, Nokia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7599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Chittabrata Ghosh, Nokia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151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Chittabrata Ghosh,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2011</a:t>
            </a:r>
            <a:endParaRPr lang="en-GB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5791200" y="240268"/>
            <a:ext cx="2743200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chemeClr val="tx1"/>
                </a:solidFill>
                <a:effectLst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effectLst/>
              </a:rPr>
              <a:t>11-11/1327r1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3810000" y="6645169"/>
            <a:ext cx="175260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800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Chittabrata Ghosh, Nokia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265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Chittabrata Ghosh,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Chittabrata Ghosh, Nokia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Chittabrata Ghosh,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Chittabrata Ghosh, Nokia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Chittabrata Ghosh, Nokia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Chittabrata Ghosh,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Chittabrata Ghosh,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Chittabrata Ghosh,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11-10/xxxxr0</a:t>
            </a:r>
          </a:p>
        </p:txBody>
      </p:sp>
      <p:sp>
        <p:nvSpPr>
          <p:cNvPr id="2" name="fc" descr="Company Confidential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000" b="1" i="0" u="none" baseline="0" smtClean="0">
                <a:solidFill>
                  <a:srgbClr val="99CC33"/>
                </a:solidFill>
                <a:latin typeface="nokia pure text"/>
              </a:rPr>
              <a:t>Company Confidential</a:t>
            </a:r>
            <a:endParaRPr lang="en-US" sz="1000" b="1" i="0" u="none" baseline="0">
              <a:solidFill>
                <a:srgbClr val="99CC33"/>
              </a:solidFill>
              <a:latin typeface="nokia pure tex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September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Chittabrata Ghosh, Nokia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c" descr="Company Confidential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000" b="1" i="0" u="none" baseline="0" smtClean="0">
                <a:solidFill>
                  <a:srgbClr val="99CC33"/>
                </a:solidFill>
                <a:latin typeface="nokia pure text"/>
              </a:rPr>
              <a:t>Company Confidential</a:t>
            </a:r>
            <a:endParaRPr lang="en-US" sz="1000" b="1" i="0" u="none" baseline="0">
              <a:solidFill>
                <a:srgbClr val="99CC33"/>
              </a:solidFill>
              <a:latin typeface="nokia pure text"/>
            </a:endParaRPr>
          </a:p>
        </p:txBody>
      </p:sp>
    </p:spTree>
    <p:extLst>
      <p:ext uri="{BB962C8B-B14F-4D97-AF65-F5344CB8AC3E}">
        <p14:creationId xmlns:p14="http://schemas.microsoft.com/office/powerpoint/2010/main" val="2125600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2011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Chittabrata Ghosh,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Performance </a:t>
            </a:r>
            <a:r>
              <a:rPr lang="en-US" sz="2800" dirty="0"/>
              <a:t>Evaluation of </a:t>
            </a:r>
            <a:r>
              <a:rPr lang="en-US" sz="2800" dirty="0" smtClean="0"/>
              <a:t>802.11ah Network with Multi-floor Indoor Propagation Models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2011-09-22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2198070"/>
              </p:ext>
            </p:extLst>
          </p:nvPr>
        </p:nvGraphicFramePr>
        <p:xfrm>
          <a:off x="517525" y="2425700"/>
          <a:ext cx="7910513" cy="288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6" name="Document" r:id="rId4" imgW="8258040" imgH="3024262" progId="Word.Document.8">
                  <p:embed/>
                </p:oleObj>
              </mc:Choice>
              <mc:Fallback>
                <p:oleObj name="Document" r:id="rId4" imgW="8258040" imgH="30242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425700"/>
                        <a:ext cx="7910513" cy="2887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September 2011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</a:t>
            </a:r>
            <a:r>
              <a:rPr lang="en-GB" dirty="0" smtClean="0">
                <a:solidFill>
                  <a:schemeClr val="tx1"/>
                </a:solidFill>
              </a:rPr>
              <a:t>Study the Performance of IEEE </a:t>
            </a:r>
            <a:r>
              <a:rPr lang="en-US" dirty="0" smtClean="0">
                <a:solidFill>
                  <a:schemeClr val="tx1"/>
                </a:solidFill>
              </a:rPr>
              <a:t>802.11ah Network due </a:t>
            </a:r>
            <a:r>
              <a:rPr lang="en-US" dirty="0">
                <a:solidFill>
                  <a:schemeClr val="tx1"/>
                </a:solidFill>
              </a:rPr>
              <a:t>to Floor Attenuation in Indoor Scenarios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Chittabrata Ghosh, Nokia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Scenario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GB" dirty="0"/>
          </a:p>
        </p:txBody>
      </p:sp>
      <p:sp>
        <p:nvSpPr>
          <p:cNvPr id="7" name="Cube 6"/>
          <p:cNvSpPr/>
          <p:nvPr/>
        </p:nvSpPr>
        <p:spPr>
          <a:xfrm>
            <a:off x="1371600" y="3596640"/>
            <a:ext cx="1066800" cy="10668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ube 7"/>
          <p:cNvSpPr/>
          <p:nvPr/>
        </p:nvSpPr>
        <p:spPr>
          <a:xfrm>
            <a:off x="1371600" y="2819400"/>
            <a:ext cx="1066800" cy="1066800"/>
          </a:xfrm>
          <a:prstGeom prst="cub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9" name="Cube 8"/>
          <p:cNvSpPr/>
          <p:nvPr/>
        </p:nvSpPr>
        <p:spPr>
          <a:xfrm>
            <a:off x="1371600" y="2057400"/>
            <a:ext cx="1066800" cy="1066800"/>
          </a:xfrm>
          <a:prstGeom prst="cub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ube 10"/>
          <p:cNvSpPr/>
          <p:nvPr/>
        </p:nvSpPr>
        <p:spPr>
          <a:xfrm>
            <a:off x="4495800" y="4271554"/>
            <a:ext cx="1066800" cy="10668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ube 11"/>
          <p:cNvSpPr/>
          <p:nvPr/>
        </p:nvSpPr>
        <p:spPr>
          <a:xfrm>
            <a:off x="5257800" y="4271554"/>
            <a:ext cx="1066800" cy="1066800"/>
          </a:xfrm>
          <a:prstGeom prst="cub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13" name="Cube 12"/>
          <p:cNvSpPr/>
          <p:nvPr/>
        </p:nvSpPr>
        <p:spPr>
          <a:xfrm>
            <a:off x="6096000" y="4267200"/>
            <a:ext cx="1066800" cy="1066800"/>
          </a:xfrm>
          <a:prstGeom prst="cub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4495800" y="5551714"/>
            <a:ext cx="762000" cy="0"/>
          </a:xfrm>
          <a:prstGeom prst="straightConnector1">
            <a:avLst/>
          </a:prstGeom>
          <a:ln w="254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572000" y="55626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10m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4267200" y="4561114"/>
            <a:ext cx="0" cy="799012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581400" y="4724400"/>
            <a:ext cx="60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5m</a:t>
            </a:r>
            <a:r>
              <a:rPr lang="en-US" dirty="0" smtClean="0"/>
              <a:t>m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371600" y="4870269"/>
            <a:ext cx="762000" cy="0"/>
          </a:xfrm>
          <a:prstGeom prst="straightConnector1">
            <a:avLst/>
          </a:prstGeom>
          <a:ln w="254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447800" y="49530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10m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1143000" y="3910846"/>
            <a:ext cx="0" cy="799012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57200" y="4038600"/>
            <a:ext cx="60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5m</a:t>
            </a:r>
            <a:r>
              <a:rPr lang="en-US" dirty="0" smtClean="0"/>
              <a:t>m</a:t>
            </a:r>
            <a:endParaRPr lang="en-US" dirty="0"/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498" y="4235973"/>
            <a:ext cx="154926" cy="379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402501"/>
            <a:ext cx="154926" cy="379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5274" y="2667000"/>
            <a:ext cx="154926" cy="379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910887"/>
            <a:ext cx="154926" cy="379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910887"/>
            <a:ext cx="154926" cy="379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4158" y="4910887"/>
            <a:ext cx="154926" cy="379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121" y="2573748"/>
            <a:ext cx="277487" cy="283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450763"/>
            <a:ext cx="277487" cy="283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4462" y="4142721"/>
            <a:ext cx="277487" cy="283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4561114"/>
            <a:ext cx="277487" cy="283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8250" y="4302723"/>
            <a:ext cx="277487" cy="283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8113" y="4811477"/>
            <a:ext cx="277487" cy="283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TextBox 38"/>
          <p:cNvSpPr txBox="1"/>
          <p:nvPr/>
        </p:nvSpPr>
        <p:spPr>
          <a:xfrm>
            <a:off x="2895600" y="1947208"/>
            <a:ext cx="533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7030A0"/>
                </a:solidFill>
              </a:rPr>
              <a:t>4 floors with corresponding FAFs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7030A0"/>
                </a:solidFill>
              </a:rPr>
              <a:t>1 AP and 1 connected STA per room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7030A0"/>
                </a:solidFill>
              </a:rPr>
              <a:t>Compare cumulative uplink throughput when APs and STAs are on same floor and on different floors 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44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Chittabrata Ghosh, Nokia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8386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Simulation Parameters</a:t>
            </a:r>
            <a:endParaRPr lang="en-GB" dirty="0"/>
          </a:p>
        </p:txBody>
      </p:sp>
      <p:graphicFrame>
        <p:nvGraphicFramePr>
          <p:cNvPr id="8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6589033"/>
              </p:ext>
            </p:extLst>
          </p:nvPr>
        </p:nvGraphicFramePr>
        <p:xfrm>
          <a:off x="990600" y="1828800"/>
          <a:ext cx="7128792" cy="445008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564396"/>
                <a:gridCol w="356439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800" b="0" dirty="0" smtClean="0"/>
                        <a:t>Channel Bandwidth</a:t>
                      </a:r>
                      <a:endParaRPr lang="zh-CN" alt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800" b="0" dirty="0" smtClean="0"/>
                        <a:t>20MHz</a:t>
                      </a:r>
                      <a:endParaRPr lang="zh-CN" altLang="en-US" sz="18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Data Rate</a:t>
                      </a:r>
                      <a:endParaRPr lang="zh-CN" alt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100kbps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TX Power</a:t>
                      </a:r>
                      <a:endParaRPr lang="zh-CN" alt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ysClr val="windowText" lastClr="000000"/>
                          </a:solidFill>
                        </a:rPr>
                        <a:t>30dBm</a:t>
                      </a:r>
                      <a:endParaRPr kumimoji="1" lang="ja-JP" altLang="en-US" sz="18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Antenna</a:t>
                      </a:r>
                      <a:r>
                        <a:rPr lang="en-US" altLang="zh-CN" sz="1800" baseline="0" dirty="0" smtClean="0"/>
                        <a:t> Gains</a:t>
                      </a:r>
                      <a:endParaRPr lang="zh-CN" alt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ysClr val="windowText" lastClr="000000"/>
                          </a:solidFill>
                        </a:rPr>
                        <a:t>3dB</a:t>
                      </a:r>
                      <a:endParaRPr kumimoji="1" lang="ja-JP" altLang="en-US" sz="18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Max Communication Range</a:t>
                      </a:r>
                      <a:endParaRPr lang="zh-CN" alt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aseline="0" dirty="0" smtClean="0">
                          <a:solidFill>
                            <a:sysClr val="windowText" lastClr="000000"/>
                          </a:solidFill>
                        </a:rPr>
                        <a:t>-82dBm</a:t>
                      </a:r>
                      <a:endParaRPr kumimoji="1" lang="ja-JP" altLang="en-US" sz="18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FAF (dB)</a:t>
                      </a:r>
                      <a:endParaRPr lang="zh-CN" alt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ysClr val="windowText" lastClr="000000"/>
                          </a:solidFill>
                        </a:rPr>
                        <a:t>0,</a:t>
                      </a:r>
                      <a:r>
                        <a:rPr kumimoji="1" lang="en-US" altLang="ja-JP" sz="1800" baseline="0" dirty="0" smtClean="0">
                          <a:solidFill>
                            <a:sysClr val="windowText" lastClr="000000"/>
                          </a:solidFill>
                        </a:rPr>
                        <a:t> 12.9, 18.7, 24.4, 27.7</a:t>
                      </a:r>
                      <a:endParaRPr kumimoji="1" lang="ja-JP" altLang="en-US" sz="18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Packet Size</a:t>
                      </a:r>
                      <a:endParaRPr lang="zh-CN" alt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ysClr val="windowText" lastClr="000000"/>
                          </a:solidFill>
                        </a:rPr>
                        <a:t>1500 Bytes</a:t>
                      </a:r>
                      <a:endParaRPr kumimoji="1" lang="ja-JP" altLang="en-US" sz="18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DIFS</a:t>
                      </a:r>
                      <a:endParaRPr lang="zh-CN" alt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ysClr val="windowText" lastClr="000000"/>
                          </a:solidFill>
                        </a:rPr>
                        <a:t>34µs</a:t>
                      </a:r>
                      <a:endParaRPr kumimoji="1" lang="ja-JP" altLang="en-US" sz="18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SIFS </a:t>
                      </a:r>
                      <a:endParaRPr lang="zh-CN" alt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ysClr val="windowText" lastClr="000000"/>
                          </a:solidFill>
                        </a:rPr>
                        <a:t>16µs</a:t>
                      </a:r>
                      <a:endParaRPr kumimoji="1" lang="ja-JP" altLang="en-US" sz="18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Slot Time</a:t>
                      </a:r>
                      <a:endParaRPr lang="zh-CN" alt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800" dirty="0" smtClean="0"/>
                        <a:t>9µs</a:t>
                      </a:r>
                      <a:endParaRPr lang="zh-CN" alt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ysClr val="windowText" lastClr="000000"/>
                          </a:solidFill>
                        </a:rPr>
                        <a:t>CWmin</a:t>
                      </a:r>
                      <a:endParaRPr kumimoji="1" lang="ja-JP" altLang="en-US" sz="18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800" dirty="0" smtClean="0"/>
                        <a:t>15</a:t>
                      </a:r>
                      <a:endParaRPr lang="zh-CN" alt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err="1" smtClean="0">
                          <a:solidFill>
                            <a:sysClr val="windowText" lastClr="000000"/>
                          </a:solidFill>
                        </a:rPr>
                        <a:t>CWmax</a:t>
                      </a:r>
                      <a:endParaRPr kumimoji="1" lang="ja-JP" altLang="en-US" sz="18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800" dirty="0" smtClean="0"/>
                        <a:t>1023</a:t>
                      </a:r>
                      <a:endParaRPr lang="zh-CN" alt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Chittabrata Ghosh, Nokia</a:t>
            </a:r>
            <a:endParaRPr lang="en-GB" dirty="0"/>
          </a:p>
        </p:txBody>
      </p:sp>
      <p:sp>
        <p:nvSpPr>
          <p:cNvPr id="10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smtClean="0"/>
              <a:t>September 2011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9591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 Results for Uplink Data Transmissions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1126123" y="3107323"/>
            <a:ext cx="28955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Aggregate Throughput Ratio </a:t>
            </a:r>
            <a:endParaRPr lang="en-US" sz="16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"/>
          <p:cNvSpPr txBox="1"/>
          <p:nvPr/>
        </p:nvSpPr>
        <p:spPr>
          <a:xfrm>
            <a:off x="3533504" y="1905000"/>
            <a:ext cx="4010296" cy="3810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chemeClr val="tx1"/>
                </a:solidFill>
              </a:rPr>
              <a:t>Break point distance </a:t>
            </a:r>
            <a:r>
              <a:rPr lang="en-US" sz="2000" baseline="0" dirty="0" smtClean="0">
                <a:solidFill>
                  <a:schemeClr val="tx1"/>
                </a:solidFill>
              </a:rPr>
              <a:t>= </a:t>
            </a:r>
            <a:r>
              <a:rPr lang="en-US" sz="2000" dirty="0" smtClean="0">
                <a:solidFill>
                  <a:schemeClr val="tx1"/>
                </a:solidFill>
              </a:rPr>
              <a:t>5 </a:t>
            </a:r>
            <a:r>
              <a:rPr lang="en-US" sz="2000" baseline="0" dirty="0" smtClean="0">
                <a:solidFill>
                  <a:schemeClr val="tx1"/>
                </a:solidFill>
              </a:rPr>
              <a:t>m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9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Chittabrata Ghosh, Nokia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5594920" y="4623679"/>
            <a:ext cx="141949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 1</a:t>
            </a:r>
            <a:r>
              <a:rPr lang="en-US" dirty="0" smtClean="0">
                <a:solidFill>
                  <a:schemeClr val="tx1"/>
                </a:solidFill>
              </a:rPr>
              <a:t> Floor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13456" y="4616112"/>
            <a:ext cx="141949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3 Floors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0" name="Chart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4043758"/>
              </p:ext>
            </p:extLst>
          </p:nvPr>
        </p:nvGraphicFramePr>
        <p:xfrm>
          <a:off x="2743200" y="202881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41482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Floor </a:t>
            </a:r>
            <a:r>
              <a:rPr lang="en-US" dirty="0"/>
              <a:t>attenuation has a significant impact on aggregate throughput of 802.11ah </a:t>
            </a:r>
            <a:r>
              <a:rPr lang="en-US" dirty="0" smtClean="0"/>
              <a:t>network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Multi-floor attenuation must be considered for  indoor 802.11ah networks 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Chittabrata Ghosh, Nokia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9904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[1] Ron </a:t>
            </a:r>
            <a:r>
              <a:rPr lang="en-US" sz="2000" dirty="0"/>
              <a:t>Porat et. al., “</a:t>
            </a:r>
            <a:r>
              <a:rPr lang="en-US" sz="2000" dirty="0" err="1"/>
              <a:t>TGah</a:t>
            </a:r>
            <a:r>
              <a:rPr lang="en-US" sz="2000" dirty="0"/>
              <a:t> channel model – proposed text,” </a:t>
            </a:r>
            <a:r>
              <a:rPr lang="en-US" sz="2000" dirty="0" smtClean="0"/>
              <a:t>11-11/0968r1.</a:t>
            </a:r>
            <a:endParaRPr lang="en-US" sz="200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Chittabrata Ghosh, Nokia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64045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1258</TotalTime>
  <Words>256</Words>
  <Application>Microsoft Office PowerPoint</Application>
  <PresentationFormat>On-screen Show (4:3)</PresentationFormat>
  <Paragraphs>81</Paragraphs>
  <Slides>7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802-11-Submission</vt:lpstr>
      <vt:lpstr>Custom Design</vt:lpstr>
      <vt:lpstr>Microsoft Word 97 - 2003 Document</vt:lpstr>
      <vt:lpstr>Performance Evaluation of 802.11ah Network with Multi-floor Indoor Propagation Models</vt:lpstr>
      <vt:lpstr>Abstract</vt:lpstr>
      <vt:lpstr>Simulation Scenario</vt:lpstr>
      <vt:lpstr>Simulation Parameters</vt:lpstr>
      <vt:lpstr>Preliminary Results for Uplink Data Transmissions</vt:lpstr>
      <vt:lpstr>Conclusion</vt:lpstr>
      <vt:lpstr>Reference</vt:lpstr>
    </vt:vector>
  </TitlesOfParts>
  <Company>NOKIA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Evaluation of DCF in Environment and Agriculture Applications</dc:title>
  <dc:creator>Jin Zhong-Yi (Nokia-NRC/Berkeley)</dc:creator>
  <cp:lastModifiedBy>chghosh</cp:lastModifiedBy>
  <cp:revision>157</cp:revision>
  <cp:lastPrinted>1601-01-01T00:00:00Z</cp:lastPrinted>
  <dcterms:created xsi:type="dcterms:W3CDTF">2011-09-15T20:53:41Z</dcterms:created>
  <dcterms:modified xsi:type="dcterms:W3CDTF">2011-09-22T02:50:54Z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8de5119d-fb49-4376-bccd-d27400e95d7a</vt:lpwstr>
  </property>
  <property fmtid="{D5CDD505-2E9C-101B-9397-08002B2CF9AE}" pid="3" name="NokiaConfidentiality">
    <vt:lpwstr>Company Confidential</vt:lpwstr>
  </property>
</Properties>
</file>