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57" r:id="rId3"/>
    <p:sldId id="301" r:id="rId4"/>
    <p:sldId id="308" r:id="rId5"/>
    <p:sldId id="307" r:id="rId6"/>
    <p:sldId id="288" r:id="rId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hendong Luo" initials="ZL" lastIdx="9" clrIdx="0"/>
  <p:cmAuthor id="1" name="gongdaning" initials="GDN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7" autoAdjust="0"/>
    <p:restoredTop sz="89154" autoAdjust="0"/>
  </p:normalViewPr>
  <p:slideViewPr>
    <p:cSldViewPr>
      <p:cViewPr varScale="1">
        <p:scale>
          <a:sx n="66" d="100"/>
          <a:sy n="66" d="100"/>
        </p:scale>
        <p:origin x="-127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896" y="-10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8937EC18-CA5E-4BA8-A861-DB50FC9290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5E7054B-E40D-407C-9746-AEFD243FB4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566E3737-2E98-42C2-B8D8-7616907EB4C5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0EB44488-787B-49F5-9759-052B523AD629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5E7054B-E40D-407C-9746-AEFD243FB49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1643" y="6476999"/>
            <a:ext cx="1942357" cy="18307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Daning Gong , CATR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B9AA0C-FC25-4F85-8BEA-A934F4E10E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5804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Sept., 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0033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Sept.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40114" y="6475413"/>
            <a:ext cx="1903886" cy="1539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Daning Gong, CATR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3D4F73-94CE-4C19-8B1E-A90A8F1429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40114" y="6475412"/>
            <a:ext cx="1675285" cy="2301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Daning Gong, CATR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1AA847E-1BFC-40A6-90E1-F5E5D26784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5804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Sept., 2011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5804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Sept., 2011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C0A67438-74FD-435F-936C-293CB7E71E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53" y="332601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802.11-11/1320r1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7201643" y="6476999"/>
            <a:ext cx="1942357" cy="18307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Daning Gong , CATR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un.bo1@zte.com.c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George.Calcev@huawei.com" TargetMode="External"/><Relationship Id="rId4" Type="http://schemas.openxmlformats.org/officeDocument/2006/relationships/hyperlink" Target="mailto:zhang.dezhi2@zte.com.cn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0120" y="6475412"/>
            <a:ext cx="1903879" cy="38258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Daning Gong, CATR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11ah Channelization of China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2011-09-21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4291013" y="6477000"/>
            <a:ext cx="4333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dirty="0">
                <a:cs typeface="+mn-cs"/>
              </a:rPr>
              <a:t>Slide 1</a:t>
            </a: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609600" y="2571750"/>
          <a:ext cx="7924799" cy="3371850"/>
        </p:xfrm>
        <a:graphic>
          <a:graphicData uri="http://schemas.openxmlformats.org/drawingml/2006/table">
            <a:tbl>
              <a:tblPr/>
              <a:tblGrid>
                <a:gridCol w="1404209"/>
                <a:gridCol w="1616165"/>
                <a:gridCol w="1439534"/>
                <a:gridCol w="1566119"/>
                <a:gridCol w="1898772"/>
              </a:tblGrid>
              <a:tr h="2955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Name</a:t>
                      </a:r>
                      <a:endParaRPr lang="zh-CN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Affiliations</a:t>
                      </a:r>
                      <a:endParaRPr lang="zh-CN" sz="14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Address</a:t>
                      </a:r>
                      <a:endParaRPr lang="zh-CN" sz="14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Phone</a:t>
                      </a:r>
                      <a:endParaRPr lang="zh-CN" sz="14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email</a:t>
                      </a:r>
                      <a:endParaRPr lang="zh-CN" sz="14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4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Daning Gong</a:t>
                      </a:r>
                      <a:endParaRPr lang="zh-CN" sz="10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00" b="0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CATR</a:t>
                      </a:r>
                      <a:endParaRPr lang="zh-CN" sz="10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No.52 Huayuan Beilu，Beijing，100191</a:t>
                      </a:r>
                      <a:endParaRPr lang="zh-CN" sz="1000" b="0" i="0" u="none" strike="noStrike" kern="120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86-01-62300156</a:t>
                      </a:r>
                      <a:endParaRPr lang="zh-CN" sz="1000" b="0" i="0" u="none" strike="noStrike" kern="120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Gongdaning@catr.cn</a:t>
                      </a:r>
                      <a:endParaRPr lang="zh-CN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6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Zhendong Luo</a:t>
                      </a:r>
                      <a:endParaRPr lang="zh-CN" sz="1000" b="0" i="0" u="none" strike="noStrike" kern="120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CATR</a:t>
                      </a:r>
                      <a:endParaRPr lang="zh-CN" altLang="zh-CN" sz="10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No.52 Huayuan Beilu，Beijing，100191</a:t>
                      </a:r>
                      <a:endParaRPr lang="zh-CN" sz="1000" b="0" i="0" u="none" strike="noStrike" kern="120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86-01-62300171</a:t>
                      </a:r>
                      <a:endParaRPr lang="zh-CN" sz="10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Luozhendong@catr.cn</a:t>
                      </a:r>
                      <a:endParaRPr lang="zh-CN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556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kern="1200" dirty="0" err="1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Siyang</a:t>
                      </a: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 Liu</a:t>
                      </a:r>
                      <a:endParaRPr lang="zh-CN" sz="10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04" marR="6804" marT="68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CATR</a:t>
                      </a:r>
                      <a:endParaRPr lang="zh-CN" sz="10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No.52 Huayuan Beilu，Beijing，100191</a:t>
                      </a:r>
                      <a:endParaRPr lang="zh-CN" sz="1000" b="0" i="0" u="none" strike="noStrike" kern="120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86-01-62300174</a:t>
                      </a:r>
                      <a:endParaRPr lang="zh-CN" sz="1000" b="0" i="0" u="none" strike="noStrike" kern="120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liusiyang@catr.cn</a:t>
                      </a:r>
                      <a:endParaRPr lang="zh-CN" sz="10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442">
                <a:tc>
                  <a:txBody>
                    <a:bodyPr/>
                    <a:lstStyle/>
                    <a:p>
                      <a:pPr algn="l" fontAlgn="ctr"/>
                      <a:r>
                        <a:rPr lang="zh-CN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Bo Sun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ZTE Corporation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ZTE Building #10 Sth Tangyan Rd.,Xi'an, China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86-29-88723501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sz="10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  <a:hlinkClick r:id="rId3"/>
                        </a:rPr>
                        <a:t>sun.bo1@zte.com.cn</a:t>
                      </a:r>
                      <a:endParaRPr lang="zh-CN" sz="1000" b="0" i="0" u="none" strike="noStrike" kern="120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1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 err="1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Dezhi</a:t>
                      </a: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 Zhang </a:t>
                      </a:r>
                      <a:endParaRPr lang="zh-CN" sz="10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ZTE Corporation </a:t>
                      </a:r>
                      <a:endParaRPr lang="zh-CN" sz="10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E3048,Bibo </a:t>
                      </a:r>
                      <a:r>
                        <a:rPr lang="en-US" sz="1000" b="0" i="0" u="none" strike="noStrike" kern="1200" dirty="0" err="1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Road,Pudong,Shanghai,China</a:t>
                      </a: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  <a:endParaRPr lang="zh-CN" sz="10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 err="1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+8613816335629 </a:t>
                      </a:r>
                      <a:endParaRPr lang="zh-CN" sz="1000" b="0" i="0" u="none" strike="noStrike" kern="1200" dirty="0" err="1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  <a:hlinkClick r:id="rId4"/>
                        </a:rPr>
                        <a:t>zhang.dezhi2@zte.com.cn</a:t>
                      </a:r>
                      <a:endParaRPr lang="zh-CN" sz="10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67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 err="1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George Calcev</a:t>
                      </a:r>
                      <a:endParaRPr lang="zh-CN" sz="1000" b="0" i="0" u="none" strike="noStrike" kern="1200" dirty="0" err="1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 err="1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  </a:t>
                      </a:r>
                      <a:endParaRPr lang="zh-CN" sz="1000" b="0" i="0" u="none" strike="noStrike" kern="1200" dirty="0" err="1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 err="1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Huawei Technologies Co., Ltd. </a:t>
                      </a:r>
                      <a:endParaRPr lang="zh-CN" sz="1000" b="0" i="0" u="none" strike="noStrike" kern="1200" dirty="0" err="1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  </a:t>
                      </a:r>
                      <a:endParaRPr lang="zh-CN" sz="10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3601 Algonquin Road, Suite 1000 </a:t>
                      </a:r>
                      <a:endParaRPr lang="zh-CN" sz="10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Rolling Meadows, </a:t>
                      </a:r>
                      <a:endParaRPr lang="zh-CN" sz="10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IL 60008,  USA </a:t>
                      </a:r>
                      <a:endParaRPr lang="zh-CN" sz="10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10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  </a:t>
                      </a:r>
                      <a:endParaRPr lang="zh-CN" sz="10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  <a:hlinkClick r:id="rId5"/>
                        </a:rPr>
                        <a:t>George.Calcev@huawei.com</a:t>
                      </a: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  <a:endParaRPr lang="zh-CN" sz="10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2601"/>
            <a:ext cx="105804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Sept.,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0120" y="6475413"/>
            <a:ext cx="1675280" cy="15398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Daning Gong, CATR</a:t>
            </a:r>
            <a:endParaRPr lang="en-US" dirty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1800" dirty="0" smtClean="0"/>
          </a:p>
          <a:p>
            <a:pPr algn="just">
              <a:defRPr/>
            </a:pPr>
            <a:r>
              <a:rPr lang="en-US" altLang="ja-JP" dirty="0" smtClean="0">
                <a:ea typeface="ＭＳ Ｐゴシック" pitchFamily="50" charset="-128"/>
              </a:rPr>
              <a:t>This document proposes 11ah channelization of China for discussion.</a:t>
            </a:r>
          </a:p>
          <a:p>
            <a:endParaRPr lang="en-US" sz="2000" dirty="0" smtClean="0"/>
          </a:p>
          <a:p>
            <a:endParaRPr lang="en-US" sz="1800" dirty="0" smtClean="0"/>
          </a:p>
        </p:txBody>
      </p:sp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4291013" y="6477000"/>
            <a:ext cx="4333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dirty="0">
                <a:cs typeface="+mn-cs"/>
              </a:rPr>
              <a:t>Slide 2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2601"/>
            <a:ext cx="105804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Sept.,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zh-CN" sz="2800" dirty="0" smtClean="0"/>
              <a:t>Context: Potential 11ah Band and Regulations of </a:t>
            </a:r>
            <a:r>
              <a:rPr lang="en-US" altLang="zh-CN" sz="2800" dirty="0" smtClean="0"/>
              <a:t>China [1] </a:t>
            </a:r>
            <a:endParaRPr lang="zh-CN" altLang="en-US" sz="2800" dirty="0"/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</p:nvPr>
        </p:nvGraphicFramePr>
        <p:xfrm>
          <a:off x="609600" y="1600200"/>
          <a:ext cx="7620000" cy="4631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2590800"/>
                <a:gridCol w="1579857"/>
                <a:gridCol w="1468143"/>
              </a:tblGrid>
              <a:tr h="115824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2000" dirty="0" smtClean="0">
                          <a:solidFill>
                            <a:schemeClr val="tx1"/>
                          </a:solidFill>
                        </a:rPr>
                        <a:t>Frequency Band (MHz)</a:t>
                      </a:r>
                      <a:endParaRPr lang="zh-CN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Device Category</a:t>
                      </a:r>
                      <a:endParaRPr lang="zh-CN" altLang="en-US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dirty="0" smtClean="0">
                          <a:solidFill>
                            <a:schemeClr val="tx1"/>
                          </a:solidFill>
                        </a:rPr>
                        <a:t>Max </a:t>
                      </a:r>
                      <a:r>
                        <a:rPr lang="en-US" altLang="zh-CN" sz="2000" dirty="0" err="1" smtClean="0">
                          <a:solidFill>
                            <a:schemeClr val="tx1"/>
                          </a:solidFill>
                        </a:rPr>
                        <a:t>Tx</a:t>
                      </a:r>
                      <a:r>
                        <a:rPr lang="en-US" altLang="zh-CN" sz="2000" baseline="0" dirty="0" smtClean="0">
                          <a:solidFill>
                            <a:schemeClr val="tx1"/>
                          </a:solidFill>
                        </a:rPr>
                        <a:t> Power (</a:t>
                      </a:r>
                      <a:r>
                        <a:rPr lang="en-US" altLang="zh-CN" sz="2000" baseline="0" dirty="0" err="1" smtClean="0">
                          <a:solidFill>
                            <a:schemeClr val="tx1"/>
                          </a:solidFill>
                        </a:rPr>
                        <a:t>mW</a:t>
                      </a:r>
                      <a:r>
                        <a:rPr lang="en-US" altLang="zh-CN" sz="200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zh-CN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dirty="0" smtClean="0">
                          <a:solidFill>
                            <a:schemeClr val="tx1"/>
                          </a:solidFill>
                        </a:rPr>
                        <a:t>Channel</a:t>
                      </a:r>
                      <a:r>
                        <a:rPr lang="en-US" altLang="zh-CN" sz="2000" baseline="0" dirty="0" smtClean="0">
                          <a:solidFill>
                            <a:schemeClr val="tx1"/>
                          </a:solidFill>
                        </a:rPr>
                        <a:t> BW</a:t>
                      </a:r>
                      <a:endParaRPr lang="zh-CN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29574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314-316, 430-432,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433.00-434.79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0" dirty="0" smtClean="0">
                          <a:solidFill>
                            <a:schemeClr val="tx1"/>
                          </a:solidFill>
                        </a:rPr>
                        <a:t>wireless  remote control in civilian equipment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smtClean="0">
                          <a:solidFill>
                            <a:schemeClr val="tx1"/>
                          </a:solidFill>
                        </a:rPr>
                        <a:t>10 </a:t>
                      </a:r>
                      <a:endParaRPr lang="zh-CN" altLang="en-US" sz="1800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dirty="0" smtClean="0">
                          <a:solidFill>
                            <a:schemeClr val="tx1"/>
                          </a:solidFill>
                        </a:rPr>
                        <a:t>400 kHz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982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470-510 , 630-787 </a:t>
                      </a:r>
                      <a:endParaRPr lang="zh-CN" altLang="en-US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wireless microphone,</a:t>
                      </a:r>
                      <a:r>
                        <a:rPr lang="en-US" altLang="zh-CN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wireless civilian measuring equipment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  <a:p>
                      <a:pPr algn="ctr"/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dirty="0" smtClean="0">
                          <a:solidFill>
                            <a:schemeClr val="tx1"/>
                          </a:solidFill>
                        </a:rPr>
                        <a:t>200KHz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dirty="0" smtClean="0">
                          <a:solidFill>
                            <a:srgbClr val="FF0000"/>
                          </a:solidFill>
                        </a:rPr>
                        <a:t>470-566 ,</a:t>
                      </a:r>
                      <a:r>
                        <a:rPr lang="en-US" altLang="zh-CN" sz="1800" b="1" dirty="0" smtClean="0">
                          <a:solidFill>
                            <a:srgbClr val="FF0000"/>
                          </a:solidFill>
                        </a:rPr>
                        <a:t>614-787</a:t>
                      </a:r>
                      <a:endParaRPr lang="zh-CN" altLang="en-US" sz="18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l"/>
                      <a:endParaRPr lang="zh-CN" altLang="en-US" sz="18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general wireless remote control device</a:t>
                      </a:r>
                      <a:r>
                        <a:rPr lang="en-US" altLang="zh-CN" b="0" dirty="0" smtClean="0">
                          <a:solidFill>
                            <a:srgbClr val="FF0000"/>
                          </a:solidFill>
                        </a:rPr>
                        <a:t>(excluding toys</a:t>
                      </a:r>
                      <a:r>
                        <a:rPr lang="en-US" altLang="zh-CN" b="0" baseline="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zh-CN" altLang="en-US" sz="18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zh-CN" altLang="en-US" sz="18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dirty="0" smtClean="0">
                          <a:solidFill>
                            <a:srgbClr val="FF0000"/>
                          </a:solidFill>
                        </a:rPr>
                        <a:t>1MHz</a:t>
                      </a:r>
                      <a:endParaRPr lang="zh-CN" altLang="en-US" sz="18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107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779-787</a:t>
                      </a:r>
                      <a:endParaRPr lang="zh-CN" alt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0" dirty="0" smtClean="0">
                          <a:solidFill>
                            <a:srgbClr val="FF0000"/>
                          </a:solidFill>
                        </a:rPr>
                        <a:t>wireless  remote control in civilian equipment</a:t>
                      </a:r>
                      <a:r>
                        <a:rPr lang="en-US" altLang="zh-CN" b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b="0" dirty="0" smtClean="0">
                          <a:solidFill>
                            <a:srgbClr val="FF0000"/>
                          </a:solidFill>
                        </a:rPr>
                        <a:t>(excluding toys</a:t>
                      </a:r>
                      <a:r>
                        <a:rPr lang="en-US" altLang="zh-CN" b="0" baseline="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zh-CN" altLang="en-US" sz="18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dirty="0" smtClean="0">
                          <a:solidFill>
                            <a:srgbClr val="FF0000"/>
                          </a:solidFill>
                        </a:rPr>
                        <a:t>10 </a:t>
                      </a:r>
                      <a:endParaRPr lang="zh-CN" altLang="en-US" sz="18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dirty="0" smtClean="0">
                          <a:solidFill>
                            <a:srgbClr val="FF0000"/>
                          </a:solidFill>
                        </a:rPr>
                        <a:t>No limitation</a:t>
                      </a:r>
                      <a:endParaRPr lang="zh-CN" altLang="en-US" sz="18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Daning Gong, CATR</a:t>
            </a:r>
            <a:endParaRPr lang="en-US"/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4291589" y="6477000"/>
            <a:ext cx="4328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dirty="0">
                <a:cs typeface="+mn-cs"/>
              </a:rPr>
              <a:t>Slide </a:t>
            </a:r>
            <a:r>
              <a:rPr lang="en-US" dirty="0" smtClean="0">
                <a:cs typeface="+mn-cs"/>
              </a:rPr>
              <a:t>3</a:t>
            </a:r>
            <a:endParaRPr lang="en-US" dirty="0">
              <a:cs typeface="+mn-cs"/>
            </a:endParaRP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2601"/>
            <a:ext cx="105804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Sept.,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Considerations of Band and Channelization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altLang="zh-CN" dirty="0" smtClean="0"/>
              <a:t>Band 1:  </a:t>
            </a:r>
            <a:r>
              <a:rPr lang="en-US" altLang="zh-CN" dirty="0" smtClean="0"/>
              <a:t>779-787MHz </a:t>
            </a:r>
            <a:r>
              <a:rPr lang="en-US" altLang="zh-CN" dirty="0" smtClean="0"/>
              <a:t>[2]</a:t>
            </a:r>
          </a:p>
          <a:p>
            <a:pPr lvl="1"/>
            <a:r>
              <a:rPr lang="en-US" altLang="zh-CN" dirty="0" smtClean="0"/>
              <a:t>8MHz, 1/2/4/8MHz Channel </a:t>
            </a:r>
            <a:r>
              <a:rPr lang="en-US" altLang="zh-CN" dirty="0" err="1" smtClean="0"/>
              <a:t>bandwith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high data rate </a:t>
            </a:r>
            <a:r>
              <a:rPr lang="en-US" altLang="zh-CN" dirty="0" smtClean="0"/>
              <a:t>applications have priority</a:t>
            </a:r>
            <a:endParaRPr lang="en-US" altLang="zh-CN" dirty="0" smtClean="0"/>
          </a:p>
          <a:p>
            <a:r>
              <a:rPr lang="en-US" altLang="zh-CN" dirty="0" smtClean="0"/>
              <a:t>Band 2:  755-779MHz </a:t>
            </a:r>
          </a:p>
          <a:p>
            <a:pPr lvl="1"/>
            <a:r>
              <a:rPr lang="en-US" altLang="zh-CN" dirty="0" smtClean="0"/>
              <a:t>24MHz, chosen </a:t>
            </a:r>
            <a:r>
              <a:rPr lang="en-US" altLang="zh-CN" dirty="0" smtClean="0"/>
              <a:t>from 614-787MHz, 1MHz channel </a:t>
            </a:r>
            <a:r>
              <a:rPr lang="en-US" altLang="zh-CN" dirty="0" err="1" smtClean="0"/>
              <a:t>bandwith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low </a:t>
            </a:r>
            <a:r>
              <a:rPr lang="en-US" altLang="zh-CN" dirty="0" smtClean="0"/>
              <a:t>data rate applications have priority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Reason to use 755-779MHz</a:t>
            </a:r>
          </a:p>
          <a:p>
            <a:pPr lvl="2"/>
            <a:r>
              <a:rPr lang="en-US" altLang="zh-CN" dirty="0" smtClean="0"/>
              <a:t>This band can be used for 11ah under Chinese regulation constrains</a:t>
            </a:r>
          </a:p>
          <a:p>
            <a:pPr lvl="2"/>
            <a:r>
              <a:rPr lang="en-US" altLang="zh-CN" dirty="0" smtClean="0"/>
              <a:t>More channels for </a:t>
            </a:r>
            <a:r>
              <a:rPr lang="en-US" altLang="zh-CN" dirty="0" smtClean="0"/>
              <a:t>11ah, </a:t>
            </a:r>
            <a:r>
              <a:rPr lang="en-US" altLang="zh-CN" dirty="0" smtClean="0"/>
              <a:t>improve </a:t>
            </a:r>
            <a:r>
              <a:rPr lang="en-US" altLang="zh-CN" dirty="0" smtClean="0"/>
              <a:t>performance</a:t>
            </a:r>
          </a:p>
          <a:p>
            <a:pPr lvl="2"/>
            <a:r>
              <a:rPr lang="en-US" altLang="zh-CN" dirty="0" smtClean="0"/>
              <a:t>This band is consecutive </a:t>
            </a:r>
            <a:r>
              <a:rPr lang="en-US" altLang="zh-CN" dirty="0" smtClean="0"/>
              <a:t>with band </a:t>
            </a:r>
            <a:r>
              <a:rPr lang="en-US" altLang="zh-CN" dirty="0" smtClean="0"/>
              <a:t>1, which lead to altogether 32 consecutive channels of 1MHz, easy to design</a:t>
            </a:r>
          </a:p>
          <a:p>
            <a:pPr lvl="2"/>
            <a:endParaRPr lang="en-US" altLang="zh-CN" b="1" dirty="0" smtClean="0">
              <a:solidFill>
                <a:srgbClr val="FF0000"/>
              </a:solidFill>
            </a:endParaRPr>
          </a:p>
          <a:p>
            <a:pPr lvl="2"/>
            <a:endParaRPr lang="en-US" altLang="zh-CN" b="1" dirty="0" smtClean="0">
              <a:solidFill>
                <a:srgbClr val="FF0000"/>
              </a:solidFill>
            </a:endParaRPr>
          </a:p>
          <a:p>
            <a:pPr lvl="2"/>
            <a:endParaRPr lang="en-US" altLang="zh-CN" dirty="0" smtClean="0"/>
          </a:p>
          <a:p>
            <a:pPr lvl="2"/>
            <a:endParaRPr lang="en-US" altLang="zh-CN" dirty="0" smtClean="0"/>
          </a:p>
          <a:p>
            <a:pPr lvl="2"/>
            <a:endParaRPr lang="en-US" altLang="zh-CN" dirty="0" smtClean="0"/>
          </a:p>
          <a:p>
            <a:pPr lvl="1"/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pPr lvl="1"/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Sept. 2011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Daning Gong, CATR</a:t>
            </a:r>
            <a:endParaRPr lang="en-US" dirty="0"/>
          </a:p>
        </p:txBody>
      </p:sp>
      <p:sp>
        <p:nvSpPr>
          <p:cNvPr id="6" name="Footer Placeholder 4"/>
          <p:cNvSpPr txBox="1">
            <a:spLocks/>
          </p:cNvSpPr>
          <p:nvPr/>
        </p:nvSpPr>
        <p:spPr bwMode="auto">
          <a:xfrm>
            <a:off x="4291589" y="6477000"/>
            <a:ext cx="4328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dirty="0">
                <a:cs typeface="+mn-cs"/>
              </a:rPr>
              <a:t>Slide </a:t>
            </a:r>
            <a:r>
              <a:rPr lang="en-US" dirty="0" smtClean="0">
                <a:cs typeface="+mn-cs"/>
              </a:rPr>
              <a:t>3</a:t>
            </a:r>
            <a:endParaRPr lang="en-US" dirty="0"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>
                <a:ea typeface="ＭＳ Ｐゴシック" charset="-128"/>
              </a:rPr>
              <a:t>Proposed 11ah Channelization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Sept. 2011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Daning Gong, CATR</a:t>
            </a:r>
            <a:endParaRPr lang="en-US" dirty="0"/>
          </a:p>
        </p:txBody>
      </p:sp>
      <p:sp>
        <p:nvSpPr>
          <p:cNvPr id="6" name="Trapezoid 32"/>
          <p:cNvSpPr/>
          <p:nvPr/>
        </p:nvSpPr>
        <p:spPr bwMode="auto">
          <a:xfrm>
            <a:off x="4757787" y="25908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rapezoid 33"/>
          <p:cNvSpPr/>
          <p:nvPr/>
        </p:nvSpPr>
        <p:spPr bwMode="auto">
          <a:xfrm>
            <a:off x="4986387" y="25908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rapezoid 34"/>
          <p:cNvSpPr/>
          <p:nvPr/>
        </p:nvSpPr>
        <p:spPr bwMode="auto">
          <a:xfrm>
            <a:off x="5214987" y="25908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rapezoid 35"/>
          <p:cNvSpPr/>
          <p:nvPr/>
        </p:nvSpPr>
        <p:spPr bwMode="auto">
          <a:xfrm>
            <a:off x="5443587" y="25908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rapezoid 36"/>
          <p:cNvSpPr/>
          <p:nvPr/>
        </p:nvSpPr>
        <p:spPr bwMode="auto">
          <a:xfrm>
            <a:off x="5672187" y="25908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rapezoid 37"/>
          <p:cNvSpPr/>
          <p:nvPr/>
        </p:nvSpPr>
        <p:spPr bwMode="auto">
          <a:xfrm>
            <a:off x="5900787" y="25908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rapezoid 38"/>
          <p:cNvSpPr/>
          <p:nvPr/>
        </p:nvSpPr>
        <p:spPr bwMode="auto">
          <a:xfrm>
            <a:off x="6129387" y="25908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rapezoid 39"/>
          <p:cNvSpPr/>
          <p:nvPr/>
        </p:nvSpPr>
        <p:spPr bwMode="auto">
          <a:xfrm>
            <a:off x="6357987" y="25908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rapezoid 43"/>
          <p:cNvSpPr/>
          <p:nvPr/>
        </p:nvSpPr>
        <p:spPr bwMode="auto">
          <a:xfrm>
            <a:off x="4757787" y="3048000"/>
            <a:ext cx="4572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5" name="Straight Connector 49"/>
          <p:cNvCxnSpPr/>
          <p:nvPr/>
        </p:nvCxnSpPr>
        <p:spPr bwMode="auto">
          <a:xfrm>
            <a:off x="1149275" y="2366664"/>
            <a:ext cx="3811" cy="258633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Box 15"/>
          <p:cNvSpPr txBox="1"/>
          <p:nvPr/>
        </p:nvSpPr>
        <p:spPr>
          <a:xfrm>
            <a:off x="4495800" y="1905000"/>
            <a:ext cx="5533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779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latin typeface="Arial" pitchFamily="34" charset="0"/>
                <a:cs typeface="Arial" pitchFamily="34" charset="0"/>
              </a:rPr>
              <a:t>MHz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Straight Connector 51"/>
          <p:cNvCxnSpPr/>
          <p:nvPr/>
        </p:nvCxnSpPr>
        <p:spPr bwMode="auto">
          <a:xfrm>
            <a:off x="6586587" y="2371130"/>
            <a:ext cx="42813" cy="265807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TextBox 17"/>
          <p:cNvSpPr txBox="1"/>
          <p:nvPr/>
        </p:nvSpPr>
        <p:spPr>
          <a:xfrm>
            <a:off x="6390929" y="1905000"/>
            <a:ext cx="5533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787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latin typeface="Arial" pitchFamily="34" charset="0"/>
                <a:cs typeface="Arial" pitchFamily="34" charset="0"/>
              </a:rPr>
              <a:t>MHz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7200" y="2667000"/>
            <a:ext cx="6896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 MHz</a:t>
            </a:r>
            <a:endParaRPr lang="en-US" sz="1400" dirty="0"/>
          </a:p>
        </p:txBody>
      </p:sp>
      <p:sp>
        <p:nvSpPr>
          <p:cNvPr id="20" name="Trapezoid 54"/>
          <p:cNvSpPr/>
          <p:nvPr/>
        </p:nvSpPr>
        <p:spPr bwMode="auto">
          <a:xfrm>
            <a:off x="5214987" y="3048000"/>
            <a:ext cx="4572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Trapezoid 55"/>
          <p:cNvSpPr/>
          <p:nvPr/>
        </p:nvSpPr>
        <p:spPr bwMode="auto">
          <a:xfrm>
            <a:off x="5672187" y="3048000"/>
            <a:ext cx="4572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Trapezoid 56"/>
          <p:cNvSpPr/>
          <p:nvPr/>
        </p:nvSpPr>
        <p:spPr bwMode="auto">
          <a:xfrm>
            <a:off x="6129387" y="3048000"/>
            <a:ext cx="4572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63474" y="3121223"/>
            <a:ext cx="6896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 MHz</a:t>
            </a:r>
            <a:endParaRPr lang="en-US" sz="1400" dirty="0"/>
          </a:p>
        </p:txBody>
      </p:sp>
      <p:sp>
        <p:nvSpPr>
          <p:cNvPr id="24" name="Trapezoid 58"/>
          <p:cNvSpPr/>
          <p:nvPr/>
        </p:nvSpPr>
        <p:spPr bwMode="auto">
          <a:xfrm>
            <a:off x="4757787" y="3581400"/>
            <a:ext cx="9144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Trapezoid 59"/>
          <p:cNvSpPr/>
          <p:nvPr/>
        </p:nvSpPr>
        <p:spPr bwMode="auto">
          <a:xfrm>
            <a:off x="5672187" y="3581400"/>
            <a:ext cx="9144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63474" y="3581400"/>
            <a:ext cx="6896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4 MHz</a:t>
            </a:r>
            <a:endParaRPr lang="en-US" sz="1400" dirty="0"/>
          </a:p>
        </p:txBody>
      </p:sp>
      <p:sp>
        <p:nvSpPr>
          <p:cNvPr id="27" name="Trapezoid 61"/>
          <p:cNvSpPr/>
          <p:nvPr/>
        </p:nvSpPr>
        <p:spPr bwMode="auto">
          <a:xfrm>
            <a:off x="4757787" y="4038600"/>
            <a:ext cx="18288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63474" y="4038600"/>
            <a:ext cx="6896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8 MHz</a:t>
            </a:r>
            <a:endParaRPr lang="en-US" sz="1400" dirty="0"/>
          </a:p>
        </p:txBody>
      </p:sp>
      <p:cxnSp>
        <p:nvCxnSpPr>
          <p:cNvPr id="29" name="Straight Connector 49"/>
          <p:cNvCxnSpPr/>
          <p:nvPr/>
        </p:nvCxnSpPr>
        <p:spPr bwMode="auto">
          <a:xfrm flipH="1">
            <a:off x="4734486" y="2362200"/>
            <a:ext cx="14992" cy="259080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Trapezoid 32"/>
          <p:cNvSpPr/>
          <p:nvPr/>
        </p:nvSpPr>
        <p:spPr bwMode="auto">
          <a:xfrm>
            <a:off x="1153086" y="25908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Trapezoid 33"/>
          <p:cNvSpPr/>
          <p:nvPr/>
        </p:nvSpPr>
        <p:spPr bwMode="auto">
          <a:xfrm>
            <a:off x="1381686" y="25908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Trapezoid 34"/>
          <p:cNvSpPr/>
          <p:nvPr/>
        </p:nvSpPr>
        <p:spPr bwMode="auto">
          <a:xfrm>
            <a:off x="3362886" y="25908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Trapezoid 35"/>
          <p:cNvSpPr/>
          <p:nvPr/>
        </p:nvSpPr>
        <p:spPr bwMode="auto">
          <a:xfrm>
            <a:off x="3591486" y="25908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rapezoid 36"/>
          <p:cNvSpPr/>
          <p:nvPr/>
        </p:nvSpPr>
        <p:spPr bwMode="auto">
          <a:xfrm>
            <a:off x="3820086" y="25908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Trapezoid 37"/>
          <p:cNvSpPr/>
          <p:nvPr/>
        </p:nvSpPr>
        <p:spPr bwMode="auto">
          <a:xfrm>
            <a:off x="4048686" y="25908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Trapezoid 38"/>
          <p:cNvSpPr/>
          <p:nvPr/>
        </p:nvSpPr>
        <p:spPr bwMode="auto">
          <a:xfrm>
            <a:off x="4277286" y="25908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Trapezoid 39"/>
          <p:cNvSpPr/>
          <p:nvPr/>
        </p:nvSpPr>
        <p:spPr bwMode="auto">
          <a:xfrm>
            <a:off x="4505886" y="25908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48286" y="1905000"/>
            <a:ext cx="5533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755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latin typeface="Arial" pitchFamily="34" charset="0"/>
                <a:cs typeface="Arial" pitchFamily="34" charset="0"/>
              </a:rPr>
              <a:t>MHz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362200" y="4658380"/>
            <a:ext cx="1381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max </a:t>
            </a:r>
            <a:r>
              <a:rPr lang="en-US" altLang="zh-CN" sz="1400" dirty="0" err="1" smtClean="0"/>
              <a:t>e.r.p</a:t>
            </a:r>
            <a:r>
              <a:rPr lang="en-US" altLang="zh-CN" sz="1400" dirty="0" smtClean="0"/>
              <a:t>. 5 </a:t>
            </a:r>
            <a:r>
              <a:rPr lang="en-US" altLang="zh-CN" sz="1400" dirty="0" err="1" smtClean="0"/>
              <a:t>mW</a:t>
            </a:r>
            <a:endParaRPr lang="en-US" altLang="zh-CN" sz="1400" dirty="0"/>
          </a:p>
        </p:txBody>
      </p:sp>
      <p:sp>
        <p:nvSpPr>
          <p:cNvPr id="43" name="TextBox 42"/>
          <p:cNvSpPr txBox="1"/>
          <p:nvPr/>
        </p:nvSpPr>
        <p:spPr>
          <a:xfrm>
            <a:off x="4886886" y="4658380"/>
            <a:ext cx="14716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max </a:t>
            </a:r>
            <a:r>
              <a:rPr lang="en-US" altLang="zh-CN" sz="1400" dirty="0" err="1" smtClean="0"/>
              <a:t>e.r.p</a:t>
            </a:r>
            <a:r>
              <a:rPr lang="en-US" altLang="zh-CN" sz="1400" dirty="0" smtClean="0"/>
              <a:t>. 10 </a:t>
            </a:r>
            <a:r>
              <a:rPr lang="en-US" altLang="zh-CN" sz="1400" dirty="0" err="1" smtClean="0"/>
              <a:t>mW</a:t>
            </a:r>
            <a:endParaRPr lang="en-US" altLang="zh-CN" sz="1400" dirty="0" smtClean="0"/>
          </a:p>
        </p:txBody>
      </p:sp>
      <p:sp>
        <p:nvSpPr>
          <p:cNvPr id="51" name="矩形 50"/>
          <p:cNvSpPr/>
          <p:nvPr/>
        </p:nvSpPr>
        <p:spPr>
          <a:xfrm>
            <a:off x="2286000" y="51816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l"/>
              <a:defRPr/>
            </a:pPr>
            <a:r>
              <a:rPr lang="en-US" altLang="ja-JP" sz="1800" dirty="0" smtClean="0">
                <a:ea typeface="ＭＳ Ｐゴシック" pitchFamily="50" charset="-128"/>
              </a:rPr>
              <a:t> </a:t>
            </a:r>
            <a:r>
              <a:rPr lang="en-US" altLang="ja-JP" sz="1800" dirty="0" smtClean="0">
                <a:ea typeface="ＭＳ Ｐゴシック" pitchFamily="50" charset="-128"/>
              </a:rPr>
              <a:t>32</a:t>
            </a:r>
            <a:r>
              <a:rPr lang="en-US" altLang="ja-JP" sz="1800" dirty="0" smtClean="0">
                <a:ea typeface="ＭＳ Ｐゴシック" pitchFamily="50" charset="-128"/>
              </a:rPr>
              <a:t> </a:t>
            </a:r>
            <a:r>
              <a:rPr lang="en-US" altLang="ja-JP" sz="1800" dirty="0" smtClean="0">
                <a:ea typeface="ＭＳ Ｐゴシック" pitchFamily="50" charset="-128"/>
              </a:rPr>
              <a:t>channels of 1MHz</a:t>
            </a:r>
          </a:p>
          <a:p>
            <a:pPr algn="just">
              <a:buFont typeface="Wingdings" pitchFamily="2" charset="2"/>
              <a:buChar char="l"/>
              <a:defRPr/>
            </a:pPr>
            <a:r>
              <a:rPr lang="en-US" altLang="ja-JP" sz="1800" dirty="0" smtClean="0">
                <a:ea typeface="ＭＳ Ｐゴシック" pitchFamily="50" charset="-128"/>
              </a:rPr>
              <a:t> 4 channels of 2MHz</a:t>
            </a:r>
          </a:p>
          <a:p>
            <a:pPr algn="just">
              <a:buFont typeface="Wingdings" pitchFamily="2" charset="2"/>
              <a:buChar char="l"/>
              <a:defRPr/>
            </a:pPr>
            <a:r>
              <a:rPr lang="en-US" altLang="ja-JP" sz="1800" dirty="0" smtClean="0">
                <a:ea typeface="ＭＳ Ｐゴシック" pitchFamily="50" charset="-128"/>
              </a:rPr>
              <a:t> 2 channels of 4MHz </a:t>
            </a:r>
          </a:p>
          <a:p>
            <a:pPr algn="just">
              <a:buFont typeface="Wingdings" pitchFamily="2" charset="2"/>
              <a:buChar char="l"/>
              <a:defRPr/>
            </a:pPr>
            <a:r>
              <a:rPr lang="en-US" altLang="ja-JP" sz="1800" dirty="0" smtClean="0">
                <a:ea typeface="ＭＳ Ｐゴシック" pitchFamily="50" charset="-128"/>
              </a:rPr>
              <a:t> 1 channels of 8MHz</a:t>
            </a:r>
          </a:p>
        </p:txBody>
      </p:sp>
      <p:sp>
        <p:nvSpPr>
          <p:cNvPr id="52" name="Footer Placeholder 4"/>
          <p:cNvSpPr txBox="1">
            <a:spLocks/>
          </p:cNvSpPr>
          <p:nvPr/>
        </p:nvSpPr>
        <p:spPr bwMode="auto">
          <a:xfrm>
            <a:off x="4291589" y="6477000"/>
            <a:ext cx="4328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dirty="0">
                <a:cs typeface="+mn-cs"/>
              </a:rPr>
              <a:t>Slide </a:t>
            </a:r>
            <a:r>
              <a:rPr lang="en-US" dirty="0" smtClean="0">
                <a:cs typeface="+mn-cs"/>
              </a:rPr>
              <a:t>4</a:t>
            </a:r>
            <a:endParaRPr lang="en-US" dirty="0">
              <a:cs typeface="+mn-cs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667000" y="26670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…….</a:t>
            </a:r>
            <a:endParaRPr lang="zh-CN" altLang="en-US" dirty="0"/>
          </a:p>
        </p:txBody>
      </p:sp>
      <p:sp>
        <p:nvSpPr>
          <p:cNvPr id="44" name="Trapezoid 34"/>
          <p:cNvSpPr/>
          <p:nvPr/>
        </p:nvSpPr>
        <p:spPr bwMode="auto">
          <a:xfrm>
            <a:off x="1618344" y="25908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Trapezoid 35"/>
          <p:cNvSpPr/>
          <p:nvPr/>
        </p:nvSpPr>
        <p:spPr bwMode="auto">
          <a:xfrm>
            <a:off x="1846944" y="25908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2057400" y="2133600"/>
            <a:ext cx="151515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ea typeface="ＭＳ Ｐゴシック" pitchFamily="50" charset="-128"/>
              </a:rPr>
              <a:t>24 channels </a:t>
            </a:r>
            <a:r>
              <a:rPr lang="en-US" altLang="ja-JP" dirty="0" smtClean="0">
                <a:ea typeface="ＭＳ Ｐゴシック" pitchFamily="50" charset="-128"/>
              </a:rPr>
              <a:t>of 1MHz</a:t>
            </a:r>
            <a:endParaRPr lang="zh-CN" altLang="en-US" dirty="0"/>
          </a:p>
        </p:txBody>
      </p:sp>
      <p:sp>
        <p:nvSpPr>
          <p:cNvPr id="47" name="矩形 46"/>
          <p:cNvSpPr/>
          <p:nvPr/>
        </p:nvSpPr>
        <p:spPr>
          <a:xfrm>
            <a:off x="4953000" y="2133600"/>
            <a:ext cx="143821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ea typeface="ＭＳ Ｐゴシック" pitchFamily="50" charset="-128"/>
              </a:rPr>
              <a:t>8</a:t>
            </a:r>
            <a:r>
              <a:rPr lang="en-US" altLang="ja-JP" dirty="0" smtClean="0">
                <a:ea typeface="ＭＳ Ｐゴシック" pitchFamily="50" charset="-128"/>
              </a:rPr>
              <a:t> channels </a:t>
            </a:r>
            <a:r>
              <a:rPr lang="en-US" altLang="ja-JP" dirty="0" smtClean="0">
                <a:ea typeface="ＭＳ Ｐゴシック" pitchFamily="50" charset="-128"/>
              </a:rPr>
              <a:t>of 1MHz</a:t>
            </a:r>
            <a:endParaRPr lang="zh-CN" altLang="en-US" dirty="0"/>
          </a:p>
        </p:txBody>
      </p:sp>
      <p:sp>
        <p:nvSpPr>
          <p:cNvPr id="48" name="Trapezoid 34"/>
          <p:cNvSpPr/>
          <p:nvPr/>
        </p:nvSpPr>
        <p:spPr bwMode="auto">
          <a:xfrm>
            <a:off x="2086428" y="25908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Trapezoid 35"/>
          <p:cNvSpPr/>
          <p:nvPr/>
        </p:nvSpPr>
        <p:spPr bwMode="auto">
          <a:xfrm>
            <a:off x="2315028" y="25908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700088"/>
            <a:ext cx="7772400" cy="671512"/>
          </a:xfrm>
        </p:spPr>
        <p:txBody>
          <a:bodyPr/>
          <a:lstStyle/>
          <a:p>
            <a:r>
              <a:rPr lang="en-US" sz="2800" dirty="0" smtClean="0"/>
              <a:t>Reference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40124" y="6475412"/>
            <a:ext cx="1903876" cy="38258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Daning Gong, CATR</a:t>
            </a:r>
            <a:endParaRPr lang="en-US" dirty="0"/>
          </a:p>
        </p:txBody>
      </p:sp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4291589" y="6477000"/>
            <a:ext cx="4328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dirty="0">
                <a:cs typeface="+mn-cs"/>
              </a:rPr>
              <a:t>Slide </a:t>
            </a:r>
            <a:r>
              <a:rPr lang="en-US" dirty="0" smtClean="0">
                <a:cs typeface="+mn-cs"/>
              </a:rPr>
              <a:t>5</a:t>
            </a:r>
            <a:endParaRPr lang="en-US" dirty="0">
              <a:cs typeface="+mn-cs"/>
            </a:endParaRPr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11-11-0957-03-00ah-China-s1g-spectrum-regulations-v1</a:t>
            </a:r>
          </a:p>
          <a:p>
            <a:r>
              <a:rPr lang="en-US" altLang="zh-CN" dirty="0" smtClean="0"/>
              <a:t>11-11-1296-01-00ah-potential-channelization-for-11ah</a:t>
            </a:r>
            <a:endParaRPr lang="zh-CN" altLang="en-US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2601"/>
            <a:ext cx="105804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Sept.,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25551</TotalTime>
  <Words>403</Words>
  <Application>Microsoft Office PowerPoint</Application>
  <PresentationFormat>全屏显示(4:3)</PresentationFormat>
  <Paragraphs>135</Paragraphs>
  <Slides>6</Slides>
  <Notes>3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802-11-Submission</vt:lpstr>
      <vt:lpstr>11ah Channelization of China</vt:lpstr>
      <vt:lpstr>Outline</vt:lpstr>
      <vt:lpstr>Context: Potential 11ah Band and Regulations of China [1] </vt:lpstr>
      <vt:lpstr>Considerations of Band and Channelization</vt:lpstr>
      <vt:lpstr>Proposed 11ah Channelization</vt:lpstr>
      <vt:lpstr>Reference </vt:lpstr>
    </vt:vector>
  </TitlesOfParts>
  <Company>AT&amp;T Labs Research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GDN</cp:lastModifiedBy>
  <cp:revision>667</cp:revision>
  <cp:lastPrinted>1998-02-10T13:28:06Z</cp:lastPrinted>
  <dcterms:created xsi:type="dcterms:W3CDTF">2007-05-21T21:00:37Z</dcterms:created>
  <dcterms:modified xsi:type="dcterms:W3CDTF">2011-09-22T01:59:50Z</dcterms:modified>
</cp:coreProperties>
</file>