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301" r:id="rId4"/>
    <p:sldId id="308" r:id="rId5"/>
    <p:sldId id="307" r:id="rId6"/>
    <p:sldId id="28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89154" autoAdjust="0"/>
  </p:normalViewPr>
  <p:slideViewPr>
    <p:cSldViewPr>
      <p:cViewPr varScale="1">
        <p:scale>
          <a:sx n="66" d="100"/>
          <a:sy n="66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3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Sept.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903886" cy="1539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2"/>
            <a:ext cx="1675285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802.11-11/1320r1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.bo1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eorge.Calcev@huawei.com" TargetMode="External"/><Relationship Id="rId4" Type="http://schemas.openxmlformats.org/officeDocument/2006/relationships/hyperlink" Target="mailto:zhang.dezhi2@zte.com.c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2"/>
            <a:ext cx="1903879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11ah Channelization of China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2011-09-21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09600" y="2571750"/>
          <a:ext cx="7924799" cy="3371850"/>
        </p:xfrm>
        <a:graphic>
          <a:graphicData uri="http://schemas.openxmlformats.org/drawingml/2006/table">
            <a:tbl>
              <a:tblPr/>
              <a:tblGrid>
                <a:gridCol w="1404209"/>
                <a:gridCol w="1616165"/>
                <a:gridCol w="1439534"/>
                <a:gridCol w="1566119"/>
                <a:gridCol w="1898772"/>
              </a:tblGrid>
              <a:tr h="295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Name</a:t>
                      </a:r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Affiliations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Address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Phone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email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Daning Gong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86-01-62300156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Gongdaning@catr.cn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Zhendong Luo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zh-CN" altLang="zh-CN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86-01-62300171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Luozhendong@catr.cn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5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Siyang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Liu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86-01-62300174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liusiyang@catr.cn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42"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Building #10 Sth Tangyan Rd.,Xi'an, China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86-29-88723501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3"/>
                        </a:rPr>
                        <a:t>sun.bo1@zte.com.cn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Dezhi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Zhang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E3048,Bibo </a:t>
                      </a: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Road,Pudong,Shanghai,China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+8613816335629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4"/>
                        </a:rPr>
                        <a:t>zhang.dezhi2@zte.com.cn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George Calcev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Huawei Technologies Co., Ltd.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3601 Algonquin Road, Suite 1000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Rolling Meadows,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IL 60008,  USA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5"/>
                        </a:rPr>
                        <a:t>George.Calcev@huawei.com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675280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pPr algn="just">
              <a:defRPr/>
            </a:pPr>
            <a:r>
              <a:rPr lang="en-US" altLang="ja-JP" dirty="0" smtClean="0">
                <a:ea typeface="ＭＳ Ｐゴシック" pitchFamily="50" charset="-128"/>
              </a:rPr>
              <a:t>This document proposes 11ah channelization of China for discussion.</a:t>
            </a:r>
          </a:p>
          <a:p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 smtClean="0"/>
              <a:t>Context: Potential 11ah Band and Regulations of </a:t>
            </a:r>
            <a:r>
              <a:rPr lang="en-US" altLang="zh-CN" sz="2800" dirty="0" smtClean="0"/>
              <a:t>China [1] </a:t>
            </a: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620000" cy="4631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2590800"/>
                <a:gridCol w="1579857"/>
                <a:gridCol w="1468143"/>
              </a:tblGrid>
              <a:tr h="11582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Frequency Band (MHz)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Device Category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Power (</a:t>
                      </a:r>
                      <a:r>
                        <a:rPr lang="en-US" altLang="zh-CN" sz="2000" baseline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BW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957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>
                          <a:solidFill>
                            <a:schemeClr val="tx1"/>
                          </a:solidFill>
                        </a:rPr>
                        <a:t>wireless  remote control in civilian equipment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8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wireless microphone,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wireless civilian measuring equipment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470-566 ,</a:t>
                      </a:r>
                      <a:r>
                        <a:rPr lang="en-US" altLang="zh-CN" sz="1800" b="1" dirty="0" smtClean="0">
                          <a:solidFill>
                            <a:srgbClr val="FF0000"/>
                          </a:solidFill>
                        </a:rPr>
                        <a:t>614-787</a:t>
                      </a:r>
                      <a:endParaRPr lang="zh-CN" alt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general wireless remote control device</a:t>
                      </a:r>
                      <a:r>
                        <a:rPr lang="en-US" altLang="zh-CN" b="0" dirty="0" smtClean="0">
                          <a:solidFill>
                            <a:srgbClr val="FF0000"/>
                          </a:solidFill>
                        </a:rPr>
                        <a:t>(excluding toys</a:t>
                      </a:r>
                      <a:r>
                        <a:rPr lang="en-US" altLang="zh-CN" b="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1MHz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 smtClean="0">
                          <a:solidFill>
                            <a:srgbClr val="FF0000"/>
                          </a:solidFill>
                        </a:rPr>
                        <a:t>wireless  remote control in civilian equipment</a:t>
                      </a:r>
                      <a:r>
                        <a:rPr lang="en-US" altLang="zh-CN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b="0" dirty="0" smtClean="0">
                          <a:solidFill>
                            <a:srgbClr val="FF0000"/>
                          </a:solidFill>
                        </a:rPr>
                        <a:t>(excluding toys</a:t>
                      </a:r>
                      <a:r>
                        <a:rPr lang="en-US" altLang="zh-CN" b="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No limitation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Considerations of Band and Channelization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Band 1:  </a:t>
            </a:r>
            <a:r>
              <a:rPr lang="en-US" altLang="zh-CN" dirty="0" smtClean="0"/>
              <a:t>779-787MHz </a:t>
            </a:r>
            <a:r>
              <a:rPr lang="en-US" altLang="zh-CN" dirty="0" smtClean="0"/>
              <a:t>[2]</a:t>
            </a:r>
          </a:p>
          <a:p>
            <a:pPr lvl="1"/>
            <a:r>
              <a:rPr lang="en-US" altLang="zh-CN" dirty="0" smtClean="0"/>
              <a:t>8MHz, 1/2/4/8MHz Channel </a:t>
            </a:r>
            <a:r>
              <a:rPr lang="en-US" altLang="zh-CN" dirty="0" err="1" smtClean="0"/>
              <a:t>bandwith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high data rate </a:t>
            </a:r>
            <a:r>
              <a:rPr lang="en-US" altLang="zh-CN" dirty="0" smtClean="0"/>
              <a:t>applications have priority</a:t>
            </a:r>
            <a:endParaRPr lang="en-US" altLang="zh-CN" dirty="0" smtClean="0"/>
          </a:p>
          <a:p>
            <a:r>
              <a:rPr lang="en-US" altLang="zh-CN" dirty="0" smtClean="0"/>
              <a:t>Band 2:  755-779MHz </a:t>
            </a:r>
          </a:p>
          <a:p>
            <a:pPr lvl="1"/>
            <a:r>
              <a:rPr lang="en-US" altLang="zh-CN" dirty="0" smtClean="0"/>
              <a:t>24MHz, chosen </a:t>
            </a:r>
            <a:r>
              <a:rPr lang="en-US" altLang="zh-CN" dirty="0" smtClean="0"/>
              <a:t>from 614-787MHz, 1MHz channel </a:t>
            </a:r>
            <a:r>
              <a:rPr lang="en-US" altLang="zh-CN" dirty="0" err="1" smtClean="0"/>
              <a:t>bandwith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low </a:t>
            </a:r>
            <a:r>
              <a:rPr lang="en-US" altLang="zh-CN" dirty="0" smtClean="0"/>
              <a:t>data rate applications have priority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Reason to use 755-779MHz</a:t>
            </a:r>
          </a:p>
          <a:p>
            <a:pPr lvl="2"/>
            <a:r>
              <a:rPr lang="en-US" altLang="zh-CN" dirty="0" smtClean="0"/>
              <a:t>This band can be used for 11ah under Chinese regulation constrains</a:t>
            </a:r>
          </a:p>
          <a:p>
            <a:pPr lvl="2"/>
            <a:r>
              <a:rPr lang="en-US" altLang="zh-CN" dirty="0" smtClean="0"/>
              <a:t>More channels for </a:t>
            </a:r>
            <a:r>
              <a:rPr lang="en-US" altLang="zh-CN" dirty="0" smtClean="0"/>
              <a:t>11ah, </a:t>
            </a:r>
            <a:r>
              <a:rPr lang="en-US" altLang="zh-CN" dirty="0" smtClean="0"/>
              <a:t>improve </a:t>
            </a:r>
            <a:r>
              <a:rPr lang="en-US" altLang="zh-CN" dirty="0" smtClean="0"/>
              <a:t>performance</a:t>
            </a:r>
          </a:p>
          <a:p>
            <a:pPr lvl="2"/>
            <a:r>
              <a:rPr lang="en-US" altLang="zh-CN" dirty="0" smtClean="0"/>
              <a:t>This band is consecutive </a:t>
            </a:r>
            <a:r>
              <a:rPr lang="en-US" altLang="zh-CN" dirty="0" smtClean="0"/>
              <a:t>with band </a:t>
            </a:r>
            <a:r>
              <a:rPr lang="en-US" altLang="zh-CN" dirty="0" smtClean="0"/>
              <a:t>1, which lead to altogether 32 consecutive channels of 1MHz, easy to design</a:t>
            </a:r>
          </a:p>
          <a:p>
            <a:pPr lvl="2"/>
            <a:endParaRPr lang="en-US" altLang="zh-CN" b="1" dirty="0" smtClean="0">
              <a:solidFill>
                <a:srgbClr val="FF0000"/>
              </a:solidFill>
            </a:endParaRPr>
          </a:p>
          <a:p>
            <a:pPr lvl="2"/>
            <a:endParaRPr lang="en-US" altLang="zh-CN" b="1" dirty="0" smtClean="0">
              <a:solidFill>
                <a:srgbClr val="FF0000"/>
              </a:solidFill>
            </a:endParaRPr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ＭＳ Ｐゴシック" charset="-128"/>
              </a:rPr>
              <a:t>Proposed 11ah Channelization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  <p:sp>
        <p:nvSpPr>
          <p:cNvPr id="6" name="Trapezoid 32"/>
          <p:cNvSpPr/>
          <p:nvPr/>
        </p:nvSpPr>
        <p:spPr bwMode="auto">
          <a:xfrm>
            <a:off x="47577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rapezoid 33"/>
          <p:cNvSpPr/>
          <p:nvPr/>
        </p:nvSpPr>
        <p:spPr bwMode="auto">
          <a:xfrm>
            <a:off x="49863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34"/>
          <p:cNvSpPr/>
          <p:nvPr/>
        </p:nvSpPr>
        <p:spPr bwMode="auto">
          <a:xfrm>
            <a:off x="52149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rapezoid 35"/>
          <p:cNvSpPr/>
          <p:nvPr/>
        </p:nvSpPr>
        <p:spPr bwMode="auto">
          <a:xfrm>
            <a:off x="54435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rapezoid 36"/>
          <p:cNvSpPr/>
          <p:nvPr/>
        </p:nvSpPr>
        <p:spPr bwMode="auto">
          <a:xfrm>
            <a:off x="56721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rapezoid 37"/>
          <p:cNvSpPr/>
          <p:nvPr/>
        </p:nvSpPr>
        <p:spPr bwMode="auto">
          <a:xfrm>
            <a:off x="59007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rapezoid 38"/>
          <p:cNvSpPr/>
          <p:nvPr/>
        </p:nvSpPr>
        <p:spPr bwMode="auto">
          <a:xfrm>
            <a:off x="61293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rapezoid 39"/>
          <p:cNvSpPr/>
          <p:nvPr/>
        </p:nvSpPr>
        <p:spPr bwMode="auto">
          <a:xfrm>
            <a:off x="63579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rapezoid 43"/>
          <p:cNvSpPr/>
          <p:nvPr/>
        </p:nvSpPr>
        <p:spPr bwMode="auto">
          <a:xfrm>
            <a:off x="47577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49"/>
          <p:cNvCxnSpPr/>
          <p:nvPr/>
        </p:nvCxnSpPr>
        <p:spPr bwMode="auto">
          <a:xfrm>
            <a:off x="1149275" y="2366664"/>
            <a:ext cx="3811" cy="25863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495800" y="1905000"/>
            <a:ext cx="55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779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51"/>
          <p:cNvCxnSpPr/>
          <p:nvPr/>
        </p:nvCxnSpPr>
        <p:spPr bwMode="auto">
          <a:xfrm>
            <a:off x="6586587" y="2371130"/>
            <a:ext cx="42813" cy="2658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390929" y="1905000"/>
            <a:ext cx="55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787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2667000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 MHz</a:t>
            </a:r>
            <a:endParaRPr lang="en-US" sz="1400" dirty="0"/>
          </a:p>
        </p:txBody>
      </p:sp>
      <p:sp>
        <p:nvSpPr>
          <p:cNvPr id="20" name="Trapezoid 54"/>
          <p:cNvSpPr/>
          <p:nvPr/>
        </p:nvSpPr>
        <p:spPr bwMode="auto">
          <a:xfrm>
            <a:off x="52149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rapezoid 55"/>
          <p:cNvSpPr/>
          <p:nvPr/>
        </p:nvSpPr>
        <p:spPr bwMode="auto">
          <a:xfrm>
            <a:off x="56721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rapezoid 56"/>
          <p:cNvSpPr/>
          <p:nvPr/>
        </p:nvSpPr>
        <p:spPr bwMode="auto">
          <a:xfrm>
            <a:off x="61293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474" y="3121223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 MHz</a:t>
            </a:r>
            <a:endParaRPr lang="en-US" sz="1400" dirty="0"/>
          </a:p>
        </p:txBody>
      </p:sp>
      <p:sp>
        <p:nvSpPr>
          <p:cNvPr id="24" name="Trapezoid 58"/>
          <p:cNvSpPr/>
          <p:nvPr/>
        </p:nvSpPr>
        <p:spPr bwMode="auto">
          <a:xfrm>
            <a:off x="4757787" y="3581400"/>
            <a:ext cx="914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rapezoid 59"/>
          <p:cNvSpPr/>
          <p:nvPr/>
        </p:nvSpPr>
        <p:spPr bwMode="auto">
          <a:xfrm>
            <a:off x="5672187" y="3581400"/>
            <a:ext cx="914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3474" y="3581400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 MHz</a:t>
            </a:r>
            <a:endParaRPr lang="en-US" sz="1400" dirty="0"/>
          </a:p>
        </p:txBody>
      </p:sp>
      <p:sp>
        <p:nvSpPr>
          <p:cNvPr id="27" name="Trapezoid 61"/>
          <p:cNvSpPr/>
          <p:nvPr/>
        </p:nvSpPr>
        <p:spPr bwMode="auto">
          <a:xfrm>
            <a:off x="4757787" y="4038600"/>
            <a:ext cx="1828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3474" y="4038600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 MHz</a:t>
            </a:r>
            <a:endParaRPr lang="en-US" sz="1400" dirty="0"/>
          </a:p>
        </p:txBody>
      </p:sp>
      <p:cxnSp>
        <p:nvCxnSpPr>
          <p:cNvPr id="29" name="Straight Connector 49"/>
          <p:cNvCxnSpPr/>
          <p:nvPr/>
        </p:nvCxnSpPr>
        <p:spPr bwMode="auto">
          <a:xfrm flipH="1">
            <a:off x="4734486" y="2362200"/>
            <a:ext cx="14992" cy="25908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rapezoid 32"/>
          <p:cNvSpPr/>
          <p:nvPr/>
        </p:nvSpPr>
        <p:spPr bwMode="auto">
          <a:xfrm>
            <a:off x="11530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rapezoid 33"/>
          <p:cNvSpPr/>
          <p:nvPr/>
        </p:nvSpPr>
        <p:spPr bwMode="auto">
          <a:xfrm>
            <a:off x="13816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rapezoid 34"/>
          <p:cNvSpPr/>
          <p:nvPr/>
        </p:nvSpPr>
        <p:spPr bwMode="auto">
          <a:xfrm>
            <a:off x="33628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rapezoid 35"/>
          <p:cNvSpPr/>
          <p:nvPr/>
        </p:nvSpPr>
        <p:spPr bwMode="auto">
          <a:xfrm>
            <a:off x="35914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rapezoid 36"/>
          <p:cNvSpPr/>
          <p:nvPr/>
        </p:nvSpPr>
        <p:spPr bwMode="auto">
          <a:xfrm>
            <a:off x="38200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rapezoid 37"/>
          <p:cNvSpPr/>
          <p:nvPr/>
        </p:nvSpPr>
        <p:spPr bwMode="auto">
          <a:xfrm>
            <a:off x="40486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rapezoid 38"/>
          <p:cNvSpPr/>
          <p:nvPr/>
        </p:nvSpPr>
        <p:spPr bwMode="auto">
          <a:xfrm>
            <a:off x="42772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rapezoid 39"/>
          <p:cNvSpPr/>
          <p:nvPr/>
        </p:nvSpPr>
        <p:spPr bwMode="auto">
          <a:xfrm>
            <a:off x="45058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48286" y="1905000"/>
            <a:ext cx="55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755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62200" y="4658380"/>
            <a:ext cx="1381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max </a:t>
            </a:r>
            <a:r>
              <a:rPr lang="en-US" altLang="zh-CN" sz="1400" dirty="0" err="1" smtClean="0"/>
              <a:t>e.r.p</a:t>
            </a:r>
            <a:r>
              <a:rPr lang="en-US" altLang="zh-CN" sz="1400" dirty="0" smtClean="0"/>
              <a:t>. 5 </a:t>
            </a:r>
            <a:r>
              <a:rPr lang="en-US" altLang="zh-CN" sz="1400" dirty="0" err="1" smtClean="0"/>
              <a:t>mW</a:t>
            </a:r>
            <a:endParaRPr lang="en-US" altLang="zh-CN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886886" y="4658380"/>
            <a:ext cx="147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max </a:t>
            </a:r>
            <a:r>
              <a:rPr lang="en-US" altLang="zh-CN" sz="1400" dirty="0" err="1" smtClean="0"/>
              <a:t>e.r.p</a:t>
            </a:r>
            <a:r>
              <a:rPr lang="en-US" altLang="zh-CN" sz="1400" dirty="0" smtClean="0"/>
              <a:t>. 10 </a:t>
            </a:r>
            <a:r>
              <a:rPr lang="en-US" altLang="zh-CN" sz="1400" dirty="0" err="1" smtClean="0"/>
              <a:t>mW</a:t>
            </a:r>
            <a:endParaRPr lang="en-US" altLang="zh-CN" sz="1400" dirty="0" smtClean="0"/>
          </a:p>
        </p:txBody>
      </p:sp>
      <p:sp>
        <p:nvSpPr>
          <p:cNvPr id="51" name="矩形 50"/>
          <p:cNvSpPr/>
          <p:nvPr/>
        </p:nvSpPr>
        <p:spPr>
          <a:xfrm>
            <a:off x="2286000" y="518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ea typeface="ＭＳ Ｐゴシック" pitchFamily="50" charset="-128"/>
              </a:rPr>
              <a:t>32</a:t>
            </a:r>
            <a:r>
              <a:rPr lang="en-US" altLang="ja-JP" sz="1800" dirty="0" smtClean="0"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ea typeface="ＭＳ Ｐゴシック" pitchFamily="50" charset="-128"/>
              </a:rPr>
              <a:t>channels of 1MHz</a:t>
            </a:r>
          </a:p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4 channels of 2MHz</a:t>
            </a:r>
          </a:p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2 channels of 4MHz </a:t>
            </a:r>
          </a:p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1 channels of 8MHz</a:t>
            </a:r>
          </a:p>
        </p:txBody>
      </p:sp>
      <p:sp>
        <p:nvSpPr>
          <p:cNvPr id="5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4</a:t>
            </a:r>
            <a:endParaRPr lang="en-US" dirty="0"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67000" y="2667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…….</a:t>
            </a:r>
            <a:endParaRPr lang="zh-CN" altLang="en-US" dirty="0"/>
          </a:p>
        </p:txBody>
      </p:sp>
      <p:sp>
        <p:nvSpPr>
          <p:cNvPr id="44" name="Trapezoid 34"/>
          <p:cNvSpPr/>
          <p:nvPr/>
        </p:nvSpPr>
        <p:spPr bwMode="auto">
          <a:xfrm>
            <a:off x="1618344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rapezoid 35"/>
          <p:cNvSpPr/>
          <p:nvPr/>
        </p:nvSpPr>
        <p:spPr bwMode="auto">
          <a:xfrm>
            <a:off x="1846944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057400" y="2133600"/>
            <a:ext cx="1515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pitchFamily="50" charset="-128"/>
              </a:rPr>
              <a:t>24 channels </a:t>
            </a:r>
            <a:r>
              <a:rPr lang="en-US" altLang="ja-JP" dirty="0" smtClean="0">
                <a:ea typeface="ＭＳ Ｐゴシック" pitchFamily="50" charset="-128"/>
              </a:rPr>
              <a:t>of 1MHz</a:t>
            </a:r>
            <a:endParaRPr lang="zh-CN" altLang="en-US" dirty="0"/>
          </a:p>
        </p:txBody>
      </p:sp>
      <p:sp>
        <p:nvSpPr>
          <p:cNvPr id="47" name="矩形 46"/>
          <p:cNvSpPr/>
          <p:nvPr/>
        </p:nvSpPr>
        <p:spPr>
          <a:xfrm>
            <a:off x="4953000" y="2133600"/>
            <a:ext cx="1438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pitchFamily="50" charset="-128"/>
              </a:rPr>
              <a:t>8</a:t>
            </a:r>
            <a:r>
              <a:rPr lang="en-US" altLang="ja-JP" dirty="0" smtClean="0">
                <a:ea typeface="ＭＳ Ｐゴシック" pitchFamily="50" charset="-128"/>
              </a:rPr>
              <a:t> channels </a:t>
            </a:r>
            <a:r>
              <a:rPr lang="en-US" altLang="ja-JP" dirty="0" smtClean="0">
                <a:ea typeface="ＭＳ Ｐゴシック" pitchFamily="50" charset="-128"/>
              </a:rPr>
              <a:t>of 1MHz</a:t>
            </a:r>
            <a:endParaRPr lang="zh-CN" altLang="en-US" dirty="0"/>
          </a:p>
        </p:txBody>
      </p:sp>
      <p:sp>
        <p:nvSpPr>
          <p:cNvPr id="48" name="Trapezoid 34"/>
          <p:cNvSpPr/>
          <p:nvPr/>
        </p:nvSpPr>
        <p:spPr bwMode="auto">
          <a:xfrm>
            <a:off x="2086428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rapezoid 35"/>
          <p:cNvSpPr/>
          <p:nvPr/>
        </p:nvSpPr>
        <p:spPr bwMode="auto">
          <a:xfrm>
            <a:off x="2315028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dirty="0" smtClean="0"/>
              <a:t>Reference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2"/>
            <a:ext cx="1903876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5</a:t>
            </a:r>
            <a:endParaRPr lang="en-US" dirty="0">
              <a:cs typeface="+mn-cs"/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11-11-0957-03-00ah-China-s1g-spectrum-regulations-v1</a:t>
            </a:r>
          </a:p>
          <a:p>
            <a:r>
              <a:rPr lang="en-US" altLang="zh-CN" dirty="0" smtClean="0"/>
              <a:t>11-11-1296-01-00ah-potential-channelization-for-11ah</a:t>
            </a:r>
            <a:endParaRPr lang="zh-CN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25551</TotalTime>
  <Words>403</Words>
  <Application>Microsoft Office PowerPoint</Application>
  <PresentationFormat>全屏显示(4:3)</PresentationFormat>
  <Paragraphs>135</Paragraphs>
  <Slides>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802-11-Submission</vt:lpstr>
      <vt:lpstr>11ah Channelization of China</vt:lpstr>
      <vt:lpstr>Outline</vt:lpstr>
      <vt:lpstr>Context: Potential 11ah Band and Regulations of China [1] </vt:lpstr>
      <vt:lpstr>Considerations of Band and Channelization</vt:lpstr>
      <vt:lpstr>Proposed 11ah Channelization</vt:lpstr>
      <vt:lpstr>Reference 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GDN</cp:lastModifiedBy>
  <cp:revision>667</cp:revision>
  <cp:lastPrinted>1998-02-10T13:28:06Z</cp:lastPrinted>
  <dcterms:created xsi:type="dcterms:W3CDTF">2007-05-21T21:00:37Z</dcterms:created>
  <dcterms:modified xsi:type="dcterms:W3CDTF">2011-09-22T01:59:50Z</dcterms:modified>
</cp:coreProperties>
</file>