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82" r:id="rId4"/>
    <p:sldId id="277" r:id="rId5"/>
    <p:sldId id="283" r:id="rId6"/>
    <p:sldId id="284" r:id="rId7"/>
    <p:sldId id="285" r:id="rId8"/>
    <p:sldId id="286" r:id="rId9"/>
    <p:sldId id="270" r:id="rId10"/>
    <p:sldId id="287" r:id="rId11"/>
  </p:sldIdLst>
  <p:sldSz cx="9144000" cy="6858000" type="screen4x3"/>
  <p:notesSz cx="7077075" cy="895508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242" y="-10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1758" y="-102"/>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950" y="161925"/>
            <a:ext cx="2195513"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709613" y="161925"/>
            <a:ext cx="915987"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97425" y="8667750"/>
            <a:ext cx="1651000"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3575" y="86677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BCB31CD0-8286-4E15-96E5-2EB3218DD5E6}" type="slidenum">
              <a:rPr lang="en-US"/>
              <a:pPr>
                <a:defRPr/>
              </a:pPr>
              <a:t>‹#›</a:t>
            </a:fld>
            <a:endParaRPr lang="en-US"/>
          </a:p>
        </p:txBody>
      </p:sp>
      <p:sp>
        <p:nvSpPr>
          <p:cNvPr id="16390" name="Line 6"/>
          <p:cNvSpPr>
            <a:spLocks noChangeShapeType="1"/>
          </p:cNvSpPr>
          <p:nvPr/>
        </p:nvSpPr>
        <p:spPr bwMode="auto">
          <a:xfrm>
            <a:off x="708025" y="373063"/>
            <a:ext cx="56610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6391" name="Rectangle 7"/>
          <p:cNvSpPr>
            <a:spLocks noChangeArrowheads="1"/>
          </p:cNvSpPr>
          <p:nvPr/>
        </p:nvSpPr>
        <p:spPr bwMode="auto">
          <a:xfrm>
            <a:off x="708025" y="8667750"/>
            <a:ext cx="717550"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33450" eaLnBrk="0" hangingPunct="0">
              <a:defRPr/>
            </a:pPr>
            <a:r>
              <a:rPr lang="en-US">
                <a:cs typeface="+mn-cs"/>
              </a:rPr>
              <a:t>Submission</a:t>
            </a:r>
          </a:p>
        </p:txBody>
      </p:sp>
      <p:sp>
        <p:nvSpPr>
          <p:cNvPr id="16392" name="Line 8"/>
          <p:cNvSpPr>
            <a:spLocks noChangeShapeType="1"/>
          </p:cNvSpPr>
          <p:nvPr/>
        </p:nvSpPr>
        <p:spPr bwMode="auto">
          <a:xfrm>
            <a:off x="708025" y="8656638"/>
            <a:ext cx="5818188"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4813" y="84138"/>
            <a:ext cx="2197100"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66750" y="84138"/>
            <a:ext cx="917575"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331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75" y="4254500"/>
            <a:ext cx="5191125" cy="4029075"/>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950" y="8670925"/>
            <a:ext cx="2112963"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8825" y="867092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5CF98862-18C6-4211-B910-67B419B66CF2}" type="slidenum">
              <a:rPr lang="en-US"/>
              <a:pPr>
                <a:defRPr/>
              </a:pPr>
              <a:t>‹#›</a:t>
            </a:fld>
            <a:endParaRPr lang="en-US"/>
          </a:p>
        </p:txBody>
      </p:sp>
      <p:sp>
        <p:nvSpPr>
          <p:cNvPr id="11272" name="Rectangle 8"/>
          <p:cNvSpPr>
            <a:spLocks noChangeArrowheads="1"/>
          </p:cNvSpPr>
          <p:nvPr/>
        </p:nvSpPr>
        <p:spPr bwMode="auto">
          <a:xfrm>
            <a:off x="738188" y="8670925"/>
            <a:ext cx="719137"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1273" name="Line 9"/>
          <p:cNvSpPr>
            <a:spLocks noChangeShapeType="1"/>
          </p:cNvSpPr>
          <p:nvPr/>
        </p:nvSpPr>
        <p:spPr bwMode="auto">
          <a:xfrm>
            <a:off x="738188" y="8669338"/>
            <a:ext cx="56007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1274" name="Line 10"/>
          <p:cNvSpPr>
            <a:spLocks noChangeShapeType="1"/>
          </p:cNvSpPr>
          <p:nvPr/>
        </p:nvSpPr>
        <p:spPr bwMode="auto">
          <a:xfrm>
            <a:off x="660400" y="285750"/>
            <a:ext cx="575627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7410"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7412"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D75C742F-5D94-4A1E-84EE-5E7C3675F53F}" type="slidenum">
              <a:rPr lang="en-US" smtClean="0">
                <a:cs typeface="Arial" charset="0"/>
              </a:rPr>
              <a:pPr/>
              <a:t>1</a:t>
            </a:fld>
            <a:endParaRPr lang="en-US" smtClean="0">
              <a:cs typeface="Arial" charset="0"/>
            </a:endParaRPr>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9458"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9459"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9460"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D7C83D4B-8CF2-4FB7-830A-200A3976D96E}" type="slidenum">
              <a:rPr lang="en-US" smtClean="0">
                <a:cs typeface="Arial" charset="0"/>
              </a:rPr>
              <a:pPr/>
              <a:t>2</a:t>
            </a:fld>
            <a:endParaRPr lang="en-US" smtClean="0">
              <a:cs typeface="Arial" charset="0"/>
            </a:endParaRPr>
          </a:p>
        </p:txBody>
      </p:sp>
      <p:sp>
        <p:nvSpPr>
          <p:cNvPr id="19461" name="Rectangle 2"/>
          <p:cNvSpPr>
            <a:spLocks noGrp="1" noRot="1" noChangeAspect="1" noChangeArrowheads="1" noTextEdit="1"/>
          </p:cNvSpPr>
          <p:nvPr>
            <p:ph type="sldImg"/>
          </p:nvPr>
        </p:nvSpPr>
        <p:spPr>
          <a:ln cap="flat"/>
        </p:spPr>
      </p:sp>
      <p:sp>
        <p:nvSpPr>
          <p:cNvPr id="19462" name="Rectangle 3"/>
          <p:cNvSpPr>
            <a:spLocks noGrp="1" noChangeArrowheads="1"/>
          </p:cNvSpPr>
          <p:nvPr>
            <p:ph type="body" idx="1"/>
          </p:nvPr>
        </p:nvSpPr>
        <p:spPr>
          <a:noFill/>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p:spPr>
        <p:txBody>
          <a:bodyPr/>
          <a:lstStyle/>
          <a:p>
            <a:endParaRPr lang="en-US" smtClean="0"/>
          </a:p>
        </p:txBody>
      </p:sp>
      <p:sp>
        <p:nvSpPr>
          <p:cNvPr id="28675" name="Header Placeholder 3"/>
          <p:cNvSpPr txBox="1">
            <a:spLocks noGrp="1"/>
          </p:cNvSpPr>
          <p:nvPr/>
        </p:nvSpPr>
        <p:spPr bwMode="auto">
          <a:xfrm>
            <a:off x="4214813" y="84138"/>
            <a:ext cx="2197100" cy="215900"/>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802.11-yy/xxxxr0</a:t>
            </a:r>
          </a:p>
        </p:txBody>
      </p:sp>
      <p:sp>
        <p:nvSpPr>
          <p:cNvPr id="28676" name="Date Placeholder 4"/>
          <p:cNvSpPr txBox="1">
            <a:spLocks noGrp="1"/>
          </p:cNvSpPr>
          <p:nvPr/>
        </p:nvSpPr>
        <p:spPr bwMode="auto">
          <a:xfrm>
            <a:off x="666750" y="84138"/>
            <a:ext cx="917575" cy="215900"/>
          </a:xfrm>
          <a:prstGeom prst="rect">
            <a:avLst/>
          </a:prstGeom>
          <a:noFill/>
          <a:ln w="9525">
            <a:noFill/>
            <a:miter lim="800000"/>
            <a:headEnd/>
            <a:tailEnd/>
          </a:ln>
        </p:spPr>
        <p:txBody>
          <a:bodyPr wrap="none" lIns="0" tIns="0" rIns="0" bIns="0" anchor="b">
            <a:spAutoFit/>
          </a:bodyPr>
          <a:lstStyle/>
          <a:p>
            <a:pPr defTabSz="933450" eaLnBrk="0" hangingPunct="0"/>
            <a:r>
              <a:rPr lang="en-US" sz="1400" b="1"/>
              <a:t>Month Year</a:t>
            </a:r>
          </a:p>
        </p:txBody>
      </p:sp>
      <p:sp>
        <p:nvSpPr>
          <p:cNvPr id="28677" name="Footer Placeholder 5"/>
          <p:cNvSpPr txBox="1">
            <a:spLocks noGrp="1"/>
          </p:cNvSpPr>
          <p:nvPr/>
        </p:nvSpPr>
        <p:spPr bwMode="auto">
          <a:xfrm>
            <a:off x="4298950" y="8670925"/>
            <a:ext cx="2112963" cy="184150"/>
          </a:xfrm>
          <a:prstGeom prst="rect">
            <a:avLst/>
          </a:prstGeom>
          <a:noFill/>
          <a:ln w="9525">
            <a:noFill/>
            <a:miter lim="800000"/>
            <a:headEnd/>
            <a:tailEnd/>
          </a:ln>
        </p:spPr>
        <p:txBody>
          <a:bodyPr wrap="none" lIns="0" tIns="0" rIns="0" bIns="0">
            <a:spAutoFit/>
          </a:bodyPr>
          <a:lstStyle/>
          <a:p>
            <a:pPr marL="457200" lvl="4" algn="r" defTabSz="933450" eaLnBrk="0" hangingPunct="0"/>
            <a:r>
              <a:rPr lang="en-US"/>
              <a:t>John Doe, Some Company</a:t>
            </a:r>
          </a:p>
        </p:txBody>
      </p:sp>
      <p:sp>
        <p:nvSpPr>
          <p:cNvPr id="28678" name="Slide Number Placeholder 6"/>
          <p:cNvSpPr txBox="1">
            <a:spLocks noGrp="1"/>
          </p:cNvSpPr>
          <p:nvPr/>
        </p:nvSpPr>
        <p:spPr bwMode="auto">
          <a:xfrm>
            <a:off x="3294063" y="8670925"/>
            <a:ext cx="517525" cy="184150"/>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68071C56-D6F5-444F-9599-D6C2D49153D1}" type="slidenum">
              <a:rPr lang="en-US"/>
              <a:pPr algn="r" defTabSz="933450" eaLnBrk="0" hangingPunct="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F183EBF-93B0-4170-89E9-A80EB734FB8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9649F60-0ADE-4BF6-ABFB-40DE3DA7C3B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B68B9F-F066-4F12-B74F-2CD816BA7B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A2104B5-006A-4ECE-9F74-B6AF66BBD13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9F75A07-E60D-4292-AD0C-4A909A8F01B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BFDF7D5-CE45-4BDE-8959-CB7AB79B4E4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C6E6718-B824-4EDF-A6A8-EB817B3D735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B7307DE-18CD-40F4-90B3-F097A1CD6A4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390D74BF-008C-43FB-AF0A-EBC55A25202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A1BBE6F-8017-4D05-BF94-5AEA254830C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9CFE042-FC2D-43E1-9B18-6F52FF4833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2011</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Raja Banerjea,Marvell Semiconductor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2ADA36C1-CC07-4876-BF72-5A4803983BE9}" type="slidenum">
              <a:rPr lang="en-US"/>
              <a:pPr>
                <a:defRPr/>
              </a:pPr>
              <a:t>‹#›</a:t>
            </a:fld>
            <a:endParaRPr lang="en-US"/>
          </a:p>
        </p:txBody>
      </p:sp>
      <p:sp>
        <p:nvSpPr>
          <p:cNvPr id="1031" name="Rectangle 7"/>
          <p:cNvSpPr>
            <a:spLocks noChangeArrowheads="1"/>
          </p:cNvSpPr>
          <p:nvPr/>
        </p:nvSpPr>
        <p:spPr bwMode="auto">
          <a:xfrm>
            <a:off x="5181600" y="334963"/>
            <a:ext cx="3263900" cy="274637"/>
          </a:xfrm>
          <a:prstGeom prst="rect">
            <a:avLst/>
          </a:prstGeom>
          <a:noFill/>
          <a:ln>
            <a:noFill/>
          </a:ln>
          <a:effectLst/>
          <a:extLst>
            <a:ext uri="{909E8E84-426E-40DD-AFC4-6F175D3DCCD1}"/>
            <a:ext uri="{91240B29-F687-4F45-9708-019B960494DF}"/>
            <a:ext uri="{AF507438-7753-43E0-B8FC-AC1667EBCBE1}"/>
          </a:extLst>
        </p:spPr>
        <p:txBody>
          <a:bodyPr wrap="none" lIns="0" tIns="0" rIns="0" bIns="0" anchor="b">
            <a:spAutoFit/>
          </a:bodyPr>
          <a:lstStyle/>
          <a:p>
            <a:pPr marL="457200" lvl="4" algn="r" eaLnBrk="0" hangingPunct="0">
              <a:defRPr/>
            </a:pPr>
            <a:r>
              <a:rPr lang="en-US" sz="1800" b="1"/>
              <a:t>doc.: IEEE 802.11-11/1275r1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1/11-11-0457-00-00ah-potential-compromise-of-802-11ah-use-case-document.pptx" TargetMode="External"/><Relationship Id="rId2" Type="http://schemas.openxmlformats.org/officeDocument/2006/relationships/hyperlink" Target="https://mentor.ieee.org/802.11/dcn/10/11-10-0001-13-0wng-900mhz-par-and-5c.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 name="Date Placeholder 3"/>
          <p:cNvSpPr>
            <a:spLocks noGrp="1"/>
          </p:cNvSpPr>
          <p:nvPr>
            <p:ph type="dt" sz="quarter" idx="10"/>
          </p:nvPr>
        </p:nvSpPr>
        <p:spPr>
          <a:xfrm>
            <a:off x="696913" y="333375"/>
            <a:ext cx="1327150" cy="276225"/>
          </a:xfrm>
          <a:noFill/>
          <a:ln>
            <a:miter lim="800000"/>
            <a:headEnd/>
            <a:tailEnd/>
          </a:ln>
        </p:spPr>
        <p:txBody>
          <a:bodyPr/>
          <a:lstStyle/>
          <a:p>
            <a:r>
              <a:rPr lang="en-US" smtClean="0">
                <a:cs typeface="Arial" charset="0"/>
              </a:rPr>
              <a:t>September 2011</a:t>
            </a:r>
          </a:p>
        </p:txBody>
      </p:sp>
      <p:sp>
        <p:nvSpPr>
          <p:cNvPr id="2103" name="Footer Placeholder 4"/>
          <p:cNvSpPr>
            <a:spLocks noGrp="1"/>
          </p:cNvSpPr>
          <p:nvPr>
            <p:ph type="ftr" sz="quarter" idx="11"/>
          </p:nvPr>
        </p:nvSpPr>
        <p:spPr>
          <a:xfrm>
            <a:off x="7105650" y="6475413"/>
            <a:ext cx="1438275" cy="184150"/>
          </a:xfrm>
          <a:noFill/>
          <a:ln>
            <a:miter lim="800000"/>
            <a:headEnd/>
            <a:tailEnd/>
          </a:ln>
        </p:spPr>
        <p:txBody>
          <a:bodyPr/>
          <a:lstStyle/>
          <a:p>
            <a:r>
              <a:rPr lang="en-US" smtClean="0">
                <a:cs typeface="Arial" charset="0"/>
              </a:rPr>
              <a:t>Raja Banerjea,Marvell Semiconductor</a:t>
            </a:r>
          </a:p>
        </p:txBody>
      </p:sp>
      <p:sp>
        <p:nvSpPr>
          <p:cNvPr id="2104"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FEA73565-97D7-47AC-9ED4-571A57C72403}" type="slidenum">
              <a:rPr lang="en-US" smtClean="0">
                <a:cs typeface="Arial" charset="0"/>
              </a:rPr>
              <a:pPr/>
              <a:t>1</a:t>
            </a:fld>
            <a:endParaRPr lang="en-US" smtClean="0">
              <a:cs typeface="Arial" charset="0"/>
            </a:endParaRPr>
          </a:p>
        </p:txBody>
      </p:sp>
      <p:sp>
        <p:nvSpPr>
          <p:cNvPr id="2105" name="Rectangle 2"/>
          <p:cNvSpPr>
            <a:spLocks noGrp="1" noChangeArrowheads="1"/>
          </p:cNvSpPr>
          <p:nvPr>
            <p:ph type="title"/>
          </p:nvPr>
        </p:nvSpPr>
        <p:spPr/>
        <p:txBody>
          <a:bodyPr/>
          <a:lstStyle/>
          <a:p>
            <a:pPr eaLnBrk="1" hangingPunct="1"/>
            <a:r>
              <a:rPr lang="en-US" smtClean="0"/>
              <a:t>Spatial stream support in TGah specification</a:t>
            </a:r>
          </a:p>
        </p:txBody>
      </p:sp>
      <p:sp>
        <p:nvSpPr>
          <p:cNvPr id="2106" name="Rectangle 6"/>
          <p:cNvSpPr>
            <a:spLocks noGrp="1" noChangeArrowheads="1"/>
          </p:cNvSpPr>
          <p:nvPr>
            <p:ph type="body" idx="1"/>
          </p:nvPr>
        </p:nvSpPr>
        <p:spPr>
          <a:xfrm>
            <a:off x="685800" y="1676400"/>
            <a:ext cx="7772400" cy="381000"/>
          </a:xfrm>
        </p:spPr>
        <p:txBody>
          <a:bodyPr/>
          <a:lstStyle/>
          <a:p>
            <a:pPr algn="ctr" eaLnBrk="1" hangingPunct="1">
              <a:buFontTx/>
              <a:buNone/>
            </a:pPr>
            <a:r>
              <a:rPr lang="en-US" sz="2000" smtClean="0"/>
              <a:t>Date:</a:t>
            </a:r>
            <a:r>
              <a:rPr lang="en-US" sz="2000" b="0" smtClean="0"/>
              <a:t> 2011-9-21</a:t>
            </a:r>
          </a:p>
        </p:txBody>
      </p:sp>
      <p:graphicFrame>
        <p:nvGraphicFramePr>
          <p:cNvPr id="2101" name="Object 53"/>
          <p:cNvGraphicFramePr>
            <a:graphicFrameLocks noChangeAspect="1"/>
          </p:cNvGraphicFramePr>
          <p:nvPr/>
        </p:nvGraphicFramePr>
        <p:xfrm>
          <a:off x="533400" y="2438400"/>
          <a:ext cx="7677150" cy="2360613"/>
        </p:xfrm>
        <a:graphic>
          <a:graphicData uri="http://schemas.openxmlformats.org/presentationml/2006/ole">
            <p:oleObj spid="_x0000_s2101" name="Document" r:id="rId4" imgW="8235338" imgH="2541639" progId="Word.Document.8">
              <p:embed/>
            </p:oleObj>
          </a:graphicData>
        </a:graphic>
      </p:graphicFrame>
      <p:sp>
        <p:nvSpPr>
          <p:cNvPr id="2107"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p:txBody>
          <a:bodyPr/>
          <a:lstStyle/>
          <a:p>
            <a:r>
              <a:rPr lang="en-US" smtClean="0"/>
              <a:t>Motion</a:t>
            </a:r>
          </a:p>
        </p:txBody>
      </p:sp>
      <p:sp>
        <p:nvSpPr>
          <p:cNvPr id="27650" name="Content Placeholder 2"/>
          <p:cNvSpPr>
            <a:spLocks noGrp="1"/>
          </p:cNvSpPr>
          <p:nvPr>
            <p:ph idx="4294967295"/>
          </p:nvPr>
        </p:nvSpPr>
        <p:spPr>
          <a:xfrm>
            <a:off x="685800" y="1752600"/>
            <a:ext cx="7772400" cy="4114800"/>
          </a:xfrm>
        </p:spPr>
        <p:txBody>
          <a:bodyPr/>
          <a:lstStyle/>
          <a:p>
            <a:r>
              <a:rPr lang="en-US" smtClean="0"/>
              <a:t>Add the following text to the ‘Spatial Multiplexing’ section in the .11ah Spec Framework document:</a:t>
            </a:r>
          </a:p>
          <a:p>
            <a:pPr lvl="1"/>
            <a:r>
              <a:rPr lang="en-GB" i="1" smtClean="0"/>
              <a:t>The maximum number of space-time streams (N</a:t>
            </a:r>
            <a:r>
              <a:rPr lang="en-GB" i="1" baseline="-25000" smtClean="0"/>
              <a:t>STS</a:t>
            </a:r>
            <a:r>
              <a:rPr lang="en-GB" i="1" smtClean="0"/>
              <a:t>) in a data PPDU transmission shall be less than or equal to 4</a:t>
            </a:r>
            <a:r>
              <a:rPr lang="en-US" i="1" smtClean="0"/>
              <a:t>.</a:t>
            </a:r>
          </a:p>
          <a:p>
            <a:pPr>
              <a:buFontTx/>
              <a:buNone/>
            </a:pPr>
            <a:endParaRPr lang="en-US" smtClean="0"/>
          </a:p>
          <a:p>
            <a:r>
              <a:rPr lang="en-US" smtClean="0"/>
              <a:t>Yes</a:t>
            </a:r>
          </a:p>
          <a:p>
            <a:r>
              <a:rPr lang="en-US" smtClean="0"/>
              <a:t>No</a:t>
            </a:r>
          </a:p>
          <a:p>
            <a:r>
              <a:rPr lang="en-US" smtClean="0"/>
              <a:t>Abstain</a:t>
            </a:r>
          </a:p>
        </p:txBody>
      </p:sp>
      <p:sp>
        <p:nvSpPr>
          <p:cNvPr id="27651" name="Date Placeholder 3"/>
          <p:cNvSpPr txBox="1">
            <a:spLocks noGrp="1"/>
          </p:cNvSpPr>
          <p:nvPr/>
        </p:nvSpPr>
        <p:spPr bwMode="auto">
          <a:xfrm>
            <a:off x="696913" y="333375"/>
            <a:ext cx="1327150" cy="276225"/>
          </a:xfrm>
          <a:prstGeom prst="rect">
            <a:avLst/>
          </a:prstGeom>
          <a:noFill/>
          <a:ln w="9525">
            <a:noFill/>
            <a:miter lim="800000"/>
            <a:headEnd/>
            <a:tailEnd/>
          </a:ln>
        </p:spPr>
        <p:txBody>
          <a:bodyPr wrap="none" lIns="0" tIns="0" rIns="0" bIns="0" anchor="b">
            <a:spAutoFit/>
          </a:bodyPr>
          <a:lstStyle/>
          <a:p>
            <a:pPr eaLnBrk="0" hangingPunct="0"/>
            <a:r>
              <a:rPr lang="en-US" sz="1800" b="1"/>
              <a:t>September 2011</a:t>
            </a:r>
          </a:p>
        </p:txBody>
      </p:sp>
      <p:sp>
        <p:nvSpPr>
          <p:cNvPr id="27652" name="Slide Number Placeholder 4"/>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62E31F0F-F0D2-41CA-A0D2-A1777C6F0836}" type="slidenum">
              <a:rPr lang="en-US"/>
              <a:pPr algn="ctr" eaLnBrk="0" hangingPunct="0"/>
              <a:t>10</a:t>
            </a:fld>
            <a:endParaRPr lang="en-US"/>
          </a:p>
        </p:txBody>
      </p:sp>
      <p:sp>
        <p:nvSpPr>
          <p:cNvPr id="27653" name="Footer Placeholder 5"/>
          <p:cNvSpPr txBox="1">
            <a:spLocks noGrp="1"/>
          </p:cNvSpPr>
          <p:nvPr/>
        </p:nvSpPr>
        <p:spPr bwMode="auto">
          <a:xfrm>
            <a:off x="7004050" y="6475413"/>
            <a:ext cx="1539875" cy="184150"/>
          </a:xfrm>
          <a:prstGeom prst="rect">
            <a:avLst/>
          </a:prstGeom>
          <a:noFill/>
          <a:ln w="9525">
            <a:noFill/>
            <a:miter lim="800000"/>
            <a:headEnd/>
            <a:tailEnd/>
          </a:ln>
        </p:spPr>
        <p:txBody>
          <a:bodyPr wrap="none" lIns="0" tIns="0" rIns="0" bIns="0">
            <a:spAutoFit/>
          </a:bodyPr>
          <a:lstStyle/>
          <a:p>
            <a:pPr algn="r" eaLnBrk="0" hangingPunct="0"/>
            <a:r>
              <a:rPr lang="en-US"/>
              <a:t>Sameer Vermani, Qualcomm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3"/>
          <p:cNvSpPr>
            <a:spLocks noGrp="1"/>
          </p:cNvSpPr>
          <p:nvPr>
            <p:ph type="dt" sz="quarter" idx="10"/>
          </p:nvPr>
        </p:nvSpPr>
        <p:spPr>
          <a:xfrm>
            <a:off x="696913" y="333375"/>
            <a:ext cx="1327150" cy="276225"/>
          </a:xfrm>
          <a:noFill/>
          <a:ln>
            <a:miter lim="800000"/>
            <a:headEnd/>
            <a:tailEnd/>
          </a:ln>
        </p:spPr>
        <p:txBody>
          <a:bodyPr/>
          <a:lstStyle/>
          <a:p>
            <a:r>
              <a:rPr lang="en-US" smtClean="0">
                <a:cs typeface="Arial" charset="0"/>
              </a:rPr>
              <a:t>September 2011</a:t>
            </a:r>
          </a:p>
        </p:txBody>
      </p:sp>
      <p:sp>
        <p:nvSpPr>
          <p:cNvPr id="18434" name="Footer Placeholder 4"/>
          <p:cNvSpPr>
            <a:spLocks noGrp="1"/>
          </p:cNvSpPr>
          <p:nvPr>
            <p:ph type="ftr" sz="quarter" idx="11"/>
          </p:nvPr>
        </p:nvSpPr>
        <p:spPr>
          <a:xfrm>
            <a:off x="7105650" y="6475413"/>
            <a:ext cx="1438275" cy="184150"/>
          </a:xfrm>
          <a:noFill/>
          <a:ln>
            <a:miter lim="800000"/>
            <a:headEnd/>
            <a:tailEnd/>
          </a:ln>
        </p:spPr>
        <p:txBody>
          <a:bodyPr/>
          <a:lstStyle/>
          <a:p>
            <a:r>
              <a:rPr lang="en-US" smtClean="0">
                <a:cs typeface="Arial" charset="0"/>
              </a:rPr>
              <a:t>Raja Banerjea,Marvell Semiconductor</a:t>
            </a:r>
          </a:p>
        </p:txBody>
      </p:sp>
      <p:sp>
        <p:nvSpPr>
          <p:cNvPr id="18435"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DCD6B4D8-FF7F-4BA5-94F1-AC727E00F52D}" type="slidenum">
              <a:rPr lang="en-US" smtClean="0">
                <a:cs typeface="Arial" charset="0"/>
              </a:rPr>
              <a:pPr/>
              <a:t>2</a:t>
            </a:fld>
            <a:endParaRPr lang="en-US" smtClean="0">
              <a:cs typeface="Arial" charset="0"/>
            </a:endParaRPr>
          </a:p>
        </p:txBody>
      </p:sp>
      <p:sp>
        <p:nvSpPr>
          <p:cNvPr id="18436" name="Rectangle 2"/>
          <p:cNvSpPr>
            <a:spLocks noGrp="1" noChangeArrowheads="1"/>
          </p:cNvSpPr>
          <p:nvPr>
            <p:ph type="title"/>
          </p:nvPr>
        </p:nvSpPr>
        <p:spPr/>
        <p:txBody>
          <a:bodyPr/>
          <a:lstStyle/>
          <a:p>
            <a:pPr eaLnBrk="1" hangingPunct="1"/>
            <a:r>
              <a:rPr lang="en-US" smtClean="0"/>
              <a:t>Abstract</a:t>
            </a:r>
          </a:p>
        </p:txBody>
      </p:sp>
      <p:sp>
        <p:nvSpPr>
          <p:cNvPr id="18437" name="Rectangle 3"/>
          <p:cNvSpPr>
            <a:spLocks noGrp="1" noChangeArrowheads="1"/>
          </p:cNvSpPr>
          <p:nvPr>
            <p:ph type="body" idx="1"/>
          </p:nvPr>
        </p:nvSpPr>
        <p:spPr/>
        <p:txBody>
          <a:bodyPr/>
          <a:lstStyle/>
          <a:p>
            <a:pPr eaLnBrk="1" hangingPunct="1">
              <a:buFontTx/>
              <a:buNone/>
            </a:pPr>
            <a:r>
              <a:rPr lang="en-US" smtClean="0"/>
              <a:t>The following presentation recommends the maximum number of spatial streams the TGah specification could support.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TGah PAR and 5C [1]</a:t>
            </a:r>
          </a:p>
        </p:txBody>
      </p:sp>
      <p:sp>
        <p:nvSpPr>
          <p:cNvPr id="3" name="Content Placeholder 2"/>
          <p:cNvSpPr>
            <a:spLocks noGrp="1"/>
          </p:cNvSpPr>
          <p:nvPr>
            <p:ph idx="1"/>
          </p:nvPr>
        </p:nvSpPr>
        <p:spPr>
          <a:xfrm>
            <a:off x="685800" y="1981200"/>
            <a:ext cx="7772400" cy="1905000"/>
          </a:xfrm>
        </p:spPr>
        <p:txBody>
          <a:bodyPr/>
          <a:lstStyle/>
          <a:p>
            <a:pPr marL="0" indent="0" eaLnBrk="1" hangingPunct="1">
              <a:buFontTx/>
              <a:buNone/>
              <a:defRPr/>
            </a:pPr>
            <a:r>
              <a:rPr lang="en-US" sz="2000" dirty="0"/>
              <a:t>5.2 Scope of Proposed Standard: </a:t>
            </a:r>
          </a:p>
          <a:p>
            <a:pPr eaLnBrk="1" hangingPunct="1">
              <a:defRPr/>
            </a:pPr>
            <a:r>
              <a:rPr lang="en-US" sz="1600" dirty="0"/>
              <a:t>This amendment defines an Orthogonal Frequency Division Multiplexing (OFDM) Physical layer (PHY) operating in the license-exempt bands below 1 GHz, e.g., 868-868.6 MHz (Europe), 950 MHz -958 MHz (Japan),  314-316 MHz, 430-434 MHz, 470-510 MHz, and 779-787 MHz (China), 917 – 923.5 MHz (Korea) and 902-928 MHz (USA), and enhancements to the IEEE 802.11 Medium Access Control (MAC) to support this PHY, and provides mechanisms that enable coexistence with other systems in the bands including IEEE 802.15.4 and IEEE P802.15.4g.  </a:t>
            </a:r>
          </a:p>
          <a:p>
            <a:pPr eaLnBrk="1" hangingPunct="1">
              <a:defRPr/>
            </a:pPr>
            <a:r>
              <a:rPr lang="en-US" sz="1600" dirty="0"/>
              <a:t>The data rates defined in this amendment optimize the rate </a:t>
            </a:r>
            <a:r>
              <a:rPr lang="en-US" sz="1600" dirty="0" err="1"/>
              <a:t>vs</a:t>
            </a:r>
            <a:r>
              <a:rPr lang="en-US" sz="1600" dirty="0"/>
              <a:t> range performance of the specific channelization in a given band</a:t>
            </a:r>
            <a:r>
              <a:rPr lang="en-US" sz="1600" dirty="0" smtClean="0"/>
              <a:t>.</a:t>
            </a:r>
            <a:endParaRPr lang="en-US" sz="1600" dirty="0"/>
          </a:p>
          <a:p>
            <a:pPr eaLnBrk="1" hangingPunct="1">
              <a:defRPr/>
            </a:pPr>
            <a:r>
              <a:rPr lang="en-US" sz="1600" dirty="0"/>
              <a:t>This amendment also adds support for:</a:t>
            </a:r>
          </a:p>
          <a:p>
            <a:pPr eaLnBrk="1" hangingPunct="1">
              <a:defRPr/>
            </a:pPr>
            <a:r>
              <a:rPr lang="en-US" sz="1600" dirty="0"/>
              <a:t>transmission range up to 1 km</a:t>
            </a:r>
          </a:p>
          <a:p>
            <a:pPr eaLnBrk="1" hangingPunct="1">
              <a:defRPr/>
            </a:pPr>
            <a:r>
              <a:rPr lang="en-US" sz="1600" dirty="0"/>
              <a:t>data rates &gt; 100 </a:t>
            </a:r>
            <a:r>
              <a:rPr lang="en-US" sz="1600" dirty="0" err="1" smtClean="0"/>
              <a:t>kbit</a:t>
            </a:r>
            <a:r>
              <a:rPr lang="en-US" sz="1600" dirty="0" smtClean="0"/>
              <a:t>/s</a:t>
            </a:r>
            <a:endParaRPr lang="en-US" sz="1600" dirty="0"/>
          </a:p>
          <a:p>
            <a:pPr eaLnBrk="1" hangingPunct="1">
              <a:defRPr/>
            </a:pPr>
            <a:r>
              <a:rPr lang="en-US" sz="1600" dirty="0"/>
              <a:t>while maintaining the 802.11 WLAN user experience for fixed, outdoor, point to multi point applications.</a:t>
            </a:r>
          </a:p>
        </p:txBody>
      </p:sp>
      <p:sp>
        <p:nvSpPr>
          <p:cNvPr id="20483" name="Date Placeholder 3"/>
          <p:cNvSpPr>
            <a:spLocks noGrp="1"/>
          </p:cNvSpPr>
          <p:nvPr>
            <p:ph type="dt" sz="quarter" idx="10"/>
          </p:nvPr>
        </p:nvSpPr>
        <p:spPr>
          <a:xfrm>
            <a:off x="696913" y="333375"/>
            <a:ext cx="1327150" cy="276225"/>
          </a:xfrm>
          <a:noFill/>
          <a:ln>
            <a:miter lim="800000"/>
            <a:headEnd/>
            <a:tailEnd/>
          </a:ln>
        </p:spPr>
        <p:txBody>
          <a:bodyPr/>
          <a:lstStyle/>
          <a:p>
            <a:r>
              <a:rPr lang="en-US" smtClean="0">
                <a:cs typeface="Arial" charset="0"/>
              </a:rPr>
              <a:t>September 2011</a:t>
            </a:r>
          </a:p>
        </p:txBody>
      </p:sp>
      <p:sp>
        <p:nvSpPr>
          <p:cNvPr id="20484" name="Footer Placeholder 4"/>
          <p:cNvSpPr>
            <a:spLocks noGrp="1"/>
          </p:cNvSpPr>
          <p:nvPr>
            <p:ph type="ftr" sz="quarter" idx="11"/>
          </p:nvPr>
        </p:nvSpPr>
        <p:spPr>
          <a:xfrm>
            <a:off x="7105650" y="6475413"/>
            <a:ext cx="1438275" cy="184150"/>
          </a:xfrm>
          <a:noFill/>
          <a:ln>
            <a:miter lim="800000"/>
            <a:headEnd/>
            <a:tailEnd/>
          </a:ln>
        </p:spPr>
        <p:txBody>
          <a:bodyPr/>
          <a:lstStyle/>
          <a:p>
            <a:r>
              <a:rPr lang="en-US" smtClean="0">
                <a:cs typeface="Arial" charset="0"/>
              </a:rPr>
              <a:t>Raja Banerjea,Marvell Semiconductor</a:t>
            </a:r>
          </a:p>
        </p:txBody>
      </p:sp>
      <p:sp>
        <p:nvSpPr>
          <p:cNvPr id="20485"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8DC3917B-CFAC-4E7F-8F58-A89ADE009797}" type="slidenum">
              <a:rPr lang="en-US" smtClean="0">
                <a:cs typeface="Arial" charset="0"/>
              </a:rPr>
              <a:pPr/>
              <a:t>3</a:t>
            </a:fld>
            <a:endParaRPr lang="en-US" smtClean="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mtClean="0"/>
              <a:t>Use Cases</a:t>
            </a:r>
          </a:p>
        </p:txBody>
      </p:sp>
      <p:sp>
        <p:nvSpPr>
          <p:cNvPr id="21506" name="Content Placeholder 2"/>
          <p:cNvSpPr>
            <a:spLocks noGrp="1"/>
          </p:cNvSpPr>
          <p:nvPr>
            <p:ph idx="1"/>
          </p:nvPr>
        </p:nvSpPr>
        <p:spPr>
          <a:xfrm>
            <a:off x="685800" y="1981200"/>
            <a:ext cx="7772400" cy="1524000"/>
          </a:xfrm>
        </p:spPr>
        <p:txBody>
          <a:bodyPr/>
          <a:lstStyle/>
          <a:p>
            <a:pPr eaLnBrk="1" hangingPunct="1"/>
            <a:r>
              <a:rPr lang="en-US" smtClean="0"/>
              <a:t>Use Case 1 : Sensors and meters</a:t>
            </a:r>
          </a:p>
          <a:p>
            <a:pPr eaLnBrk="1" hangingPunct="1"/>
            <a:r>
              <a:rPr lang="en-US" smtClean="0"/>
              <a:t>Use Case 2 : Backhaul Sensor and meter data</a:t>
            </a:r>
          </a:p>
          <a:p>
            <a:pPr eaLnBrk="1" hangingPunct="1"/>
            <a:r>
              <a:rPr lang="en-US" smtClean="0"/>
              <a:t>Use Case 3 : Extended range Wi-Fi</a:t>
            </a:r>
          </a:p>
        </p:txBody>
      </p:sp>
      <p:sp>
        <p:nvSpPr>
          <p:cNvPr id="21507" name="Date Placeholder 3"/>
          <p:cNvSpPr>
            <a:spLocks noGrp="1"/>
          </p:cNvSpPr>
          <p:nvPr>
            <p:ph type="dt" sz="quarter" idx="10"/>
          </p:nvPr>
        </p:nvSpPr>
        <p:spPr>
          <a:xfrm>
            <a:off x="696913" y="333375"/>
            <a:ext cx="1327150" cy="276225"/>
          </a:xfrm>
          <a:noFill/>
          <a:ln>
            <a:miter lim="800000"/>
            <a:headEnd/>
            <a:tailEnd/>
          </a:ln>
        </p:spPr>
        <p:txBody>
          <a:bodyPr/>
          <a:lstStyle/>
          <a:p>
            <a:r>
              <a:rPr lang="en-US" smtClean="0">
                <a:cs typeface="Arial" charset="0"/>
              </a:rPr>
              <a:t>September 2011</a:t>
            </a:r>
          </a:p>
        </p:txBody>
      </p:sp>
      <p:sp>
        <p:nvSpPr>
          <p:cNvPr id="21508" name="Footer Placeholder 4"/>
          <p:cNvSpPr>
            <a:spLocks noGrp="1"/>
          </p:cNvSpPr>
          <p:nvPr>
            <p:ph type="ftr" sz="quarter" idx="11"/>
          </p:nvPr>
        </p:nvSpPr>
        <p:spPr>
          <a:xfrm>
            <a:off x="7105650" y="6475413"/>
            <a:ext cx="1438275" cy="184150"/>
          </a:xfrm>
          <a:noFill/>
          <a:ln>
            <a:miter lim="800000"/>
            <a:headEnd/>
            <a:tailEnd/>
          </a:ln>
        </p:spPr>
        <p:txBody>
          <a:bodyPr/>
          <a:lstStyle/>
          <a:p>
            <a:r>
              <a:rPr lang="en-US" smtClean="0">
                <a:cs typeface="Arial" charset="0"/>
              </a:rPr>
              <a:t>Raja Banerjea,Marvell Semiconductor</a:t>
            </a:r>
          </a:p>
        </p:txBody>
      </p:sp>
      <p:sp>
        <p:nvSpPr>
          <p:cNvPr id="21509"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1BB0F655-9225-4F5F-87A0-782EBEBDF603}" type="slidenum">
              <a:rPr lang="en-US" smtClean="0">
                <a:cs typeface="Arial" charset="0"/>
              </a:rPr>
              <a:pPr/>
              <a:t>4</a:t>
            </a:fld>
            <a:endParaRPr lang="en-US" smtClean="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mtClean="0"/>
              <a:t>Antenna Dimension at sub 1GHz</a:t>
            </a:r>
          </a:p>
        </p:txBody>
      </p:sp>
      <p:sp>
        <p:nvSpPr>
          <p:cNvPr id="22530" name="Date Placeholder 3"/>
          <p:cNvSpPr>
            <a:spLocks noGrp="1"/>
          </p:cNvSpPr>
          <p:nvPr>
            <p:ph type="dt" sz="quarter" idx="10"/>
          </p:nvPr>
        </p:nvSpPr>
        <p:spPr>
          <a:xfrm>
            <a:off x="696913" y="333375"/>
            <a:ext cx="1327150" cy="276225"/>
          </a:xfrm>
          <a:noFill/>
          <a:ln>
            <a:miter lim="800000"/>
            <a:headEnd/>
            <a:tailEnd/>
          </a:ln>
        </p:spPr>
        <p:txBody>
          <a:bodyPr/>
          <a:lstStyle/>
          <a:p>
            <a:r>
              <a:rPr lang="en-US" smtClean="0">
                <a:cs typeface="Arial" charset="0"/>
              </a:rPr>
              <a:t>September 2011</a:t>
            </a:r>
          </a:p>
        </p:txBody>
      </p:sp>
      <p:sp>
        <p:nvSpPr>
          <p:cNvPr id="22531" name="Footer Placeholder 4"/>
          <p:cNvSpPr>
            <a:spLocks noGrp="1"/>
          </p:cNvSpPr>
          <p:nvPr>
            <p:ph type="ftr" sz="quarter" idx="11"/>
          </p:nvPr>
        </p:nvSpPr>
        <p:spPr>
          <a:xfrm>
            <a:off x="7105650" y="6475413"/>
            <a:ext cx="1438275" cy="184150"/>
          </a:xfrm>
          <a:noFill/>
          <a:ln>
            <a:miter lim="800000"/>
            <a:headEnd/>
            <a:tailEnd/>
          </a:ln>
        </p:spPr>
        <p:txBody>
          <a:bodyPr/>
          <a:lstStyle/>
          <a:p>
            <a:r>
              <a:rPr lang="en-US" smtClean="0">
                <a:cs typeface="Arial" charset="0"/>
              </a:rPr>
              <a:t>Raja Banerjea,Marvell Semiconductor</a:t>
            </a:r>
          </a:p>
        </p:txBody>
      </p:sp>
      <p:sp>
        <p:nvSpPr>
          <p:cNvPr id="22532"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FEB73270-FC20-4A37-9795-F749AFFEAE69}" type="slidenum">
              <a:rPr lang="en-US" smtClean="0">
                <a:cs typeface="Arial" charset="0"/>
              </a:rPr>
              <a:pPr/>
              <a:t>5</a:t>
            </a:fld>
            <a:endParaRPr lang="en-US" smtClean="0">
              <a:cs typeface="Arial" charset="0"/>
            </a:endParaRPr>
          </a:p>
        </p:txBody>
      </p:sp>
      <p:sp>
        <p:nvSpPr>
          <p:cNvPr id="22533" name="Content Placeholder 7"/>
          <p:cNvSpPr>
            <a:spLocks noGrp="1"/>
          </p:cNvSpPr>
          <p:nvPr>
            <p:ph idx="1"/>
          </p:nvPr>
        </p:nvSpPr>
        <p:spPr>
          <a:xfrm>
            <a:off x="685800" y="1981200"/>
            <a:ext cx="7772400" cy="1447800"/>
          </a:xfrm>
        </p:spPr>
        <p:txBody>
          <a:bodyPr/>
          <a:lstStyle/>
          <a:p>
            <a:pPr eaLnBrk="1" hangingPunct="1"/>
            <a:r>
              <a:rPr lang="en-US" smtClean="0"/>
              <a:t>Wavelength at 900 MHz is 12.48”</a:t>
            </a:r>
          </a:p>
          <a:p>
            <a:pPr eaLnBrk="1" hangingPunct="1"/>
            <a:r>
              <a:rPr lang="en-US" smtClean="0"/>
              <a:t>A ½ wavelength antenna would be 6.24”</a:t>
            </a:r>
          </a:p>
          <a:p>
            <a:pPr eaLnBrk="1" hangingPunct="1"/>
            <a:r>
              <a:rPr lang="en-US" smtClean="0"/>
              <a:t>A ¼ wavelength antenna would be 3.12”</a:t>
            </a:r>
          </a:p>
          <a:p>
            <a:pPr eaLnBrk="1" hangingPunct="1"/>
            <a:r>
              <a:rPr lang="en-US" smtClean="0"/>
              <a:t>The TGah PAR also specifies other frequencies of operation including 868-868.6 MHz (Europe), 950 MHz -958 MHz (Japan),  314-316 MHz, 430-434 MHz, 470-510 MHz, and 779-787 MHz (China), 917 – 923.5 MHz (Korea) and 902-928 MHz (USA)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t>Discussion</a:t>
            </a:r>
          </a:p>
        </p:txBody>
      </p:sp>
      <p:sp>
        <p:nvSpPr>
          <p:cNvPr id="23554" name="Content Placeholder 2"/>
          <p:cNvSpPr>
            <a:spLocks noGrp="1"/>
          </p:cNvSpPr>
          <p:nvPr>
            <p:ph idx="1"/>
          </p:nvPr>
        </p:nvSpPr>
        <p:spPr>
          <a:xfrm>
            <a:off x="685800" y="1981200"/>
            <a:ext cx="7772400" cy="4343400"/>
          </a:xfrm>
        </p:spPr>
        <p:txBody>
          <a:bodyPr/>
          <a:lstStyle/>
          <a:p>
            <a:pPr eaLnBrk="1" hangingPunct="1"/>
            <a:r>
              <a:rPr lang="en-US" smtClean="0"/>
              <a:t>The TGah PAR and 5C criterion does not have requirements for high data rates.  It calls out requirements for long range 1km and &gt; 100 kbps throughput.</a:t>
            </a:r>
          </a:p>
          <a:p>
            <a:pPr eaLnBrk="1" hangingPunct="1"/>
            <a:r>
              <a:rPr lang="en-US" smtClean="0"/>
              <a:t>Sensor’s don’t have high throughput requirements. They however have low power and small form factor requirements</a:t>
            </a:r>
          </a:p>
          <a:p>
            <a:pPr eaLnBrk="1" hangingPunct="1"/>
            <a:r>
              <a:rPr lang="en-US" smtClean="0"/>
              <a:t>Extended range WiFi has high throughput requirements which could be met with a maximum of 4 Spatial Streams.</a:t>
            </a:r>
          </a:p>
          <a:p>
            <a:pPr eaLnBrk="1" hangingPunct="1"/>
            <a:endParaRPr lang="en-US" smtClean="0"/>
          </a:p>
        </p:txBody>
      </p:sp>
      <p:sp>
        <p:nvSpPr>
          <p:cNvPr id="23555" name="Date Placeholder 3"/>
          <p:cNvSpPr>
            <a:spLocks noGrp="1"/>
          </p:cNvSpPr>
          <p:nvPr>
            <p:ph type="dt" sz="quarter" idx="10"/>
          </p:nvPr>
        </p:nvSpPr>
        <p:spPr>
          <a:xfrm>
            <a:off x="696913" y="333375"/>
            <a:ext cx="1327150" cy="276225"/>
          </a:xfrm>
          <a:noFill/>
          <a:ln>
            <a:miter lim="800000"/>
            <a:headEnd/>
            <a:tailEnd/>
          </a:ln>
        </p:spPr>
        <p:txBody>
          <a:bodyPr/>
          <a:lstStyle/>
          <a:p>
            <a:r>
              <a:rPr lang="en-US" smtClean="0">
                <a:cs typeface="Arial" charset="0"/>
              </a:rPr>
              <a:t>September 2011</a:t>
            </a:r>
          </a:p>
        </p:txBody>
      </p:sp>
      <p:sp>
        <p:nvSpPr>
          <p:cNvPr id="23556" name="Footer Placeholder 4"/>
          <p:cNvSpPr>
            <a:spLocks noGrp="1"/>
          </p:cNvSpPr>
          <p:nvPr>
            <p:ph type="ftr" sz="quarter" idx="11"/>
          </p:nvPr>
        </p:nvSpPr>
        <p:spPr>
          <a:xfrm>
            <a:off x="7105650" y="6475413"/>
            <a:ext cx="1438275" cy="184150"/>
          </a:xfrm>
          <a:noFill/>
          <a:ln>
            <a:miter lim="800000"/>
            <a:headEnd/>
            <a:tailEnd/>
          </a:ln>
        </p:spPr>
        <p:txBody>
          <a:bodyPr/>
          <a:lstStyle/>
          <a:p>
            <a:r>
              <a:rPr lang="en-US" smtClean="0">
                <a:cs typeface="Arial" charset="0"/>
              </a:rPr>
              <a:t>Raja Banerjea,Marvell Semiconductor</a:t>
            </a:r>
          </a:p>
        </p:txBody>
      </p:sp>
      <p:sp>
        <p:nvSpPr>
          <p:cNvPr id="23557"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A29CDFAD-ED9F-4216-8960-46D507FEA24B}" type="slidenum">
              <a:rPr lang="en-US" smtClean="0">
                <a:cs typeface="Arial" charset="0"/>
              </a:rPr>
              <a:pPr/>
              <a:t>6</a:t>
            </a:fld>
            <a:endParaRPr lang="en-US" smtClean="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smtClean="0"/>
              <a:t>Discussion (Cont.)</a:t>
            </a:r>
          </a:p>
        </p:txBody>
      </p:sp>
      <p:sp>
        <p:nvSpPr>
          <p:cNvPr id="24578" name="Content Placeholder 2"/>
          <p:cNvSpPr>
            <a:spLocks noGrp="1"/>
          </p:cNvSpPr>
          <p:nvPr>
            <p:ph idx="1"/>
          </p:nvPr>
        </p:nvSpPr>
        <p:spPr>
          <a:xfrm>
            <a:off x="685800" y="1981200"/>
            <a:ext cx="7772400" cy="4343400"/>
          </a:xfrm>
        </p:spPr>
        <p:txBody>
          <a:bodyPr/>
          <a:lstStyle/>
          <a:p>
            <a:pPr eaLnBrk="1" hangingPunct="1"/>
            <a:r>
              <a:rPr lang="en-US" smtClean="0"/>
              <a:t>Antennas have larger dimensions when operating in the Sub 1 GHz band.  </a:t>
            </a:r>
          </a:p>
          <a:p>
            <a:pPr eaLnBrk="1" hangingPunct="1"/>
            <a:r>
              <a:rPr lang="en-US" smtClean="0"/>
              <a:t>It may not be feasible to have greater than 4 antennas in a device operating in sub 1 GHz band.</a:t>
            </a:r>
          </a:p>
          <a:p>
            <a:pPr eaLnBrk="1" hangingPunct="1"/>
            <a:endParaRPr lang="en-US" smtClean="0"/>
          </a:p>
        </p:txBody>
      </p:sp>
      <p:sp>
        <p:nvSpPr>
          <p:cNvPr id="24579" name="Date Placeholder 3"/>
          <p:cNvSpPr>
            <a:spLocks noGrp="1"/>
          </p:cNvSpPr>
          <p:nvPr>
            <p:ph type="dt" sz="quarter" idx="10"/>
          </p:nvPr>
        </p:nvSpPr>
        <p:spPr>
          <a:xfrm>
            <a:off x="696913" y="333375"/>
            <a:ext cx="1327150" cy="276225"/>
          </a:xfrm>
          <a:noFill/>
          <a:ln>
            <a:miter lim="800000"/>
            <a:headEnd/>
            <a:tailEnd/>
          </a:ln>
        </p:spPr>
        <p:txBody>
          <a:bodyPr/>
          <a:lstStyle/>
          <a:p>
            <a:r>
              <a:rPr lang="en-US" smtClean="0">
                <a:cs typeface="Arial" charset="0"/>
              </a:rPr>
              <a:t>September 2011</a:t>
            </a:r>
          </a:p>
        </p:txBody>
      </p:sp>
      <p:sp>
        <p:nvSpPr>
          <p:cNvPr id="24580" name="Footer Placeholder 4"/>
          <p:cNvSpPr>
            <a:spLocks noGrp="1"/>
          </p:cNvSpPr>
          <p:nvPr>
            <p:ph type="ftr" sz="quarter" idx="11"/>
          </p:nvPr>
        </p:nvSpPr>
        <p:spPr>
          <a:xfrm>
            <a:off x="7105650" y="6475413"/>
            <a:ext cx="1438275" cy="184150"/>
          </a:xfrm>
          <a:noFill/>
          <a:ln>
            <a:miter lim="800000"/>
            <a:headEnd/>
            <a:tailEnd/>
          </a:ln>
        </p:spPr>
        <p:txBody>
          <a:bodyPr/>
          <a:lstStyle/>
          <a:p>
            <a:r>
              <a:rPr lang="en-US" smtClean="0">
                <a:cs typeface="Arial" charset="0"/>
              </a:rPr>
              <a:t>Raja Banerjea,Marvell Semiconductor</a:t>
            </a:r>
          </a:p>
        </p:txBody>
      </p:sp>
      <p:sp>
        <p:nvSpPr>
          <p:cNvPr id="24581"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DAC6781D-C2AD-4970-A84E-7C215BC928AC}" type="slidenum">
              <a:rPr lang="en-US" smtClean="0">
                <a:cs typeface="Arial" charset="0"/>
              </a:rPr>
              <a:pPr/>
              <a:t>7</a:t>
            </a:fld>
            <a:endParaRPr lang="en-US" smtClean="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smtClean="0"/>
              <a:t>Conclusion</a:t>
            </a:r>
          </a:p>
        </p:txBody>
      </p:sp>
      <p:sp>
        <p:nvSpPr>
          <p:cNvPr id="25602" name="Content Placeholder 2"/>
          <p:cNvSpPr>
            <a:spLocks noGrp="1"/>
          </p:cNvSpPr>
          <p:nvPr>
            <p:ph idx="1"/>
          </p:nvPr>
        </p:nvSpPr>
        <p:spPr>
          <a:xfrm>
            <a:off x="685800" y="1981200"/>
            <a:ext cx="7772400" cy="4343400"/>
          </a:xfrm>
        </p:spPr>
        <p:txBody>
          <a:bodyPr/>
          <a:lstStyle/>
          <a:p>
            <a:pPr eaLnBrk="1" hangingPunct="1"/>
            <a:r>
              <a:rPr lang="en-US" smtClean="0"/>
              <a:t>Based on the PAR, Use Cases and the larger antenna dimensions in the sub 1 GHz band, it is recommended that the TGah specification support a </a:t>
            </a:r>
            <a:r>
              <a:rPr lang="en-US" u="sng" smtClean="0"/>
              <a:t>maximum of 4 spatial streams</a:t>
            </a:r>
            <a:r>
              <a:rPr lang="en-US" smtClean="0"/>
              <a:t>.</a:t>
            </a:r>
          </a:p>
          <a:p>
            <a:pPr eaLnBrk="1" hangingPunct="1"/>
            <a:endParaRPr lang="en-US" smtClean="0"/>
          </a:p>
        </p:txBody>
      </p:sp>
      <p:sp>
        <p:nvSpPr>
          <p:cNvPr id="25603" name="Date Placeholder 3"/>
          <p:cNvSpPr>
            <a:spLocks noGrp="1"/>
          </p:cNvSpPr>
          <p:nvPr>
            <p:ph type="dt" sz="quarter" idx="10"/>
          </p:nvPr>
        </p:nvSpPr>
        <p:spPr>
          <a:xfrm>
            <a:off x="696913" y="333375"/>
            <a:ext cx="1327150" cy="276225"/>
          </a:xfrm>
          <a:noFill/>
          <a:ln>
            <a:miter lim="800000"/>
            <a:headEnd/>
            <a:tailEnd/>
          </a:ln>
        </p:spPr>
        <p:txBody>
          <a:bodyPr/>
          <a:lstStyle/>
          <a:p>
            <a:r>
              <a:rPr lang="en-US" smtClean="0">
                <a:cs typeface="Arial" charset="0"/>
              </a:rPr>
              <a:t>September 2011</a:t>
            </a:r>
          </a:p>
        </p:txBody>
      </p:sp>
      <p:sp>
        <p:nvSpPr>
          <p:cNvPr id="25604" name="Footer Placeholder 4"/>
          <p:cNvSpPr>
            <a:spLocks noGrp="1"/>
          </p:cNvSpPr>
          <p:nvPr>
            <p:ph type="ftr" sz="quarter" idx="11"/>
          </p:nvPr>
        </p:nvSpPr>
        <p:spPr>
          <a:xfrm>
            <a:off x="7105650" y="6475413"/>
            <a:ext cx="1438275" cy="184150"/>
          </a:xfrm>
          <a:noFill/>
          <a:ln>
            <a:miter lim="800000"/>
            <a:headEnd/>
            <a:tailEnd/>
          </a:ln>
        </p:spPr>
        <p:txBody>
          <a:bodyPr/>
          <a:lstStyle/>
          <a:p>
            <a:r>
              <a:rPr lang="en-US" smtClean="0">
                <a:cs typeface="Arial" charset="0"/>
              </a:rPr>
              <a:t>Raja Banerjea,Marvell Semiconductor</a:t>
            </a:r>
          </a:p>
        </p:txBody>
      </p:sp>
      <p:sp>
        <p:nvSpPr>
          <p:cNvPr id="25605"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8F4ED2C4-4AEE-40FC-AF28-61E7B548F8FA}" type="slidenum">
              <a:rPr lang="en-US" smtClean="0">
                <a:cs typeface="Arial" charset="0"/>
              </a:rPr>
              <a:pPr/>
              <a:t>8</a:t>
            </a:fld>
            <a:endParaRPr lang="en-US" smtClean="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mtClean="0"/>
              <a:t>References</a:t>
            </a:r>
          </a:p>
        </p:txBody>
      </p:sp>
      <p:sp>
        <p:nvSpPr>
          <p:cNvPr id="26626" name="Content Placeholder 2"/>
          <p:cNvSpPr>
            <a:spLocks noGrp="1"/>
          </p:cNvSpPr>
          <p:nvPr>
            <p:ph idx="1"/>
          </p:nvPr>
        </p:nvSpPr>
        <p:spPr/>
        <p:txBody>
          <a:bodyPr/>
          <a:lstStyle/>
          <a:p>
            <a:pPr marL="457200" indent="-457200" eaLnBrk="1" hangingPunct="1">
              <a:buFont typeface="Times New Roman" pitchFamily="18" charset="0"/>
              <a:buAutoNum type="arabicPeriod"/>
            </a:pPr>
            <a:r>
              <a:rPr lang="en-US" smtClean="0">
                <a:hlinkClick r:id="rId2"/>
              </a:rPr>
              <a:t>https://mentor.ieee.org/802.11/dcn/10/11-10-0001-13-0wng-900mhz-par-and-5c.doc</a:t>
            </a:r>
            <a:endParaRPr lang="en-US" smtClean="0"/>
          </a:p>
          <a:p>
            <a:pPr marL="457200" indent="-457200" eaLnBrk="1" hangingPunct="1">
              <a:buFont typeface="Times New Roman" pitchFamily="18" charset="0"/>
              <a:buAutoNum type="arabicPeriod"/>
            </a:pPr>
            <a:r>
              <a:rPr lang="en-US" smtClean="0">
                <a:hlinkClick r:id="rId3"/>
              </a:rPr>
              <a:t>https://mentor.ieee.org/802.11/dcn/11/11-11-0457-00-00ah-potential-compromise-of-802-11ah-use-case-document.pptx</a:t>
            </a:r>
            <a:endParaRPr lang="en-US" smtClean="0"/>
          </a:p>
          <a:p>
            <a:pPr marL="457200" indent="-457200" eaLnBrk="1" hangingPunct="1">
              <a:buFont typeface="Times New Roman" pitchFamily="18" charset="0"/>
              <a:buAutoNum type="arabicPeriod"/>
            </a:pPr>
            <a:endParaRPr lang="en-US" smtClean="0"/>
          </a:p>
          <a:p>
            <a:pPr marL="457200" indent="-457200" eaLnBrk="1" hangingPunct="1">
              <a:buFont typeface="Times New Roman" pitchFamily="18" charset="0"/>
              <a:buAutoNum type="arabicPeriod"/>
            </a:pPr>
            <a:endParaRPr lang="en-US" smtClean="0"/>
          </a:p>
          <a:p>
            <a:pPr marL="457200" indent="-457200" eaLnBrk="1" hangingPunct="1">
              <a:buFont typeface="Times New Roman" pitchFamily="18" charset="0"/>
              <a:buAutoNum type="arabicPeriod"/>
            </a:pPr>
            <a:endParaRPr lang="en-US" smtClean="0"/>
          </a:p>
        </p:txBody>
      </p:sp>
      <p:sp>
        <p:nvSpPr>
          <p:cNvPr id="26627" name="Date Placeholder 3"/>
          <p:cNvSpPr>
            <a:spLocks noGrp="1"/>
          </p:cNvSpPr>
          <p:nvPr>
            <p:ph type="dt" sz="quarter" idx="10"/>
          </p:nvPr>
        </p:nvSpPr>
        <p:spPr>
          <a:xfrm>
            <a:off x="696913" y="333375"/>
            <a:ext cx="1327150" cy="276225"/>
          </a:xfrm>
          <a:noFill/>
          <a:ln>
            <a:miter lim="800000"/>
            <a:headEnd/>
            <a:tailEnd/>
          </a:ln>
        </p:spPr>
        <p:txBody>
          <a:bodyPr/>
          <a:lstStyle/>
          <a:p>
            <a:r>
              <a:rPr lang="en-US" smtClean="0">
                <a:cs typeface="Arial" charset="0"/>
              </a:rPr>
              <a:t>September 2011</a:t>
            </a:r>
          </a:p>
        </p:txBody>
      </p:sp>
      <p:sp>
        <p:nvSpPr>
          <p:cNvPr id="26628" name="Footer Placeholder 4"/>
          <p:cNvSpPr>
            <a:spLocks noGrp="1"/>
          </p:cNvSpPr>
          <p:nvPr>
            <p:ph type="ftr" sz="quarter" idx="11"/>
          </p:nvPr>
        </p:nvSpPr>
        <p:spPr>
          <a:xfrm>
            <a:off x="7105650" y="6475413"/>
            <a:ext cx="1438275" cy="184150"/>
          </a:xfrm>
          <a:noFill/>
          <a:ln>
            <a:miter lim="800000"/>
            <a:headEnd/>
            <a:tailEnd/>
          </a:ln>
        </p:spPr>
        <p:txBody>
          <a:bodyPr/>
          <a:lstStyle/>
          <a:p>
            <a:r>
              <a:rPr lang="en-US" smtClean="0">
                <a:cs typeface="Arial" charset="0"/>
              </a:rPr>
              <a:t>Raja Banerjea,Marvell Semiconductor</a:t>
            </a:r>
          </a:p>
        </p:txBody>
      </p:sp>
      <p:sp>
        <p:nvSpPr>
          <p:cNvPr id="26629"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303ADEAF-61F9-4112-85D0-6D92D9DEE6AC}" type="slidenum">
              <a:rPr lang="en-US" smtClean="0">
                <a:cs typeface="Arial" charset="0"/>
              </a:rPr>
              <a:pPr/>
              <a:t>9</a:t>
            </a:fld>
            <a:endParaRPr lang="en-US" smtClean="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place presentation subject title text here]</Template>
  <TotalTime>807</TotalTime>
  <Words>521</Words>
  <Application>Microsoft Office PowerPoint</Application>
  <PresentationFormat>On-screen Show (4:3)</PresentationFormat>
  <Paragraphs>84</Paragraphs>
  <Slides>10</Slides>
  <Notes>3</Notes>
  <HiddenSlides>0</HiddenSlides>
  <MMClips>0</MMClips>
  <ScaleCrop>false</ScaleCrop>
  <HeadingPairs>
    <vt:vector size="8" baseType="variant">
      <vt:variant>
        <vt:lpstr>Fonts Used</vt:lpstr>
      </vt:variant>
      <vt:variant>
        <vt:i4>2</vt:i4>
      </vt:variant>
      <vt:variant>
        <vt:lpstr>Design Template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Times New Roman</vt:lpstr>
      <vt:lpstr>Arial</vt:lpstr>
      <vt:lpstr>place presentation subject title text here]</vt:lpstr>
      <vt:lpstr>Document</vt:lpstr>
      <vt:lpstr>Spatial stream support in TGah specification</vt:lpstr>
      <vt:lpstr>Abstract</vt:lpstr>
      <vt:lpstr>TGah PAR and 5C [1]</vt:lpstr>
      <vt:lpstr>Use Cases</vt:lpstr>
      <vt:lpstr>Antenna Dimension at sub 1GHz</vt:lpstr>
      <vt:lpstr>Discussion</vt:lpstr>
      <vt:lpstr>Discussion (Cont.)</vt:lpstr>
      <vt:lpstr>Conclusion</vt:lpstr>
      <vt:lpstr>References</vt:lpstr>
      <vt:lpstr>Motion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Raja Banerjea</dc:creator>
  <cp:lastModifiedBy>admin</cp:lastModifiedBy>
  <cp:revision>28</cp:revision>
  <cp:lastPrinted>2010-12-20T20:45:24Z</cp:lastPrinted>
  <dcterms:created xsi:type="dcterms:W3CDTF">2010-12-20T20:39:38Z</dcterms:created>
  <dcterms:modified xsi:type="dcterms:W3CDTF">2011-09-22T00:16:04Z</dcterms:modified>
</cp:coreProperties>
</file>