
<file path=[Content_Types].xml><?xml version="1.0" encoding="utf-8"?>
<Types xmlns="http://schemas.openxmlformats.org/package/2006/content-types">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113" r:id="rId2"/>
    <p:sldId id="2149" r:id="rId3"/>
    <p:sldId id="2169" r:id="rId4"/>
    <p:sldId id="2170" r:id="rId5"/>
    <p:sldId id="2156" r:id="rId6"/>
    <p:sldId id="2150" r:id="rId7"/>
    <p:sldId id="2118" r:id="rId8"/>
    <p:sldId id="2152" r:id="rId9"/>
    <p:sldId id="2153" r:id="rId10"/>
    <p:sldId id="2151" r:id="rId11"/>
    <p:sldId id="2154" r:id="rId12"/>
    <p:sldId id="2155" r:id="rId13"/>
    <p:sldId id="2115" r:id="rId14"/>
    <p:sldId id="2173" r:id="rId15"/>
    <p:sldId id="2114" r:id="rId16"/>
    <p:sldId id="2116" r:id="rId17"/>
    <p:sldId id="2171" r:id="rId18"/>
    <p:sldId id="2124" r:id="rId19"/>
    <p:sldId id="2138" r:id="rId20"/>
    <p:sldId id="2176" r:id="rId21"/>
    <p:sldId id="2175" r:id="rId22"/>
    <p:sldId id="2174" r:id="rId23"/>
    <p:sldId id="2168" r:id="rId24"/>
    <p:sldId id="2142" r:id="rId25"/>
    <p:sldId id="2143" r:id="rId26"/>
    <p:sldId id="2117" r:id="rId27"/>
    <p:sldId id="2120" r:id="rId28"/>
    <p:sldId id="2121" r:id="rId29"/>
    <p:sldId id="2157" r:id="rId30"/>
    <p:sldId id="2119" r:id="rId31"/>
    <p:sldId id="2172" r:id="rId32"/>
    <p:sldId id="2139" r:id="rId33"/>
    <p:sldId id="2167" r:id="rId34"/>
    <p:sldId id="2165" r:id="rId35"/>
    <p:sldId id="2166" r:id="rId36"/>
    <p:sldId id="2159" r:id="rId37"/>
    <p:sldId id="2160" r:id="rId38"/>
    <p:sldId id="2161" r:id="rId39"/>
    <p:sldId id="2162" r:id="rId40"/>
    <p:sldId id="2164" r:id="rId41"/>
    <p:sldId id="2158" r:id="rId42"/>
    <p:sldId id="2145" r:id="rId43"/>
    <p:sldId id="2144" r:id="rId44"/>
    <p:sldId id="2146" r:id="rId45"/>
    <p:sldId id="2147" r:id="rId46"/>
    <p:sldId id="2148" r:id="rId47"/>
  </p:sldIdLst>
  <p:sldSz cx="9144000" cy="6858000" type="screen4x3"/>
  <p:notesSz cx="7086600" cy="9372600"/>
  <p:defaultTextStyle>
    <a:defPPr>
      <a:defRPr lang="en-US"/>
    </a:defPPr>
    <a:lvl1pPr algn="ctr"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9966"/>
    <a:srgbClr val="33CC33"/>
    <a:srgbClr val="66FF99"/>
    <a:srgbClr val="FF3300"/>
    <a:srgbClr val="C0C0C0"/>
    <a:srgbClr val="B2B2B2"/>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28" autoAdjust="0"/>
    <p:restoredTop sz="86410" autoAdjust="0"/>
  </p:normalViewPr>
  <p:slideViewPr>
    <p:cSldViewPr snapToGrid="0">
      <p:cViewPr>
        <p:scale>
          <a:sx n="66" d="100"/>
          <a:sy n="66" d="100"/>
        </p:scale>
        <p:origin x="-1698" y="-1152"/>
      </p:cViewPr>
      <p:guideLst>
        <p:guide orient="horz" pos="2160"/>
        <p:guide pos="2880"/>
      </p:guideLst>
    </p:cSldViewPr>
  </p:slideViewPr>
  <p:outlineViewPr>
    <p:cViewPr>
      <p:scale>
        <a:sx n="50" d="100"/>
        <a:sy n="50" d="100"/>
      </p:scale>
      <p:origin x="0" y="0"/>
    </p:cViewPr>
    <p:sldLst>
      <p:sld r:id="rId1" collapse="1"/>
    </p:sldLst>
  </p:outlineViewPr>
  <p:notesTextViewPr>
    <p:cViewPr>
      <p:scale>
        <a:sx n="100" d="100"/>
        <a:sy n="100" d="100"/>
      </p:scale>
      <p:origin x="0" y="0"/>
    </p:cViewPr>
  </p:notesTextViewPr>
  <p:sorterViewPr>
    <p:cViewPr>
      <p:scale>
        <a:sx n="66" d="100"/>
        <a:sy n="66" d="100"/>
      </p:scale>
      <p:origin x="0" y="5916"/>
    </p:cViewPr>
  </p:sorterViewPr>
  <p:notesViewPr>
    <p:cSldViewPr snapToGrid="0">
      <p:cViewPr>
        <p:scale>
          <a:sx n="100" d="100"/>
          <a:sy n="100" d="100"/>
        </p:scale>
        <p:origin x="-1920" y="-72"/>
      </p:cViewPr>
      <p:guideLst>
        <p:guide orient="horz" pos="2181"/>
        <p:guide pos="294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10754" y="178255"/>
            <a:ext cx="216623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2500">
              <a:defRPr sz="1400" smtClean="0"/>
            </a:lvl1pPr>
          </a:lstStyle>
          <a:p>
            <a:pPr>
              <a:defRPr/>
            </a:pPr>
            <a:r>
              <a:rPr lang="en-US" smtClean="0"/>
              <a:t>doc.: IEEE 802.11-11/1268r1</a:t>
            </a:r>
            <a:endParaRPr lang="en-US" dirty="0"/>
          </a:p>
        </p:txBody>
      </p:sp>
      <p:sp>
        <p:nvSpPr>
          <p:cNvPr id="3075" name="Rectangle 3"/>
          <p:cNvSpPr>
            <a:spLocks noGrp="1" noChangeArrowheads="1"/>
          </p:cNvSpPr>
          <p:nvPr>
            <p:ph type="dt" sz="quarter" idx="1"/>
          </p:nvPr>
        </p:nvSpPr>
        <p:spPr bwMode="auto">
          <a:xfrm>
            <a:off x="709613" y="178256"/>
            <a:ext cx="98719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defTabSz="952500">
              <a:defRPr sz="1400"/>
            </a:lvl1pPr>
          </a:lstStyle>
          <a:p>
            <a:pPr>
              <a:defRPr/>
            </a:pPr>
            <a:r>
              <a:rPr lang="en-US" smtClean="0"/>
              <a:t>September  2011</a:t>
            </a:r>
            <a:endParaRPr lang="en-US" dirty="0"/>
          </a:p>
        </p:txBody>
      </p:sp>
      <p:sp>
        <p:nvSpPr>
          <p:cNvPr id="3076" name="Rectangle 4"/>
          <p:cNvSpPr>
            <a:spLocks noGrp="1" noChangeArrowheads="1"/>
          </p:cNvSpPr>
          <p:nvPr>
            <p:ph type="ftr" sz="quarter" idx="2"/>
          </p:nvPr>
        </p:nvSpPr>
        <p:spPr bwMode="auto">
          <a:xfrm>
            <a:off x="4879008" y="9072563"/>
            <a:ext cx="157735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250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207422" y="9072563"/>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defTabSz="952500">
              <a:defRPr sz="1200" b="0"/>
            </a:lvl1pPr>
          </a:lstStyle>
          <a:p>
            <a:pPr>
              <a:defRPr/>
            </a:pPr>
            <a:r>
              <a:rPr lang="en-US"/>
              <a:t>Page </a:t>
            </a:r>
            <a:fld id="{0118DDD9-F89B-41B8-B27C-3845A41A6010}" type="slidenum">
              <a:rPr lang="en-US"/>
              <a:pPr>
                <a:defRPr/>
              </a:pPr>
              <a:t>‹#›</a:t>
            </a:fld>
            <a:endParaRPr lang="en-US"/>
          </a:p>
        </p:txBody>
      </p:sp>
      <p:sp>
        <p:nvSpPr>
          <p:cNvPr id="50182" name="Line 6"/>
          <p:cNvSpPr>
            <a:spLocks noChangeShapeType="1"/>
          </p:cNvSpPr>
          <p:nvPr/>
        </p:nvSpPr>
        <p:spPr bwMode="auto">
          <a:xfrm>
            <a:off x="708025" y="390525"/>
            <a:ext cx="56705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183" name="Rectangle 7"/>
          <p:cNvSpPr>
            <a:spLocks noChangeArrowheads="1"/>
          </p:cNvSpPr>
          <p:nvPr/>
        </p:nvSpPr>
        <p:spPr bwMode="auto">
          <a:xfrm>
            <a:off x="708025" y="907256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defTabSz="952500"/>
            <a:r>
              <a:rPr lang="en-US" sz="1200" b="0"/>
              <a:t>Submission</a:t>
            </a:r>
          </a:p>
        </p:txBody>
      </p:sp>
      <p:sp>
        <p:nvSpPr>
          <p:cNvPr id="50184" name="Line 8"/>
          <p:cNvSpPr>
            <a:spLocks noChangeShapeType="1"/>
          </p:cNvSpPr>
          <p:nvPr/>
        </p:nvSpPr>
        <p:spPr bwMode="auto">
          <a:xfrm>
            <a:off x="708025" y="9061450"/>
            <a:ext cx="58293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4105835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53617" y="97293"/>
            <a:ext cx="216623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2500">
              <a:defRPr sz="1400" smtClean="0"/>
            </a:lvl1pPr>
          </a:lstStyle>
          <a:p>
            <a:pPr>
              <a:defRPr/>
            </a:pPr>
            <a:r>
              <a:rPr lang="en-US" smtClean="0"/>
              <a:t>doc.: IEEE 802.11-11/1268r1</a:t>
            </a:r>
            <a:endParaRPr lang="en-US"/>
          </a:p>
        </p:txBody>
      </p:sp>
      <p:sp>
        <p:nvSpPr>
          <p:cNvPr id="2051" name="Rectangle 3"/>
          <p:cNvSpPr>
            <a:spLocks noGrp="1" noChangeArrowheads="1"/>
          </p:cNvSpPr>
          <p:nvPr>
            <p:ph type="dt" idx="1"/>
          </p:nvPr>
        </p:nvSpPr>
        <p:spPr bwMode="auto">
          <a:xfrm>
            <a:off x="668339" y="97293"/>
            <a:ext cx="98719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defTabSz="952500">
              <a:defRPr sz="1400"/>
            </a:lvl1pPr>
          </a:lstStyle>
          <a:p>
            <a:pPr>
              <a:defRPr/>
            </a:pPr>
            <a:r>
              <a:rPr lang="en-US" smtClean="0"/>
              <a:t>September  2011</a:t>
            </a:r>
            <a:endParaRPr lang="en-US"/>
          </a:p>
        </p:txBody>
      </p:sp>
      <p:sp>
        <p:nvSpPr>
          <p:cNvPr id="39940" name="Rectangle 4"/>
          <p:cNvSpPr>
            <a:spLocks noGrp="1" noRot="1" noChangeAspect="1" noChangeArrowheads="1" noTextEdit="1"/>
          </p:cNvSpPr>
          <p:nvPr>
            <p:ph type="sldImg" idx="2"/>
          </p:nvPr>
        </p:nvSpPr>
        <p:spPr bwMode="auto">
          <a:xfrm>
            <a:off x="1206500" y="708025"/>
            <a:ext cx="4673600" cy="35052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4563" y="4452939"/>
            <a:ext cx="5197475" cy="4217987"/>
          </a:xfrm>
          <a:prstGeom prst="rect">
            <a:avLst/>
          </a:prstGeom>
          <a:noFill/>
          <a:ln w="9525">
            <a:noFill/>
            <a:miter lim="800000"/>
            <a:headEnd/>
            <a:tailEnd/>
          </a:ln>
          <a:effectLst/>
        </p:spPr>
        <p:txBody>
          <a:bodyPr vert="horz" wrap="square" lIns="95560" tIns="46971" rIns="95560" bIns="4697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72496" y="9075739"/>
            <a:ext cx="204735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5138" lvl="4" algn="r" defTabSz="95250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98581" y="9075739"/>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2500">
              <a:defRPr sz="1200" b="0"/>
            </a:lvl1pPr>
          </a:lstStyle>
          <a:p>
            <a:pPr>
              <a:defRPr/>
            </a:pPr>
            <a:r>
              <a:rPr lang="en-US"/>
              <a:t>Page </a:t>
            </a:r>
            <a:fld id="{D27D1EA3-1CA2-4899-BB85-6EB46AC6F15C}" type="slidenum">
              <a:rPr lang="en-US"/>
              <a:pPr>
                <a:defRPr/>
              </a:pPr>
              <a:t>‹#›</a:t>
            </a:fld>
            <a:endParaRPr lang="en-US"/>
          </a:p>
        </p:txBody>
      </p:sp>
      <p:sp>
        <p:nvSpPr>
          <p:cNvPr id="39944" name="Rectangle 8"/>
          <p:cNvSpPr>
            <a:spLocks noChangeArrowheads="1"/>
          </p:cNvSpPr>
          <p:nvPr/>
        </p:nvSpPr>
        <p:spPr bwMode="auto">
          <a:xfrm>
            <a:off x="739775" y="9075739"/>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defTabSz="933450"/>
            <a:r>
              <a:rPr lang="en-US" sz="1200" b="0"/>
              <a:t>Submission</a:t>
            </a:r>
          </a:p>
        </p:txBody>
      </p:sp>
      <p:sp>
        <p:nvSpPr>
          <p:cNvPr id="39945" name="Line 9"/>
          <p:cNvSpPr>
            <a:spLocks noChangeShapeType="1"/>
          </p:cNvSpPr>
          <p:nvPr/>
        </p:nvSpPr>
        <p:spPr bwMode="auto">
          <a:xfrm>
            <a:off x="739775" y="9074150"/>
            <a:ext cx="56070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9946" name="Line 10"/>
          <p:cNvSpPr>
            <a:spLocks noChangeShapeType="1"/>
          </p:cNvSpPr>
          <p:nvPr/>
        </p:nvSpPr>
        <p:spPr bwMode="auto">
          <a:xfrm>
            <a:off x="661988" y="298450"/>
            <a:ext cx="57626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0170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802.11-11/1268r1</a:t>
            </a:r>
            <a:endParaRPr lang="en-US" sz="1400"/>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smtClean="0"/>
              <a:t>September  2011</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465138" defTabSz="952500">
              <a:defRPr sz="2400" b="1">
                <a:solidFill>
                  <a:schemeClr val="tx1"/>
                </a:solidFill>
                <a:latin typeface="Times New Roman" pitchFamily="18" charset="0"/>
              </a:defRPr>
            </a:lvl5pPr>
            <a:lvl6pPr marL="922338" algn="ctr" defTabSz="952500" eaLnBrk="0" fontAlgn="base" hangingPunct="0">
              <a:spcBef>
                <a:spcPct val="0"/>
              </a:spcBef>
              <a:spcAft>
                <a:spcPct val="0"/>
              </a:spcAft>
              <a:defRPr sz="2400" b="1">
                <a:solidFill>
                  <a:schemeClr val="tx1"/>
                </a:solidFill>
                <a:latin typeface="Times New Roman" pitchFamily="18" charset="0"/>
              </a:defRPr>
            </a:lvl6pPr>
            <a:lvl7pPr marL="1379538" algn="ctr" defTabSz="952500" eaLnBrk="0" fontAlgn="base" hangingPunct="0">
              <a:spcBef>
                <a:spcPct val="0"/>
              </a:spcBef>
              <a:spcAft>
                <a:spcPct val="0"/>
              </a:spcAft>
              <a:defRPr sz="2400" b="1">
                <a:solidFill>
                  <a:schemeClr val="tx1"/>
                </a:solidFill>
                <a:latin typeface="Times New Roman" pitchFamily="18" charset="0"/>
              </a:defRPr>
            </a:lvl7pPr>
            <a:lvl8pPr marL="1836738" algn="ctr" defTabSz="952500" eaLnBrk="0" fontAlgn="base" hangingPunct="0">
              <a:spcBef>
                <a:spcPct val="0"/>
              </a:spcBef>
              <a:spcAft>
                <a:spcPct val="0"/>
              </a:spcAft>
              <a:defRPr sz="2400" b="1">
                <a:solidFill>
                  <a:schemeClr val="tx1"/>
                </a:solidFill>
                <a:latin typeface="Times New Roman" pitchFamily="18" charset="0"/>
              </a:defRPr>
            </a:lvl8pPr>
            <a:lvl9pPr marL="2293938" algn="ctr" defTabSz="952500"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40965" name="Rectangle 7"/>
          <p:cNvSpPr>
            <a:spLocks noGrp="1" noChangeArrowheads="1"/>
          </p:cNvSpPr>
          <p:nvPr>
            <p:ph type="sldNum" sz="quarter" idx="5"/>
          </p:nvPr>
        </p:nvSpPr>
        <p:spPr>
          <a:xfrm>
            <a:off x="3401172" y="9075739"/>
            <a:ext cx="41517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4B08C31-ECF0-4155-9827-D115C83C9FBD}" type="slidenum">
              <a:rPr lang="en-US" sz="1200" b="0" smtClean="0"/>
              <a:pPr/>
              <a:t>1</a:t>
            </a:fld>
            <a:endParaRPr lang="en-US" sz="1200" b="0" smtClean="0"/>
          </a:p>
        </p:txBody>
      </p:sp>
      <p:sp>
        <p:nvSpPr>
          <p:cNvPr id="40966" name="Rectangle 2"/>
          <p:cNvSpPr>
            <a:spLocks noGrp="1" noRot="1" noChangeAspect="1" noChangeArrowheads="1" noTextEdit="1"/>
          </p:cNvSpPr>
          <p:nvPr>
            <p:ph type="sldImg"/>
          </p:nvPr>
        </p:nvSpPr>
        <p:spPr>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802.11-11/1268r1</a:t>
            </a:r>
            <a:endParaRPr lang="en-US"/>
          </a:p>
        </p:txBody>
      </p:sp>
      <p:sp>
        <p:nvSpPr>
          <p:cNvPr id="5" name="Date Placeholder 4"/>
          <p:cNvSpPr>
            <a:spLocks noGrp="1"/>
          </p:cNvSpPr>
          <p:nvPr>
            <p:ph type="dt" idx="11"/>
          </p:nvPr>
        </p:nvSpPr>
        <p:spPr/>
        <p:txBody>
          <a:bodyPr/>
          <a:lstStyle/>
          <a:p>
            <a:pPr>
              <a:defRPr/>
            </a:pPr>
            <a:r>
              <a:rPr lang="en-US" smtClean="0"/>
              <a:t>September  2011</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D27D1EA3-1CA2-4899-BB85-6EB46AC6F15C}" type="slidenum">
              <a:rPr lang="en-US" smtClean="0"/>
              <a:pPr>
                <a:defRPr/>
              </a:pPr>
              <a:t>19</a:t>
            </a:fld>
            <a:endParaRPr lang="en-US"/>
          </a:p>
        </p:txBody>
      </p:sp>
    </p:spTree>
    <p:extLst>
      <p:ext uri="{BB962C8B-B14F-4D97-AF65-F5344CB8AC3E}">
        <p14:creationId xmlns:p14="http://schemas.microsoft.com/office/powerpoint/2010/main" val="2547023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802.11-11/1268r1</a:t>
            </a:r>
            <a:endParaRPr lang="en-US"/>
          </a:p>
        </p:txBody>
      </p:sp>
      <p:sp>
        <p:nvSpPr>
          <p:cNvPr id="5" name="Date Placeholder 4"/>
          <p:cNvSpPr>
            <a:spLocks noGrp="1"/>
          </p:cNvSpPr>
          <p:nvPr>
            <p:ph type="dt" idx="11"/>
          </p:nvPr>
        </p:nvSpPr>
        <p:spPr/>
        <p:txBody>
          <a:bodyPr/>
          <a:lstStyle/>
          <a:p>
            <a:pPr>
              <a:defRPr/>
            </a:pPr>
            <a:r>
              <a:rPr lang="en-US" smtClean="0"/>
              <a:t>September  2011</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D27D1EA3-1CA2-4899-BB85-6EB46AC6F15C}" type="slidenum">
              <a:rPr lang="en-US" smtClean="0"/>
              <a:pPr>
                <a:defRPr/>
              </a:pPr>
              <a:t>32</a:t>
            </a:fld>
            <a:endParaRPr lang="en-US"/>
          </a:p>
        </p:txBody>
      </p:sp>
    </p:spTree>
    <p:extLst>
      <p:ext uri="{BB962C8B-B14F-4D97-AF65-F5344CB8AC3E}">
        <p14:creationId xmlns:p14="http://schemas.microsoft.com/office/powerpoint/2010/main" val="2204428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802.11-11/1268r1</a:t>
            </a:r>
            <a:endParaRPr lang="en-US" sz="1400"/>
          </a:p>
        </p:txBody>
      </p:sp>
      <p:sp>
        <p:nvSpPr>
          <p:cNvPr id="4710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a:t>May  2011</a:t>
            </a:r>
          </a:p>
        </p:txBody>
      </p:sp>
      <p:sp>
        <p:nvSpPr>
          <p:cNvPr id="4710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465138" defTabSz="952500">
              <a:defRPr sz="2400" b="1">
                <a:solidFill>
                  <a:schemeClr val="tx1"/>
                </a:solidFill>
                <a:latin typeface="Times New Roman" pitchFamily="18" charset="0"/>
              </a:defRPr>
            </a:lvl5pPr>
            <a:lvl6pPr marL="922338" algn="ctr" defTabSz="952500" eaLnBrk="0" fontAlgn="base" hangingPunct="0">
              <a:spcBef>
                <a:spcPct val="0"/>
              </a:spcBef>
              <a:spcAft>
                <a:spcPct val="0"/>
              </a:spcAft>
              <a:defRPr sz="2400" b="1">
                <a:solidFill>
                  <a:schemeClr val="tx1"/>
                </a:solidFill>
                <a:latin typeface="Times New Roman" pitchFamily="18" charset="0"/>
              </a:defRPr>
            </a:lvl6pPr>
            <a:lvl7pPr marL="1379538" algn="ctr" defTabSz="952500" eaLnBrk="0" fontAlgn="base" hangingPunct="0">
              <a:spcBef>
                <a:spcPct val="0"/>
              </a:spcBef>
              <a:spcAft>
                <a:spcPct val="0"/>
              </a:spcAft>
              <a:defRPr sz="2400" b="1">
                <a:solidFill>
                  <a:schemeClr val="tx1"/>
                </a:solidFill>
                <a:latin typeface="Times New Roman" pitchFamily="18" charset="0"/>
              </a:defRPr>
            </a:lvl7pPr>
            <a:lvl8pPr marL="1836738" algn="ctr" defTabSz="952500" eaLnBrk="0" fontAlgn="base" hangingPunct="0">
              <a:spcBef>
                <a:spcPct val="0"/>
              </a:spcBef>
              <a:spcAft>
                <a:spcPct val="0"/>
              </a:spcAft>
              <a:defRPr sz="2400" b="1">
                <a:solidFill>
                  <a:schemeClr val="tx1"/>
                </a:solidFill>
                <a:latin typeface="Times New Roman" pitchFamily="18" charset="0"/>
              </a:defRPr>
            </a:lvl8pPr>
            <a:lvl9pPr marL="2293938" algn="ctr" defTabSz="952500"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47109" name="Rectangle 7"/>
          <p:cNvSpPr>
            <a:spLocks noGrp="1" noChangeArrowheads="1"/>
          </p:cNvSpPr>
          <p:nvPr>
            <p:ph type="sldNum" sz="quarter" idx="5"/>
          </p:nvPr>
        </p:nvSpPr>
        <p:spPr>
          <a:xfrm>
            <a:off x="3400425" y="907573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9664ECBF-28A6-49A4-8069-129B4AA9052A}" type="slidenum">
              <a:rPr lang="en-US" sz="1200" b="0" smtClean="0"/>
              <a:pPr/>
              <a:t>36</a:t>
            </a:fld>
            <a:endParaRPr lang="en-US" sz="1200" b="0" smtClean="0"/>
          </a:p>
        </p:txBody>
      </p:sp>
      <p:sp>
        <p:nvSpPr>
          <p:cNvPr id="47110" name="Rectangle 2"/>
          <p:cNvSpPr>
            <a:spLocks noGrp="1" noRot="1" noChangeAspect="1" noChangeArrowheads="1" noTextEdit="1"/>
          </p:cNvSpPr>
          <p:nvPr>
            <p:ph type="sldImg"/>
          </p:nvPr>
        </p:nvSpPr>
        <p:spPr>
          <a:ln/>
        </p:spPr>
      </p:sp>
      <p:sp>
        <p:nvSpPr>
          <p:cNvPr id="471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ln/>
        </p:spPr>
      </p:sp>
      <p:sp>
        <p:nvSpPr>
          <p:cNvPr id="1013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b="1" smtClean="0">
              <a:ea typeface="ＭＳ Ｐゴシック" pitchFamily="-110" charset="-128"/>
            </a:endParaRPr>
          </a:p>
        </p:txBody>
      </p:sp>
      <p:sp>
        <p:nvSpPr>
          <p:cNvPr id="101380" name="Slide Number Placeholder 3"/>
          <p:cNvSpPr txBox="1">
            <a:spLocks noGrp="1"/>
          </p:cNvSpPr>
          <p:nvPr/>
        </p:nvSpPr>
        <p:spPr bwMode="auto">
          <a:xfrm>
            <a:off x="4014100" y="8902344"/>
            <a:ext cx="3070860" cy="468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038" tIns="47020" rIns="94038" bIns="47020" anchor="b"/>
          <a:lstStyle>
            <a:lvl1pPr eaLnBrk="0" hangingPunct="0">
              <a:defRPr sz="2400">
                <a:solidFill>
                  <a:schemeClr val="tx1"/>
                </a:solidFill>
                <a:latin typeface="Arial" charset="0"/>
                <a:ea typeface="ＭＳ Ｐゴシック" pitchFamily="-110" charset="-128"/>
              </a:defRPr>
            </a:lvl1pPr>
            <a:lvl2pPr marL="742950" indent="-285750" eaLnBrk="0" hangingPunct="0">
              <a:defRPr sz="2400">
                <a:solidFill>
                  <a:schemeClr val="tx1"/>
                </a:solidFill>
                <a:latin typeface="Arial" charset="0"/>
                <a:ea typeface="ＭＳ Ｐゴシック" pitchFamily="-110" charset="-128"/>
              </a:defRPr>
            </a:lvl2pPr>
            <a:lvl3pPr marL="1143000" indent="-228600" eaLnBrk="0" hangingPunct="0">
              <a:defRPr sz="2400">
                <a:solidFill>
                  <a:schemeClr val="tx1"/>
                </a:solidFill>
                <a:latin typeface="Arial" charset="0"/>
                <a:ea typeface="ＭＳ Ｐゴシック" pitchFamily="-110" charset="-128"/>
              </a:defRPr>
            </a:lvl3pPr>
            <a:lvl4pPr marL="1600200" indent="-228600" eaLnBrk="0" hangingPunct="0">
              <a:defRPr sz="2400">
                <a:solidFill>
                  <a:schemeClr val="tx1"/>
                </a:solidFill>
                <a:latin typeface="Arial" charset="0"/>
                <a:ea typeface="ＭＳ Ｐゴシック" pitchFamily="-110" charset="-128"/>
              </a:defRPr>
            </a:lvl4pPr>
            <a:lvl5pPr marL="2057400" indent="-228600" eaLnBrk="0" hangingPunct="0">
              <a:defRPr sz="2400">
                <a:solidFill>
                  <a:schemeClr val="tx1"/>
                </a:solidFill>
                <a:latin typeface="Arial" charset="0"/>
                <a:ea typeface="ＭＳ Ｐゴシック" pitchFamily="-110"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10"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10"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10"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10" charset="-128"/>
              </a:defRPr>
            </a:lvl9pPr>
          </a:lstStyle>
          <a:p>
            <a:pPr algn="r" eaLnBrk="1" hangingPunct="1"/>
            <a:fld id="{96257C2B-C0CA-4907-8B37-8274DF2EF854}" type="slidenum">
              <a:rPr lang="en-US" sz="1200">
                <a:latin typeface="Calibri" pitchFamily="-110" charset="0"/>
              </a:rPr>
              <a:pPr algn="r" eaLnBrk="1" hangingPunct="1"/>
              <a:t>43</a:t>
            </a:fld>
            <a:endParaRPr lang="en-US" sz="1200">
              <a:latin typeface="Calibri" pitchFamily="-110"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87514" cy="276999"/>
          </a:xfrm>
        </p:spPr>
        <p:txBody>
          <a:bodyPr/>
          <a:lstStyle>
            <a:lvl1pPr>
              <a:defRPr/>
            </a:lvl1pPr>
          </a:lstStyle>
          <a:p>
            <a:pPr>
              <a:defRPr/>
            </a:pPr>
            <a:r>
              <a:rPr lang="en-US" smtClean="0"/>
              <a:t>September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22173C87-510F-4B4E-B399-C5BA81A2C239}" type="slidenum">
              <a:rPr lang="en-US"/>
              <a:pPr>
                <a:defRPr/>
              </a:pPr>
              <a:t>‹#›</a:t>
            </a:fld>
            <a:endParaRPr lang="en-US"/>
          </a:p>
        </p:txBody>
      </p:sp>
    </p:spTree>
    <p:extLst>
      <p:ext uri="{BB962C8B-B14F-4D97-AF65-F5344CB8AC3E}">
        <p14:creationId xmlns:p14="http://schemas.microsoft.com/office/powerpoint/2010/main" val="2870521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87514" cy="276999"/>
          </a:xfrm>
          <a:ln/>
        </p:spPr>
        <p:txBody>
          <a:bodyPr/>
          <a:lstStyle>
            <a:lvl1pPr>
              <a:defRPr/>
            </a:lvl1pPr>
          </a:lstStyle>
          <a:p>
            <a:pPr>
              <a:defRPr/>
            </a:pPr>
            <a:r>
              <a:rPr lang="en-US" smtClean="0"/>
              <a:t>September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95AFFFB-7598-46B1-B527-30C773DE2223}" type="slidenum">
              <a:rPr lang="en-US"/>
              <a:pPr>
                <a:defRPr/>
              </a:pPr>
              <a:t>‹#›</a:t>
            </a:fld>
            <a:endParaRPr lang="en-US"/>
          </a:p>
        </p:txBody>
      </p:sp>
    </p:spTree>
    <p:extLst>
      <p:ext uri="{BB962C8B-B14F-4D97-AF65-F5344CB8AC3E}">
        <p14:creationId xmlns:p14="http://schemas.microsoft.com/office/powerpoint/2010/main" val="1906811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AC02EAE-8CB6-4177-88FB-C6924588172B}" type="slidenum">
              <a:rPr lang="en-US"/>
              <a:pPr>
                <a:defRPr/>
              </a:pPr>
              <a:t>‹#›</a:t>
            </a:fld>
            <a:endParaRPr lang="en-US"/>
          </a:p>
        </p:txBody>
      </p:sp>
    </p:spTree>
    <p:extLst>
      <p:ext uri="{BB962C8B-B14F-4D97-AF65-F5344CB8AC3E}">
        <p14:creationId xmlns:p14="http://schemas.microsoft.com/office/powerpoint/2010/main" val="1188031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2011</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05D02F5-CD60-4AF1-B550-513F7BB1D91D}" type="slidenum">
              <a:rPr lang="en-US"/>
              <a:pPr>
                <a:defRPr/>
              </a:pPr>
              <a:t>‹#›</a:t>
            </a:fld>
            <a:endParaRPr lang="en-US"/>
          </a:p>
        </p:txBody>
      </p:sp>
    </p:spTree>
    <p:extLst>
      <p:ext uri="{BB962C8B-B14F-4D97-AF65-F5344CB8AC3E}">
        <p14:creationId xmlns:p14="http://schemas.microsoft.com/office/powerpoint/2010/main" val="3876501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2011</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FC8BBBD3-BD0D-4BED-93C5-10B5A0391E2F}" type="slidenum">
              <a:rPr lang="en-US"/>
              <a:pPr>
                <a:defRPr/>
              </a:pPr>
              <a:t>‹#›</a:t>
            </a:fld>
            <a:endParaRPr lang="en-US"/>
          </a:p>
        </p:txBody>
      </p:sp>
    </p:spTree>
    <p:extLst>
      <p:ext uri="{BB962C8B-B14F-4D97-AF65-F5344CB8AC3E}">
        <p14:creationId xmlns:p14="http://schemas.microsoft.com/office/powerpoint/2010/main" val="1876601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2011</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3BF0ACC-F069-4E0C-92ED-64188A4362E5}" type="slidenum">
              <a:rPr lang="en-US"/>
              <a:pPr>
                <a:defRPr/>
              </a:pPr>
              <a:t>‹#›</a:t>
            </a:fld>
            <a:endParaRPr lang="en-US"/>
          </a:p>
        </p:txBody>
      </p:sp>
    </p:spTree>
    <p:extLst>
      <p:ext uri="{BB962C8B-B14F-4D97-AF65-F5344CB8AC3E}">
        <p14:creationId xmlns:p14="http://schemas.microsoft.com/office/powerpoint/2010/main" val="1366873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C986AE1-F98C-421E-AA2F-ED0537C47B8D}" type="slidenum">
              <a:rPr lang="en-US"/>
              <a:pPr>
                <a:defRPr/>
              </a:pPr>
              <a:t>‹#›</a:t>
            </a:fld>
            <a:endParaRPr lang="en-US"/>
          </a:p>
        </p:txBody>
      </p:sp>
    </p:spTree>
    <p:extLst>
      <p:ext uri="{BB962C8B-B14F-4D97-AF65-F5344CB8AC3E}">
        <p14:creationId xmlns:p14="http://schemas.microsoft.com/office/powerpoint/2010/main" val="474158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1269643" cy="276999"/>
          </a:xfrm>
          <a:ln/>
        </p:spPr>
        <p:txBody>
          <a:bodyPr/>
          <a:lstStyle>
            <a:lvl1pPr>
              <a:defRPr/>
            </a:lvl1pPr>
          </a:lstStyle>
          <a:p>
            <a:pPr>
              <a:defRPr/>
            </a:pPr>
            <a:r>
              <a:rPr lang="en-US" smtClean="0"/>
              <a:t>September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6EE7F32-3520-4D10-9A0D-AF5467A88447}" type="slidenum">
              <a:rPr lang="en-US"/>
              <a:pPr>
                <a:defRPr/>
              </a:pPr>
              <a:t>‹#›</a:t>
            </a:fld>
            <a:endParaRPr lang="en-US"/>
          </a:p>
        </p:txBody>
      </p:sp>
    </p:spTree>
    <p:extLst>
      <p:ext uri="{BB962C8B-B14F-4D97-AF65-F5344CB8AC3E}">
        <p14:creationId xmlns:p14="http://schemas.microsoft.com/office/powerpoint/2010/main" val="4287833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62454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800"/>
            </a:lvl1pPr>
          </a:lstStyle>
          <a:p>
            <a:pPr>
              <a:defRPr/>
            </a:pPr>
            <a:r>
              <a:rPr lang="en-US" smtClean="0"/>
              <a:t>September  2011</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sz="1200" b="0"/>
            </a:lvl1pPr>
          </a:lstStyle>
          <a:p>
            <a:pPr>
              <a:defRPr/>
            </a:pPr>
            <a:r>
              <a:rPr lang="en-US"/>
              <a:t>Slide </a:t>
            </a:r>
            <a:fld id="{392967FB-D658-47C9-B2D2-85F8C3EECE15}" type="slidenum">
              <a:rPr lang="en-US"/>
              <a:pPr>
                <a:defRPr/>
              </a:pPr>
              <a:t>‹#›</a:t>
            </a:fld>
            <a:endParaRPr lang="en-US"/>
          </a:p>
        </p:txBody>
      </p:sp>
      <p:sp>
        <p:nvSpPr>
          <p:cNvPr id="1031" name="Rectangle 7"/>
          <p:cNvSpPr>
            <a:spLocks noChangeArrowheads="1"/>
          </p:cNvSpPr>
          <p:nvPr/>
        </p:nvSpPr>
        <p:spPr bwMode="auto">
          <a:xfrm>
            <a:off x="5164134" y="311964"/>
            <a:ext cx="327025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802.11-11/1268r1</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09" r:id="rId1"/>
    <p:sldLayoutId id="2147483702" r:id="rId2"/>
    <p:sldLayoutId id="2147483703" r:id="rId3"/>
    <p:sldLayoutId id="2147483704" r:id="rId4"/>
    <p:sldLayoutId id="2147483705" r:id="rId5"/>
    <p:sldLayoutId id="2147483706" r:id="rId6"/>
    <p:sldLayoutId id="2147483707" r:id="rId7"/>
    <p:sldLayoutId id="2147483708" r:id="rId8"/>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package" Target="../embeddings/Microsoft_Excel_Worksheet1.xlsx"/></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8" Type="http://schemas.openxmlformats.org/officeDocument/2006/relationships/hyperlink" Target="http://collaborate.nist.gov/twiki-sggrid/bin/view/SmartGrid/CoSStandardsReviewQueueAndTrackingTool" TargetMode="External"/><Relationship Id="rId3" Type="http://schemas.openxmlformats.org/officeDocument/2006/relationships/hyperlink" Target="http://collaborate.nist.gov/twiki-sggrid/pub/SmartGrid/SGIPCatalogOfStandards/SGIPCatalogOfStandards_StandardsInformationForm.xls" TargetMode="External"/><Relationship Id="rId7" Type="http://schemas.openxmlformats.org/officeDocument/2006/relationships/hyperlink" Target="http://collaborate.nist.gov/twiki-sggrid/bin/view/SmartGrid/CSWG" TargetMode="External"/><Relationship Id="rId2" Type="http://schemas.openxmlformats.org/officeDocument/2006/relationships/hyperlink" Target="http://collaborate.nist.gov/twiki-sggrid/bin/view/SmartGrid/CoSTWikiPageConstruction" TargetMode="External"/><Relationship Id="rId1" Type="http://schemas.openxmlformats.org/officeDocument/2006/relationships/slideLayout" Target="../slideLayouts/slideLayout8.xml"/><Relationship Id="rId6" Type="http://schemas.openxmlformats.org/officeDocument/2006/relationships/hyperlink" Target="http://collaborate.nist.gov/twiki-sggrid/pub/SmartGrid/SGIPCatalogOfStandards/SGIP_CoS_CriteriaAndAnalysisReport.doc" TargetMode="External"/><Relationship Id="rId5" Type="http://schemas.openxmlformats.org/officeDocument/2006/relationships/hyperlink" Target="http://collaborate.nist.gov/twiki-sggrid/pub/SmartGrid/SGIPCatalogOfStandards/SGIP_CoS_DevelopmentProcessStatement.doc" TargetMode="External"/><Relationship Id="rId4" Type="http://schemas.openxmlformats.org/officeDocument/2006/relationships/hyperlink" Target="http://collaborate.nist.gov/twiki-sggrid/bin/view/SmartGrid/SGIPCatalogOfStandards"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collaborate.nist.gov/twiki-sggrid/bin/view/SmartGrid/SGIPCosSIFNISTIR7761" TargetMode="Externa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hyperlink" Target="http://collaborate.nist.gov/twiki-sggrid/pub/SmartGrid/SGIPCatalogOfStandards/SGIP_CoS_DevelopmentProcessStatement.doc" TargetMode="Externa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collaborate.nist.gov/twiki-sggrid/bin/view/SmartGrid/SGIPCosSIFNISTIR7761" TargetMode="External"/><Relationship Id="rId2" Type="http://schemas.openxmlformats.org/officeDocument/2006/relationships/hyperlink" Target="http://collaborate.nist.gov/twiki-sggrid/bin/view/SmartGrid/CSWG" TargetMode="Externa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collaborate.nist.gov/twiki-sggrid/pub/SmartGrid/IKBFramework/NISTFrameworkAndRoadmapForSmartGridInteroperability_Release1final.pdf"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collaborate.nist.gov/twiki-sggrid/pub/SmartGrid/IKBFramework/Draft_NIST_Framework_Release_2-0_7-11-2011_clean.docx" TargetMode="External"/><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collaborate.nist.gov/twiki-sggrid/bin/view/SmartGrid/PAP02Wireless"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8" Type="http://schemas.openxmlformats.org/officeDocument/2006/relationships/hyperlink" Target="#Where"/><Relationship Id="rId13" Type="http://schemas.openxmlformats.org/officeDocument/2006/relationships/hyperlink" Target="#July_12_14_2011_SGIP_Summer_Meet"/><Relationship Id="rId3" Type="http://schemas.openxmlformats.org/officeDocument/2006/relationships/hyperlink" Target="#Status_of_PAP02_Wireless_Communi"/><Relationship Id="rId7" Type="http://schemas.openxmlformats.org/officeDocument/2006/relationships/hyperlink" Target="#Why"/><Relationship Id="rId12" Type="http://schemas.openxmlformats.org/officeDocument/2006/relationships/hyperlink" Target="#May_24_June_7_June_21_July_5_Jul"/><Relationship Id="rId2" Type="http://schemas.openxmlformats.org/officeDocument/2006/relationships/hyperlink" Target="#Abstract"/><Relationship Id="rId1" Type="http://schemas.openxmlformats.org/officeDocument/2006/relationships/slideLayout" Target="../slideLayouts/slideLayout6.xml"/><Relationship Id="rId6" Type="http://schemas.openxmlformats.org/officeDocument/2006/relationships/hyperlink" Target="#Objectives"/><Relationship Id="rId11" Type="http://schemas.openxmlformats.org/officeDocument/2006/relationships/hyperlink" Target="#May_10_Teleconference_2_30pm_ET"/><Relationship Id="rId5" Type="http://schemas.openxmlformats.org/officeDocument/2006/relationships/hyperlink" Target="#Description"/><Relationship Id="rId10" Type="http://schemas.openxmlformats.org/officeDocument/2006/relationships/hyperlink" Target="#2011_Upcoming_Meetings"/><Relationship Id="rId4" Type="http://schemas.openxmlformats.org/officeDocument/2006/relationships/hyperlink" Target="#Task_Details"/><Relationship Id="rId9" Type="http://schemas.openxmlformats.org/officeDocument/2006/relationships/hyperlink" Target="#Who"/></Relationships>
</file>

<file path=ppt/slides/_rels/slide38.xml.rels><?xml version="1.0" encoding="UTF-8" standalone="yes"?>
<Relationships xmlns="http://schemas.openxmlformats.org/package/2006/relationships"><Relationship Id="rId3" Type="http://schemas.openxmlformats.org/officeDocument/2006/relationships/hyperlink" Target="http://www.smartgridlistserv.org/cgi/wa.exe?SUBED1=SGIP-PAP02WG&amp;A=1" TargetMode="External"/><Relationship Id="rId2" Type="http://schemas.openxmlformats.org/officeDocument/2006/relationships/hyperlink" Target="http://collaborate.nist.gov/twiki-sggrid/bin/view/SmartGrid/PriorityActionPlans#Individual_PAP_Lists" TargetMode="Externa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hyperlink" Target="http://osgug.ucaiug.org/UtiliComm/Shared%20Documents/Forms/AllItems.asp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2" Type="http://schemas.openxmlformats.org/officeDocument/2006/relationships/hyperlink" Target="http://collaborate.nist.gov/twiki-sggrid/pub/SmartGrid/PAP02Objective3/NIST_PAP2_Guidelines_for_Assessing_Wireless_Standards_for_Smart_Grid_Applications_1.0.pdf" TargetMode="Externa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hyperlink" Target="http://collaborate.nist.gov/twiki-sggrid/bin/view/SmartGrid/CyberSecurityCTG" TargetMode="Externa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8" Type="http://schemas.openxmlformats.org/officeDocument/2006/relationships/hyperlink" Target="http://csrc.nist.gov/publications/nistir/ir7628/nistir-7628_vol3.pdf" TargetMode="External"/><Relationship Id="rId3" Type="http://schemas.openxmlformats.org/officeDocument/2006/relationships/hyperlink" Target="http://www.nist.gov/public_affairs/releases/upload/FERC-letter-10-6-2010.pdf" TargetMode="External"/><Relationship Id="rId7" Type="http://schemas.openxmlformats.org/officeDocument/2006/relationships/hyperlink" Target="http://csrc.nist.gov/publications/nistir/ir7628/nistir-7628_vol2.pdf" TargetMode="External"/><Relationship Id="rId12" Type="http://schemas.openxmlformats.org/officeDocument/2006/relationships/hyperlink" Target="http://www.nist.gov/smartgrid/upload/charter.pdf" TargetMode="External"/><Relationship Id="rId2" Type="http://schemas.openxmlformats.org/officeDocument/2006/relationships/hyperlink" Target="http://collaborate.nist.gov/twiki-sggrid/pub/SmartGrid/SGIPGBDocumentsUnderReview/Standards_Catalog_Process_and_Structure_V0_9_20110401.pdf" TargetMode="External"/><Relationship Id="rId1" Type="http://schemas.openxmlformats.org/officeDocument/2006/relationships/slideLayout" Target="../slideLayouts/slideLayout1.xml"/><Relationship Id="rId6" Type="http://schemas.openxmlformats.org/officeDocument/2006/relationships/hyperlink" Target="http://csrc.nist.gov/publications/nistir/ir7628/nistir-7628_vol1.pdf" TargetMode="External"/><Relationship Id="rId11" Type="http://schemas.openxmlformats.org/officeDocument/2006/relationships/hyperlink" Target="http://collaborate.nist.gov/twiki-sggrid/pub/SmartGrid/IKBFramework/Draft_NIST_Framework_Release_2-0_7-11-2011_clean.docx" TargetMode="External"/><Relationship Id="rId5" Type="http://schemas.openxmlformats.org/officeDocument/2006/relationships/hyperlink" Target="http://www.nist.gov/smartgrid/upload/nistir-7628_total.pdf" TargetMode="External"/><Relationship Id="rId10" Type="http://schemas.openxmlformats.org/officeDocument/2006/relationships/hyperlink" Target="http://collaborate.nist.gov/twiki-sggrid/pub/SmartGrid/IKBFramework/NISTFrameworkAndRoadmapForSmartGridInteroperability_Release1final.pdf" TargetMode="External"/><Relationship Id="rId4" Type="http://schemas.openxmlformats.org/officeDocument/2006/relationships/hyperlink" Target="http://www.gao.gov/new.items/d11117.pdf" TargetMode="External"/><Relationship Id="rId9" Type="http://schemas.openxmlformats.org/officeDocument/2006/relationships/hyperlink" Target="http://www.nist.gov/smartgrid/upload/FinalSGDoc2010019-corr010411-2.pdf"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collaborate.nist.gov/twiki-sggrid/bin/view/SmartGrid/WebHome" TargetMode="External"/><Relationship Id="rId2" Type="http://schemas.openxmlformats.org/officeDocument/2006/relationships/hyperlink" Target="http://www.nist.gov/smartgrid/" TargetMode="External"/><Relationship Id="rId1" Type="http://schemas.openxmlformats.org/officeDocument/2006/relationships/slideLayout" Target="../slideLayouts/slideLayout1.xml"/><Relationship Id="rId5" Type="http://schemas.openxmlformats.org/officeDocument/2006/relationships/hyperlink" Target="http://collaborate.nist.gov/twiki-sggrid/bin/view/SmartGrid/PAP02Wireless" TargetMode="External"/><Relationship Id="rId4" Type="http://schemas.openxmlformats.org/officeDocument/2006/relationships/hyperlink" Target="http://collaborate.nist.gov/twiki-sggrid/bin/view/SmartGrid/PAP01InternetProfil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collaborate.nist.gov/twiki-sggrid/bin/view/SmartGrid/SGIPCosSIFNISTIR7761?sortcol=1;table=1;up=0#sorted_table" TargetMode="External"/><Relationship Id="rId2" Type="http://schemas.openxmlformats.org/officeDocument/2006/relationships/hyperlink" Target="http://collaborate.nist.gov/twiki-sggrid/bin/view/SmartGrid/SGIPCosSIFNISTIR7761?sortcol=0;table=1;up=0#sorted_table" TargetMode="External"/><Relationship Id="rId1" Type="http://schemas.openxmlformats.org/officeDocument/2006/relationships/slideLayout" Target="../slideLayouts/slideLayout8.xml"/><Relationship Id="rId5" Type="http://schemas.openxmlformats.org/officeDocument/2006/relationships/hyperlink" Target="http://collaborate.nist.gov/twiki-sggrid/bin/view/SmartGrid/SGIPCosSIFNISTIR7761" TargetMode="External"/><Relationship Id="rId4" Type="http://schemas.openxmlformats.org/officeDocument/2006/relationships/hyperlink" Target="http://collaborate.nist.gov/twiki-sggrid/pub/SmartGrid/PAP02Objective3/NIST_PAP2_Guidelines_for_Assessing_Wireless_Standards_for_Smart_Grid_Applications_1.0.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xfrm>
            <a:off x="696913" y="332601"/>
            <a:ext cx="9875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September  2011</a:t>
            </a:r>
            <a:endParaRPr lang="en-US" sz="1800" dirty="0" smtClean="0"/>
          </a:p>
        </p:txBody>
      </p:sp>
      <p:sp>
        <p:nvSpPr>
          <p:cNvPr id="4099"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10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42FB2AE3-ED80-4B40-A627-9A889A281C26}" type="slidenum">
              <a:rPr lang="en-US" sz="1200" b="0" smtClean="0"/>
              <a:pPr/>
              <a:t>1</a:t>
            </a:fld>
            <a:endParaRPr lang="en-US" sz="1200" b="0" smtClean="0"/>
          </a:p>
        </p:txBody>
      </p:sp>
      <p:sp>
        <p:nvSpPr>
          <p:cNvPr id="4101" name="Rectangle 321"/>
          <p:cNvSpPr>
            <a:spLocks noGrp="1" noChangeArrowheads="1"/>
          </p:cNvSpPr>
          <p:nvPr>
            <p:ph type="title"/>
          </p:nvPr>
        </p:nvSpPr>
        <p:spPr>
          <a:xfrm>
            <a:off x="338138" y="685800"/>
            <a:ext cx="8632825" cy="849313"/>
          </a:xfrm>
          <a:noFill/>
        </p:spPr>
        <p:txBody>
          <a:bodyPr/>
          <a:lstStyle/>
          <a:p>
            <a:r>
              <a:rPr lang="en-US" dirty="0" smtClean="0"/>
              <a:t>Smart Grid SC– September 2011</a:t>
            </a:r>
          </a:p>
        </p:txBody>
      </p:sp>
      <p:sp>
        <p:nvSpPr>
          <p:cNvPr id="4102" name="Rectangle 322"/>
          <p:cNvSpPr>
            <a:spLocks noGrp="1" noChangeArrowheads="1"/>
          </p:cNvSpPr>
          <p:nvPr>
            <p:ph type="body" sz="half" idx="1"/>
          </p:nvPr>
        </p:nvSpPr>
        <p:spPr>
          <a:xfrm>
            <a:off x="685800" y="2994025"/>
            <a:ext cx="3810000" cy="446088"/>
          </a:xfrm>
          <a:noFill/>
        </p:spPr>
        <p:txBody>
          <a:bodyPr/>
          <a:lstStyle/>
          <a:p>
            <a:pPr algn="ctr">
              <a:buFontTx/>
              <a:buNone/>
            </a:pPr>
            <a:r>
              <a:rPr lang="en-US" sz="2000" dirty="0" smtClean="0"/>
              <a:t>Date:</a:t>
            </a:r>
            <a:r>
              <a:rPr lang="en-US" sz="2000" b="0" dirty="0" smtClean="0"/>
              <a:t> 22 September 2011</a:t>
            </a:r>
          </a:p>
        </p:txBody>
      </p:sp>
      <p:sp>
        <p:nvSpPr>
          <p:cNvPr id="4103" name="Text Box 330"/>
          <p:cNvSpPr txBox="1">
            <a:spLocks noChangeArrowheads="1"/>
          </p:cNvSpPr>
          <p:nvPr/>
        </p:nvSpPr>
        <p:spPr bwMode="auto">
          <a:xfrm>
            <a:off x="177800" y="3538538"/>
            <a:ext cx="83947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2000" dirty="0" smtClean="0"/>
              <a:t>Discussion topics </a:t>
            </a:r>
            <a:r>
              <a:rPr lang="en-US" sz="2000" dirty="0"/>
              <a:t>during </a:t>
            </a:r>
            <a:r>
              <a:rPr lang="en-US" sz="2000" dirty="0" smtClean="0"/>
              <a:t>September Okinawa Session </a:t>
            </a:r>
            <a:endParaRPr lang="en-US" sz="2000" dirty="0"/>
          </a:p>
        </p:txBody>
      </p:sp>
      <p:graphicFrame>
        <p:nvGraphicFramePr>
          <p:cNvPr id="1725817" name="Group 377"/>
          <p:cNvGraphicFramePr>
            <a:graphicFrameLocks noGrp="1"/>
          </p:cNvGraphicFramePr>
          <p:nvPr>
            <p:ph sz="half" idx="2"/>
          </p:nvPr>
        </p:nvGraphicFramePr>
        <p:xfrm>
          <a:off x="336550" y="1763713"/>
          <a:ext cx="8553450" cy="1220787"/>
        </p:xfrm>
        <a:graphic>
          <a:graphicData uri="http://schemas.openxmlformats.org/drawingml/2006/table">
            <a:tbl>
              <a:tblPr/>
              <a:tblGrid>
                <a:gridCol w="1711325"/>
                <a:gridCol w="1709738"/>
                <a:gridCol w="1711325"/>
                <a:gridCol w="1528762"/>
                <a:gridCol w="1892300"/>
              </a:tblGrid>
              <a:tr h="3964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Name</a:t>
                      </a:r>
                    </a:p>
                  </a:txBody>
                  <a:tcPr marT="45744" marB="4574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Company</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Address</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Phone</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email</a:t>
                      </a:r>
                    </a:p>
                  </a:txBody>
                  <a:tcPr marT="45744" marB="4574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971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Bruce Kraemer</a:t>
                      </a:r>
                    </a:p>
                  </a:txBody>
                  <a:tcPr marT="45744" marB="4574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Marvell</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5488 Marvell Lane,</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Santa Clara, CA, 95054</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+1-321-751-3988</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bkraemer@marvell.com</a:t>
                      </a:r>
                    </a:p>
                  </a:txBody>
                  <a:tcPr marT="45744" marB="4574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2719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9" name="Text Box 330"/>
          <p:cNvSpPr txBox="1">
            <a:spLocks noChangeArrowheads="1"/>
          </p:cNvSpPr>
          <p:nvPr/>
        </p:nvSpPr>
        <p:spPr bwMode="auto">
          <a:xfrm>
            <a:off x="533400" y="4042748"/>
            <a:ext cx="4025900" cy="1138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2000" dirty="0" smtClean="0"/>
              <a:t>Tuesday Abstract</a:t>
            </a:r>
            <a:r>
              <a:rPr lang="en-US" sz="2000" dirty="0"/>
              <a:t>: </a:t>
            </a:r>
          </a:p>
          <a:p>
            <a:pPr algn="l"/>
            <a:r>
              <a:rPr lang="en-US" dirty="0"/>
              <a:t>1 </a:t>
            </a:r>
            <a:r>
              <a:rPr lang="en-US" dirty="0" smtClean="0"/>
              <a:t>– </a:t>
            </a:r>
            <a:r>
              <a:rPr lang="en-US" dirty="0"/>
              <a:t>NIST </a:t>
            </a:r>
            <a:r>
              <a:rPr lang="en-US" dirty="0" smtClean="0"/>
              <a:t>PAP2</a:t>
            </a:r>
          </a:p>
          <a:p>
            <a:pPr algn="l"/>
            <a:r>
              <a:rPr lang="en-US" dirty="0" smtClean="0"/>
              <a:t>2 – November Tutorial</a:t>
            </a:r>
          </a:p>
        </p:txBody>
      </p:sp>
    </p:spTree>
    <p:extLst>
      <p:ext uri="{BB962C8B-B14F-4D97-AF65-F5344CB8AC3E}">
        <p14:creationId xmlns:p14="http://schemas.microsoft.com/office/powerpoint/2010/main" val="613555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PAP02 Guideline - Schedule Overview</a:t>
            </a:r>
            <a:endParaRPr lang="en-US" dirty="0"/>
          </a:p>
        </p:txBody>
      </p:sp>
      <p:sp>
        <p:nvSpPr>
          <p:cNvPr id="3" name="Text Placeholder 2"/>
          <p:cNvSpPr>
            <a:spLocks noGrp="1"/>
          </p:cNvSpPr>
          <p:nvPr>
            <p:ph type="body" sz="half" idx="1"/>
          </p:nvPr>
        </p:nvSpPr>
        <p:spPr>
          <a:xfrm>
            <a:off x="469900" y="1689100"/>
            <a:ext cx="8420100" cy="4406900"/>
          </a:xfrm>
        </p:spPr>
        <p:txBody>
          <a:bodyPr/>
          <a:lstStyle/>
          <a:p>
            <a:r>
              <a:rPr lang="en-US" dirty="0" smtClean="0"/>
              <a:t>Wireless Guideline 1 published – Jan 13, 2011</a:t>
            </a:r>
          </a:p>
          <a:p>
            <a:endParaRPr lang="en-US" dirty="0" smtClean="0"/>
          </a:p>
          <a:p>
            <a:r>
              <a:rPr lang="en-US" dirty="0" smtClean="0"/>
              <a:t>Finalize wireless model – Oct 7, 2011</a:t>
            </a:r>
          </a:p>
          <a:p>
            <a:r>
              <a:rPr lang="en-US" dirty="0" smtClean="0"/>
              <a:t>Revise Sections 2,3,4,5,6,7,8,9,Annex  - March 16, 2012</a:t>
            </a:r>
          </a:p>
          <a:p>
            <a:r>
              <a:rPr lang="en-US" dirty="0" smtClean="0"/>
              <a:t>Collect all details on modeling scenarios – Nov 4, 2011</a:t>
            </a:r>
          </a:p>
          <a:p>
            <a:r>
              <a:rPr lang="en-US" dirty="0" smtClean="0"/>
              <a:t>Exercise, refine, output model results – Feb 3, 2012</a:t>
            </a:r>
            <a:endParaRPr lang="en-US" dirty="0"/>
          </a:p>
          <a:p>
            <a:r>
              <a:rPr lang="en-US" dirty="0" smtClean="0"/>
              <a:t>PAP02 vote on Guideline 2</a:t>
            </a:r>
          </a:p>
          <a:p>
            <a:r>
              <a:rPr lang="en-US" dirty="0" smtClean="0"/>
              <a:t>Submit Guideline 2 to </a:t>
            </a:r>
            <a:r>
              <a:rPr lang="en-US" dirty="0" err="1" smtClean="0"/>
              <a:t>CoS</a:t>
            </a:r>
            <a:r>
              <a:rPr lang="en-US" dirty="0" smtClean="0"/>
              <a:t> process – April 16, 2012</a:t>
            </a:r>
          </a:p>
          <a:p>
            <a:endParaRPr lang="en-US" dirty="0"/>
          </a:p>
          <a:p>
            <a:r>
              <a:rPr lang="en-US" dirty="0"/>
              <a:t>Wireless Guideline </a:t>
            </a:r>
            <a:r>
              <a:rPr lang="en-US" dirty="0" smtClean="0"/>
              <a:t>2 </a:t>
            </a:r>
            <a:r>
              <a:rPr lang="en-US" dirty="0"/>
              <a:t>published – </a:t>
            </a:r>
            <a:r>
              <a:rPr lang="en-US" dirty="0" smtClean="0"/>
              <a:t>Aug 10, 2012</a:t>
            </a:r>
            <a:endParaRPr lang="en-US" dirty="0"/>
          </a:p>
          <a:p>
            <a:endParaRPr lang="en-US" dirty="0"/>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10</a:t>
            </a:fld>
            <a:endParaRPr lang="en-US"/>
          </a:p>
        </p:txBody>
      </p:sp>
    </p:spTree>
    <p:extLst>
      <p:ext uri="{BB962C8B-B14F-4D97-AF65-F5344CB8AC3E}">
        <p14:creationId xmlns:p14="http://schemas.microsoft.com/office/powerpoint/2010/main" val="30024917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Significant Work Items for 802</a:t>
            </a:r>
            <a:endParaRPr lang="en-US" dirty="0"/>
          </a:p>
        </p:txBody>
      </p:sp>
      <p:sp>
        <p:nvSpPr>
          <p:cNvPr id="3" name="Text Placeholder 2"/>
          <p:cNvSpPr>
            <a:spLocks noGrp="1"/>
          </p:cNvSpPr>
          <p:nvPr>
            <p:ph type="body" sz="half" idx="1"/>
          </p:nvPr>
        </p:nvSpPr>
        <p:spPr>
          <a:xfrm>
            <a:off x="444500" y="1981200"/>
            <a:ext cx="8229600" cy="4114800"/>
          </a:xfrm>
        </p:spPr>
        <p:txBody>
          <a:bodyPr/>
          <a:lstStyle/>
          <a:p>
            <a:r>
              <a:rPr lang="en-US" dirty="0" smtClean="0"/>
              <a:t>Which deliverables require explicit input &amp; approval from 802? When? How to organize the activities?</a:t>
            </a:r>
            <a:endParaRPr lang="en-US" dirty="0"/>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11</a:t>
            </a:fld>
            <a:endParaRPr lang="en-US"/>
          </a:p>
        </p:txBody>
      </p:sp>
    </p:spTree>
    <p:extLst>
      <p:ext uri="{BB962C8B-B14F-4D97-AF65-F5344CB8AC3E}">
        <p14:creationId xmlns:p14="http://schemas.microsoft.com/office/powerpoint/2010/main" val="23167123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36600"/>
          </a:xfrm>
        </p:spPr>
        <p:txBody>
          <a:bodyPr/>
          <a:lstStyle/>
          <a:p>
            <a:r>
              <a:rPr lang="en-US" dirty="0" smtClean="0"/>
              <a:t>Guideline - Division of Labor</a:t>
            </a:r>
            <a:endParaRPr lang="en-US" dirty="0"/>
          </a:p>
        </p:txBody>
      </p:sp>
      <p:sp>
        <p:nvSpPr>
          <p:cNvPr id="3" name="Text Placeholder 2"/>
          <p:cNvSpPr>
            <a:spLocks noGrp="1"/>
          </p:cNvSpPr>
          <p:nvPr>
            <p:ph type="body" sz="half" idx="1"/>
          </p:nvPr>
        </p:nvSpPr>
        <p:spPr>
          <a:xfrm>
            <a:off x="685800" y="1981200"/>
            <a:ext cx="2959100" cy="4114800"/>
          </a:xfrm>
        </p:spPr>
        <p:txBody>
          <a:bodyPr/>
          <a:lstStyle/>
          <a:p>
            <a:r>
              <a:rPr lang="en-US" dirty="0" smtClean="0"/>
              <a:t>NIST SGIP</a:t>
            </a:r>
          </a:p>
          <a:p>
            <a:r>
              <a:rPr lang="en-US" dirty="0" smtClean="0"/>
              <a:t>PAP02</a:t>
            </a:r>
            <a:endParaRPr lang="en-US" dirty="0"/>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12</a:t>
            </a:fld>
            <a:endParaRPr lang="en-US"/>
          </a:p>
        </p:txBody>
      </p:sp>
      <p:sp>
        <p:nvSpPr>
          <p:cNvPr id="8" name="Text Placeholder 2"/>
          <p:cNvSpPr txBox="1">
            <a:spLocks/>
          </p:cNvSpPr>
          <p:nvPr/>
        </p:nvSpPr>
        <p:spPr bwMode="auto">
          <a:xfrm>
            <a:off x="4711700" y="1968500"/>
            <a:ext cx="2959100" cy="196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dirty="0" smtClean="0"/>
              <a:t>Board</a:t>
            </a:r>
          </a:p>
          <a:p>
            <a:r>
              <a:rPr lang="en-US" dirty="0" smtClean="0"/>
              <a:t>Cyber Security</a:t>
            </a:r>
          </a:p>
          <a:p>
            <a:r>
              <a:rPr lang="en-US" dirty="0" smtClean="0"/>
              <a:t>Architecture</a:t>
            </a:r>
            <a:endParaRPr lang="en-US" dirty="0"/>
          </a:p>
        </p:txBody>
      </p:sp>
    </p:spTree>
    <p:extLst>
      <p:ext uri="{BB962C8B-B14F-4D97-AF65-F5344CB8AC3E}">
        <p14:creationId xmlns:p14="http://schemas.microsoft.com/office/powerpoint/2010/main" val="9140953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2438"/>
            <a:ext cx="8229600" cy="715962"/>
          </a:xfrm>
        </p:spPr>
        <p:txBody>
          <a:bodyPr>
            <a:normAutofit/>
          </a:bodyPr>
          <a:lstStyle/>
          <a:p>
            <a:r>
              <a:rPr lang="en-US" dirty="0" smtClean="0"/>
              <a:t>PAP02- Phase 2-SDO Sub Committee Charter</a:t>
            </a:r>
            <a:endParaRPr lang="en-US" dirty="0"/>
          </a:p>
        </p:txBody>
      </p:sp>
      <p:sp>
        <p:nvSpPr>
          <p:cNvPr id="3" name="Content Placeholder 2"/>
          <p:cNvSpPr>
            <a:spLocks noGrp="1"/>
          </p:cNvSpPr>
          <p:nvPr>
            <p:ph idx="1"/>
          </p:nvPr>
        </p:nvSpPr>
        <p:spPr>
          <a:xfrm>
            <a:off x="228600" y="990600"/>
            <a:ext cx="8686800" cy="5562600"/>
          </a:xfrm>
        </p:spPr>
        <p:txBody>
          <a:bodyPr>
            <a:normAutofit fontScale="92500" lnSpcReduction="10000"/>
          </a:bodyPr>
          <a:lstStyle/>
          <a:p>
            <a:pPr marL="0" indent="0">
              <a:buNone/>
            </a:pPr>
            <a:r>
              <a:rPr lang="en-US" sz="1600" u="sng" dirty="0" smtClean="0"/>
              <a:t>Intro</a:t>
            </a:r>
          </a:p>
          <a:p>
            <a:r>
              <a:rPr lang="en-US" sz="1600" dirty="0" smtClean="0"/>
              <a:t>Thanks to Ron Cunningham for his diligent preparation of requirements for completion of Phase 2.</a:t>
            </a:r>
          </a:p>
          <a:p>
            <a:r>
              <a:rPr lang="en-US" sz="1600" dirty="0" smtClean="0"/>
              <a:t>We propose that it is time for the wireless SDO’s to take a more active role in constructing the analytic</a:t>
            </a:r>
          </a:p>
          <a:p>
            <a:pPr marL="0" indent="0">
              <a:buNone/>
            </a:pPr>
            <a:r>
              <a:rPr lang="en-US" sz="1600" u="sng" dirty="0" smtClean="0"/>
              <a:t>Proposal/Request</a:t>
            </a:r>
          </a:p>
          <a:p>
            <a:r>
              <a:rPr lang="en-US" sz="1600" dirty="0" smtClean="0"/>
              <a:t>We request authorization from PAP2 members  to form an “SDO subcommittee” committed to completing delivery of an operational analysis framework , and related descriptive text, in time for presentation to the Dec  05, 2011 SGIP board meeting.</a:t>
            </a:r>
          </a:p>
          <a:p>
            <a:pPr marL="0" indent="0">
              <a:buNone/>
            </a:pPr>
            <a:r>
              <a:rPr lang="en-US" sz="1600" u="sng" dirty="0" smtClean="0"/>
              <a:t>Goals</a:t>
            </a:r>
          </a:p>
          <a:p>
            <a:r>
              <a:rPr lang="en-US" sz="1600" dirty="0" smtClean="0"/>
              <a:t>Example of deliverables include: Definition of propagation model, ability to calculate quantity of wireless equipment required to cover a given demographic/topographic area  and description of statistical confidence in reported numbers</a:t>
            </a:r>
          </a:p>
          <a:p>
            <a:pPr marL="0" indent="0">
              <a:buNone/>
            </a:pPr>
            <a:r>
              <a:rPr lang="en-US" sz="1600" u="sng" dirty="0" smtClean="0"/>
              <a:t>Utility/GRID Input Requirements</a:t>
            </a:r>
          </a:p>
          <a:p>
            <a:r>
              <a:rPr lang="en-US" sz="1600" dirty="0" smtClean="0"/>
              <a:t>Information regarding actor quantities by type, relative locations, topography, data traffic loads</a:t>
            </a:r>
          </a:p>
          <a:p>
            <a:pPr marL="0" indent="0">
              <a:buNone/>
            </a:pPr>
            <a:r>
              <a:rPr lang="en-US" sz="1600" u="sng" dirty="0" smtClean="0"/>
              <a:t>Synchronization</a:t>
            </a:r>
          </a:p>
          <a:p>
            <a:r>
              <a:rPr lang="en-US" sz="1600" dirty="0" smtClean="0"/>
              <a:t>“SDO subcommittee” will report progress to during  currently scheduled biweekly PAP2 calls</a:t>
            </a:r>
          </a:p>
          <a:p>
            <a:pPr marL="0" indent="0">
              <a:buNone/>
            </a:pPr>
            <a:r>
              <a:rPr lang="en-US" sz="1600" u="sng" dirty="0" smtClean="0"/>
              <a:t>Logistics </a:t>
            </a:r>
            <a:r>
              <a:rPr lang="en-US" sz="1600" dirty="0" smtClean="0"/>
              <a:t> </a:t>
            </a:r>
          </a:p>
          <a:p>
            <a:r>
              <a:rPr lang="en-US" sz="1600" dirty="0" smtClean="0"/>
              <a:t>“SDO subcommittee” will convene a series of teleconferences  scheduled to optimize SDO participation but open to all PAP2. SDO subcommittee will self organize , assign/delegate work. develop a milestone based project schedule. Webinar facilities will be available.</a:t>
            </a:r>
          </a:p>
          <a:p>
            <a:pPr marL="0" indent="0">
              <a:buNone/>
            </a:pPr>
            <a:r>
              <a:rPr lang="en-US" sz="1600" u="sng" dirty="0" smtClean="0"/>
              <a:t>Membership</a:t>
            </a:r>
          </a:p>
          <a:p>
            <a:r>
              <a:rPr lang="en-US" sz="1600" dirty="0" smtClean="0"/>
              <a:t>“SDO subcommittee” is a volunteer group initially underwritten by ATIS, IEEE, TIA, and </a:t>
            </a:r>
            <a:r>
              <a:rPr lang="en-US" sz="1600" dirty="0" err="1" smtClean="0"/>
              <a:t>WiMAX</a:t>
            </a:r>
            <a:r>
              <a:rPr lang="en-US" sz="1600" dirty="0" smtClean="0"/>
              <a:t>.  Additional wireless SDO participants will be recruited</a:t>
            </a:r>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2173C87-510F-4B4E-B399-C5BA81A2C239}" type="slidenum">
              <a:rPr lang="en-US" smtClean="0"/>
              <a:pPr>
                <a:defRPr/>
              </a:pPr>
              <a:t>13</a:t>
            </a:fld>
            <a:endParaRPr lang="en-US"/>
          </a:p>
        </p:txBody>
      </p:sp>
    </p:spTree>
    <p:extLst>
      <p:ext uri="{BB962C8B-B14F-4D97-AF65-F5344CB8AC3E}">
        <p14:creationId xmlns:p14="http://schemas.microsoft.com/office/powerpoint/2010/main" val="27827845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201057" y="595086"/>
            <a:ext cx="6858000" cy="613228"/>
          </a:xfrm>
        </p:spPr>
        <p:txBody>
          <a:bodyPr/>
          <a:lstStyle/>
          <a:p>
            <a:r>
              <a:rPr lang="en-US" dirty="0" smtClean="0">
                <a:ea typeface="ＭＳ Ｐゴシック" pitchFamily="-110" charset="-128"/>
              </a:rPr>
              <a:t>SDOs Subcommittee Update</a:t>
            </a:r>
          </a:p>
        </p:txBody>
      </p:sp>
      <p:sp>
        <p:nvSpPr>
          <p:cNvPr id="4099" name="Content Placeholder 2"/>
          <p:cNvSpPr>
            <a:spLocks noGrp="1"/>
          </p:cNvSpPr>
          <p:nvPr>
            <p:ph idx="1"/>
          </p:nvPr>
        </p:nvSpPr>
        <p:spPr>
          <a:xfrm>
            <a:off x="319314" y="1095827"/>
            <a:ext cx="8447315" cy="5232401"/>
          </a:xfrm>
        </p:spPr>
        <p:txBody>
          <a:bodyPr/>
          <a:lstStyle/>
          <a:p>
            <a:r>
              <a:rPr lang="en-US" dirty="0" smtClean="0">
                <a:ea typeface="ＭＳ Ｐゴシック" pitchFamily="-110" charset="-128"/>
              </a:rPr>
              <a:t>We are considering a parallel approach:</a:t>
            </a:r>
          </a:p>
          <a:p>
            <a:pPr lvl="1"/>
            <a:r>
              <a:rPr lang="en-US" i="1" dirty="0" smtClean="0">
                <a:solidFill>
                  <a:schemeClr val="accent6"/>
                </a:solidFill>
                <a:ea typeface="ＭＳ Ｐゴシック" pitchFamily="-110" charset="-128"/>
              </a:rPr>
              <a:t>Completion of Guideline v2, </a:t>
            </a:r>
            <a:r>
              <a:rPr lang="en-US" b="1" i="1" dirty="0" smtClean="0">
                <a:solidFill>
                  <a:schemeClr val="accent6"/>
                </a:solidFill>
                <a:ea typeface="ＭＳ Ｐゴシック" pitchFamily="-110" charset="-128"/>
              </a:rPr>
              <a:t>and</a:t>
            </a:r>
          </a:p>
          <a:p>
            <a:pPr lvl="1"/>
            <a:r>
              <a:rPr lang="en-US" i="1" dirty="0" smtClean="0">
                <a:solidFill>
                  <a:schemeClr val="accent6"/>
                </a:solidFill>
                <a:ea typeface="ＭＳ Ｐゴシック" pitchFamily="-110" charset="-128"/>
              </a:rPr>
              <a:t>Submission of the </a:t>
            </a:r>
            <a:r>
              <a:rPr lang="en-US" i="1" dirty="0" err="1" smtClean="0">
                <a:solidFill>
                  <a:schemeClr val="accent6"/>
                </a:solidFill>
                <a:ea typeface="ＭＳ Ｐゴシック" pitchFamily="-110" charset="-128"/>
              </a:rPr>
              <a:t>CoS</a:t>
            </a:r>
            <a:r>
              <a:rPr lang="en-US" i="1" dirty="0" smtClean="0">
                <a:solidFill>
                  <a:schemeClr val="accent6"/>
                </a:solidFill>
                <a:ea typeface="ＭＳ Ｐゴシック" pitchFamily="-110" charset="-128"/>
              </a:rPr>
              <a:t> paperwork by the individual SDOs</a:t>
            </a:r>
          </a:p>
          <a:p>
            <a:r>
              <a:rPr lang="en-US" dirty="0" smtClean="0">
                <a:ea typeface="ＭＳ Ｐゴシック" pitchFamily="-110" charset="-128"/>
              </a:rPr>
              <a:t>Discussed Ron’s proposed </a:t>
            </a:r>
            <a:r>
              <a:rPr lang="en-US" dirty="0" err="1" smtClean="0">
                <a:ea typeface="ＭＳ Ｐゴシック" pitchFamily="-110" charset="-128"/>
              </a:rPr>
              <a:t>Workplan</a:t>
            </a:r>
            <a:r>
              <a:rPr lang="en-US" dirty="0" smtClean="0">
                <a:ea typeface="ＭＳ Ｐゴシック" pitchFamily="-110" charset="-128"/>
              </a:rPr>
              <a:t> and made appropriate changes. Notes:</a:t>
            </a:r>
          </a:p>
          <a:p>
            <a:pPr lvl="1"/>
            <a:r>
              <a:rPr lang="en-US" i="1" dirty="0" smtClean="0">
                <a:solidFill>
                  <a:schemeClr val="accent6"/>
                </a:solidFill>
                <a:ea typeface="ＭＳ Ｐゴシック" pitchFamily="-110" charset="-128"/>
              </a:rPr>
              <a:t>The timeline is based on the existing scope of the Subcommittee (see slide entitled “Model Acceptance questions” from last time)</a:t>
            </a:r>
          </a:p>
          <a:p>
            <a:pPr lvl="1"/>
            <a:r>
              <a:rPr lang="en-US" i="1" dirty="0" smtClean="0">
                <a:solidFill>
                  <a:schemeClr val="accent6"/>
                </a:solidFill>
                <a:ea typeface="ＭＳ Ｐゴシック" pitchFamily="-110" charset="-128"/>
              </a:rPr>
              <a:t>Ron will add a line item to capture additional work that may be required for “multi-unit dwellings”</a:t>
            </a:r>
          </a:p>
          <a:p>
            <a:r>
              <a:rPr lang="en-US" dirty="0" smtClean="0">
                <a:ea typeface="ＭＳ Ｐゴシック" pitchFamily="-110" charset="-128"/>
              </a:rPr>
              <a:t>Discussed updates to section 5:</a:t>
            </a:r>
          </a:p>
          <a:p>
            <a:pPr lvl="1"/>
            <a:r>
              <a:rPr lang="en-US" i="1" dirty="0" smtClean="0">
                <a:solidFill>
                  <a:schemeClr val="accent6"/>
                </a:solidFill>
                <a:ea typeface="ＭＳ Ｐゴシック" pitchFamily="-110" charset="-128"/>
              </a:rPr>
              <a:t>For the indoor path loss model, we will analyze and compare various models, but we will </a:t>
            </a:r>
            <a:r>
              <a:rPr lang="en-US" b="1" i="1" dirty="0" smtClean="0">
                <a:solidFill>
                  <a:schemeClr val="accent6"/>
                </a:solidFill>
                <a:ea typeface="ＭＳ Ｐゴシック" pitchFamily="-110" charset="-128"/>
              </a:rPr>
              <a:t>not</a:t>
            </a:r>
            <a:r>
              <a:rPr lang="en-US" i="1" dirty="0" smtClean="0">
                <a:solidFill>
                  <a:schemeClr val="accent6"/>
                </a:solidFill>
                <a:ea typeface="ＭＳ Ｐゴシック" pitchFamily="-110" charset="-128"/>
              </a:rPr>
              <a:t> recommend a specific one</a:t>
            </a:r>
          </a:p>
          <a:p>
            <a:pPr lvl="1"/>
            <a:r>
              <a:rPr lang="en-US" i="1" dirty="0" smtClean="0">
                <a:solidFill>
                  <a:schemeClr val="accent6"/>
                </a:solidFill>
                <a:ea typeface="ＭＳ Ｐゴシック" pitchFamily="-110" charset="-128"/>
              </a:rPr>
              <a:t>Whether we will recommend a specific outdoor path loss model is for further study.</a:t>
            </a:r>
          </a:p>
          <a:p>
            <a:pPr lvl="1"/>
            <a:endParaRPr lang="en-US" i="1" dirty="0" smtClean="0">
              <a:solidFill>
                <a:schemeClr val="accent6"/>
              </a:solidFill>
              <a:ea typeface="ＭＳ Ｐゴシック" pitchFamily="-110" charset="-128"/>
            </a:endParaRPr>
          </a:p>
        </p:txBody>
      </p:sp>
      <p:sp>
        <p:nvSpPr>
          <p:cNvPr id="4100" name="Slide Number Placeholder 3"/>
          <p:cNvSpPr>
            <a:spLocks noGrp="1"/>
          </p:cNvSpPr>
          <p:nvPr>
            <p:ph type="sldNum" sz="quarter" idx="12"/>
          </p:nvPr>
        </p:nvSpPr>
        <p:spPr>
          <a:noFill/>
        </p:spPr>
        <p:txBody>
          <a:bodyPr/>
          <a:lstStyle/>
          <a:p>
            <a:fld id="{B47B55D1-38B6-4245-A66B-75D4AD54BDFA}" type="slidenum">
              <a:rPr lang="en-US"/>
              <a:pPr/>
              <a:t>14</a:t>
            </a:fld>
            <a:endParaRPr lang="en-US"/>
          </a:p>
        </p:txBody>
      </p:sp>
      <p:sp>
        <p:nvSpPr>
          <p:cNvPr id="2" name="Date Placeholder 1"/>
          <p:cNvSpPr>
            <a:spLocks noGrp="1"/>
          </p:cNvSpPr>
          <p:nvPr>
            <p:ph type="dt" sz="half" idx="10"/>
          </p:nvPr>
        </p:nvSpPr>
        <p:spPr/>
        <p:txBody>
          <a:bodyPr/>
          <a:lstStyle/>
          <a:p>
            <a:pPr>
              <a:defRPr/>
            </a:pPr>
            <a:r>
              <a:rPr lang="en-US" smtClean="0"/>
              <a:t>September  2011</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32220885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12800"/>
          </a:xfrm>
        </p:spPr>
        <p:txBody>
          <a:bodyPr/>
          <a:lstStyle/>
          <a:p>
            <a:r>
              <a:rPr lang="en-US" dirty="0" smtClean="0"/>
              <a:t>PAP02 Activities</a:t>
            </a:r>
            <a:endParaRPr lang="en-US" dirty="0"/>
          </a:p>
        </p:txBody>
      </p:sp>
      <p:sp>
        <p:nvSpPr>
          <p:cNvPr id="3" name="Text Placeholder 2"/>
          <p:cNvSpPr>
            <a:spLocks noGrp="1"/>
          </p:cNvSpPr>
          <p:nvPr>
            <p:ph type="body" sz="half" idx="1"/>
          </p:nvPr>
        </p:nvSpPr>
        <p:spPr>
          <a:xfrm>
            <a:off x="342900" y="1612900"/>
            <a:ext cx="8470900" cy="4711700"/>
          </a:xfrm>
        </p:spPr>
        <p:txBody>
          <a:bodyPr/>
          <a:lstStyle/>
          <a:p>
            <a:r>
              <a:rPr lang="en-US" sz="1800" dirty="0" smtClean="0"/>
              <a:t>•</a:t>
            </a:r>
            <a:r>
              <a:rPr lang="en-US" sz="1800" dirty="0"/>
              <a:t>Purpose: Biweekly meeting to discuss PAP 2 work items </a:t>
            </a:r>
          </a:p>
          <a:p>
            <a:r>
              <a:rPr lang="en-US" sz="1800" dirty="0"/>
              <a:t>•Webinar Info: https://www2.gotomeeting.com/register/798765194 </a:t>
            </a:r>
          </a:p>
          <a:p>
            <a:r>
              <a:rPr lang="en-US" sz="1800" dirty="0"/>
              <a:t>August 16 - Teleconference 2:00pm ET </a:t>
            </a:r>
          </a:p>
          <a:p>
            <a:endParaRPr lang="en-US" sz="1800" dirty="0"/>
          </a:p>
          <a:p>
            <a:r>
              <a:rPr lang="en-US" sz="1800" dirty="0" smtClean="0"/>
              <a:t>Tuesdays </a:t>
            </a:r>
            <a:r>
              <a:rPr lang="en-US" sz="1800" dirty="0"/>
              <a:t>Aug 30, Sep 13, 27 - Teleconference 2:00pm ET </a:t>
            </a:r>
          </a:p>
          <a:p>
            <a:r>
              <a:rPr lang="en-US" sz="1800" dirty="0"/>
              <a:t>SDO Sub-group </a:t>
            </a:r>
          </a:p>
          <a:p>
            <a:endParaRPr lang="en-US" sz="1800" dirty="0"/>
          </a:p>
          <a:p>
            <a:r>
              <a:rPr lang="en-US" sz="1800" dirty="0"/>
              <a:t>•Purpose: Sub-group open to anyone with technical knowledge interested in contributing to clarifying SDO terms and generating estimates for covered equipment </a:t>
            </a:r>
          </a:p>
          <a:p>
            <a:r>
              <a:rPr lang="en-US" sz="1800" dirty="0"/>
              <a:t>•When: Occurs every Monday effective 8/8/2011 from 9:00 AM to 10:30 AM (UTC-08:00) Pacific Time (US &amp; Canada). </a:t>
            </a:r>
          </a:p>
          <a:p>
            <a:r>
              <a:rPr lang="en-US" sz="1800" dirty="0"/>
              <a:t>•Conference Bridge Information Phone: +1-858-658-1111 Conference ID: 3827472 Passcode: 0681</a:t>
            </a:r>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15</a:t>
            </a:fld>
            <a:endParaRPr lang="en-US"/>
          </a:p>
        </p:txBody>
      </p:sp>
    </p:spTree>
    <p:extLst>
      <p:ext uri="{BB962C8B-B14F-4D97-AF65-F5344CB8AC3E}">
        <p14:creationId xmlns:p14="http://schemas.microsoft.com/office/powerpoint/2010/main" val="25452182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0213" y="774700"/>
            <a:ext cx="7772400" cy="1362075"/>
          </a:xfrm>
        </p:spPr>
        <p:txBody>
          <a:bodyPr/>
          <a:lstStyle/>
          <a:p>
            <a:r>
              <a:rPr lang="en-US" dirty="0" smtClean="0"/>
              <a:t>SDO Activities</a:t>
            </a:r>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95AFFFB-7598-46B1-B527-30C773DE2223}" type="slidenum">
              <a:rPr lang="en-US" smtClean="0"/>
              <a:pPr>
                <a:defRPr/>
              </a:pPr>
              <a:t>16</a:t>
            </a:fld>
            <a:endParaRPr lang="en-US"/>
          </a:p>
        </p:txBody>
      </p:sp>
      <p:sp>
        <p:nvSpPr>
          <p:cNvPr id="7" name="TextBox 6"/>
          <p:cNvSpPr txBox="1"/>
          <p:nvPr/>
        </p:nvSpPr>
        <p:spPr>
          <a:xfrm>
            <a:off x="200036" y="2171700"/>
            <a:ext cx="8194664" cy="2308324"/>
          </a:xfrm>
          <a:prstGeom prst="rect">
            <a:avLst/>
          </a:prstGeom>
          <a:noFill/>
        </p:spPr>
        <p:txBody>
          <a:bodyPr wrap="square" rtlCol="0">
            <a:spAutoFit/>
          </a:bodyPr>
          <a:lstStyle/>
          <a:p>
            <a:pPr algn="l"/>
            <a:r>
              <a:rPr lang="en-US" dirty="0" smtClean="0"/>
              <a:t>Complete all work by November</a:t>
            </a:r>
          </a:p>
          <a:p>
            <a:pPr algn="l"/>
            <a:r>
              <a:rPr lang="en-US" dirty="0" smtClean="0"/>
              <a:t>Verify completion criteria</a:t>
            </a:r>
          </a:p>
          <a:p>
            <a:pPr lvl="1" algn="l"/>
            <a:r>
              <a:rPr lang="en-US" dirty="0" smtClean="0"/>
              <a:t>Deviation from standard procedure assumed – verifying</a:t>
            </a:r>
          </a:p>
          <a:p>
            <a:pPr algn="l"/>
            <a:endParaRPr lang="en-US" dirty="0"/>
          </a:p>
          <a:p>
            <a:pPr algn="l"/>
            <a:r>
              <a:rPr lang="en-US" dirty="0" smtClean="0"/>
              <a:t>Complete propagation model</a:t>
            </a:r>
          </a:p>
          <a:p>
            <a:pPr lvl="1" algn="l"/>
            <a:r>
              <a:rPr lang="en-US" dirty="0" smtClean="0"/>
              <a:t>One approach for all technologies?</a:t>
            </a:r>
            <a:endParaRPr lang="en-US" dirty="0"/>
          </a:p>
        </p:txBody>
      </p:sp>
    </p:spTree>
    <p:extLst>
      <p:ext uri="{BB962C8B-B14F-4D97-AF65-F5344CB8AC3E}">
        <p14:creationId xmlns:p14="http://schemas.microsoft.com/office/powerpoint/2010/main" val="1300785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BDB2D5B-B71A-4C39-83A1-64E4CA32E607}" type="slidenum">
              <a:rPr lang="en-US" smtClean="0"/>
              <a:pPr>
                <a:defRPr/>
              </a:pPr>
              <a:t>17</a:t>
            </a:fld>
            <a:endParaRPr lang="en-US"/>
          </a:p>
        </p:txBody>
      </p:sp>
      <p:sp>
        <p:nvSpPr>
          <p:cNvPr id="5" name="Rectangle 4"/>
          <p:cNvSpPr/>
          <p:nvPr/>
        </p:nvSpPr>
        <p:spPr>
          <a:xfrm>
            <a:off x="2218225" y="1943100"/>
            <a:ext cx="4436727" cy="1754326"/>
          </a:xfrm>
          <a:prstGeom prst="rect">
            <a:avLst/>
          </a:prstGeom>
          <a:noFill/>
        </p:spPr>
        <p:txBody>
          <a:bodyPr wrap="non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PAP02</a:t>
            </a:r>
          </a:p>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Modeling Tool</a:t>
            </a:r>
          </a:p>
        </p:txBody>
      </p:sp>
      <p:sp>
        <p:nvSpPr>
          <p:cNvPr id="2" name="Date Placeholder 1"/>
          <p:cNvSpPr>
            <a:spLocks noGrp="1"/>
          </p:cNvSpPr>
          <p:nvPr>
            <p:ph type="dt" sz="half" idx="10"/>
          </p:nvPr>
        </p:nvSpPr>
        <p:spPr/>
        <p:txBody>
          <a:bodyPr/>
          <a:lstStyle/>
          <a:p>
            <a:pPr>
              <a:defRPr/>
            </a:pPr>
            <a:r>
              <a:rPr lang="en-US" smtClean="0"/>
              <a:t>September  2011</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3557288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p:cNvSpPr>
          <p:nvPr>
            <p:ph type="title" idx="4294967295"/>
          </p:nvPr>
        </p:nvSpPr>
        <p:spPr>
          <a:xfrm>
            <a:off x="685800" y="685800"/>
            <a:ext cx="7772400" cy="446314"/>
          </a:xfrm>
        </p:spPr>
        <p:txBody>
          <a:bodyPr/>
          <a:lstStyle/>
          <a:p>
            <a:pPr algn="ctr"/>
            <a:r>
              <a:rPr lang="en-US" dirty="0" smtClean="0"/>
              <a:t>SDO Update – Modeling Tool </a:t>
            </a:r>
          </a:p>
        </p:txBody>
      </p:sp>
      <p:sp>
        <p:nvSpPr>
          <p:cNvPr id="4" name="Rectangle 3"/>
          <p:cNvSpPr txBox="1">
            <a:spLocks/>
          </p:cNvSpPr>
          <p:nvPr/>
        </p:nvSpPr>
        <p:spPr>
          <a:xfrm>
            <a:off x="275771" y="1190171"/>
            <a:ext cx="8606972" cy="5094515"/>
          </a:xfrm>
          <a:prstGeom prst="rect">
            <a:avLst/>
          </a:prstGeom>
        </p:spPr>
        <p:txBody>
          <a:bodyPr/>
          <a:lstStyle/>
          <a:p>
            <a:pPr marL="342900" marR="0" lvl="0" indent="-342900" algn="l" defTabSz="914400" rtl="0" eaLnBrk="0" fontAlgn="base" latinLnBrk="0" hangingPunct="0">
              <a:lnSpc>
                <a:spcPct val="80000"/>
              </a:lnSpc>
              <a:spcBef>
                <a:spcPct val="20000"/>
              </a:spcBef>
              <a:spcAft>
                <a:spcPct val="0"/>
              </a:spcAft>
              <a:buClr>
                <a:srgbClr val="FF9933"/>
              </a:buClr>
              <a:buSzPct val="120000"/>
              <a:buFont typeface="Arial" pitchFamily="34" charset="0"/>
              <a:buChar char="•"/>
              <a:tabLst/>
              <a:defRPr/>
            </a:pPr>
            <a:r>
              <a:rPr lang="en-US" sz="2200" noProof="0" dirty="0" smtClean="0">
                <a:latin typeface="+mn-lt"/>
                <a:ea typeface="Geneva" pitchFamily="-108" charset="0"/>
                <a:cs typeface="Geneva" pitchFamily="-108" charset="0"/>
              </a:rPr>
              <a:t>Goal: Provide “easy-to-use” tool for utilities to do AT evaluations</a:t>
            </a:r>
          </a:p>
          <a:p>
            <a:pPr marL="800100" lvl="1" indent="-342900" defTabSz="914400" eaLnBrk="0" hangingPunct="0">
              <a:lnSpc>
                <a:spcPct val="80000"/>
              </a:lnSpc>
              <a:spcBef>
                <a:spcPct val="20000"/>
              </a:spcBef>
              <a:buClr>
                <a:srgbClr val="FF9933"/>
              </a:buClr>
              <a:buSzPct val="120000"/>
              <a:buFont typeface="Arial" pitchFamily="34" charset="0"/>
              <a:buChar char="•"/>
              <a:defRPr/>
            </a:pPr>
            <a:r>
              <a:rPr lang="en-US" sz="2200" dirty="0" smtClean="0">
                <a:latin typeface="+mn-lt"/>
                <a:ea typeface="Geneva" pitchFamily="-108" charset="0"/>
                <a:cs typeface="Geneva" pitchFamily="-108" charset="0"/>
              </a:rPr>
              <a:t>Generically applicable to “terrestrial-based” ATs for “apples-to-apples” comparisons of coverage and cell capacity</a:t>
            </a:r>
            <a:endParaRPr lang="en-US" sz="2200" noProof="0" dirty="0" smtClean="0">
              <a:latin typeface="+mn-lt"/>
              <a:ea typeface="Geneva" pitchFamily="-108" charset="0"/>
              <a:cs typeface="Geneva" pitchFamily="-108" charset="0"/>
            </a:endParaRPr>
          </a:p>
          <a:p>
            <a:pPr marL="342900" marR="0" lvl="0" indent="-342900" algn="l" defTabSz="914400" rtl="0" eaLnBrk="0" fontAlgn="base" latinLnBrk="0" hangingPunct="0">
              <a:lnSpc>
                <a:spcPct val="80000"/>
              </a:lnSpc>
              <a:spcBef>
                <a:spcPct val="20000"/>
              </a:spcBef>
              <a:spcAft>
                <a:spcPct val="0"/>
              </a:spcAft>
              <a:buClr>
                <a:srgbClr val="FF9933"/>
              </a:buClr>
              <a:buSzPct val="120000"/>
              <a:buFont typeface="Arial" pitchFamily="34" charset="0"/>
              <a:buChar char="•"/>
              <a:tabLst/>
              <a:defRPr/>
            </a:pPr>
            <a:r>
              <a:rPr kumimoji="0" lang="en-US" sz="2200" b="0" i="0" u="none" strike="noStrike" kern="1200" cap="none" spc="0" normalizeH="0" baseline="0" dirty="0" smtClean="0">
                <a:ln>
                  <a:noFill/>
                </a:ln>
                <a:solidFill>
                  <a:schemeClr val="tx1"/>
                </a:solidFill>
                <a:effectLst/>
                <a:uLnTx/>
                <a:uFillTx/>
                <a:latin typeface="+mn-lt"/>
                <a:ea typeface="Geneva" pitchFamily="-108" charset="0"/>
                <a:cs typeface="Geneva" pitchFamily="-108" charset="0"/>
              </a:rPr>
              <a:t>Inputs</a:t>
            </a:r>
            <a:r>
              <a:rPr kumimoji="0" lang="en-US" sz="2200" b="0" i="0" u="none" strike="noStrike" kern="1200" cap="none" spc="0" normalizeH="0" dirty="0" smtClean="0">
                <a:ln>
                  <a:noFill/>
                </a:ln>
                <a:solidFill>
                  <a:schemeClr val="tx1"/>
                </a:solidFill>
                <a:effectLst/>
                <a:uLnTx/>
                <a:uFillTx/>
                <a:latin typeface="+mn-lt"/>
                <a:ea typeface="Geneva" pitchFamily="-108" charset="0"/>
                <a:cs typeface="Geneva" pitchFamily="-108" charset="0"/>
              </a:rPr>
              <a:t> required</a:t>
            </a:r>
            <a:r>
              <a:rPr kumimoji="0" lang="en-US" sz="2200" b="0" i="0" u="none" strike="noStrike" kern="1200" cap="none" spc="0" normalizeH="0" baseline="0" dirty="0" smtClean="0">
                <a:ln>
                  <a:noFill/>
                </a:ln>
                <a:solidFill>
                  <a:schemeClr val="tx1"/>
                </a:solidFill>
                <a:effectLst/>
                <a:uLnTx/>
                <a:uFillTx/>
                <a:latin typeface="+mn-lt"/>
                <a:ea typeface="Geneva" pitchFamily="-108" charset="0"/>
                <a:cs typeface="Geneva" pitchFamily="-108" charset="0"/>
              </a:rPr>
              <a:t>:</a:t>
            </a:r>
          </a:p>
          <a:p>
            <a:pPr marL="800100" lvl="1" indent="-342900" defTabSz="914400" eaLnBrk="0" hangingPunct="0">
              <a:lnSpc>
                <a:spcPct val="80000"/>
              </a:lnSpc>
              <a:spcBef>
                <a:spcPct val="20000"/>
              </a:spcBef>
              <a:buClr>
                <a:srgbClr val="FF9933"/>
              </a:buClr>
              <a:buSzPct val="120000"/>
              <a:buFont typeface="Arial" pitchFamily="34" charset="0"/>
              <a:buChar char="•"/>
              <a:defRPr/>
            </a:pPr>
            <a:r>
              <a:rPr lang="en-US" sz="2200" dirty="0" smtClean="0">
                <a:ea typeface="Geneva" pitchFamily="-108" charset="0"/>
                <a:cs typeface="Geneva" pitchFamily="-108" charset="0"/>
              </a:rPr>
              <a:t>Cell-Edge </a:t>
            </a:r>
            <a:r>
              <a:rPr lang="en-US" sz="2200" dirty="0" err="1" smtClean="0">
                <a:ea typeface="Geneva" pitchFamily="-108" charset="0"/>
                <a:cs typeface="Geneva" pitchFamily="-108" charset="0"/>
              </a:rPr>
              <a:t>Perf</a:t>
            </a:r>
            <a:r>
              <a:rPr lang="en-US" sz="2200" dirty="0" smtClean="0">
                <a:ea typeface="Geneva" pitchFamily="-108" charset="0"/>
                <a:cs typeface="Geneva" pitchFamily="-108" charset="0"/>
              </a:rPr>
              <a:t>. ►</a:t>
            </a:r>
            <a:r>
              <a:rPr lang="en-US" sz="2200" dirty="0" smtClean="0">
                <a:latin typeface="+mn-lt"/>
                <a:ea typeface="Geneva" pitchFamily="-108" charset="0"/>
                <a:cs typeface="Geneva" pitchFamily="-108" charset="0"/>
              </a:rPr>
              <a:t>System Gain ► Link Budget  ► Range</a:t>
            </a:r>
          </a:p>
          <a:p>
            <a:pPr marL="800100" lvl="1" indent="-342900" defTabSz="914400" eaLnBrk="0" hangingPunct="0">
              <a:lnSpc>
                <a:spcPct val="80000"/>
              </a:lnSpc>
              <a:spcBef>
                <a:spcPct val="20000"/>
              </a:spcBef>
              <a:buClr>
                <a:srgbClr val="FF9933"/>
              </a:buClr>
              <a:buSzPct val="120000"/>
              <a:buFont typeface="Arial" pitchFamily="34" charset="0"/>
              <a:buChar char="•"/>
              <a:defRPr/>
            </a:pPr>
            <a:r>
              <a:rPr lang="en-US" sz="2200" dirty="0" smtClean="0">
                <a:latin typeface="+mn-lt"/>
                <a:ea typeface="Geneva" pitchFamily="-108" charset="0"/>
                <a:cs typeface="Geneva" pitchFamily="-108" charset="0"/>
              </a:rPr>
              <a:t>Propagation model (</a:t>
            </a:r>
            <a:r>
              <a:rPr lang="en-US" sz="2200" dirty="0" err="1" smtClean="0">
                <a:latin typeface="+mn-lt"/>
                <a:ea typeface="Geneva" pitchFamily="-108" charset="0"/>
                <a:cs typeface="Geneva" pitchFamily="-108" charset="0"/>
              </a:rPr>
              <a:t>Erceg</a:t>
            </a:r>
            <a:r>
              <a:rPr lang="en-US" sz="2200" dirty="0" smtClean="0">
                <a:latin typeface="+mn-lt"/>
                <a:ea typeface="Geneva" pitchFamily="-108" charset="0"/>
                <a:cs typeface="Geneva" pitchFamily="-108" charset="0"/>
              </a:rPr>
              <a:t>-SUI, </a:t>
            </a:r>
            <a:r>
              <a:rPr lang="en-US" sz="2200" dirty="0" err="1" smtClean="0">
                <a:latin typeface="+mn-lt"/>
                <a:ea typeface="Geneva" pitchFamily="-108" charset="0"/>
                <a:cs typeface="Geneva" pitchFamily="-108" charset="0"/>
              </a:rPr>
              <a:t>Hata</a:t>
            </a:r>
            <a:r>
              <a:rPr lang="en-US" sz="2200" dirty="0" smtClean="0">
                <a:latin typeface="+mn-lt"/>
                <a:ea typeface="Geneva" pitchFamily="-108" charset="0"/>
                <a:cs typeface="Geneva" pitchFamily="-108" charset="0"/>
              </a:rPr>
              <a:t>-Okumura, COST231, WINNER II, ITU-R M.2135-1)</a:t>
            </a:r>
          </a:p>
          <a:p>
            <a:pPr marL="800100" lvl="1" indent="-342900" defTabSz="914400" eaLnBrk="0" hangingPunct="0">
              <a:lnSpc>
                <a:spcPct val="80000"/>
              </a:lnSpc>
              <a:spcBef>
                <a:spcPct val="20000"/>
              </a:spcBef>
              <a:buClr>
                <a:srgbClr val="FF9933"/>
              </a:buClr>
              <a:buSzPct val="120000"/>
              <a:buFont typeface="Arial" pitchFamily="34" charset="0"/>
              <a:buChar char="•"/>
              <a:defRPr/>
            </a:pPr>
            <a:r>
              <a:rPr kumimoji="0" lang="en-US" sz="2200" b="0" i="0" u="none" strike="noStrike" kern="1200" cap="none" spc="0" normalizeH="0" baseline="0" dirty="0" smtClean="0">
                <a:ln>
                  <a:noFill/>
                </a:ln>
                <a:solidFill>
                  <a:schemeClr val="tx1"/>
                </a:solidFill>
                <a:effectLst/>
                <a:uLnTx/>
                <a:uFillTx/>
                <a:latin typeface="+mn-lt"/>
                <a:ea typeface="Geneva" pitchFamily="-108" charset="0"/>
                <a:cs typeface="Geneva" pitchFamily="-108" charset="0"/>
              </a:rPr>
              <a:t>Application:</a:t>
            </a:r>
            <a:r>
              <a:rPr kumimoji="0" lang="en-US" sz="2200" b="0" i="0" u="none" strike="noStrike" kern="1200" cap="none" spc="0" normalizeH="0" dirty="0" smtClean="0">
                <a:ln>
                  <a:noFill/>
                </a:ln>
                <a:solidFill>
                  <a:schemeClr val="tx1"/>
                </a:solidFill>
                <a:effectLst/>
                <a:uLnTx/>
                <a:uFillTx/>
                <a:latin typeface="+mn-lt"/>
                <a:ea typeface="Geneva" pitchFamily="-108" charset="0"/>
                <a:cs typeface="Geneva" pitchFamily="-108" charset="0"/>
              </a:rPr>
              <a:t> Mobile Handset, AMI network, DAP backhaul, etc.</a:t>
            </a:r>
            <a:endParaRPr lang="en-US" sz="2200" dirty="0" smtClean="0">
              <a:latin typeface="+mn-lt"/>
              <a:ea typeface="Geneva" pitchFamily="-108" charset="0"/>
              <a:cs typeface="Geneva" pitchFamily="-108" charset="0"/>
            </a:endParaRPr>
          </a:p>
          <a:p>
            <a:pPr marL="342900" indent="-342900" defTabSz="914400" eaLnBrk="0" hangingPunct="0">
              <a:lnSpc>
                <a:spcPct val="80000"/>
              </a:lnSpc>
              <a:spcBef>
                <a:spcPct val="20000"/>
              </a:spcBef>
              <a:buClr>
                <a:srgbClr val="FF9933"/>
              </a:buClr>
              <a:buSzPct val="120000"/>
              <a:buFont typeface="Arial" pitchFamily="34" charset="0"/>
              <a:buChar char="•"/>
              <a:defRPr/>
            </a:pPr>
            <a:r>
              <a:rPr kumimoji="0" lang="en-US" sz="2200" b="0" i="0" u="none" strike="noStrike" kern="1200" cap="none" spc="0" normalizeH="0" baseline="0" dirty="0" smtClean="0">
                <a:ln>
                  <a:noFill/>
                </a:ln>
                <a:solidFill>
                  <a:schemeClr val="tx1"/>
                </a:solidFill>
                <a:effectLst/>
                <a:uLnTx/>
                <a:uFillTx/>
                <a:latin typeface="+mn-lt"/>
                <a:ea typeface="Geneva" pitchFamily="-108" charset="0"/>
                <a:cs typeface="Geneva" pitchFamily="-108" charset="0"/>
              </a:rPr>
              <a:t>Key</a:t>
            </a:r>
            <a:r>
              <a:rPr kumimoji="0" lang="en-US" sz="2200" b="0" i="0" u="none" strike="noStrike" kern="1200" cap="none" spc="0" normalizeH="0" dirty="0" smtClean="0">
                <a:ln>
                  <a:noFill/>
                </a:ln>
                <a:solidFill>
                  <a:schemeClr val="tx1"/>
                </a:solidFill>
                <a:effectLst/>
                <a:uLnTx/>
                <a:uFillTx/>
                <a:latin typeface="+mn-lt"/>
                <a:ea typeface="Geneva" pitchFamily="-108" charset="0"/>
                <a:cs typeface="Geneva" pitchFamily="-108" charset="0"/>
              </a:rPr>
              <a:t> question: Can we get required performance detail for each AT to achieve our objective?</a:t>
            </a:r>
          </a:p>
          <a:p>
            <a:pPr marL="800100" lvl="1" indent="-342900" defTabSz="914400" eaLnBrk="0" hangingPunct="0">
              <a:lnSpc>
                <a:spcPct val="80000"/>
              </a:lnSpc>
              <a:spcBef>
                <a:spcPct val="20000"/>
              </a:spcBef>
              <a:buClr>
                <a:srgbClr val="FF9933"/>
              </a:buClr>
              <a:buSzPct val="120000"/>
              <a:buFont typeface="Arial" pitchFamily="34" charset="0"/>
              <a:buChar char="•"/>
              <a:defRPr/>
            </a:pPr>
            <a:r>
              <a:rPr lang="en-US" sz="2200" dirty="0" smtClean="0">
                <a:latin typeface="+mn-lt"/>
                <a:ea typeface="Geneva" pitchFamily="-108" charset="0"/>
                <a:cs typeface="Geneva" pitchFamily="-108" charset="0"/>
              </a:rPr>
              <a:t>Mod/coding vs. S/(N+I), HARQ differences, hand-offs, Interferences margins, etc</a:t>
            </a:r>
          </a:p>
          <a:p>
            <a:pPr marL="800100" lvl="1" indent="-342900" defTabSz="914400" eaLnBrk="0" hangingPunct="0">
              <a:lnSpc>
                <a:spcPct val="80000"/>
              </a:lnSpc>
              <a:spcBef>
                <a:spcPct val="20000"/>
              </a:spcBef>
              <a:buClr>
                <a:srgbClr val="FF9933"/>
              </a:buClr>
              <a:buSzPct val="120000"/>
              <a:buFont typeface="Arial" pitchFamily="34" charset="0"/>
              <a:buChar char="•"/>
              <a:defRPr/>
            </a:pPr>
            <a:r>
              <a:rPr lang="en-US" sz="2200" dirty="0" smtClean="0">
                <a:latin typeface="+mn-lt"/>
                <a:ea typeface="Geneva" pitchFamily="-108" charset="0"/>
                <a:cs typeface="Geneva" pitchFamily="-108" charset="0"/>
              </a:rPr>
              <a:t>Unlicensed vs. Licensed</a:t>
            </a:r>
          </a:p>
          <a:p>
            <a:pPr marL="342900" indent="-342900" defTabSz="914400" eaLnBrk="0" hangingPunct="0">
              <a:lnSpc>
                <a:spcPct val="80000"/>
              </a:lnSpc>
              <a:spcBef>
                <a:spcPct val="20000"/>
              </a:spcBef>
              <a:buClr>
                <a:srgbClr val="FF9933"/>
              </a:buClr>
              <a:buSzPct val="120000"/>
              <a:buFont typeface="Arial" pitchFamily="34" charset="0"/>
              <a:buChar char="•"/>
              <a:defRPr/>
            </a:pPr>
            <a:r>
              <a:rPr kumimoji="0" lang="en-US" sz="2200" b="0" i="0" u="none" strike="noStrike" kern="1200" cap="none" spc="0" normalizeH="0" dirty="0" smtClean="0">
                <a:ln>
                  <a:noFill/>
                </a:ln>
                <a:solidFill>
                  <a:schemeClr val="tx1"/>
                </a:solidFill>
                <a:effectLst/>
                <a:uLnTx/>
                <a:uFillTx/>
                <a:latin typeface="+mn-lt"/>
                <a:ea typeface="Geneva" pitchFamily="-108" charset="0"/>
                <a:cs typeface="Geneva" pitchFamily="-108" charset="0"/>
              </a:rPr>
              <a:t>Near term SDO Activity (next 1-2 weeks): Focus on </a:t>
            </a:r>
            <a:r>
              <a:rPr kumimoji="0" lang="en-US" sz="2200" b="0" i="0" u="sng" strike="noStrike" kern="1200" cap="none" spc="0" normalizeH="0" dirty="0" smtClean="0">
                <a:ln>
                  <a:noFill/>
                </a:ln>
                <a:solidFill>
                  <a:schemeClr val="tx1"/>
                </a:solidFill>
                <a:effectLst/>
                <a:uLnTx/>
                <a:uFillTx/>
                <a:latin typeface="+mn-lt"/>
                <a:ea typeface="Geneva" pitchFamily="-108" charset="0"/>
                <a:cs typeface="Geneva" pitchFamily="-108" charset="0"/>
              </a:rPr>
              <a:t>Link Budget </a:t>
            </a:r>
            <a:r>
              <a:rPr kumimoji="0" lang="en-US" sz="2200" b="0" i="0" strike="noStrike" kern="1200" cap="none" spc="0" normalizeH="0" dirty="0" smtClean="0">
                <a:ln>
                  <a:noFill/>
                </a:ln>
                <a:solidFill>
                  <a:schemeClr val="tx1"/>
                </a:solidFill>
                <a:effectLst/>
                <a:uLnTx/>
                <a:uFillTx/>
                <a:latin typeface="+mn-lt"/>
                <a:ea typeface="Geneva" pitchFamily="-108" charset="0"/>
                <a:cs typeface="Geneva" pitchFamily="-108" charset="0"/>
              </a:rPr>
              <a:t> </a:t>
            </a:r>
          </a:p>
          <a:p>
            <a:pPr marL="800100" lvl="1" indent="-342900" defTabSz="914400" eaLnBrk="0" hangingPunct="0">
              <a:lnSpc>
                <a:spcPct val="80000"/>
              </a:lnSpc>
              <a:spcBef>
                <a:spcPct val="20000"/>
              </a:spcBef>
              <a:buClr>
                <a:srgbClr val="FF9933"/>
              </a:buClr>
              <a:buSzPct val="120000"/>
              <a:buFont typeface="Arial" pitchFamily="34" charset="0"/>
              <a:buChar char="•"/>
              <a:defRPr/>
            </a:pPr>
            <a:r>
              <a:rPr lang="en-US" sz="2200" dirty="0" smtClean="0">
                <a:latin typeface="+mn-lt"/>
                <a:ea typeface="Geneva" pitchFamily="-108" charset="0"/>
                <a:cs typeface="Geneva" pitchFamily="-108" charset="0"/>
              </a:rPr>
              <a:t>WiMAX, LTE, CDMA2000, 802.11, 802.15</a:t>
            </a:r>
            <a:endParaRPr kumimoji="0" lang="en-US" sz="2200" b="0" i="0" strike="noStrike" kern="1200" cap="none" spc="0" normalizeH="0" dirty="0" smtClean="0">
              <a:ln>
                <a:noFill/>
              </a:ln>
              <a:solidFill>
                <a:schemeClr val="tx1"/>
              </a:solidFill>
              <a:effectLst/>
              <a:uLnTx/>
              <a:uFillTx/>
              <a:latin typeface="+mn-lt"/>
              <a:ea typeface="Geneva" pitchFamily="-108" charset="0"/>
              <a:cs typeface="Geneva" pitchFamily="-108" charset="0"/>
            </a:endParaRPr>
          </a:p>
          <a:p>
            <a:pPr marL="800100" lvl="1" indent="-342900" defTabSz="914400" eaLnBrk="0" hangingPunct="0">
              <a:lnSpc>
                <a:spcPct val="80000"/>
              </a:lnSpc>
              <a:spcBef>
                <a:spcPct val="20000"/>
              </a:spcBef>
              <a:buClr>
                <a:srgbClr val="FF9933"/>
              </a:buClr>
              <a:buSzPct val="120000"/>
              <a:buFont typeface="Arial" pitchFamily="34" charset="0"/>
              <a:buChar char="•"/>
              <a:defRPr/>
            </a:pPr>
            <a:endParaRPr kumimoji="0" lang="en-US" sz="2200" b="0" i="0" u="none" strike="noStrike" kern="1200" cap="none" spc="0" normalizeH="0" baseline="0" dirty="0" smtClean="0">
              <a:ln>
                <a:noFill/>
              </a:ln>
              <a:solidFill>
                <a:schemeClr val="tx1"/>
              </a:solidFill>
              <a:effectLst/>
              <a:uLnTx/>
              <a:uFillTx/>
              <a:latin typeface="+mn-lt"/>
              <a:ea typeface="Geneva" pitchFamily="-108" charset="0"/>
              <a:cs typeface="Geneva" pitchFamily="-108" charset="0"/>
            </a:endParaRPr>
          </a:p>
        </p:txBody>
      </p:sp>
      <p:sp>
        <p:nvSpPr>
          <p:cNvPr id="2" name="Date Placeholder 1"/>
          <p:cNvSpPr>
            <a:spLocks noGrp="1"/>
          </p:cNvSpPr>
          <p:nvPr>
            <p:ph type="dt" sz="half" idx="10"/>
          </p:nvPr>
        </p:nvSpPr>
        <p:spPr/>
        <p:txBody>
          <a:bodyPr/>
          <a:lstStyle/>
          <a:p>
            <a:pPr>
              <a:defRPr/>
            </a:pPr>
            <a:r>
              <a:rPr lang="en-US" smtClean="0"/>
              <a:t>September  2011</a:t>
            </a:r>
            <a:endParaRPr lang="en-US"/>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C3BF0ACC-F069-4E0C-92ED-64188A4362E5}" type="slidenum">
              <a:rPr lang="en-US" smtClean="0"/>
              <a:pPr>
                <a:defRPr/>
              </a:pPr>
              <a:t>18</a:t>
            </a:fld>
            <a:endParaRPr lang="en-US"/>
          </a:p>
        </p:txBody>
      </p:sp>
    </p:spTree>
    <p:extLst>
      <p:ext uri="{BB962C8B-B14F-4D97-AF65-F5344CB8AC3E}">
        <p14:creationId xmlns:p14="http://schemas.microsoft.com/office/powerpoint/2010/main" val="18172683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2011</a:t>
            </a:r>
            <a:endParaRPr lang="en-US"/>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C3BF0ACC-F069-4E0C-92ED-64188A4362E5}" type="slidenum">
              <a:rPr lang="en-US" smtClean="0"/>
              <a:pPr>
                <a:defRPr/>
              </a:pPr>
              <a:t>19</a:t>
            </a:fld>
            <a:endParaRPr lang="en-US"/>
          </a:p>
        </p:txBody>
      </p:sp>
      <p:sp>
        <p:nvSpPr>
          <p:cNvPr id="6" name="Rectangle 2"/>
          <p:cNvSpPr txBox="1">
            <a:spLocks/>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mtClean="0"/>
              <a:t>SDO Update – Modeling Tool </a:t>
            </a:r>
            <a:endParaRPr lang="en-US" dirty="0" smtClean="0"/>
          </a:p>
        </p:txBody>
      </p:sp>
      <p:graphicFrame>
        <p:nvGraphicFramePr>
          <p:cNvPr id="7" name="Object 6"/>
          <p:cNvGraphicFramePr>
            <a:graphicFrameLocks noChangeAspect="1"/>
          </p:cNvGraphicFramePr>
          <p:nvPr>
            <p:extLst>
              <p:ext uri="{D42A27DB-BD31-4B8C-83A1-F6EECF244321}">
                <p14:modId xmlns:p14="http://schemas.microsoft.com/office/powerpoint/2010/main" val="14244176"/>
              </p:ext>
            </p:extLst>
          </p:nvPr>
        </p:nvGraphicFramePr>
        <p:xfrm>
          <a:off x="2717799" y="2157413"/>
          <a:ext cx="2505455" cy="1957387"/>
        </p:xfrm>
        <a:graphic>
          <a:graphicData uri="http://schemas.openxmlformats.org/presentationml/2006/ole">
            <mc:AlternateContent xmlns:mc="http://schemas.openxmlformats.org/markup-compatibility/2006">
              <mc:Choice xmlns:v="urn:schemas-microsoft-com:vml" Requires="v">
                <p:oleObj spid="_x0000_s1081" name="Worksheet" showAsIcon="1" r:id="rId4" imgW="914400" imgH="714240" progId="Excel.Sheet.12">
                  <p:embed/>
                </p:oleObj>
              </mc:Choice>
              <mc:Fallback>
                <p:oleObj name="Worksheet" showAsIcon="1" r:id="rId4" imgW="914400" imgH="714240" progId="Excel.Sheet.12">
                  <p:embed/>
                  <p:pic>
                    <p:nvPicPr>
                      <p:cNvPr id="0" name=""/>
                      <p:cNvPicPr/>
                      <p:nvPr/>
                    </p:nvPicPr>
                    <p:blipFill>
                      <a:blip r:embed="rId5"/>
                      <a:stretch>
                        <a:fillRect/>
                      </a:stretch>
                    </p:blipFill>
                    <p:spPr>
                      <a:xfrm>
                        <a:off x="2717799" y="2157413"/>
                        <a:ext cx="2505455" cy="1957387"/>
                      </a:xfrm>
                      <a:prstGeom prst="rect">
                        <a:avLst/>
                      </a:prstGeom>
                    </p:spPr>
                  </p:pic>
                </p:oleObj>
              </mc:Fallback>
            </mc:AlternateContent>
          </a:graphicData>
        </a:graphic>
      </p:graphicFrame>
    </p:spTree>
    <p:extLst>
      <p:ext uri="{BB962C8B-B14F-4D97-AF65-F5344CB8AC3E}">
        <p14:creationId xmlns:p14="http://schemas.microsoft.com/office/powerpoint/2010/main" val="4006170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Okinawa Agenda</a:t>
            </a:r>
            <a:endParaRPr lang="en-US" dirty="0"/>
          </a:p>
        </p:txBody>
      </p:sp>
      <p:sp>
        <p:nvSpPr>
          <p:cNvPr id="3" name="Text Placeholder 2"/>
          <p:cNvSpPr>
            <a:spLocks noGrp="1"/>
          </p:cNvSpPr>
          <p:nvPr>
            <p:ph type="body" sz="half" idx="1"/>
          </p:nvPr>
        </p:nvSpPr>
        <p:spPr>
          <a:xfrm>
            <a:off x="478971" y="1683657"/>
            <a:ext cx="8157029" cy="4412343"/>
          </a:xfrm>
        </p:spPr>
        <p:txBody>
          <a:bodyPr/>
          <a:lstStyle/>
          <a:p>
            <a:r>
              <a:rPr lang="en-US" dirty="0" smtClean="0"/>
              <a:t>PAP02 GOALS, Work plan, Schedule, </a:t>
            </a:r>
          </a:p>
          <a:p>
            <a:endParaRPr lang="en-US" dirty="0"/>
          </a:p>
          <a:p>
            <a:r>
              <a:rPr lang="en-US" dirty="0" smtClean="0"/>
              <a:t>Catalog of Standards</a:t>
            </a:r>
          </a:p>
          <a:p>
            <a:r>
              <a:rPr lang="en-US" dirty="0" smtClean="0"/>
              <a:t>Framework Documents</a:t>
            </a:r>
          </a:p>
          <a:p>
            <a:r>
              <a:rPr lang="en-US" dirty="0" smtClean="0"/>
              <a:t>Modeling Tool</a:t>
            </a:r>
          </a:p>
          <a:p>
            <a:r>
              <a:rPr lang="en-US" dirty="0" smtClean="0"/>
              <a:t>PAP02 Intro</a:t>
            </a:r>
          </a:p>
          <a:p>
            <a:r>
              <a:rPr lang="en-US" dirty="0" smtClean="0"/>
              <a:t>Cyber Security</a:t>
            </a:r>
          </a:p>
          <a:p>
            <a:r>
              <a:rPr lang="en-US" dirty="0" smtClean="0"/>
              <a:t>Publications and References</a:t>
            </a:r>
            <a:endParaRPr lang="en-US" dirty="0"/>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2</a:t>
            </a:fld>
            <a:endParaRPr lang="en-US"/>
          </a:p>
        </p:txBody>
      </p:sp>
    </p:spTree>
    <p:extLst>
      <p:ext uri="{BB962C8B-B14F-4D97-AF65-F5344CB8AC3E}">
        <p14:creationId xmlns:p14="http://schemas.microsoft.com/office/powerpoint/2010/main" val="32543459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BDB2D5B-B71A-4C39-83A1-64E4CA32E607}" type="slidenum">
              <a:rPr lang="en-US" smtClean="0"/>
              <a:pPr>
                <a:defRPr/>
              </a:pPr>
              <a:t>20</a:t>
            </a:fld>
            <a:endParaRPr lang="en-US"/>
          </a:p>
        </p:txBody>
      </p:sp>
      <p:sp>
        <p:nvSpPr>
          <p:cNvPr id="5" name="Rectangle 4"/>
          <p:cNvSpPr/>
          <p:nvPr/>
        </p:nvSpPr>
        <p:spPr>
          <a:xfrm>
            <a:off x="2051675" y="1943100"/>
            <a:ext cx="4769832" cy="1754326"/>
          </a:xfrm>
          <a:prstGeom prst="rect">
            <a:avLst/>
          </a:prstGeom>
          <a:noFill/>
        </p:spPr>
        <p:txBody>
          <a:bodyPr wrap="non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PAP02</a:t>
            </a:r>
          </a:p>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802 Work Plan </a:t>
            </a:r>
          </a:p>
        </p:txBody>
      </p:sp>
      <p:sp>
        <p:nvSpPr>
          <p:cNvPr id="2" name="Date Placeholder 1"/>
          <p:cNvSpPr>
            <a:spLocks noGrp="1"/>
          </p:cNvSpPr>
          <p:nvPr>
            <p:ph type="dt" sz="half" idx="10"/>
          </p:nvPr>
        </p:nvSpPr>
        <p:spPr/>
        <p:txBody>
          <a:bodyPr/>
          <a:lstStyle/>
          <a:p>
            <a:pPr>
              <a:defRPr/>
            </a:pPr>
            <a:r>
              <a:rPr lang="en-US" smtClean="0"/>
              <a:t>September  2011</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19510825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p:cNvSpPr>
          <p:nvPr>
            <p:ph type="title" idx="4294967295"/>
          </p:nvPr>
        </p:nvSpPr>
        <p:spPr>
          <a:xfrm>
            <a:off x="685800" y="685800"/>
            <a:ext cx="7772400" cy="446314"/>
          </a:xfrm>
        </p:spPr>
        <p:txBody>
          <a:bodyPr/>
          <a:lstStyle/>
          <a:p>
            <a:pPr algn="ctr"/>
            <a:r>
              <a:rPr lang="en-US" dirty="0" smtClean="0"/>
              <a:t>802 Work Plan Discussion</a:t>
            </a:r>
          </a:p>
        </p:txBody>
      </p:sp>
      <p:sp>
        <p:nvSpPr>
          <p:cNvPr id="4" name="Rectangle 3"/>
          <p:cNvSpPr txBox="1">
            <a:spLocks/>
          </p:cNvSpPr>
          <p:nvPr/>
        </p:nvSpPr>
        <p:spPr>
          <a:xfrm>
            <a:off x="275771" y="1190171"/>
            <a:ext cx="8606972" cy="5094515"/>
          </a:xfrm>
          <a:prstGeom prst="rect">
            <a:avLst/>
          </a:prstGeom>
        </p:spPr>
        <p:txBody>
          <a:bodyPr/>
          <a:lstStyle/>
          <a:p>
            <a:pPr marL="800100" lvl="1" indent="-342900" defTabSz="914400" eaLnBrk="0" hangingPunct="0">
              <a:lnSpc>
                <a:spcPct val="80000"/>
              </a:lnSpc>
              <a:spcBef>
                <a:spcPct val="20000"/>
              </a:spcBef>
              <a:buClr>
                <a:srgbClr val="FF9933"/>
              </a:buClr>
              <a:buSzPct val="120000"/>
              <a:buFont typeface="Arial" pitchFamily="34" charset="0"/>
              <a:buChar char="•"/>
              <a:defRPr/>
            </a:pPr>
            <a:endParaRPr kumimoji="0" lang="en-US" sz="2200" b="0" i="0" u="none" strike="noStrike" kern="1200" cap="none" spc="0" normalizeH="0" baseline="0" dirty="0" smtClean="0">
              <a:ln>
                <a:noFill/>
              </a:ln>
              <a:solidFill>
                <a:schemeClr val="tx1"/>
              </a:solidFill>
              <a:effectLst/>
              <a:uLnTx/>
              <a:uFillTx/>
              <a:latin typeface="+mn-lt"/>
              <a:ea typeface="Geneva" pitchFamily="-108" charset="0"/>
              <a:cs typeface="Geneva" pitchFamily="-108" charset="0"/>
            </a:endParaRPr>
          </a:p>
        </p:txBody>
      </p:sp>
      <p:sp>
        <p:nvSpPr>
          <p:cNvPr id="2" name="Date Placeholder 1"/>
          <p:cNvSpPr>
            <a:spLocks noGrp="1"/>
          </p:cNvSpPr>
          <p:nvPr>
            <p:ph type="dt" sz="half" idx="10"/>
          </p:nvPr>
        </p:nvSpPr>
        <p:spPr/>
        <p:txBody>
          <a:bodyPr/>
          <a:lstStyle/>
          <a:p>
            <a:pPr>
              <a:defRPr/>
            </a:pPr>
            <a:r>
              <a:rPr lang="en-US" smtClean="0"/>
              <a:t>September  2011</a:t>
            </a:r>
            <a:endParaRPr lang="en-US"/>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C3BF0ACC-F069-4E0C-92ED-64188A4362E5}" type="slidenum">
              <a:rPr lang="en-US" smtClean="0"/>
              <a:pPr>
                <a:defRPr/>
              </a:pPr>
              <a:t>21</a:t>
            </a:fld>
            <a:endParaRPr lang="en-US"/>
          </a:p>
        </p:txBody>
      </p:sp>
      <p:sp>
        <p:nvSpPr>
          <p:cNvPr id="6" name="TextBox 5"/>
          <p:cNvSpPr txBox="1"/>
          <p:nvPr/>
        </p:nvSpPr>
        <p:spPr>
          <a:xfrm>
            <a:off x="159657" y="1436914"/>
            <a:ext cx="8723086" cy="3785652"/>
          </a:xfrm>
          <a:prstGeom prst="rect">
            <a:avLst/>
          </a:prstGeom>
          <a:noFill/>
        </p:spPr>
        <p:txBody>
          <a:bodyPr wrap="square" rtlCol="0">
            <a:spAutoFit/>
          </a:bodyPr>
          <a:lstStyle/>
          <a:p>
            <a:pPr marL="342900" indent="-342900" algn="l">
              <a:buFont typeface="Arial" pitchFamily="34" charset="0"/>
              <a:buChar char="•"/>
            </a:pPr>
            <a:r>
              <a:rPr lang="en-US" dirty="0"/>
              <a:t>Determine best method for developing or reviewing key </a:t>
            </a:r>
            <a:r>
              <a:rPr lang="en-US" dirty="0" smtClean="0"/>
              <a:t>deliverables</a:t>
            </a:r>
          </a:p>
          <a:p>
            <a:pPr marL="342900" indent="-342900" algn="l">
              <a:buFont typeface="Arial" pitchFamily="34" charset="0"/>
              <a:buChar char="•"/>
            </a:pPr>
            <a:endParaRPr lang="en-US" dirty="0"/>
          </a:p>
          <a:p>
            <a:pPr marL="342900" indent="-342900" algn="l">
              <a:buFont typeface="Arial" pitchFamily="34" charset="0"/>
              <a:buChar char="•"/>
            </a:pPr>
            <a:r>
              <a:rPr lang="en-US" dirty="0" smtClean="0"/>
              <a:t>Licensed </a:t>
            </a:r>
            <a:r>
              <a:rPr lang="en-US" dirty="0" err="1" smtClean="0"/>
              <a:t>vs</a:t>
            </a:r>
            <a:r>
              <a:rPr lang="en-US" dirty="0" smtClean="0"/>
              <a:t> unlicensed</a:t>
            </a:r>
          </a:p>
          <a:p>
            <a:pPr marL="800100" lvl="1" indent="-342900" algn="l">
              <a:buFont typeface="Arial" pitchFamily="34" charset="0"/>
              <a:buChar char="•"/>
            </a:pPr>
            <a:r>
              <a:rPr lang="en-US" dirty="0" smtClean="0"/>
              <a:t>Interference</a:t>
            </a:r>
          </a:p>
          <a:p>
            <a:pPr marL="800100" lvl="1" indent="-342900" algn="l">
              <a:buFont typeface="Arial" pitchFamily="34" charset="0"/>
              <a:buChar char="•"/>
            </a:pPr>
            <a:r>
              <a:rPr lang="en-US" dirty="0" smtClean="0"/>
              <a:t>Is setting the noise floor adequate representation</a:t>
            </a:r>
          </a:p>
          <a:p>
            <a:pPr marL="800100" lvl="1" indent="-342900" algn="l">
              <a:buFont typeface="Arial" pitchFamily="34" charset="0"/>
              <a:buChar char="•"/>
            </a:pPr>
            <a:endParaRPr lang="en-US" dirty="0"/>
          </a:p>
          <a:p>
            <a:pPr marL="342900" indent="-342900" algn="l">
              <a:buFont typeface="Arial" pitchFamily="34" charset="0"/>
              <a:buChar char="•"/>
            </a:pPr>
            <a:r>
              <a:rPr lang="en-US" dirty="0" smtClean="0"/>
              <a:t>Continue to define practical/achievable goals/results</a:t>
            </a:r>
          </a:p>
          <a:p>
            <a:pPr marL="342900" indent="-342900" algn="l">
              <a:buFont typeface="Arial" pitchFamily="34" charset="0"/>
              <a:buChar char="•"/>
            </a:pPr>
            <a:r>
              <a:rPr lang="en-US" dirty="0" smtClean="0"/>
              <a:t>Is the multistory residence feasible in Guideline 2 schedule?</a:t>
            </a:r>
            <a:endParaRPr lang="en-US" dirty="0"/>
          </a:p>
          <a:p>
            <a:pPr marL="342900" indent="-342900" algn="l">
              <a:buFont typeface="Arial" pitchFamily="34" charset="0"/>
              <a:buChar char="•"/>
            </a:pPr>
            <a:endParaRPr lang="en-US" dirty="0"/>
          </a:p>
        </p:txBody>
      </p:sp>
    </p:spTree>
    <p:extLst>
      <p:ext uri="{BB962C8B-B14F-4D97-AF65-F5344CB8AC3E}">
        <p14:creationId xmlns:p14="http://schemas.microsoft.com/office/powerpoint/2010/main" val="27365352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2011</a:t>
            </a:r>
            <a:endParaRPr lang="en-US"/>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C3BF0ACC-F069-4E0C-92ED-64188A4362E5}" type="slidenum">
              <a:rPr lang="en-US" smtClean="0"/>
              <a:pPr>
                <a:defRPr/>
              </a:pPr>
              <a:t>22</a:t>
            </a:fld>
            <a:endParaRPr lang="en-US"/>
          </a:p>
        </p:txBody>
      </p:sp>
    </p:spTree>
    <p:extLst>
      <p:ext uri="{BB962C8B-B14F-4D97-AF65-F5344CB8AC3E}">
        <p14:creationId xmlns:p14="http://schemas.microsoft.com/office/powerpoint/2010/main" val="1081212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BDB2D5B-B71A-4C39-83A1-64E4CA32E607}" type="slidenum">
              <a:rPr lang="en-US" smtClean="0"/>
              <a:pPr>
                <a:defRPr/>
              </a:pPr>
              <a:t>23</a:t>
            </a:fld>
            <a:endParaRPr lang="en-US"/>
          </a:p>
        </p:txBody>
      </p:sp>
      <p:sp>
        <p:nvSpPr>
          <p:cNvPr id="5" name="Rectangle 4"/>
          <p:cNvSpPr/>
          <p:nvPr/>
        </p:nvSpPr>
        <p:spPr>
          <a:xfrm>
            <a:off x="1208783" y="1943100"/>
            <a:ext cx="6455614" cy="1754326"/>
          </a:xfrm>
          <a:prstGeom prst="rect">
            <a:avLst/>
          </a:prstGeom>
          <a:noFill/>
        </p:spPr>
        <p:txBody>
          <a:bodyPr wrap="non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NIST SGIP </a:t>
            </a:r>
          </a:p>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Catalog of Standards</a:t>
            </a:r>
          </a:p>
        </p:txBody>
      </p:sp>
      <p:sp>
        <p:nvSpPr>
          <p:cNvPr id="2" name="Date Placeholder 1"/>
          <p:cNvSpPr>
            <a:spLocks noGrp="1"/>
          </p:cNvSpPr>
          <p:nvPr>
            <p:ph type="dt" sz="half" idx="10"/>
          </p:nvPr>
        </p:nvSpPr>
        <p:spPr/>
        <p:txBody>
          <a:bodyPr/>
          <a:lstStyle/>
          <a:p>
            <a:pPr>
              <a:defRPr/>
            </a:pPr>
            <a:r>
              <a:rPr lang="en-US" smtClean="0"/>
              <a:t>September  2011</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1877431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04800" y="596900"/>
            <a:ext cx="8839200" cy="393700"/>
          </a:xfrm>
        </p:spPr>
        <p:txBody>
          <a:bodyPr/>
          <a:lstStyle/>
          <a:p>
            <a:r>
              <a:rPr lang="en-US" sz="2000" b="1" dirty="0" smtClean="0"/>
              <a:t>Guiding </a:t>
            </a:r>
            <a:r>
              <a:rPr lang="en-US" sz="2000" b="1" dirty="0"/>
              <a:t>Principles for Identifying Standards for </a:t>
            </a:r>
            <a:r>
              <a:rPr lang="en-US" sz="2000" b="1" dirty="0" smtClean="0"/>
              <a:t>Implementation (part 1)</a:t>
            </a:r>
            <a:endParaRPr lang="en-US" sz="2000" dirty="0"/>
          </a:p>
        </p:txBody>
      </p:sp>
      <p:sp>
        <p:nvSpPr>
          <p:cNvPr id="40963" name="Rectangle 3"/>
          <p:cNvSpPr>
            <a:spLocks noGrp="1" noChangeArrowheads="1"/>
          </p:cNvSpPr>
          <p:nvPr>
            <p:ph idx="1"/>
          </p:nvPr>
        </p:nvSpPr>
        <p:spPr>
          <a:xfrm>
            <a:off x="152400" y="1143000"/>
            <a:ext cx="8991600" cy="5654675"/>
          </a:xfrm>
        </p:spPr>
        <p:txBody>
          <a:bodyPr/>
          <a:lstStyle/>
          <a:p>
            <a:r>
              <a:rPr lang="en-US" sz="2000" dirty="0" smtClean="0"/>
              <a:t>For </a:t>
            </a:r>
            <a:r>
              <a:rPr lang="en-US" sz="2000" i="1" dirty="0"/>
              <a:t>Release 2.0,</a:t>
            </a:r>
            <a:r>
              <a:rPr lang="en-US" sz="2000" dirty="0"/>
              <a:t> a standard, specification, or guideline was evaluated on whether it: </a:t>
            </a:r>
          </a:p>
          <a:p>
            <a:pPr lvl="0"/>
            <a:r>
              <a:rPr lang="en-US" sz="2000" dirty="0"/>
              <a:t>Is well-established and widely acknowledged as important to the Smart Grid.</a:t>
            </a:r>
          </a:p>
          <a:p>
            <a:pPr lvl="0"/>
            <a:r>
              <a:rPr lang="en-US" sz="2000" dirty="0"/>
              <a:t>Is an open, stable, and mature industry-level standard developed in a consensus process from a standards development organization (SDO).</a:t>
            </a:r>
          </a:p>
          <a:p>
            <a:pPr lvl="0"/>
            <a:r>
              <a:rPr lang="en-US" sz="2000" dirty="0"/>
              <a:t>Enables the transition of the legacy power grid to the Smart Grid. </a:t>
            </a:r>
          </a:p>
          <a:p>
            <a:pPr lvl="0"/>
            <a:r>
              <a:rPr lang="en-US" sz="2000" dirty="0"/>
              <a:t>Has, or is expected to have, significant implementations, adoption, and use.</a:t>
            </a:r>
          </a:p>
          <a:p>
            <a:pPr lvl="0"/>
            <a:r>
              <a:rPr lang="en-US" sz="2000" dirty="0"/>
              <a:t>Is supported by an SDO or users group to ensure that it is regularly revised and improved to meet changing requirements and that there is a strategy for continued relevance. </a:t>
            </a:r>
          </a:p>
          <a:p>
            <a:pPr lvl="0"/>
            <a:r>
              <a:rPr lang="en-US" sz="2000" dirty="0"/>
              <a:t>Is developed and adopted internationally, wherever practical.</a:t>
            </a:r>
          </a:p>
          <a:p>
            <a:pPr lvl="0"/>
            <a:r>
              <a:rPr lang="en-US" sz="2000" dirty="0"/>
              <a:t>Is integrated and harmonized, or there is a plan to integrate and harmonize it with complementing standards across the utility enterprise through the use of an industry architecture that documents key points of interoperability and interfaces. </a:t>
            </a:r>
          </a:p>
        </p:txBody>
      </p:sp>
      <p:sp>
        <p:nvSpPr>
          <p:cNvPr id="40964" name="Slide Number Placeholder 7"/>
          <p:cNvSpPr>
            <a:spLocks noGrp="1"/>
          </p:cNvSpPr>
          <p:nvPr>
            <p:ph type="sldNum" sz="quarter" idx="12"/>
          </p:nvPr>
        </p:nvSpPr>
        <p:spPr>
          <a:xfrm>
            <a:off x="8229600" y="6477000"/>
            <a:ext cx="8382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110" charset="-128"/>
              </a:defRPr>
            </a:lvl1pPr>
            <a:lvl2pPr marL="742950" indent="-285750" eaLnBrk="0" hangingPunct="0">
              <a:defRPr sz="2400">
                <a:solidFill>
                  <a:schemeClr val="tx1"/>
                </a:solidFill>
                <a:latin typeface="Arial" charset="0"/>
                <a:ea typeface="ＭＳ Ｐゴシック" pitchFamily="-110" charset="-128"/>
              </a:defRPr>
            </a:lvl2pPr>
            <a:lvl3pPr marL="1143000" indent="-228600" eaLnBrk="0" hangingPunct="0">
              <a:defRPr sz="2400">
                <a:solidFill>
                  <a:schemeClr val="tx1"/>
                </a:solidFill>
                <a:latin typeface="Arial" charset="0"/>
                <a:ea typeface="ＭＳ Ｐゴシック" pitchFamily="-110" charset="-128"/>
              </a:defRPr>
            </a:lvl3pPr>
            <a:lvl4pPr marL="1600200" indent="-228600" eaLnBrk="0" hangingPunct="0">
              <a:defRPr sz="2400">
                <a:solidFill>
                  <a:schemeClr val="tx1"/>
                </a:solidFill>
                <a:latin typeface="Arial" charset="0"/>
                <a:ea typeface="ＭＳ Ｐゴシック" pitchFamily="-110" charset="-128"/>
              </a:defRPr>
            </a:lvl4pPr>
            <a:lvl5pPr marL="2057400" indent="-228600" eaLnBrk="0" hangingPunct="0">
              <a:defRPr sz="2400">
                <a:solidFill>
                  <a:schemeClr val="tx1"/>
                </a:solidFill>
                <a:latin typeface="Arial" charset="0"/>
                <a:ea typeface="ＭＳ Ｐゴシック" pitchFamily="-110"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10"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10"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10"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10" charset="-128"/>
              </a:defRPr>
            </a:lvl9pPr>
          </a:lstStyle>
          <a:p>
            <a:pPr eaLnBrk="1" hangingPunct="1"/>
            <a:fld id="{44B07820-3382-4972-93EF-D02C3C3160DE}" type="slidenum">
              <a:rPr lang="en-US" sz="1600" smtClean="0"/>
              <a:pPr eaLnBrk="1" hangingPunct="1"/>
              <a:t>24</a:t>
            </a:fld>
            <a:endParaRPr lang="en-US" sz="1600" dirty="0" smtClean="0"/>
          </a:p>
        </p:txBody>
      </p:sp>
      <p:sp>
        <p:nvSpPr>
          <p:cNvPr id="40966" name="Rectangle 6"/>
          <p:cNvSpPr>
            <a:spLocks noChangeArrowheads="1"/>
          </p:cNvSpPr>
          <p:nvPr/>
        </p:nvSpPr>
        <p:spPr bwMode="auto">
          <a:xfrm>
            <a:off x="5092700" y="1873250"/>
            <a:ext cx="3509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000">
                <a:solidFill>
                  <a:schemeClr val="bg1"/>
                </a:solidFill>
              </a:rPr>
              <a:t>http://www.nist.gov/smartgrid/</a:t>
            </a:r>
          </a:p>
        </p:txBody>
      </p:sp>
      <p:sp>
        <p:nvSpPr>
          <p:cNvPr id="40968" name="Rectangle 6"/>
          <p:cNvSpPr>
            <a:spLocks noChangeArrowheads="1"/>
          </p:cNvSpPr>
          <p:nvPr/>
        </p:nvSpPr>
        <p:spPr bwMode="auto">
          <a:xfrm>
            <a:off x="6235700" y="3232150"/>
            <a:ext cx="22320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000">
                <a:solidFill>
                  <a:schemeClr val="bg1"/>
                </a:solidFill>
              </a:rPr>
              <a:t>Conceptual Model</a:t>
            </a:r>
          </a:p>
        </p:txBody>
      </p:sp>
      <p:sp>
        <p:nvSpPr>
          <p:cNvPr id="2" name="Date Placeholder 1"/>
          <p:cNvSpPr>
            <a:spLocks noGrp="1"/>
          </p:cNvSpPr>
          <p:nvPr>
            <p:ph type="dt" sz="half" idx="10"/>
          </p:nvPr>
        </p:nvSpPr>
        <p:spPr/>
        <p:txBody>
          <a:bodyPr/>
          <a:lstStyle/>
          <a:p>
            <a:pPr>
              <a:defRPr/>
            </a:pPr>
            <a:r>
              <a:rPr lang="en-US" smtClean="0"/>
              <a:t>September  2011</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22117983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04800" y="622300"/>
            <a:ext cx="8839200" cy="368300"/>
          </a:xfrm>
        </p:spPr>
        <p:txBody>
          <a:bodyPr/>
          <a:lstStyle/>
          <a:p>
            <a:r>
              <a:rPr lang="en-US" sz="2000" b="1" dirty="0" smtClean="0"/>
              <a:t>Guiding </a:t>
            </a:r>
            <a:r>
              <a:rPr lang="en-US" sz="2000" b="1" dirty="0"/>
              <a:t>Principles for Identifying Standards for </a:t>
            </a:r>
            <a:r>
              <a:rPr lang="en-US" sz="2000" b="1" dirty="0" smtClean="0"/>
              <a:t>Implementation (part 2)</a:t>
            </a:r>
            <a:endParaRPr lang="en-US" sz="2000" dirty="0"/>
          </a:p>
        </p:txBody>
      </p:sp>
      <p:sp>
        <p:nvSpPr>
          <p:cNvPr id="40963" name="Rectangle 3"/>
          <p:cNvSpPr>
            <a:spLocks noGrp="1" noChangeArrowheads="1"/>
          </p:cNvSpPr>
          <p:nvPr>
            <p:ph idx="1"/>
          </p:nvPr>
        </p:nvSpPr>
        <p:spPr>
          <a:xfrm>
            <a:off x="350838" y="1143000"/>
            <a:ext cx="8412162" cy="5654675"/>
          </a:xfrm>
        </p:spPr>
        <p:txBody>
          <a:bodyPr/>
          <a:lstStyle/>
          <a:p>
            <a:pPr lvl="0"/>
            <a:r>
              <a:rPr lang="en-US" sz="2000" dirty="0" smtClean="0"/>
              <a:t>Enables </a:t>
            </a:r>
            <a:r>
              <a:rPr lang="en-US" sz="2000" dirty="0"/>
              <a:t>one or more of the framework characteristics as defined by EISA</a:t>
            </a:r>
            <a:r>
              <a:rPr lang="en-US" sz="2000" baseline="30000" dirty="0"/>
              <a:t>*</a:t>
            </a:r>
            <a:r>
              <a:rPr lang="en-US" sz="2000" dirty="0"/>
              <a:t> or enables one or more of the six chief characteristics of the envisioned Smart Grid.</a:t>
            </a:r>
            <a:r>
              <a:rPr lang="en-US" sz="2000" baseline="30000" dirty="0"/>
              <a:t>†</a:t>
            </a:r>
            <a:r>
              <a:rPr lang="en-US" sz="2000" dirty="0"/>
              <a:t> </a:t>
            </a:r>
          </a:p>
          <a:p>
            <a:pPr lvl="0"/>
            <a:r>
              <a:rPr lang="en-US" sz="2000" dirty="0"/>
              <a:t>Addresses, or is likely to address, anticipated Smart Grid requirements identified through the NIST workshops and other stakeholder engagement. </a:t>
            </a:r>
          </a:p>
          <a:p>
            <a:pPr lvl="0"/>
            <a:r>
              <a:rPr lang="en-US" sz="2000" dirty="0"/>
              <a:t>Is applicable to one of the priority areas identified by FERC</a:t>
            </a:r>
            <a:r>
              <a:rPr lang="en-US" sz="2000" baseline="30000" dirty="0"/>
              <a:t>‡</a:t>
            </a:r>
            <a:r>
              <a:rPr lang="en-US" sz="2000" dirty="0"/>
              <a:t> and NIST:</a:t>
            </a:r>
          </a:p>
          <a:p>
            <a:pPr lvl="1"/>
            <a:r>
              <a:rPr lang="en-US" dirty="0"/>
              <a:t>Demand Response and Consumer Energy Efficiency;</a:t>
            </a:r>
          </a:p>
          <a:p>
            <a:pPr lvl="1"/>
            <a:r>
              <a:rPr lang="en-US" dirty="0"/>
              <a:t>Wide Area Situational Awareness;</a:t>
            </a:r>
          </a:p>
          <a:p>
            <a:pPr lvl="1"/>
            <a:r>
              <a:rPr lang="en-US" dirty="0"/>
              <a:t>Electric Storage;</a:t>
            </a:r>
          </a:p>
          <a:p>
            <a:pPr lvl="1"/>
            <a:r>
              <a:rPr lang="en-US" dirty="0"/>
              <a:t>Electric Transportation;</a:t>
            </a:r>
          </a:p>
          <a:p>
            <a:pPr lvl="1"/>
            <a:r>
              <a:rPr lang="en-US" dirty="0"/>
              <a:t>Advanced Metering Infrastructure; </a:t>
            </a:r>
          </a:p>
          <a:p>
            <a:pPr lvl="1"/>
            <a:r>
              <a:rPr lang="en-US" dirty="0"/>
              <a:t>Distribution Grid Management;</a:t>
            </a:r>
          </a:p>
          <a:p>
            <a:pPr lvl="1"/>
            <a:r>
              <a:rPr lang="en-US" dirty="0" err="1"/>
              <a:t>Cybersecurity</a:t>
            </a:r>
            <a:r>
              <a:rPr lang="en-US" dirty="0"/>
              <a:t>; and</a:t>
            </a:r>
          </a:p>
          <a:p>
            <a:pPr lvl="1"/>
            <a:r>
              <a:rPr lang="en-US" dirty="0"/>
              <a:t>Network Communications.</a:t>
            </a:r>
          </a:p>
        </p:txBody>
      </p:sp>
      <p:sp>
        <p:nvSpPr>
          <p:cNvPr id="40964" name="Slide Number Placeholder 7"/>
          <p:cNvSpPr>
            <a:spLocks noGrp="1"/>
          </p:cNvSpPr>
          <p:nvPr>
            <p:ph type="sldNum" sz="quarter" idx="12"/>
          </p:nvPr>
        </p:nvSpPr>
        <p:spPr>
          <a:xfrm>
            <a:off x="8153400" y="6400800"/>
            <a:ext cx="9144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110" charset="-128"/>
              </a:defRPr>
            </a:lvl1pPr>
            <a:lvl2pPr marL="742950" indent="-285750" eaLnBrk="0" hangingPunct="0">
              <a:defRPr sz="2400">
                <a:solidFill>
                  <a:schemeClr val="tx1"/>
                </a:solidFill>
                <a:latin typeface="Arial" charset="0"/>
                <a:ea typeface="ＭＳ Ｐゴシック" pitchFamily="-110" charset="-128"/>
              </a:defRPr>
            </a:lvl2pPr>
            <a:lvl3pPr marL="1143000" indent="-228600" eaLnBrk="0" hangingPunct="0">
              <a:defRPr sz="2400">
                <a:solidFill>
                  <a:schemeClr val="tx1"/>
                </a:solidFill>
                <a:latin typeface="Arial" charset="0"/>
                <a:ea typeface="ＭＳ Ｐゴシック" pitchFamily="-110" charset="-128"/>
              </a:defRPr>
            </a:lvl3pPr>
            <a:lvl4pPr marL="1600200" indent="-228600" eaLnBrk="0" hangingPunct="0">
              <a:defRPr sz="2400">
                <a:solidFill>
                  <a:schemeClr val="tx1"/>
                </a:solidFill>
                <a:latin typeface="Arial" charset="0"/>
                <a:ea typeface="ＭＳ Ｐゴシック" pitchFamily="-110" charset="-128"/>
              </a:defRPr>
            </a:lvl4pPr>
            <a:lvl5pPr marL="2057400" indent="-228600" eaLnBrk="0" hangingPunct="0">
              <a:defRPr sz="2400">
                <a:solidFill>
                  <a:schemeClr val="tx1"/>
                </a:solidFill>
                <a:latin typeface="Arial" charset="0"/>
                <a:ea typeface="ＭＳ Ｐゴシック" pitchFamily="-110"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10"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10"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10"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10" charset="-128"/>
              </a:defRPr>
            </a:lvl9pPr>
          </a:lstStyle>
          <a:p>
            <a:pPr eaLnBrk="1" hangingPunct="1"/>
            <a:fld id="{44B07820-3382-4972-93EF-D02C3C3160DE}" type="slidenum">
              <a:rPr lang="en-US" sz="1800" smtClean="0"/>
              <a:pPr eaLnBrk="1" hangingPunct="1"/>
              <a:t>25</a:t>
            </a:fld>
            <a:endParaRPr lang="en-US" sz="1800" dirty="0" smtClean="0"/>
          </a:p>
        </p:txBody>
      </p:sp>
      <p:sp>
        <p:nvSpPr>
          <p:cNvPr id="40966" name="Rectangle 6"/>
          <p:cNvSpPr>
            <a:spLocks noChangeArrowheads="1"/>
          </p:cNvSpPr>
          <p:nvPr/>
        </p:nvSpPr>
        <p:spPr bwMode="auto">
          <a:xfrm>
            <a:off x="5092700" y="1873250"/>
            <a:ext cx="3509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000">
                <a:solidFill>
                  <a:schemeClr val="bg1"/>
                </a:solidFill>
              </a:rPr>
              <a:t>http://www.nist.gov/smartgrid/</a:t>
            </a:r>
          </a:p>
        </p:txBody>
      </p:sp>
      <p:sp>
        <p:nvSpPr>
          <p:cNvPr id="40968" name="Rectangle 6"/>
          <p:cNvSpPr>
            <a:spLocks noChangeArrowheads="1"/>
          </p:cNvSpPr>
          <p:nvPr/>
        </p:nvSpPr>
        <p:spPr bwMode="auto">
          <a:xfrm>
            <a:off x="6235700" y="3232150"/>
            <a:ext cx="22320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000">
                <a:solidFill>
                  <a:schemeClr val="bg1"/>
                </a:solidFill>
              </a:rPr>
              <a:t>Conceptual Model</a:t>
            </a:r>
          </a:p>
        </p:txBody>
      </p:sp>
      <p:sp>
        <p:nvSpPr>
          <p:cNvPr id="2" name="Date Placeholder 1"/>
          <p:cNvSpPr>
            <a:spLocks noGrp="1"/>
          </p:cNvSpPr>
          <p:nvPr>
            <p:ph type="dt" sz="half" idx="10"/>
          </p:nvPr>
        </p:nvSpPr>
        <p:spPr/>
        <p:txBody>
          <a:bodyPr/>
          <a:lstStyle/>
          <a:p>
            <a:pPr>
              <a:defRPr/>
            </a:pPr>
            <a:r>
              <a:rPr lang="en-US" smtClean="0"/>
              <a:t>September  2011</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8483400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001000" cy="749300"/>
          </a:xfrm>
        </p:spPr>
        <p:txBody>
          <a:bodyPr/>
          <a:lstStyle/>
          <a:p>
            <a:r>
              <a:rPr lang="en-US" dirty="0" smtClean="0"/>
              <a:t>Catalog of Standards Process + Deliverables</a:t>
            </a:r>
            <a:endParaRPr lang="en-US" dirty="0"/>
          </a:p>
        </p:txBody>
      </p:sp>
      <p:sp>
        <p:nvSpPr>
          <p:cNvPr id="3" name="Text Placeholder 2"/>
          <p:cNvSpPr>
            <a:spLocks noGrp="1"/>
          </p:cNvSpPr>
          <p:nvPr>
            <p:ph type="body" sz="half" idx="1"/>
          </p:nvPr>
        </p:nvSpPr>
        <p:spPr>
          <a:xfrm>
            <a:off x="508000" y="1435100"/>
            <a:ext cx="8153400" cy="4406900"/>
          </a:xfrm>
        </p:spPr>
        <p:txBody>
          <a:bodyPr/>
          <a:lstStyle/>
          <a:p>
            <a:r>
              <a:rPr lang="en-US" sz="1800" dirty="0"/>
              <a:t>Process to progress standard to "all artifacts completed" state </a:t>
            </a:r>
          </a:p>
          <a:p>
            <a:r>
              <a:rPr lang="en-US" sz="1800" dirty="0"/>
              <a:t>As each artifact is constructed, update this page's record by setting an "X" in the appropriate column </a:t>
            </a:r>
          </a:p>
          <a:p>
            <a:r>
              <a:rPr lang="en-US" sz="1800" dirty="0"/>
              <a:t>Construct </a:t>
            </a:r>
            <a:r>
              <a:rPr lang="en-US" sz="1800" dirty="0" err="1"/>
              <a:t>TWiki</a:t>
            </a:r>
            <a:r>
              <a:rPr lang="en-US" sz="1800" dirty="0"/>
              <a:t> Page (use procedure on this page </a:t>
            </a:r>
            <a:r>
              <a:rPr lang="en-US" sz="1800" dirty="0" err="1">
                <a:hlinkClick r:id="rId2" action="ppaction://hlinkfile"/>
              </a:rPr>
              <a:t>CoSTWikiPageConstruction</a:t>
            </a:r>
            <a:r>
              <a:rPr lang="en-US" sz="1800" dirty="0"/>
              <a:t>) </a:t>
            </a:r>
          </a:p>
          <a:p>
            <a:r>
              <a:rPr lang="en-US" sz="1800" dirty="0"/>
              <a:t>Complete Standard Information Form (SIF) with help of SSO proponent (</a:t>
            </a:r>
            <a:r>
              <a:rPr lang="en-US" sz="1800" dirty="0">
                <a:hlinkClick r:id="rId3" action="ppaction://hlinkfile"/>
              </a:rPr>
              <a:t>SIF Template</a:t>
            </a:r>
            <a:r>
              <a:rPr lang="en-US" sz="1800" dirty="0"/>
              <a:t>): </a:t>
            </a:r>
            <a:r>
              <a:rPr lang="en-US" sz="1800" i="1" dirty="0" err="1"/>
              <a:t>note:check</a:t>
            </a:r>
            <a:r>
              <a:rPr lang="en-US" sz="1800" i="1" dirty="0"/>
              <a:t> </a:t>
            </a:r>
            <a:r>
              <a:rPr lang="en-US" sz="1800" i="1" dirty="0">
                <a:hlinkClick r:id="rId4" action="ppaction://hlinkfile"/>
              </a:rPr>
              <a:t>Catalog of Standards</a:t>
            </a:r>
            <a:r>
              <a:rPr lang="en-US" sz="1800" i="1" dirty="0"/>
              <a:t> page for attached </a:t>
            </a:r>
            <a:r>
              <a:rPr lang="en-US" sz="1800" i="1" dirty="0" err="1"/>
              <a:t>pdfs</a:t>
            </a:r>
            <a:r>
              <a:rPr lang="en-US" sz="1800" i="1" dirty="0"/>
              <a:t> from earlier version of SIF</a:t>
            </a:r>
            <a:r>
              <a:rPr lang="en-US" sz="1800" dirty="0"/>
              <a:t> </a:t>
            </a:r>
          </a:p>
          <a:p>
            <a:r>
              <a:rPr lang="en-US" sz="1800" dirty="0"/>
              <a:t>Complete Development Process Statement (DPS) (</a:t>
            </a:r>
            <a:r>
              <a:rPr lang="en-US" sz="1800" dirty="0">
                <a:hlinkClick r:id="rId5" action="ppaction://hlinkfile"/>
              </a:rPr>
              <a:t>SDP Template</a:t>
            </a:r>
            <a:r>
              <a:rPr lang="en-US" sz="1800" dirty="0"/>
              <a:t>) </a:t>
            </a:r>
          </a:p>
          <a:p>
            <a:r>
              <a:rPr lang="en-US" sz="1800" dirty="0"/>
              <a:t>Develop initial Criteria and Analysis Report (C&amp;AR) (</a:t>
            </a:r>
            <a:r>
              <a:rPr lang="en-US" sz="1800" dirty="0">
                <a:hlinkClick r:id="rId6" action="ppaction://hlinkfile"/>
              </a:rPr>
              <a:t>C&amp;AR Template</a:t>
            </a:r>
            <a:r>
              <a:rPr lang="en-US" sz="1800" dirty="0"/>
              <a:t>) </a:t>
            </a:r>
          </a:p>
          <a:p>
            <a:r>
              <a:rPr lang="en-US" sz="1800" dirty="0"/>
              <a:t>Perform SGAC, </a:t>
            </a:r>
            <a:r>
              <a:rPr lang="en-US" sz="1800" dirty="0">
                <a:hlinkClick r:id="rId7" action="ppaction://hlinkfile"/>
              </a:rPr>
              <a:t>CSWG</a:t>
            </a:r>
            <a:r>
              <a:rPr lang="en-US" sz="1800" dirty="0"/>
              <a:t>, SGTCC, IPRWG reviews -- attach review documents to standard's </a:t>
            </a:r>
            <a:r>
              <a:rPr lang="en-US" sz="1800" dirty="0" err="1"/>
              <a:t>TWiki</a:t>
            </a:r>
            <a:r>
              <a:rPr lang="en-US" sz="1800" dirty="0"/>
              <a:t> page and place summary of comments on page </a:t>
            </a:r>
          </a:p>
          <a:p>
            <a:endParaRPr lang="en-US" sz="1800" dirty="0"/>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26</a:t>
            </a:fld>
            <a:endParaRPr lang="en-US"/>
          </a:p>
        </p:txBody>
      </p:sp>
      <p:sp>
        <p:nvSpPr>
          <p:cNvPr id="8" name="TextBox 7"/>
          <p:cNvSpPr txBox="1"/>
          <p:nvPr/>
        </p:nvSpPr>
        <p:spPr>
          <a:xfrm>
            <a:off x="1154548" y="6179234"/>
            <a:ext cx="7146636" cy="276999"/>
          </a:xfrm>
          <a:prstGeom prst="rect">
            <a:avLst/>
          </a:prstGeom>
          <a:noFill/>
          <a:ln>
            <a:solidFill>
              <a:srgbClr val="FFC000"/>
            </a:solidFill>
          </a:ln>
        </p:spPr>
        <p:txBody>
          <a:bodyPr wrap="none" rtlCol="0">
            <a:spAutoFit/>
          </a:bodyPr>
          <a:lstStyle/>
          <a:p>
            <a:r>
              <a:rPr lang="en-US" sz="1200" dirty="0">
                <a:hlinkClick r:id="rId8"/>
              </a:rPr>
              <a:t>http://</a:t>
            </a:r>
            <a:r>
              <a:rPr lang="en-US" sz="1200" dirty="0" smtClean="0">
                <a:hlinkClick r:id="rId8"/>
              </a:rPr>
              <a:t>collaborate.nist.gov/twiki-sggrid/bin/view/SmartGrid/CoSStandardsReviewQueueAndTrackingTool</a:t>
            </a:r>
            <a:endParaRPr lang="en-US" sz="1200" dirty="0" smtClean="0"/>
          </a:p>
        </p:txBody>
      </p:sp>
    </p:spTree>
    <p:extLst>
      <p:ext uri="{BB962C8B-B14F-4D97-AF65-F5344CB8AC3E}">
        <p14:creationId xmlns:p14="http://schemas.microsoft.com/office/powerpoint/2010/main" val="14823095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98500"/>
          </a:xfrm>
        </p:spPr>
        <p:txBody>
          <a:bodyPr/>
          <a:lstStyle/>
          <a:p>
            <a:r>
              <a:rPr lang="en-US" dirty="0" err="1" smtClean="0"/>
              <a:t>CoS</a:t>
            </a:r>
            <a:r>
              <a:rPr lang="en-US" dirty="0" smtClean="0"/>
              <a:t> Standards Development Process</a:t>
            </a:r>
            <a:endParaRPr lang="en-US" dirty="0"/>
          </a:p>
        </p:txBody>
      </p:sp>
      <p:sp>
        <p:nvSpPr>
          <p:cNvPr id="3" name="Text Placeholder 2"/>
          <p:cNvSpPr>
            <a:spLocks noGrp="1"/>
          </p:cNvSpPr>
          <p:nvPr>
            <p:ph type="body" sz="half" idx="1"/>
          </p:nvPr>
        </p:nvSpPr>
        <p:spPr>
          <a:xfrm>
            <a:off x="304800" y="1282700"/>
            <a:ext cx="8445500" cy="4521200"/>
          </a:xfrm>
        </p:spPr>
        <p:txBody>
          <a:bodyPr/>
          <a:lstStyle/>
          <a:p>
            <a:r>
              <a:rPr lang="en-US" sz="2000" dirty="0" smtClean="0"/>
              <a:t>Submitter shall provide materials describing specification development process.</a:t>
            </a:r>
          </a:p>
          <a:p>
            <a:r>
              <a:rPr lang="en-US" sz="2000" dirty="0" smtClean="0"/>
              <a:t>Must support maxims </a:t>
            </a:r>
            <a:r>
              <a:rPr lang="en-US" sz="2000" dirty="0" err="1" smtClean="0"/>
              <a:t>i</a:t>
            </a:r>
            <a:r>
              <a:rPr lang="en-US" sz="2000" dirty="0" smtClean="0"/>
              <a:t> thru v of OMB Circular A-119 with regard to Voluntary Consensus Standards</a:t>
            </a:r>
          </a:p>
          <a:p>
            <a:endParaRPr lang="en-US" sz="2000" dirty="0"/>
          </a:p>
          <a:p>
            <a:r>
              <a:rPr lang="en-US" sz="2000" dirty="0" smtClean="0"/>
              <a:t>Openness</a:t>
            </a:r>
          </a:p>
          <a:p>
            <a:r>
              <a:rPr lang="en-US" sz="2000" dirty="0" smtClean="0"/>
              <a:t>Balance of interests</a:t>
            </a:r>
          </a:p>
          <a:p>
            <a:r>
              <a:rPr lang="en-US" sz="2000" dirty="0" smtClean="0"/>
              <a:t>An Appeals process</a:t>
            </a:r>
          </a:p>
          <a:p>
            <a:r>
              <a:rPr lang="en-US" sz="2000" dirty="0" smtClean="0"/>
              <a:t>Consensus</a:t>
            </a:r>
            <a:endParaRPr lang="en-US" sz="2000" dirty="0"/>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27</a:t>
            </a:fld>
            <a:endParaRPr lang="en-US"/>
          </a:p>
        </p:txBody>
      </p:sp>
      <p:sp>
        <p:nvSpPr>
          <p:cNvPr id="8" name="TextBox 7"/>
          <p:cNvSpPr txBox="1"/>
          <p:nvPr/>
        </p:nvSpPr>
        <p:spPr>
          <a:xfrm>
            <a:off x="613066" y="5915799"/>
            <a:ext cx="6638634" cy="276999"/>
          </a:xfrm>
          <a:prstGeom prst="rect">
            <a:avLst/>
          </a:prstGeom>
          <a:noFill/>
          <a:ln>
            <a:solidFill>
              <a:srgbClr val="FFC000"/>
            </a:solidFill>
          </a:ln>
        </p:spPr>
        <p:txBody>
          <a:bodyPr wrap="square" rtlCol="0">
            <a:spAutoFit/>
          </a:bodyPr>
          <a:lstStyle/>
          <a:p>
            <a:r>
              <a:rPr lang="en-US" sz="1200" dirty="0">
                <a:hlinkClick r:id="rId2"/>
              </a:rPr>
              <a:t>http://</a:t>
            </a:r>
            <a:r>
              <a:rPr lang="en-US" sz="1200" dirty="0" smtClean="0">
                <a:hlinkClick r:id="rId2"/>
              </a:rPr>
              <a:t>collaborate.nist.gov/twiki-sggrid/bin/view/SmartGrid/SGIPCosSIFNISTIR7761</a:t>
            </a:r>
            <a:endParaRPr lang="en-US" sz="1200" dirty="0" smtClean="0"/>
          </a:p>
        </p:txBody>
      </p:sp>
    </p:spTree>
    <p:extLst>
      <p:ext uri="{BB962C8B-B14F-4D97-AF65-F5344CB8AC3E}">
        <p14:creationId xmlns:p14="http://schemas.microsoft.com/office/powerpoint/2010/main" val="23202186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Process</a:t>
            </a:r>
            <a:endParaRPr lang="en-US" dirty="0"/>
          </a:p>
        </p:txBody>
      </p:sp>
      <p:sp>
        <p:nvSpPr>
          <p:cNvPr id="3" name="Text Placeholder 2"/>
          <p:cNvSpPr>
            <a:spLocks noGrp="1"/>
          </p:cNvSpPr>
          <p:nvPr>
            <p:ph type="body" sz="half" idx="1"/>
          </p:nvPr>
        </p:nvSpPr>
        <p:spPr>
          <a:xfrm>
            <a:off x="685800" y="1981200"/>
            <a:ext cx="7861300" cy="1600200"/>
          </a:xfrm>
        </p:spPr>
        <p:txBody>
          <a:bodyPr/>
          <a:lstStyle/>
          <a:p>
            <a:r>
              <a:rPr lang="en-US" dirty="0">
                <a:hlinkClick r:id="rId2"/>
              </a:rPr>
              <a:t>http://</a:t>
            </a:r>
            <a:r>
              <a:rPr lang="en-US" dirty="0" smtClean="0">
                <a:hlinkClick r:id="rId2"/>
              </a:rPr>
              <a:t>collaborate.nist.gov/twiki-sggrid/pub/SmartGrid/SGIPCatalogOfStandards/SGIP_CoS_DevelopmentProcessStatement.doc</a:t>
            </a:r>
            <a:endParaRPr lang="en-US" dirty="0" smtClean="0"/>
          </a:p>
          <a:p>
            <a:endParaRPr lang="en-US" dirty="0"/>
          </a:p>
          <a:p>
            <a:endParaRPr lang="en-US" dirty="0"/>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28</a:t>
            </a:fld>
            <a:endParaRPr lang="en-US"/>
          </a:p>
        </p:txBody>
      </p:sp>
    </p:spTree>
    <p:extLst>
      <p:ext uri="{BB962C8B-B14F-4D97-AF65-F5344CB8AC3E}">
        <p14:creationId xmlns:p14="http://schemas.microsoft.com/office/powerpoint/2010/main" val="4474191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BDB2D5B-B71A-4C39-83A1-64E4CA32E607}" type="slidenum">
              <a:rPr lang="en-US" smtClean="0"/>
              <a:pPr>
                <a:defRPr/>
              </a:pPr>
              <a:t>29</a:t>
            </a:fld>
            <a:endParaRPr lang="en-US"/>
          </a:p>
        </p:txBody>
      </p:sp>
      <p:sp>
        <p:nvSpPr>
          <p:cNvPr id="5" name="Rectangle 4"/>
          <p:cNvSpPr/>
          <p:nvPr/>
        </p:nvSpPr>
        <p:spPr>
          <a:xfrm>
            <a:off x="2109508" y="1943100"/>
            <a:ext cx="4654158" cy="1754326"/>
          </a:xfrm>
          <a:prstGeom prst="rect">
            <a:avLst/>
          </a:prstGeom>
          <a:noFill/>
        </p:spPr>
        <p:txBody>
          <a:bodyPr wrap="non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NIST SGIP </a:t>
            </a:r>
          </a:p>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Cyber Security</a:t>
            </a:r>
          </a:p>
        </p:txBody>
      </p:sp>
      <p:sp>
        <p:nvSpPr>
          <p:cNvPr id="2" name="Date Placeholder 1"/>
          <p:cNvSpPr>
            <a:spLocks noGrp="1"/>
          </p:cNvSpPr>
          <p:nvPr>
            <p:ph type="dt" sz="half" idx="10"/>
          </p:nvPr>
        </p:nvSpPr>
        <p:spPr/>
        <p:txBody>
          <a:bodyPr/>
          <a:lstStyle/>
          <a:p>
            <a:pPr>
              <a:defRPr/>
            </a:pPr>
            <a:r>
              <a:rPr lang="en-US" smtClean="0"/>
              <a:t>September  2011</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18724713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BDB2D5B-B71A-4C39-83A1-64E4CA32E607}" type="slidenum">
              <a:rPr lang="en-US" smtClean="0"/>
              <a:pPr>
                <a:defRPr/>
              </a:pPr>
              <a:t>3</a:t>
            </a:fld>
            <a:endParaRPr lang="en-US"/>
          </a:p>
        </p:txBody>
      </p:sp>
      <p:sp>
        <p:nvSpPr>
          <p:cNvPr id="5" name="Rectangle 4"/>
          <p:cNvSpPr/>
          <p:nvPr/>
        </p:nvSpPr>
        <p:spPr>
          <a:xfrm>
            <a:off x="2186679" y="1943100"/>
            <a:ext cx="4499822" cy="1754326"/>
          </a:xfrm>
          <a:prstGeom prst="rect">
            <a:avLst/>
          </a:prstGeom>
          <a:noFill/>
        </p:spPr>
        <p:txBody>
          <a:bodyPr wrap="non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NIST SGIP </a:t>
            </a:r>
          </a:p>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PAP02 Update</a:t>
            </a:r>
          </a:p>
        </p:txBody>
      </p:sp>
      <p:sp>
        <p:nvSpPr>
          <p:cNvPr id="2" name="Date Placeholder 1"/>
          <p:cNvSpPr>
            <a:spLocks noGrp="1"/>
          </p:cNvSpPr>
          <p:nvPr>
            <p:ph type="dt" sz="half" idx="10"/>
          </p:nvPr>
        </p:nvSpPr>
        <p:spPr/>
        <p:txBody>
          <a:bodyPr/>
          <a:lstStyle/>
          <a:p>
            <a:pPr>
              <a:defRPr/>
            </a:pPr>
            <a:r>
              <a:rPr lang="en-US" smtClean="0"/>
              <a:t>September  2011</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35814988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98500"/>
          </a:xfrm>
        </p:spPr>
        <p:txBody>
          <a:bodyPr/>
          <a:lstStyle/>
          <a:p>
            <a:r>
              <a:rPr lang="en-US" dirty="0" smtClean="0"/>
              <a:t>CSWG Comments on 7761</a:t>
            </a:r>
            <a:endParaRPr lang="en-US" dirty="0"/>
          </a:p>
        </p:txBody>
      </p:sp>
      <p:sp>
        <p:nvSpPr>
          <p:cNvPr id="3" name="Text Placeholder 2"/>
          <p:cNvSpPr>
            <a:spLocks noGrp="1"/>
          </p:cNvSpPr>
          <p:nvPr>
            <p:ph type="body" sz="half" idx="1"/>
          </p:nvPr>
        </p:nvSpPr>
        <p:spPr>
          <a:xfrm>
            <a:off x="304800" y="1282700"/>
            <a:ext cx="8445500" cy="4521200"/>
          </a:xfrm>
        </p:spPr>
        <p:txBody>
          <a:bodyPr/>
          <a:lstStyle/>
          <a:p>
            <a:r>
              <a:rPr lang="en-US" sz="2000" dirty="0"/>
              <a:t>The </a:t>
            </a:r>
            <a:r>
              <a:rPr lang="en-US" sz="2000" dirty="0">
                <a:hlinkClick r:id="rId2" action="ppaction://hlinkfile"/>
              </a:rPr>
              <a:t>CSWG</a:t>
            </a:r>
            <a:r>
              <a:rPr lang="en-US" sz="2000" dirty="0"/>
              <a:t> recommends the PAP-02 output document, Wireless Standards for the Smart Grid, be accepted as is, but that additional documents be developed in future efforts (in a DEWG or PAP) that: </a:t>
            </a:r>
          </a:p>
          <a:p>
            <a:r>
              <a:rPr lang="en-US" sz="2000" dirty="0"/>
              <a:t>• Address relevant key security requirements identified in the NISTIR 7628, Guidelines for Smart Grid Cyber Security, then add NISTIR 7628 as a normative reference. This effort would require completion of a risk assessment to determine applicable security requirements. </a:t>
            </a:r>
          </a:p>
          <a:p>
            <a:r>
              <a:rPr lang="en-US" sz="2000" dirty="0"/>
              <a:t>• Assess the various </a:t>
            </a:r>
            <a:r>
              <a:rPr lang="en-US" sz="2000" dirty="0" err="1"/>
              <a:t>cybersecurity</a:t>
            </a:r>
            <a:r>
              <a:rPr lang="en-US" sz="2000" dirty="0"/>
              <a:t> techniques used with wireless systems, as well as assess the impacts of these </a:t>
            </a:r>
            <a:r>
              <a:rPr lang="en-US" sz="2000" dirty="0" err="1"/>
              <a:t>cybersecurity</a:t>
            </a:r>
            <a:r>
              <a:rPr lang="en-US" sz="2000" dirty="0"/>
              <a:t> techniques on complete wireless systems, including the degree/type of security, performance considerations, configuration issues, and policies/procedures required to ensure their effectiveness. </a:t>
            </a:r>
          </a:p>
          <a:p>
            <a:r>
              <a:rPr lang="en-US" sz="2000" dirty="0"/>
              <a:t>• Develop additional Use Cases that cover wireless-specific </a:t>
            </a:r>
            <a:r>
              <a:rPr lang="en-US" sz="2000" dirty="0" err="1"/>
              <a:t>cybersecurity</a:t>
            </a:r>
            <a:r>
              <a:rPr lang="en-US" sz="2000" dirty="0"/>
              <a:t> requirements. </a:t>
            </a:r>
          </a:p>
          <a:p>
            <a:endParaRPr lang="en-US" sz="2000" dirty="0"/>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30</a:t>
            </a:fld>
            <a:endParaRPr lang="en-US"/>
          </a:p>
        </p:txBody>
      </p:sp>
      <p:sp>
        <p:nvSpPr>
          <p:cNvPr id="8" name="TextBox 7"/>
          <p:cNvSpPr txBox="1"/>
          <p:nvPr/>
        </p:nvSpPr>
        <p:spPr>
          <a:xfrm>
            <a:off x="613066" y="5915799"/>
            <a:ext cx="6638634" cy="276999"/>
          </a:xfrm>
          <a:prstGeom prst="rect">
            <a:avLst/>
          </a:prstGeom>
          <a:noFill/>
          <a:ln>
            <a:solidFill>
              <a:srgbClr val="FFC000"/>
            </a:solidFill>
          </a:ln>
        </p:spPr>
        <p:txBody>
          <a:bodyPr wrap="square" rtlCol="0">
            <a:spAutoFit/>
          </a:bodyPr>
          <a:lstStyle/>
          <a:p>
            <a:r>
              <a:rPr lang="en-US" sz="1200" dirty="0">
                <a:hlinkClick r:id="rId3"/>
              </a:rPr>
              <a:t>http://</a:t>
            </a:r>
            <a:r>
              <a:rPr lang="en-US" sz="1200" dirty="0" smtClean="0">
                <a:hlinkClick r:id="rId3"/>
              </a:rPr>
              <a:t>collaborate.nist.gov/twiki-sggrid/bin/view/SmartGrid/SGIPCosSIFNISTIR7761</a:t>
            </a:r>
            <a:endParaRPr lang="en-US" sz="1200" dirty="0" smtClean="0"/>
          </a:p>
        </p:txBody>
      </p:sp>
    </p:spTree>
    <p:extLst>
      <p:ext uri="{BB962C8B-B14F-4D97-AF65-F5344CB8AC3E}">
        <p14:creationId xmlns:p14="http://schemas.microsoft.com/office/powerpoint/2010/main" val="37835518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BDB2D5B-B71A-4C39-83A1-64E4CA32E607}" type="slidenum">
              <a:rPr lang="en-US" smtClean="0"/>
              <a:pPr>
                <a:defRPr/>
              </a:pPr>
              <a:t>31</a:t>
            </a:fld>
            <a:endParaRPr lang="en-US"/>
          </a:p>
        </p:txBody>
      </p:sp>
      <p:sp>
        <p:nvSpPr>
          <p:cNvPr id="5" name="Rectangle 4"/>
          <p:cNvSpPr/>
          <p:nvPr/>
        </p:nvSpPr>
        <p:spPr>
          <a:xfrm>
            <a:off x="1342985" y="1943100"/>
            <a:ext cx="6187207" cy="1754326"/>
          </a:xfrm>
          <a:prstGeom prst="rect">
            <a:avLst/>
          </a:prstGeom>
          <a:noFill/>
        </p:spPr>
        <p:txBody>
          <a:bodyPr wrap="non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November 2011</a:t>
            </a:r>
          </a:p>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Smart Grid Tutorial</a:t>
            </a:r>
          </a:p>
        </p:txBody>
      </p:sp>
      <p:sp>
        <p:nvSpPr>
          <p:cNvPr id="2" name="Date Placeholder 1"/>
          <p:cNvSpPr>
            <a:spLocks noGrp="1"/>
          </p:cNvSpPr>
          <p:nvPr>
            <p:ph type="dt" sz="half" idx="10"/>
          </p:nvPr>
        </p:nvSpPr>
        <p:spPr/>
        <p:txBody>
          <a:bodyPr/>
          <a:lstStyle/>
          <a:p>
            <a:pPr>
              <a:defRPr/>
            </a:pPr>
            <a:r>
              <a:rPr lang="en-US" smtClean="0"/>
              <a:t>September  2011</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34469202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2011</a:t>
            </a:r>
            <a:endParaRPr lang="en-US"/>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C3BF0ACC-F069-4E0C-92ED-64188A4362E5}" type="slidenum">
              <a:rPr lang="en-US" smtClean="0"/>
              <a:pPr>
                <a:defRPr/>
              </a:pPr>
              <a:t>32</a:t>
            </a:fld>
            <a:endParaRPr lang="en-US"/>
          </a:p>
        </p:txBody>
      </p:sp>
      <p:sp>
        <p:nvSpPr>
          <p:cNvPr id="5" name="TextBox 4"/>
          <p:cNvSpPr txBox="1"/>
          <p:nvPr/>
        </p:nvSpPr>
        <p:spPr>
          <a:xfrm>
            <a:off x="1456203" y="787399"/>
            <a:ext cx="4968541" cy="461665"/>
          </a:xfrm>
          <a:prstGeom prst="rect">
            <a:avLst/>
          </a:prstGeom>
          <a:noFill/>
        </p:spPr>
        <p:txBody>
          <a:bodyPr wrap="none" rtlCol="0">
            <a:spAutoFit/>
          </a:bodyPr>
          <a:lstStyle/>
          <a:p>
            <a:r>
              <a:rPr lang="en-US" dirty="0" smtClean="0"/>
              <a:t>Proposed     November 2011 Tutorial</a:t>
            </a:r>
            <a:endParaRPr lang="en-US" dirty="0"/>
          </a:p>
        </p:txBody>
      </p:sp>
      <p:sp>
        <p:nvSpPr>
          <p:cNvPr id="7" name="TextBox 3"/>
          <p:cNvSpPr txBox="1">
            <a:spLocks noChangeArrowheads="1"/>
          </p:cNvSpPr>
          <p:nvPr/>
        </p:nvSpPr>
        <p:spPr bwMode="auto">
          <a:xfrm>
            <a:off x="127000" y="1384301"/>
            <a:ext cx="88646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b="1">
                <a:solidFill>
                  <a:schemeClr val="tx1"/>
                </a:solidFill>
                <a:latin typeface="Arial" charset="0"/>
                <a:ea typeface="ＭＳ Ｐゴシック" pitchFamily="34" charset="-128"/>
              </a:defRPr>
            </a:lvl1pPr>
            <a:lvl2pPr marL="742950" indent="-285750">
              <a:defRPr sz="2000" b="1">
                <a:solidFill>
                  <a:schemeClr val="tx1"/>
                </a:solidFill>
                <a:latin typeface="Arial" charset="0"/>
                <a:ea typeface="ＭＳ Ｐゴシック" pitchFamily="34" charset="-128"/>
              </a:defRPr>
            </a:lvl2pPr>
            <a:lvl3pPr marL="1143000" indent="-228600">
              <a:defRPr sz="2000" b="1">
                <a:solidFill>
                  <a:schemeClr val="tx1"/>
                </a:solidFill>
                <a:latin typeface="Arial" charset="0"/>
                <a:ea typeface="ＭＳ Ｐゴシック" pitchFamily="34" charset="-128"/>
              </a:defRPr>
            </a:lvl3pPr>
            <a:lvl4pPr marL="1600200" indent="-228600">
              <a:defRPr sz="2000" b="1">
                <a:solidFill>
                  <a:schemeClr val="tx1"/>
                </a:solidFill>
                <a:latin typeface="Arial" charset="0"/>
                <a:ea typeface="ＭＳ Ｐゴシック" pitchFamily="34" charset="-128"/>
              </a:defRPr>
            </a:lvl4pPr>
            <a:lvl5pPr marL="2057400" indent="-228600">
              <a:defRPr sz="2000" b="1">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lr>
                <a:srgbClr val="FE360B"/>
              </a:buClr>
              <a:buFont typeface="Wingdings" pitchFamily="2" charset="2"/>
              <a:buChar char="§"/>
              <a:defRPr sz="2000" b="1">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lr>
                <a:srgbClr val="FE360B"/>
              </a:buClr>
              <a:buFont typeface="Wingdings" pitchFamily="2" charset="2"/>
              <a:buChar char="§"/>
              <a:defRPr sz="2000" b="1">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lr>
                <a:srgbClr val="FE360B"/>
              </a:buClr>
              <a:buFont typeface="Wingdings" pitchFamily="2" charset="2"/>
              <a:buChar char="§"/>
              <a:defRPr sz="2000" b="1">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lr>
                <a:srgbClr val="FE360B"/>
              </a:buClr>
              <a:buFont typeface="Wingdings" pitchFamily="2" charset="2"/>
              <a:buChar char="§"/>
              <a:defRPr sz="2000" b="1">
                <a:solidFill>
                  <a:schemeClr val="tx1"/>
                </a:solidFill>
                <a:latin typeface="Arial" charset="0"/>
                <a:ea typeface="ＭＳ Ｐゴシック" pitchFamily="34" charset="-128"/>
              </a:defRPr>
            </a:lvl9pPr>
          </a:lstStyle>
          <a:p>
            <a:pPr algn="l">
              <a:buFont typeface="Wingdings" pitchFamily="2" charset="2"/>
              <a:buNone/>
            </a:pPr>
            <a:r>
              <a:rPr lang="en-US" sz="2400" dirty="0" smtClean="0"/>
              <a:t>Possible Topics and Speakers</a:t>
            </a:r>
          </a:p>
          <a:p>
            <a:pPr algn="l">
              <a:buFont typeface="Wingdings" pitchFamily="2" charset="2"/>
              <a:buNone/>
            </a:pPr>
            <a:endParaRPr lang="en-US" sz="2400" dirty="0"/>
          </a:p>
          <a:p>
            <a:pPr algn="l">
              <a:buFont typeface="Wingdings" pitchFamily="2" charset="2"/>
              <a:buNone/>
            </a:pPr>
            <a:r>
              <a:rPr lang="en-US" sz="2400" b="0" dirty="0" smtClean="0"/>
              <a:t>What is the Smart Grid? – Views of the elephant</a:t>
            </a:r>
          </a:p>
          <a:p>
            <a:pPr algn="l">
              <a:buFont typeface="Wingdings" pitchFamily="2" charset="2"/>
              <a:buNone/>
            </a:pPr>
            <a:r>
              <a:rPr lang="en-US" sz="2400" b="0" dirty="0" smtClean="0"/>
              <a:t>IEEE </a:t>
            </a:r>
            <a:r>
              <a:rPr lang="en-US" sz="2400" b="0" dirty="0" smtClean="0"/>
              <a:t>Activities </a:t>
            </a:r>
            <a:r>
              <a:rPr lang="en-US" sz="2400" b="0" dirty="0" smtClean="0"/>
              <a:t>including P2030– </a:t>
            </a:r>
            <a:r>
              <a:rPr lang="en-US" sz="2400" b="0" dirty="0" smtClean="0"/>
              <a:t>Bill Ash</a:t>
            </a:r>
          </a:p>
          <a:p>
            <a:pPr algn="l">
              <a:buFont typeface="Wingdings" pitchFamily="2" charset="2"/>
              <a:buNone/>
            </a:pPr>
            <a:r>
              <a:rPr lang="en-US" sz="2400" b="0" dirty="0" smtClean="0"/>
              <a:t>European Perspective (EC, ITU, ETSI) – Tom Siep, Larry Taylor</a:t>
            </a:r>
          </a:p>
          <a:p>
            <a:pPr algn="l">
              <a:buFont typeface="Wingdings" pitchFamily="2" charset="2"/>
              <a:buNone/>
            </a:pPr>
            <a:r>
              <a:rPr lang="en-US" sz="2400" b="0" dirty="0" smtClean="0"/>
              <a:t>WiFi Status Report – Dave Halasz</a:t>
            </a:r>
          </a:p>
          <a:p>
            <a:pPr algn="l">
              <a:buFont typeface="Wingdings" pitchFamily="2" charset="2"/>
              <a:buNone/>
            </a:pPr>
            <a:r>
              <a:rPr lang="en-US" sz="2400" b="0" dirty="0" smtClean="0"/>
              <a:t>SEP 2.0 Bob Heile</a:t>
            </a:r>
          </a:p>
          <a:p>
            <a:pPr algn="l">
              <a:buFont typeface="Wingdings" pitchFamily="2" charset="2"/>
              <a:buNone/>
            </a:pPr>
            <a:r>
              <a:rPr lang="en-US" sz="2400" b="0" dirty="0" smtClean="0"/>
              <a:t>NIST SGIP PAP02 – Bruce Kraemer</a:t>
            </a:r>
          </a:p>
          <a:p>
            <a:pPr algn="l">
              <a:buFont typeface="Wingdings" pitchFamily="2" charset="2"/>
              <a:buNone/>
            </a:pPr>
            <a:r>
              <a:rPr lang="en-US" sz="2400" b="0" dirty="0" smtClean="0"/>
              <a:t>EPRI Status Report – Tim Godfrey</a:t>
            </a:r>
          </a:p>
          <a:p>
            <a:pPr algn="l">
              <a:buFont typeface="Wingdings" pitchFamily="2" charset="2"/>
              <a:buNone/>
            </a:pPr>
            <a:r>
              <a:rPr lang="en-US" sz="2400" b="0" dirty="0" smtClean="0"/>
              <a:t>15.4g Status Report – Phil Beecher</a:t>
            </a:r>
          </a:p>
          <a:p>
            <a:pPr algn="l">
              <a:buFont typeface="Wingdings" pitchFamily="2" charset="2"/>
              <a:buNone/>
            </a:pPr>
            <a:r>
              <a:rPr lang="en-US" sz="2400" b="0" dirty="0" smtClean="0"/>
              <a:t>PAP15 &amp; P1901 - ?</a:t>
            </a:r>
            <a:endParaRPr lang="en-US" sz="2400" b="0" dirty="0"/>
          </a:p>
        </p:txBody>
      </p:sp>
    </p:spTree>
    <p:extLst>
      <p:ext uri="{BB962C8B-B14F-4D97-AF65-F5344CB8AC3E}">
        <p14:creationId xmlns:p14="http://schemas.microsoft.com/office/powerpoint/2010/main" val="20768695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BDB2D5B-B71A-4C39-83A1-64E4CA32E607}" type="slidenum">
              <a:rPr lang="en-US" smtClean="0"/>
              <a:pPr>
                <a:defRPr/>
              </a:pPr>
              <a:t>33</a:t>
            </a:fld>
            <a:endParaRPr lang="en-US"/>
          </a:p>
        </p:txBody>
      </p:sp>
      <p:sp>
        <p:nvSpPr>
          <p:cNvPr id="5" name="Rectangle 4"/>
          <p:cNvSpPr/>
          <p:nvPr/>
        </p:nvSpPr>
        <p:spPr>
          <a:xfrm>
            <a:off x="852915" y="1943100"/>
            <a:ext cx="7167348" cy="1754326"/>
          </a:xfrm>
          <a:prstGeom prst="rect">
            <a:avLst/>
          </a:prstGeom>
          <a:noFill/>
        </p:spPr>
        <p:txBody>
          <a:bodyPr wrap="non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NIST SGIP </a:t>
            </a:r>
          </a:p>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Framework Documents</a:t>
            </a:r>
          </a:p>
        </p:txBody>
      </p:sp>
      <p:sp>
        <p:nvSpPr>
          <p:cNvPr id="2" name="Date Placeholder 1"/>
          <p:cNvSpPr>
            <a:spLocks noGrp="1"/>
          </p:cNvSpPr>
          <p:nvPr>
            <p:ph type="dt" sz="half" idx="10"/>
          </p:nvPr>
        </p:nvSpPr>
        <p:spPr/>
        <p:txBody>
          <a:bodyPr/>
          <a:lstStyle/>
          <a:p>
            <a:pPr>
              <a:defRPr/>
            </a:pPr>
            <a:r>
              <a:rPr lang="en-US" smtClean="0"/>
              <a:t>September  2011</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784184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800100" y="647700"/>
            <a:ext cx="7667625" cy="698500"/>
          </a:xfrm>
        </p:spPr>
        <p:txBody>
          <a:bodyPr/>
          <a:lstStyle/>
          <a:p>
            <a:r>
              <a:rPr lang="en-US" b="1" dirty="0" smtClean="0">
                <a:ea typeface="ＭＳ Ｐゴシック" pitchFamily="-110" charset="-128"/>
              </a:rPr>
              <a:t>NIST Smart Grid Framework and Roadmap, Release 1.0</a:t>
            </a:r>
          </a:p>
        </p:txBody>
      </p:sp>
      <p:sp>
        <p:nvSpPr>
          <p:cNvPr id="40963" name="Rectangle 3"/>
          <p:cNvSpPr>
            <a:spLocks noGrp="1" noChangeArrowheads="1"/>
          </p:cNvSpPr>
          <p:nvPr>
            <p:ph idx="1"/>
          </p:nvPr>
        </p:nvSpPr>
        <p:spPr>
          <a:xfrm>
            <a:off x="350838" y="1498600"/>
            <a:ext cx="4424362" cy="573087"/>
          </a:xfrm>
        </p:spPr>
        <p:txBody>
          <a:bodyPr/>
          <a:lstStyle/>
          <a:p>
            <a:r>
              <a:rPr lang="en-US" sz="2200" dirty="0" smtClean="0">
                <a:ea typeface="ＭＳ Ｐゴシック" pitchFamily="-110" charset="-128"/>
              </a:rPr>
              <a:t>Published January 2010</a:t>
            </a:r>
          </a:p>
        </p:txBody>
      </p:sp>
      <p:sp>
        <p:nvSpPr>
          <p:cNvPr id="40964" name="Slide Number Placeholder 7"/>
          <p:cNvSpPr>
            <a:spLocks noGrp="1"/>
          </p:cNvSpPr>
          <p:nvPr>
            <p:ph type="sldNum" sz="quarter" idx="12"/>
          </p:nvPr>
        </p:nvSpPr>
        <p:spPr>
          <a:xfrm>
            <a:off x="8153400" y="6477000"/>
            <a:ext cx="9144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110" charset="-128"/>
              </a:defRPr>
            </a:lvl1pPr>
            <a:lvl2pPr marL="742950" indent="-285750" eaLnBrk="0" hangingPunct="0">
              <a:defRPr sz="2400">
                <a:solidFill>
                  <a:schemeClr val="tx1"/>
                </a:solidFill>
                <a:latin typeface="Arial" charset="0"/>
                <a:ea typeface="ＭＳ Ｐゴシック" pitchFamily="-110" charset="-128"/>
              </a:defRPr>
            </a:lvl2pPr>
            <a:lvl3pPr marL="1143000" indent="-228600" eaLnBrk="0" hangingPunct="0">
              <a:defRPr sz="2400">
                <a:solidFill>
                  <a:schemeClr val="tx1"/>
                </a:solidFill>
                <a:latin typeface="Arial" charset="0"/>
                <a:ea typeface="ＭＳ Ｐゴシック" pitchFamily="-110" charset="-128"/>
              </a:defRPr>
            </a:lvl3pPr>
            <a:lvl4pPr marL="1600200" indent="-228600" eaLnBrk="0" hangingPunct="0">
              <a:defRPr sz="2400">
                <a:solidFill>
                  <a:schemeClr val="tx1"/>
                </a:solidFill>
                <a:latin typeface="Arial" charset="0"/>
                <a:ea typeface="ＭＳ Ｐゴシック" pitchFamily="-110" charset="-128"/>
              </a:defRPr>
            </a:lvl4pPr>
            <a:lvl5pPr marL="2057400" indent="-228600" eaLnBrk="0" hangingPunct="0">
              <a:defRPr sz="2400">
                <a:solidFill>
                  <a:schemeClr val="tx1"/>
                </a:solidFill>
                <a:latin typeface="Arial" charset="0"/>
                <a:ea typeface="ＭＳ Ｐゴシック" pitchFamily="-110"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10"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10"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10"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10" charset="-128"/>
              </a:defRPr>
            </a:lvl9pPr>
          </a:lstStyle>
          <a:p>
            <a:pPr eaLnBrk="1" hangingPunct="1"/>
            <a:fld id="{44B07820-3382-4972-93EF-D02C3C3160DE}" type="slidenum">
              <a:rPr lang="en-US" sz="1600" smtClean="0"/>
              <a:pPr eaLnBrk="1" hangingPunct="1"/>
              <a:t>34</a:t>
            </a:fld>
            <a:endParaRPr lang="en-US" sz="1600" dirty="0" smtClean="0"/>
          </a:p>
        </p:txBody>
      </p:sp>
      <p:pic>
        <p:nvPicPr>
          <p:cNvPr id="40965" name="Picture 7" descr="smartgrid_interoperability_final_first_page"/>
          <p:cNvPicPr>
            <a:picLocks noChangeAspect="1" noChangeArrowheads="1"/>
          </p:cNvPicPr>
          <p:nvPr/>
        </p:nvPicPr>
        <p:blipFill>
          <a:blip r:embed="rId2">
            <a:extLst>
              <a:ext uri="{28A0092B-C50C-407E-A947-70E740481C1C}">
                <a14:useLocalDpi xmlns:a14="http://schemas.microsoft.com/office/drawing/2010/main" val="0"/>
              </a:ext>
            </a:extLst>
          </a:blip>
          <a:srcRect l="4195" t="7295" r="4195" b="53500"/>
          <a:stretch>
            <a:fillRect/>
          </a:stretch>
        </p:blipFill>
        <p:spPr bwMode="auto">
          <a:xfrm>
            <a:off x="5026025" y="1616075"/>
            <a:ext cx="3679825" cy="2036763"/>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pic>
      <p:sp>
        <p:nvSpPr>
          <p:cNvPr id="40966" name="Rectangle 6"/>
          <p:cNvSpPr>
            <a:spLocks noChangeArrowheads="1"/>
          </p:cNvSpPr>
          <p:nvPr/>
        </p:nvSpPr>
        <p:spPr bwMode="auto">
          <a:xfrm>
            <a:off x="5092700" y="1873250"/>
            <a:ext cx="3509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000">
                <a:solidFill>
                  <a:schemeClr val="bg1"/>
                </a:solidFill>
              </a:rPr>
              <a:t>http://www.nist.gov/smartgrid/</a:t>
            </a:r>
          </a:p>
        </p:txBody>
      </p:sp>
      <p:sp>
        <p:nvSpPr>
          <p:cNvPr id="40968" name="Rectangle 6"/>
          <p:cNvSpPr>
            <a:spLocks noChangeArrowheads="1"/>
          </p:cNvSpPr>
          <p:nvPr/>
        </p:nvSpPr>
        <p:spPr bwMode="auto">
          <a:xfrm>
            <a:off x="6235700" y="3232150"/>
            <a:ext cx="22320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000">
                <a:solidFill>
                  <a:schemeClr val="bg1"/>
                </a:solidFill>
              </a:rPr>
              <a:t>Conceptual Model</a:t>
            </a:r>
          </a:p>
        </p:txBody>
      </p:sp>
      <p:sp>
        <p:nvSpPr>
          <p:cNvPr id="2" name="TextBox 1"/>
          <p:cNvSpPr txBox="1"/>
          <p:nvPr/>
        </p:nvSpPr>
        <p:spPr>
          <a:xfrm>
            <a:off x="212730" y="6183313"/>
            <a:ext cx="8544327" cy="246221"/>
          </a:xfrm>
          <a:prstGeom prst="rect">
            <a:avLst/>
          </a:prstGeom>
          <a:noFill/>
          <a:ln>
            <a:solidFill>
              <a:srgbClr val="FFC000"/>
            </a:solidFill>
          </a:ln>
        </p:spPr>
        <p:txBody>
          <a:bodyPr wrap="none" rtlCol="0">
            <a:spAutoFit/>
          </a:bodyPr>
          <a:lstStyle/>
          <a:p>
            <a:r>
              <a:rPr lang="en-US" sz="1000" dirty="0">
                <a:hlinkClick r:id="rId3"/>
              </a:rPr>
              <a:t>http://</a:t>
            </a:r>
            <a:r>
              <a:rPr lang="en-US" sz="1000" dirty="0" smtClean="0">
                <a:hlinkClick r:id="rId3"/>
              </a:rPr>
              <a:t>collaborate.nist.gov/twiki-sggrid/pub/SmartGrid/IKBFramework/NISTFrameworkAndRoadmapForSmartGridInteroperability_Release1final.pdf</a:t>
            </a:r>
            <a:endParaRPr lang="en-US" sz="1000" dirty="0" smtClean="0"/>
          </a:p>
        </p:txBody>
      </p:sp>
      <p:sp>
        <p:nvSpPr>
          <p:cNvPr id="10" name="TextBox 9"/>
          <p:cNvSpPr txBox="1"/>
          <p:nvPr/>
        </p:nvSpPr>
        <p:spPr>
          <a:xfrm>
            <a:off x="98430" y="2269787"/>
            <a:ext cx="7077771" cy="3170099"/>
          </a:xfrm>
          <a:prstGeom prst="rect">
            <a:avLst/>
          </a:prstGeom>
          <a:noFill/>
        </p:spPr>
        <p:txBody>
          <a:bodyPr wrap="none" rtlCol="0">
            <a:spAutoFit/>
          </a:bodyPr>
          <a:lstStyle/>
          <a:p>
            <a:pPr algn="l"/>
            <a:r>
              <a:rPr lang="en-US" sz="2000" u="sng" dirty="0" smtClean="0"/>
              <a:t>Contents</a:t>
            </a:r>
            <a:endParaRPr lang="en-US" sz="2000" i="1" u="sng" dirty="0" smtClean="0"/>
          </a:p>
          <a:p>
            <a:pPr marL="342900" indent="-342900" algn="l">
              <a:buAutoNum type="arabicPeriod"/>
            </a:pPr>
            <a:r>
              <a:rPr lang="en-US" sz="2000" dirty="0" smtClean="0"/>
              <a:t>Purpose and Scope</a:t>
            </a:r>
          </a:p>
          <a:p>
            <a:pPr marL="342900" indent="-342900" algn="l">
              <a:buAutoNum type="arabicPeriod"/>
            </a:pPr>
            <a:r>
              <a:rPr lang="en-US" sz="2000" dirty="0" smtClean="0"/>
              <a:t>Smart Grid Visions</a:t>
            </a:r>
          </a:p>
          <a:p>
            <a:pPr marL="342900" indent="-342900" algn="l">
              <a:buAutoNum type="arabicPeriod"/>
            </a:pPr>
            <a:r>
              <a:rPr lang="en-US" sz="2000" dirty="0" smtClean="0"/>
              <a:t>Conceptual Reference Model</a:t>
            </a:r>
          </a:p>
          <a:p>
            <a:pPr marL="342900" indent="-342900" algn="l">
              <a:buAutoNum type="arabicPeriod"/>
            </a:pPr>
            <a:r>
              <a:rPr lang="en-US" sz="2000" dirty="0" smtClean="0"/>
              <a:t>Standards Identified for Implementation</a:t>
            </a:r>
          </a:p>
          <a:p>
            <a:pPr marL="342900" indent="-342900" algn="l">
              <a:buAutoNum type="arabicPeriod"/>
            </a:pPr>
            <a:r>
              <a:rPr lang="en-US" sz="2000" dirty="0" smtClean="0"/>
              <a:t>Priority Action Plans</a:t>
            </a:r>
          </a:p>
          <a:p>
            <a:pPr marL="342900" indent="-342900" algn="l">
              <a:buAutoNum type="arabicPeriod"/>
            </a:pPr>
            <a:r>
              <a:rPr lang="en-US" sz="2000" dirty="0" smtClean="0"/>
              <a:t>Cyber </a:t>
            </a:r>
            <a:r>
              <a:rPr lang="en-US" sz="2000" dirty="0"/>
              <a:t>Security Risk Management Framework and </a:t>
            </a:r>
            <a:r>
              <a:rPr lang="en-US" sz="2000" dirty="0" smtClean="0"/>
              <a:t>Strategy</a:t>
            </a:r>
          </a:p>
          <a:p>
            <a:pPr marL="342900" indent="-342900" algn="l">
              <a:buAutoNum type="arabicPeriod"/>
            </a:pPr>
            <a:r>
              <a:rPr lang="en-US" sz="2000" dirty="0" smtClean="0"/>
              <a:t>Next Steps</a:t>
            </a:r>
          </a:p>
          <a:p>
            <a:pPr marL="342900" indent="-342900" algn="l">
              <a:buAutoNum type="arabicPeriod"/>
            </a:pPr>
            <a:r>
              <a:rPr lang="en-US" sz="2000" dirty="0" smtClean="0"/>
              <a:t>Acronyms</a:t>
            </a:r>
          </a:p>
          <a:p>
            <a:pPr marL="342900" indent="-342900" algn="l">
              <a:buAutoNum type="arabicPeriod"/>
            </a:pPr>
            <a:r>
              <a:rPr lang="en-US" sz="2000" dirty="0" smtClean="0"/>
              <a:t>Appendix: Specific Domain Diagrams</a:t>
            </a:r>
            <a:endParaRPr lang="en-US" sz="2000" dirty="0"/>
          </a:p>
        </p:txBody>
      </p:sp>
      <p:sp>
        <p:nvSpPr>
          <p:cNvPr id="3" name="Date Placeholder 2"/>
          <p:cNvSpPr>
            <a:spLocks noGrp="1"/>
          </p:cNvSpPr>
          <p:nvPr>
            <p:ph type="dt" sz="half" idx="10"/>
          </p:nvPr>
        </p:nvSpPr>
        <p:spPr/>
        <p:txBody>
          <a:bodyPr/>
          <a:lstStyle/>
          <a:p>
            <a:pPr>
              <a:defRPr/>
            </a:pPr>
            <a:r>
              <a:rPr lang="en-US" smtClean="0"/>
              <a:t>September  2011</a:t>
            </a:r>
            <a:endParaRPr lang="en-US" dirty="0"/>
          </a:p>
        </p:txBody>
      </p:sp>
      <p:sp>
        <p:nvSpPr>
          <p:cNvPr id="4" name="Footer Placeholder 3"/>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157565869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584199" y="571500"/>
            <a:ext cx="7883525" cy="990600"/>
          </a:xfrm>
        </p:spPr>
        <p:txBody>
          <a:bodyPr/>
          <a:lstStyle/>
          <a:p>
            <a:r>
              <a:rPr lang="en-US" b="1" dirty="0" smtClean="0">
                <a:ea typeface="ＭＳ Ｐゴシック" pitchFamily="-110" charset="-128"/>
              </a:rPr>
              <a:t>NIST Smart Grid Framework and Roadmap, Release 2.0</a:t>
            </a:r>
          </a:p>
        </p:txBody>
      </p:sp>
      <p:sp>
        <p:nvSpPr>
          <p:cNvPr id="40963" name="Rectangle 3"/>
          <p:cNvSpPr>
            <a:spLocks noGrp="1" noChangeArrowheads="1"/>
          </p:cNvSpPr>
          <p:nvPr>
            <p:ph idx="1"/>
          </p:nvPr>
        </p:nvSpPr>
        <p:spPr>
          <a:xfrm>
            <a:off x="350838" y="1682470"/>
            <a:ext cx="5568950" cy="5115205"/>
          </a:xfrm>
        </p:spPr>
        <p:txBody>
          <a:bodyPr/>
          <a:lstStyle/>
          <a:p>
            <a:r>
              <a:rPr lang="en-US" sz="2200" dirty="0" smtClean="0">
                <a:ea typeface="ＭＳ Ｐゴシック" pitchFamily="-110" charset="-128"/>
              </a:rPr>
              <a:t>Released for Comment July 2011</a:t>
            </a:r>
          </a:p>
        </p:txBody>
      </p:sp>
      <p:sp>
        <p:nvSpPr>
          <p:cNvPr id="40964" name="Slide Number Placeholder 7"/>
          <p:cNvSpPr>
            <a:spLocks noGrp="1"/>
          </p:cNvSpPr>
          <p:nvPr>
            <p:ph type="sldNum" sz="quarter" idx="12"/>
          </p:nvPr>
        </p:nvSpPr>
        <p:spPr>
          <a:xfrm>
            <a:off x="8153399" y="6517184"/>
            <a:ext cx="815975" cy="266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110" charset="-128"/>
              </a:defRPr>
            </a:lvl1pPr>
            <a:lvl2pPr marL="742950" indent="-285750" eaLnBrk="0" hangingPunct="0">
              <a:defRPr sz="2400">
                <a:solidFill>
                  <a:schemeClr val="tx1"/>
                </a:solidFill>
                <a:latin typeface="Arial" charset="0"/>
                <a:ea typeface="ＭＳ Ｐゴシック" pitchFamily="-110" charset="-128"/>
              </a:defRPr>
            </a:lvl2pPr>
            <a:lvl3pPr marL="1143000" indent="-228600" eaLnBrk="0" hangingPunct="0">
              <a:defRPr sz="2400">
                <a:solidFill>
                  <a:schemeClr val="tx1"/>
                </a:solidFill>
                <a:latin typeface="Arial" charset="0"/>
                <a:ea typeface="ＭＳ Ｐゴシック" pitchFamily="-110" charset="-128"/>
              </a:defRPr>
            </a:lvl3pPr>
            <a:lvl4pPr marL="1600200" indent="-228600" eaLnBrk="0" hangingPunct="0">
              <a:defRPr sz="2400">
                <a:solidFill>
                  <a:schemeClr val="tx1"/>
                </a:solidFill>
                <a:latin typeface="Arial" charset="0"/>
                <a:ea typeface="ＭＳ Ｐゴシック" pitchFamily="-110" charset="-128"/>
              </a:defRPr>
            </a:lvl4pPr>
            <a:lvl5pPr marL="2057400" indent="-228600" eaLnBrk="0" hangingPunct="0">
              <a:defRPr sz="2400">
                <a:solidFill>
                  <a:schemeClr val="tx1"/>
                </a:solidFill>
                <a:latin typeface="Arial" charset="0"/>
                <a:ea typeface="ＭＳ Ｐゴシック" pitchFamily="-110"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10"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10"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10"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10" charset="-128"/>
              </a:defRPr>
            </a:lvl9pPr>
          </a:lstStyle>
          <a:p>
            <a:pPr eaLnBrk="1" hangingPunct="1"/>
            <a:fld id="{44B07820-3382-4972-93EF-D02C3C3160DE}" type="slidenum">
              <a:rPr lang="en-US" sz="1600" smtClean="0"/>
              <a:pPr eaLnBrk="1" hangingPunct="1"/>
              <a:t>35</a:t>
            </a:fld>
            <a:endParaRPr lang="en-US" sz="1600" dirty="0" smtClean="0"/>
          </a:p>
        </p:txBody>
      </p:sp>
      <p:sp>
        <p:nvSpPr>
          <p:cNvPr id="40966" name="Rectangle 6"/>
          <p:cNvSpPr>
            <a:spLocks noChangeArrowheads="1"/>
          </p:cNvSpPr>
          <p:nvPr/>
        </p:nvSpPr>
        <p:spPr bwMode="auto">
          <a:xfrm>
            <a:off x="5092700" y="1873250"/>
            <a:ext cx="3509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000">
                <a:solidFill>
                  <a:schemeClr val="bg1"/>
                </a:solidFill>
              </a:rPr>
              <a:t>http://www.nist.gov/smartgrid/</a:t>
            </a:r>
          </a:p>
        </p:txBody>
      </p:sp>
      <p:sp>
        <p:nvSpPr>
          <p:cNvPr id="40968" name="Rectangle 6"/>
          <p:cNvSpPr>
            <a:spLocks noChangeArrowheads="1"/>
          </p:cNvSpPr>
          <p:nvPr/>
        </p:nvSpPr>
        <p:spPr bwMode="auto">
          <a:xfrm>
            <a:off x="6235700" y="3232150"/>
            <a:ext cx="22320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000">
                <a:solidFill>
                  <a:schemeClr val="bg1"/>
                </a:solidFill>
              </a:rPr>
              <a:t>Conceptual Model</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0" y="1682470"/>
            <a:ext cx="3409950" cy="1175310"/>
          </a:xfrm>
          <a:prstGeom prst="rect">
            <a:avLst/>
          </a:prstGeom>
          <a:solidFill>
            <a:schemeClr val="accent3"/>
          </a:solidFill>
          <a:ln>
            <a:solidFill>
              <a:srgbClr val="002060"/>
            </a:solidFill>
          </a:ln>
          <a:effectLst/>
        </p:spPr>
      </p:pic>
      <p:sp>
        <p:nvSpPr>
          <p:cNvPr id="2" name="TextBox 1"/>
          <p:cNvSpPr txBox="1"/>
          <p:nvPr/>
        </p:nvSpPr>
        <p:spPr>
          <a:xfrm>
            <a:off x="457200" y="2084387"/>
            <a:ext cx="6329040" cy="4154984"/>
          </a:xfrm>
          <a:prstGeom prst="rect">
            <a:avLst/>
          </a:prstGeom>
          <a:noFill/>
        </p:spPr>
        <p:txBody>
          <a:bodyPr wrap="none" rtlCol="0">
            <a:spAutoFit/>
          </a:bodyPr>
          <a:lstStyle/>
          <a:p>
            <a:pPr algn="l"/>
            <a:r>
              <a:rPr lang="en-US" u="sng" dirty="0" smtClean="0"/>
              <a:t>Contents</a:t>
            </a:r>
          </a:p>
          <a:p>
            <a:pPr marL="342900" indent="-342900" algn="l">
              <a:buAutoNum type="arabicPeriod"/>
            </a:pPr>
            <a:r>
              <a:rPr lang="en-US" dirty="0" smtClean="0"/>
              <a:t>Purpose and Scope</a:t>
            </a:r>
          </a:p>
          <a:p>
            <a:pPr marL="342900" indent="-342900" algn="l">
              <a:buAutoNum type="arabicPeriod"/>
            </a:pPr>
            <a:r>
              <a:rPr lang="en-US" dirty="0" smtClean="0"/>
              <a:t>Smart Grid Visions</a:t>
            </a:r>
          </a:p>
          <a:p>
            <a:pPr marL="342900" indent="-342900" algn="l">
              <a:buAutoNum type="arabicPeriod"/>
            </a:pPr>
            <a:r>
              <a:rPr lang="en-US" dirty="0" smtClean="0"/>
              <a:t>Conceptual Architectural Framework</a:t>
            </a:r>
          </a:p>
          <a:p>
            <a:pPr marL="342900" indent="-342900" algn="l">
              <a:buAutoNum type="arabicPeriod"/>
            </a:pPr>
            <a:r>
              <a:rPr lang="en-US" dirty="0" smtClean="0"/>
              <a:t>Standards Identified for Implementation</a:t>
            </a:r>
          </a:p>
          <a:p>
            <a:pPr marL="342900" indent="-342900" algn="l">
              <a:buAutoNum type="arabicPeriod"/>
            </a:pPr>
            <a:r>
              <a:rPr lang="en-US" dirty="0" smtClean="0"/>
              <a:t>Smart Grid Interoperability Panel</a:t>
            </a:r>
          </a:p>
          <a:p>
            <a:pPr marL="342900" indent="-342900" algn="l">
              <a:buAutoNum type="arabicPeriod"/>
            </a:pPr>
            <a:r>
              <a:rPr lang="en-US" dirty="0" err="1" smtClean="0"/>
              <a:t>Cybersecurity</a:t>
            </a:r>
            <a:r>
              <a:rPr lang="en-US" dirty="0" smtClean="0"/>
              <a:t> Strategy</a:t>
            </a:r>
          </a:p>
          <a:p>
            <a:pPr marL="342900" indent="-342900" algn="l">
              <a:buAutoNum type="arabicPeriod"/>
            </a:pPr>
            <a:r>
              <a:rPr lang="en-US" dirty="0" smtClean="0"/>
              <a:t>Framework for Smart Grid Interoperability</a:t>
            </a:r>
          </a:p>
          <a:p>
            <a:pPr marL="342900" indent="-342900" algn="l">
              <a:buAutoNum type="arabicPeriod"/>
            </a:pPr>
            <a:r>
              <a:rPr lang="en-US" dirty="0" smtClean="0"/>
              <a:t>Next Steps</a:t>
            </a:r>
          </a:p>
          <a:p>
            <a:pPr marL="342900" indent="-342900" algn="l">
              <a:buAutoNum type="arabicPeriod"/>
            </a:pPr>
            <a:r>
              <a:rPr lang="en-US" dirty="0" smtClean="0"/>
              <a:t>Acronyms</a:t>
            </a:r>
          </a:p>
          <a:p>
            <a:pPr marL="342900" indent="-342900" algn="l">
              <a:buAutoNum type="arabicPeriod"/>
            </a:pPr>
            <a:r>
              <a:rPr lang="en-US" dirty="0" smtClean="0"/>
              <a:t> Appendix: Specific Domain Diagrams</a:t>
            </a:r>
            <a:endParaRPr lang="en-US" dirty="0"/>
          </a:p>
        </p:txBody>
      </p:sp>
      <p:sp>
        <p:nvSpPr>
          <p:cNvPr id="3" name="TextBox 2"/>
          <p:cNvSpPr txBox="1"/>
          <p:nvPr/>
        </p:nvSpPr>
        <p:spPr>
          <a:xfrm>
            <a:off x="812800" y="6291301"/>
            <a:ext cx="7467109" cy="246221"/>
          </a:xfrm>
          <a:prstGeom prst="rect">
            <a:avLst/>
          </a:prstGeom>
          <a:noFill/>
          <a:ln>
            <a:solidFill>
              <a:srgbClr val="FFC000"/>
            </a:solidFill>
          </a:ln>
        </p:spPr>
        <p:txBody>
          <a:bodyPr wrap="none" rtlCol="0">
            <a:spAutoFit/>
          </a:bodyPr>
          <a:lstStyle/>
          <a:p>
            <a:r>
              <a:rPr lang="en-US" sz="1000" dirty="0">
                <a:hlinkClick r:id="rId3"/>
              </a:rPr>
              <a:t>http://</a:t>
            </a:r>
            <a:r>
              <a:rPr lang="en-US" sz="1000" dirty="0" smtClean="0">
                <a:hlinkClick r:id="rId3"/>
              </a:rPr>
              <a:t>collaborate.nist.gov/twiki-sggrid/pub/SmartGrid/IKBFramework/Draft_NIST_Framework_Release_2-0_7-11-2011_clean.docx</a:t>
            </a:r>
            <a:endParaRPr lang="en-US" sz="1000" dirty="0" smtClean="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41558388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September  2011</a:t>
            </a:r>
            <a:endParaRPr lang="en-US" sz="1800"/>
          </a:p>
        </p:txBody>
      </p:sp>
      <p:sp>
        <p:nvSpPr>
          <p:cNvPr id="512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12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F136B3B0-6CB6-4B23-B4FD-51E3EB97BE24}" type="slidenum">
              <a:rPr lang="en-US" sz="1200" b="0" smtClean="0"/>
              <a:pPr/>
              <a:t>36</a:t>
            </a:fld>
            <a:endParaRPr lang="en-US" sz="1200" b="0" smtClean="0"/>
          </a:p>
        </p:txBody>
      </p:sp>
      <p:sp>
        <p:nvSpPr>
          <p:cNvPr id="5126" name="Text Box 3"/>
          <p:cNvSpPr txBox="1">
            <a:spLocks noChangeArrowheads="1"/>
          </p:cNvSpPr>
          <p:nvPr/>
        </p:nvSpPr>
        <p:spPr bwMode="auto">
          <a:xfrm>
            <a:off x="801688" y="3227388"/>
            <a:ext cx="7956550"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1800"/>
              <a:t>Abstract: </a:t>
            </a:r>
          </a:p>
          <a:p>
            <a:pPr algn="l"/>
            <a:r>
              <a:rPr lang="en-US" sz="1800"/>
              <a:t>This work area investigates the strengths, weaknesses, capabilities, and constraints of existing and emerging standards-based physical media for wireless communications. The approach is to work with the appropriate standard development organizations (SDOs) to determine the characteristics of each technology for Smart Grid application areas and types. Results are used to assess the appropriateness of wireless communications technologies for meeting Smart Grid applications. </a:t>
            </a:r>
          </a:p>
        </p:txBody>
      </p:sp>
      <p:sp>
        <p:nvSpPr>
          <p:cNvPr id="5127" name="Text Box 4"/>
          <p:cNvSpPr txBox="1">
            <a:spLocks noChangeArrowheads="1"/>
          </p:cNvSpPr>
          <p:nvPr/>
        </p:nvSpPr>
        <p:spPr bwMode="auto">
          <a:xfrm>
            <a:off x="1370013" y="5924550"/>
            <a:ext cx="5919787" cy="317500"/>
          </a:xfrm>
          <a:prstGeom prst="rect">
            <a:avLst/>
          </a:prstGeom>
          <a:noFill/>
          <a:ln w="12700">
            <a:solidFill>
              <a:srgbClr val="FF99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400">
                <a:hlinkClick r:id="rId3"/>
              </a:rPr>
              <a:t>http://collaborate.nist.gov/twiki-sggrid/bin/view/SmartGrid/PAP02Wireless</a:t>
            </a:r>
            <a:endParaRPr lang="en-US" sz="1400"/>
          </a:p>
        </p:txBody>
      </p:sp>
      <p:sp>
        <p:nvSpPr>
          <p:cNvPr id="8" name="Rectangle 7"/>
          <p:cNvSpPr/>
          <p:nvPr/>
        </p:nvSpPr>
        <p:spPr>
          <a:xfrm>
            <a:off x="2500704" y="1065937"/>
            <a:ext cx="3871766" cy="1754326"/>
          </a:xfrm>
          <a:prstGeom prst="rect">
            <a:avLst/>
          </a:prstGeom>
          <a:noFill/>
        </p:spPr>
        <p:txBody>
          <a:bodyPr wrap="non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NIST SGIP </a:t>
            </a:r>
          </a:p>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PAP02 Intro</a:t>
            </a:r>
          </a:p>
        </p:txBody>
      </p:sp>
    </p:spTree>
    <p:extLst>
      <p:ext uri="{BB962C8B-B14F-4D97-AF65-F5344CB8AC3E}">
        <p14:creationId xmlns:p14="http://schemas.microsoft.com/office/powerpoint/2010/main" val="16161214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September  2011</a:t>
            </a:r>
            <a:endParaRPr lang="en-US" sz="1800"/>
          </a:p>
        </p:txBody>
      </p:sp>
      <p:sp>
        <p:nvSpPr>
          <p:cNvPr id="6147"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1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C9BE1EE7-56F2-42C5-A3F8-4ED70F3319FB}" type="slidenum">
              <a:rPr lang="en-US" sz="1200" b="0" smtClean="0"/>
              <a:pPr/>
              <a:t>37</a:t>
            </a:fld>
            <a:endParaRPr lang="en-US" sz="1200" b="0" smtClean="0"/>
          </a:p>
        </p:txBody>
      </p:sp>
      <p:sp>
        <p:nvSpPr>
          <p:cNvPr id="6149" name="Title 1"/>
          <p:cNvSpPr>
            <a:spLocks noGrp="1"/>
          </p:cNvSpPr>
          <p:nvPr>
            <p:ph type="title" idx="4294967295"/>
          </p:nvPr>
        </p:nvSpPr>
        <p:spPr>
          <a:xfrm>
            <a:off x="685800" y="685800"/>
            <a:ext cx="7772400" cy="800100"/>
          </a:xfrm>
        </p:spPr>
        <p:txBody>
          <a:bodyPr lIns="91440" tIns="45720" rIns="91440" bIns="45720"/>
          <a:lstStyle/>
          <a:p>
            <a:r>
              <a:rPr lang="en-US" smtClean="0"/>
              <a:t>PAP2 Links</a:t>
            </a:r>
          </a:p>
        </p:txBody>
      </p:sp>
      <p:sp>
        <p:nvSpPr>
          <p:cNvPr id="6150" name="Content Placeholder 2"/>
          <p:cNvSpPr>
            <a:spLocks noGrp="1"/>
          </p:cNvSpPr>
          <p:nvPr>
            <p:ph idx="4294967295"/>
          </p:nvPr>
        </p:nvSpPr>
        <p:spPr>
          <a:xfrm>
            <a:off x="457200" y="1600200"/>
            <a:ext cx="8382000" cy="4525963"/>
          </a:xfrm>
        </p:spPr>
        <p:txBody>
          <a:bodyPr lIns="91440" tIns="45720" rIns="91440" bIns="45720"/>
          <a:lstStyle/>
          <a:p>
            <a:pPr>
              <a:lnSpc>
                <a:spcPct val="80000"/>
              </a:lnSpc>
            </a:pPr>
            <a:r>
              <a:rPr lang="en-US" sz="2000" b="0" smtClean="0"/>
              <a:t>PAP02: Wireless Communications for the Smart Grid (6.1.5)</a:t>
            </a:r>
            <a:endParaRPr lang="en-US" sz="2000" smtClean="0"/>
          </a:p>
          <a:p>
            <a:pPr>
              <a:lnSpc>
                <a:spcPct val="80000"/>
              </a:lnSpc>
            </a:pPr>
            <a:r>
              <a:rPr lang="en-US" sz="2000" b="0" smtClean="0"/>
              <a:t>Contents of this topicUseful Hot Links</a:t>
            </a:r>
            <a:r>
              <a:rPr lang="en-US" sz="2000" smtClean="0">
                <a:hlinkClick r:id="rId2" action="ppaction://hlinkfile"/>
              </a:rPr>
              <a:t>Abstract:</a:t>
            </a:r>
            <a:endParaRPr lang="en-US" sz="2000" smtClean="0"/>
          </a:p>
          <a:p>
            <a:pPr>
              <a:lnSpc>
                <a:spcPct val="80000"/>
              </a:lnSpc>
            </a:pPr>
            <a:r>
              <a:rPr lang="en-US" sz="2000" smtClean="0">
                <a:hlinkClick r:id="rId3" action="ppaction://hlinkfile"/>
              </a:rPr>
              <a:t>Status of PAP02: Wireless Communications for the Smart Grid (6.1.5)</a:t>
            </a:r>
            <a:endParaRPr lang="en-US" sz="2000" smtClean="0"/>
          </a:p>
          <a:p>
            <a:pPr>
              <a:lnSpc>
                <a:spcPct val="80000"/>
              </a:lnSpc>
            </a:pPr>
            <a:r>
              <a:rPr lang="en-US" sz="2000" smtClean="0">
                <a:hlinkClick r:id="rId4" action="ppaction://hlinkfile"/>
              </a:rPr>
              <a:t>Task Details:</a:t>
            </a:r>
            <a:endParaRPr lang="en-US" sz="2000" smtClean="0"/>
          </a:p>
          <a:p>
            <a:pPr>
              <a:lnSpc>
                <a:spcPct val="80000"/>
              </a:lnSpc>
            </a:pPr>
            <a:r>
              <a:rPr lang="en-US" sz="2000" smtClean="0">
                <a:hlinkClick r:id="rId5" action="ppaction://hlinkfile"/>
              </a:rPr>
              <a:t>Description:</a:t>
            </a:r>
            <a:endParaRPr lang="en-US" sz="2000" smtClean="0"/>
          </a:p>
          <a:p>
            <a:pPr>
              <a:lnSpc>
                <a:spcPct val="80000"/>
              </a:lnSpc>
            </a:pPr>
            <a:r>
              <a:rPr lang="en-US" sz="2000" smtClean="0">
                <a:hlinkClick r:id="rId6" action="ppaction://hlinkfile"/>
              </a:rPr>
              <a:t>Objectives:</a:t>
            </a:r>
            <a:endParaRPr lang="en-US" sz="2000" smtClean="0"/>
          </a:p>
          <a:p>
            <a:pPr>
              <a:lnSpc>
                <a:spcPct val="80000"/>
              </a:lnSpc>
            </a:pPr>
            <a:r>
              <a:rPr lang="en-US" sz="2000" smtClean="0">
                <a:hlinkClick r:id="rId7" action="ppaction://hlinkfile"/>
              </a:rPr>
              <a:t>Why:</a:t>
            </a:r>
            <a:endParaRPr lang="en-US" sz="2000" smtClean="0"/>
          </a:p>
          <a:p>
            <a:pPr>
              <a:lnSpc>
                <a:spcPct val="80000"/>
              </a:lnSpc>
            </a:pPr>
            <a:r>
              <a:rPr lang="en-US" sz="2000" smtClean="0">
                <a:hlinkClick r:id="rId8" action="ppaction://hlinkfile"/>
              </a:rPr>
              <a:t>Where:</a:t>
            </a:r>
            <a:endParaRPr lang="en-US" sz="2000" smtClean="0"/>
          </a:p>
          <a:p>
            <a:pPr>
              <a:lnSpc>
                <a:spcPct val="80000"/>
              </a:lnSpc>
            </a:pPr>
            <a:r>
              <a:rPr lang="en-US" sz="2000" smtClean="0">
                <a:hlinkClick r:id="rId9" action="ppaction://hlinkfile"/>
              </a:rPr>
              <a:t>Who:</a:t>
            </a:r>
            <a:endParaRPr lang="en-US" sz="2000" smtClean="0"/>
          </a:p>
          <a:p>
            <a:pPr>
              <a:lnSpc>
                <a:spcPct val="80000"/>
              </a:lnSpc>
            </a:pPr>
            <a:r>
              <a:rPr lang="en-US" sz="2000" smtClean="0">
                <a:hlinkClick r:id="rId10" action="ppaction://hlinkfile"/>
              </a:rPr>
              <a:t>2011 Upcoming Meetings</a:t>
            </a:r>
            <a:r>
              <a:rPr lang="en-US" sz="2000" smtClean="0"/>
              <a:t> </a:t>
            </a:r>
          </a:p>
          <a:p>
            <a:pPr lvl="1">
              <a:lnSpc>
                <a:spcPct val="80000"/>
              </a:lnSpc>
            </a:pPr>
            <a:r>
              <a:rPr lang="en-US" sz="1800" smtClean="0">
                <a:hlinkClick r:id="rId11" action="ppaction://hlinkfile"/>
              </a:rPr>
              <a:t>May 10 - Teleconference 2:30pm ET</a:t>
            </a:r>
            <a:endParaRPr lang="en-US" sz="1800" smtClean="0"/>
          </a:p>
          <a:p>
            <a:pPr lvl="1">
              <a:lnSpc>
                <a:spcPct val="80000"/>
              </a:lnSpc>
            </a:pPr>
            <a:r>
              <a:rPr lang="en-US" sz="1800" smtClean="0">
                <a:hlinkClick r:id="rId12" action="ppaction://hlinkfile"/>
              </a:rPr>
              <a:t>May 24, June 7, June 21, July 5, July 19, Aug 2, Aug 16, Aug 30 - Teleconference 2:00pm ET</a:t>
            </a:r>
            <a:endParaRPr lang="en-US" sz="1800" smtClean="0"/>
          </a:p>
          <a:p>
            <a:pPr lvl="1">
              <a:lnSpc>
                <a:spcPct val="80000"/>
              </a:lnSpc>
            </a:pPr>
            <a:r>
              <a:rPr lang="en-US" sz="1800" smtClean="0">
                <a:hlinkClick r:id="rId13" action="ppaction://hlinkfile"/>
              </a:rPr>
              <a:t>July 12-14, 2011 - SGIP Summer Meeting, Montreal Canada</a:t>
            </a:r>
            <a:endParaRPr lang="en-US" sz="1800" smtClean="0"/>
          </a:p>
          <a:p>
            <a:pPr>
              <a:lnSpc>
                <a:spcPct val="80000"/>
              </a:lnSpc>
            </a:pPr>
            <a:endParaRPr lang="en-US" sz="2000" smtClean="0"/>
          </a:p>
        </p:txBody>
      </p:sp>
    </p:spTree>
    <p:extLst>
      <p:ext uri="{BB962C8B-B14F-4D97-AF65-F5344CB8AC3E}">
        <p14:creationId xmlns:p14="http://schemas.microsoft.com/office/powerpoint/2010/main" val="184867808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September  2011</a:t>
            </a:r>
            <a:endParaRPr lang="en-US" sz="1800"/>
          </a:p>
        </p:txBody>
      </p:sp>
      <p:sp>
        <p:nvSpPr>
          <p:cNvPr id="717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2FC1B011-279C-4844-9AEF-FBF3071CAE04}" type="slidenum">
              <a:rPr lang="en-US" sz="1200" b="0" smtClean="0"/>
              <a:pPr/>
              <a:t>38</a:t>
            </a:fld>
            <a:endParaRPr lang="en-US" sz="1200" b="0" smtClean="0"/>
          </a:p>
        </p:txBody>
      </p:sp>
      <p:sp>
        <p:nvSpPr>
          <p:cNvPr id="7173" name="Rectangle 2"/>
          <p:cNvSpPr>
            <a:spLocks noGrp="1" noChangeArrowheads="1"/>
          </p:cNvSpPr>
          <p:nvPr>
            <p:ph type="title"/>
          </p:nvPr>
        </p:nvSpPr>
        <p:spPr/>
        <p:txBody>
          <a:bodyPr/>
          <a:lstStyle/>
          <a:p>
            <a:r>
              <a:rPr lang="en-US" smtClean="0"/>
              <a:t>Subscription to NIST PAP#2</a:t>
            </a:r>
          </a:p>
        </p:txBody>
      </p:sp>
      <p:sp>
        <p:nvSpPr>
          <p:cNvPr id="7174" name="Rectangle 3"/>
          <p:cNvSpPr>
            <a:spLocks noGrp="1" noChangeArrowheads="1"/>
          </p:cNvSpPr>
          <p:nvPr>
            <p:ph type="body" idx="1"/>
          </p:nvPr>
        </p:nvSpPr>
        <p:spPr>
          <a:xfrm>
            <a:off x="304800" y="1638300"/>
            <a:ext cx="8470900" cy="4457700"/>
          </a:xfrm>
        </p:spPr>
        <p:txBody>
          <a:bodyPr/>
          <a:lstStyle/>
          <a:p>
            <a:endParaRPr lang="en-US" smtClean="0"/>
          </a:p>
          <a:p>
            <a:r>
              <a:rPr lang="en-US" smtClean="0"/>
              <a:t>To see the complete NIST Priority Action Plan list go here:</a:t>
            </a:r>
          </a:p>
          <a:p>
            <a:r>
              <a:rPr lang="en-US" smtClean="0">
                <a:hlinkClick r:id="rId2"/>
              </a:rPr>
              <a:t>http://collaborate.nist.gov/twiki-sggrid/bin/view/SmartGrid/PriorityActionPlans#Individual_PAP_Lists</a:t>
            </a:r>
            <a:endParaRPr lang="en-US" smtClean="0"/>
          </a:p>
          <a:p>
            <a:endParaRPr lang="en-US" smtClean="0"/>
          </a:p>
          <a:p>
            <a:endParaRPr lang="en-US" smtClean="0"/>
          </a:p>
          <a:p>
            <a:r>
              <a:rPr lang="en-US" smtClean="0"/>
              <a:t>To subscribe to PAP#2 mailing list go here:</a:t>
            </a:r>
          </a:p>
          <a:p>
            <a:r>
              <a:rPr lang="en-US" smtClean="0">
                <a:hlinkClick r:id="rId3"/>
              </a:rPr>
              <a:t>http://www.smartgridlistserv.org/cgi/wa.exe?SUBED1=SGIP-PAP02WG&amp;A=1</a:t>
            </a:r>
            <a:endParaRPr lang="en-US" smtClean="0"/>
          </a:p>
          <a:p>
            <a:endParaRPr lang="en-US" smtClean="0"/>
          </a:p>
          <a:p>
            <a:endParaRPr lang="en-US" smtClean="0"/>
          </a:p>
          <a:p>
            <a:endParaRPr lang="en-US" smtClean="0"/>
          </a:p>
          <a:p>
            <a:endParaRPr lang="en-US" smtClean="0"/>
          </a:p>
        </p:txBody>
      </p:sp>
    </p:spTree>
    <p:extLst>
      <p:ext uri="{BB962C8B-B14F-4D97-AF65-F5344CB8AC3E}">
        <p14:creationId xmlns:p14="http://schemas.microsoft.com/office/powerpoint/2010/main" val="317732416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September  2011</a:t>
            </a:r>
            <a:endParaRPr lang="en-US" sz="1800"/>
          </a:p>
        </p:txBody>
      </p:sp>
      <p:sp>
        <p:nvSpPr>
          <p:cNvPr id="819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19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EE4E9785-E8AE-48A0-B301-CEDAD30A68F6}" type="slidenum">
              <a:rPr lang="en-US" sz="1200" b="0" smtClean="0"/>
              <a:pPr/>
              <a:t>39</a:t>
            </a:fld>
            <a:endParaRPr lang="en-US" sz="1200" b="0" smtClean="0"/>
          </a:p>
        </p:txBody>
      </p:sp>
      <p:sp>
        <p:nvSpPr>
          <p:cNvPr id="8197" name="Rectangle 2"/>
          <p:cNvSpPr>
            <a:spLocks noGrp="1" noChangeArrowheads="1"/>
          </p:cNvSpPr>
          <p:nvPr>
            <p:ph type="title"/>
          </p:nvPr>
        </p:nvSpPr>
        <p:spPr/>
        <p:txBody>
          <a:bodyPr/>
          <a:lstStyle/>
          <a:p>
            <a:r>
              <a:rPr lang="en-US" smtClean="0"/>
              <a:t>OpenSG</a:t>
            </a:r>
          </a:p>
        </p:txBody>
      </p:sp>
      <p:sp>
        <p:nvSpPr>
          <p:cNvPr id="8198" name="Rectangle 3"/>
          <p:cNvSpPr>
            <a:spLocks noGrp="1" noChangeArrowheads="1"/>
          </p:cNvSpPr>
          <p:nvPr>
            <p:ph type="body" idx="1"/>
          </p:nvPr>
        </p:nvSpPr>
        <p:spPr>
          <a:xfrm>
            <a:off x="673100" y="1689100"/>
            <a:ext cx="7772400" cy="2184400"/>
          </a:xfrm>
        </p:spPr>
        <p:txBody>
          <a:bodyPr/>
          <a:lstStyle/>
          <a:p>
            <a:r>
              <a:rPr lang="en-US" smtClean="0"/>
              <a:t>SharePoint Documents</a:t>
            </a:r>
          </a:p>
          <a:p>
            <a:endParaRPr lang="en-US" smtClean="0"/>
          </a:p>
          <a:p>
            <a:r>
              <a:rPr lang="en-US" smtClean="0">
                <a:hlinkClick r:id="rId2"/>
              </a:rPr>
              <a:t>http://osgug.ucaiug.org/UtiliComm/Shared%20Documents/Forms/AllItems.aspx</a:t>
            </a:r>
            <a:endParaRPr lang="en-US" smtClean="0"/>
          </a:p>
          <a:p>
            <a:endParaRPr lang="en-US" smtClean="0"/>
          </a:p>
          <a:p>
            <a:endParaRPr lang="en-US" smtClean="0"/>
          </a:p>
        </p:txBody>
      </p:sp>
    </p:spTree>
    <p:extLst>
      <p:ext uri="{BB962C8B-B14F-4D97-AF65-F5344CB8AC3E}">
        <p14:creationId xmlns:p14="http://schemas.microsoft.com/office/powerpoint/2010/main" val="24551170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 Goals in the PAP02 Context</a:t>
            </a:r>
            <a:endParaRPr lang="en-US" dirty="0"/>
          </a:p>
        </p:txBody>
      </p:sp>
      <p:sp>
        <p:nvSpPr>
          <p:cNvPr id="3" name="Text Placeholder 2"/>
          <p:cNvSpPr>
            <a:spLocks noGrp="1"/>
          </p:cNvSpPr>
          <p:nvPr>
            <p:ph type="body" sz="half" idx="1"/>
          </p:nvPr>
        </p:nvSpPr>
        <p:spPr>
          <a:xfrm>
            <a:off x="685800" y="1981200"/>
            <a:ext cx="7950200" cy="4114800"/>
          </a:xfrm>
        </p:spPr>
        <p:txBody>
          <a:bodyPr/>
          <a:lstStyle/>
          <a:p>
            <a:r>
              <a:rPr lang="en-US" dirty="0" smtClean="0"/>
              <a:t>Recognition of IEEE 802 wireless standards in NIST Catalog of Standards</a:t>
            </a:r>
          </a:p>
          <a:p>
            <a:r>
              <a:rPr lang="en-US" dirty="0" smtClean="0"/>
              <a:t>Acceptance of wireless standards as viable in Smart Grid deployments</a:t>
            </a:r>
            <a:endParaRPr lang="en-US" dirty="0"/>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4</a:t>
            </a:fld>
            <a:endParaRPr lang="en-US"/>
          </a:p>
        </p:txBody>
      </p:sp>
    </p:spTree>
    <p:extLst>
      <p:ext uri="{BB962C8B-B14F-4D97-AF65-F5344CB8AC3E}">
        <p14:creationId xmlns:p14="http://schemas.microsoft.com/office/powerpoint/2010/main" val="101514068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September  2011</a:t>
            </a:r>
            <a:endParaRPr lang="en-US" sz="1800"/>
          </a:p>
        </p:txBody>
      </p:sp>
      <p:sp>
        <p:nvSpPr>
          <p:cNvPr id="1024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024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51E89619-A8CF-45C2-A9D6-576FD28FAA46}" type="slidenum">
              <a:rPr lang="en-US" sz="1200" b="0" smtClean="0"/>
              <a:pPr/>
              <a:t>40</a:t>
            </a:fld>
            <a:endParaRPr lang="en-US" sz="1200" b="0" smtClean="0"/>
          </a:p>
        </p:txBody>
      </p:sp>
      <p:sp>
        <p:nvSpPr>
          <p:cNvPr id="10245" name="Rectangle 2"/>
          <p:cNvSpPr>
            <a:spLocks noGrp="1" noChangeArrowheads="1"/>
          </p:cNvSpPr>
          <p:nvPr>
            <p:ph type="title"/>
          </p:nvPr>
        </p:nvSpPr>
        <p:spPr/>
        <p:txBody>
          <a:bodyPr/>
          <a:lstStyle/>
          <a:p>
            <a:r>
              <a:rPr lang="en-US" smtClean="0"/>
              <a:t>PAP#2 Version 1</a:t>
            </a:r>
          </a:p>
        </p:txBody>
      </p:sp>
      <p:sp>
        <p:nvSpPr>
          <p:cNvPr id="10246" name="Rectangle 3"/>
          <p:cNvSpPr>
            <a:spLocks noGrp="1" noChangeArrowheads="1"/>
          </p:cNvSpPr>
          <p:nvPr>
            <p:ph type="body" idx="1"/>
          </p:nvPr>
        </p:nvSpPr>
        <p:spPr>
          <a:xfrm>
            <a:off x="406400" y="1981200"/>
            <a:ext cx="8445500" cy="4114800"/>
          </a:xfrm>
        </p:spPr>
        <p:txBody>
          <a:bodyPr/>
          <a:lstStyle/>
          <a:p>
            <a:r>
              <a:rPr lang="en-US" smtClean="0"/>
              <a:t>Guideline for Assessing Wireless Standards for Smart Grid Applications</a:t>
            </a:r>
          </a:p>
          <a:p>
            <a:endParaRPr lang="en-US" smtClean="0"/>
          </a:p>
          <a:p>
            <a:r>
              <a:rPr lang="en-US" smtClean="0"/>
              <a:t>Version 1.0 released Jan 13, 2011</a:t>
            </a:r>
          </a:p>
          <a:p>
            <a:r>
              <a:rPr lang="en-US" smtClean="0">
                <a:hlinkClick r:id="rId2"/>
              </a:rPr>
              <a:t>http://collaborate.nist.gov/twiki-sggrid/pub/SmartGrid/PAP02Objective3/NIST_PAP2_Guidelines_for_Assessing_Wireless_Standards_for_Smart_Grid_Applications_1.0.pdf</a:t>
            </a:r>
            <a:endParaRPr lang="en-US" smtClean="0"/>
          </a:p>
        </p:txBody>
      </p:sp>
    </p:spTree>
    <p:extLst>
      <p:ext uri="{BB962C8B-B14F-4D97-AF65-F5344CB8AC3E}">
        <p14:creationId xmlns:p14="http://schemas.microsoft.com/office/powerpoint/2010/main" val="46837145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BDB2D5B-B71A-4C39-83A1-64E4CA32E607}" type="slidenum">
              <a:rPr lang="en-US" smtClean="0"/>
              <a:pPr>
                <a:defRPr/>
              </a:pPr>
              <a:t>41</a:t>
            </a:fld>
            <a:endParaRPr lang="en-US"/>
          </a:p>
        </p:txBody>
      </p:sp>
      <p:sp>
        <p:nvSpPr>
          <p:cNvPr id="5" name="Rectangle 4"/>
          <p:cNvSpPr/>
          <p:nvPr/>
        </p:nvSpPr>
        <p:spPr>
          <a:xfrm>
            <a:off x="2109508" y="1943100"/>
            <a:ext cx="4654158" cy="1754326"/>
          </a:xfrm>
          <a:prstGeom prst="rect">
            <a:avLst/>
          </a:prstGeom>
          <a:noFill/>
        </p:spPr>
        <p:txBody>
          <a:bodyPr wrap="non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NIST SGIP </a:t>
            </a:r>
          </a:p>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Cyber Security</a:t>
            </a:r>
          </a:p>
        </p:txBody>
      </p:sp>
      <p:sp>
        <p:nvSpPr>
          <p:cNvPr id="2" name="Date Placeholder 1"/>
          <p:cNvSpPr>
            <a:spLocks noGrp="1"/>
          </p:cNvSpPr>
          <p:nvPr>
            <p:ph type="dt" sz="half" idx="10"/>
          </p:nvPr>
        </p:nvSpPr>
        <p:spPr/>
        <p:txBody>
          <a:bodyPr/>
          <a:lstStyle/>
          <a:p>
            <a:pPr>
              <a:defRPr/>
            </a:pPr>
            <a:r>
              <a:rPr lang="en-US" smtClean="0"/>
              <a:t>September  2011</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28609960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itle 1"/>
          <p:cNvSpPr>
            <a:spLocks noGrp="1"/>
          </p:cNvSpPr>
          <p:nvPr>
            <p:ph type="title" idx="4294967295"/>
          </p:nvPr>
        </p:nvSpPr>
        <p:spPr>
          <a:xfrm>
            <a:off x="876300" y="596900"/>
            <a:ext cx="7464425" cy="609600"/>
          </a:xfrm>
        </p:spPr>
        <p:txBody>
          <a:bodyPr/>
          <a:lstStyle/>
          <a:p>
            <a:r>
              <a:rPr lang="en-US" dirty="0" smtClean="0">
                <a:ea typeface="ＭＳ Ｐゴシック" pitchFamily="-110" charset="-128"/>
              </a:rPr>
              <a:t>Smart Grid Cyber Security Strategy</a:t>
            </a:r>
          </a:p>
        </p:txBody>
      </p:sp>
      <p:sp>
        <p:nvSpPr>
          <p:cNvPr id="29700" name="Content Placeholder 2"/>
          <p:cNvSpPr>
            <a:spLocks noGrp="1"/>
          </p:cNvSpPr>
          <p:nvPr>
            <p:ph idx="4294967295"/>
          </p:nvPr>
        </p:nvSpPr>
        <p:spPr>
          <a:xfrm>
            <a:off x="685800" y="1219200"/>
            <a:ext cx="7812088" cy="5105400"/>
          </a:xfrm>
          <a:solidFill>
            <a:srgbClr val="FFFFFF"/>
          </a:solidFill>
        </p:spPr>
        <p:txBody>
          <a:bodyPr/>
          <a:lstStyle/>
          <a:p>
            <a:pPr eaLnBrk="1" hangingPunct="1"/>
            <a:r>
              <a:rPr lang="en-US" sz="2000" smtClean="0">
                <a:ea typeface="ＭＳ Ｐゴシック" pitchFamily="-110" charset="-128"/>
              </a:rPr>
              <a:t>Cyber Security Coordination Task Group (CSCTG) to develop a set of recommended cyber security requirements</a:t>
            </a:r>
          </a:p>
          <a:p>
            <a:pPr eaLnBrk="1" hangingPunct="1">
              <a:buFontTx/>
              <a:buNone/>
            </a:pPr>
            <a:r>
              <a:rPr lang="en-US" sz="2000" smtClean="0">
                <a:solidFill>
                  <a:srgbClr val="003399"/>
                </a:solidFill>
                <a:ea typeface="ＭＳ Ｐゴシック" pitchFamily="-110" charset="-128"/>
              </a:rPr>
              <a:t>	</a:t>
            </a:r>
            <a:r>
              <a:rPr lang="en-US" sz="2000" smtClean="0">
                <a:solidFill>
                  <a:srgbClr val="003399"/>
                </a:solidFill>
                <a:ea typeface="ＭＳ Ｐゴシック" pitchFamily="-110" charset="-128"/>
                <a:hlinkClick r:id="rId2"/>
              </a:rPr>
              <a:t>http://collaborate.nist.gov/twiki-sggrid/bin/view/SmartGrid/CyberSecurityCTG</a:t>
            </a:r>
            <a:endParaRPr lang="en-US" sz="2000" smtClean="0">
              <a:solidFill>
                <a:srgbClr val="003399"/>
              </a:solidFill>
              <a:ea typeface="ＭＳ Ｐゴシック" pitchFamily="-110" charset="-128"/>
            </a:endParaRPr>
          </a:p>
          <a:p>
            <a:pPr eaLnBrk="1" hangingPunct="1">
              <a:buFontTx/>
              <a:buNone/>
            </a:pPr>
            <a:endParaRPr lang="en-US" sz="2000" smtClean="0">
              <a:ea typeface="ＭＳ Ｐゴシック" pitchFamily="-110" charset="-128"/>
            </a:endParaRPr>
          </a:p>
          <a:p>
            <a:pPr eaLnBrk="1" hangingPunct="1"/>
            <a:r>
              <a:rPr lang="en-US" sz="2000" smtClean="0">
                <a:ea typeface="ＭＳ Ｐゴシック" pitchFamily="-110" charset="-128"/>
              </a:rPr>
              <a:t>Draft NIST Interagency Report (NISTIR) 7628, Smart Grid Cyber Security Strategy and Requirements</a:t>
            </a:r>
          </a:p>
          <a:p>
            <a:pPr lvl="1" eaLnBrk="1" hangingPunct="1"/>
            <a:r>
              <a:rPr lang="en-US" sz="1800" smtClean="0">
                <a:ea typeface="ＭＳ Ｐゴシック" pitchFamily="-110" charset="-128"/>
              </a:rPr>
              <a:t>Comments must be received on or before December 1, 2009</a:t>
            </a:r>
          </a:p>
          <a:p>
            <a:pPr lvl="1" eaLnBrk="1" hangingPunct="1"/>
            <a:r>
              <a:rPr lang="en-US" sz="1800" smtClean="0">
                <a:ea typeface="ＭＳ Ｐゴシック" pitchFamily="-110" charset="-128"/>
              </a:rPr>
              <a:t>How to provide comments: </a:t>
            </a:r>
          </a:p>
          <a:p>
            <a:pPr lvl="1" eaLnBrk="1" hangingPunct="1">
              <a:buFontTx/>
              <a:buNone/>
            </a:pPr>
            <a:r>
              <a:rPr lang="en-US" sz="1800" smtClean="0">
                <a:ea typeface="ＭＳ Ｐゴシック" pitchFamily="-110" charset="-128"/>
              </a:rPr>
              <a:t>http://edocket.access.gpo.gov/2009/E9-24430.htm</a:t>
            </a:r>
            <a:r>
              <a:rPr lang="en-US" smtClean="0">
                <a:ea typeface="ＭＳ Ｐゴシック" pitchFamily="-110" charset="-128"/>
              </a:rPr>
              <a:t> </a:t>
            </a:r>
          </a:p>
          <a:p>
            <a:pPr lvl="1" eaLnBrk="1" hangingPunct="1"/>
            <a:r>
              <a:rPr lang="en-US" smtClean="0">
                <a:ea typeface="ＭＳ Ｐゴシック" pitchFamily="-110" charset="-128"/>
              </a:rPr>
              <a:t>Final document planned for publication in March 2010.</a:t>
            </a:r>
          </a:p>
          <a:p>
            <a:pPr lvl="1" eaLnBrk="1" hangingPunct="1"/>
            <a:endParaRPr lang="en-US" smtClean="0">
              <a:ea typeface="ＭＳ Ｐゴシック" pitchFamily="-110" charset="-128"/>
            </a:endParaRPr>
          </a:p>
          <a:p>
            <a:pPr lvl="1" eaLnBrk="1" hangingPunct="1"/>
            <a:endParaRPr lang="en-US" smtClean="0">
              <a:ea typeface="ＭＳ Ｐゴシック" pitchFamily="-110" charset="-128"/>
            </a:endParaRPr>
          </a:p>
        </p:txBody>
      </p:sp>
      <p:sp>
        <p:nvSpPr>
          <p:cNvPr id="29701" name="Slide Number Placeholder 3"/>
          <p:cNvSpPr txBox="1">
            <a:spLocks noGrp="1"/>
          </p:cNvSpPr>
          <p:nvPr/>
        </p:nvSpPr>
        <p:spPr bwMode="auto">
          <a:xfrm>
            <a:off x="457200" y="6553200"/>
            <a:ext cx="8382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eaLnBrk="0" hangingPunct="0">
              <a:defRPr sz="2400">
                <a:solidFill>
                  <a:schemeClr val="tx1"/>
                </a:solidFill>
                <a:latin typeface="Arial" charset="0"/>
                <a:ea typeface="ＭＳ Ｐゴシック" pitchFamily="-110" charset="-128"/>
              </a:defRPr>
            </a:lvl1pPr>
            <a:lvl2pPr marL="742950" indent="-285750" defTabSz="457200" eaLnBrk="0" hangingPunct="0">
              <a:defRPr sz="2400">
                <a:solidFill>
                  <a:schemeClr val="tx1"/>
                </a:solidFill>
                <a:latin typeface="Arial" charset="0"/>
                <a:ea typeface="ＭＳ Ｐゴシック" pitchFamily="-110" charset="-128"/>
              </a:defRPr>
            </a:lvl2pPr>
            <a:lvl3pPr marL="1143000" indent="-228600" defTabSz="457200" eaLnBrk="0" hangingPunct="0">
              <a:defRPr sz="2400">
                <a:solidFill>
                  <a:schemeClr val="tx1"/>
                </a:solidFill>
                <a:latin typeface="Arial" charset="0"/>
                <a:ea typeface="ＭＳ Ｐゴシック" pitchFamily="-110" charset="-128"/>
              </a:defRPr>
            </a:lvl3pPr>
            <a:lvl4pPr marL="1600200" indent="-228600" defTabSz="457200" eaLnBrk="0" hangingPunct="0">
              <a:defRPr sz="2400">
                <a:solidFill>
                  <a:schemeClr val="tx1"/>
                </a:solidFill>
                <a:latin typeface="Arial" charset="0"/>
                <a:ea typeface="ＭＳ Ｐゴシック" pitchFamily="-110" charset="-128"/>
              </a:defRPr>
            </a:lvl4pPr>
            <a:lvl5pPr marL="2057400" indent="-228600" defTabSz="457200" eaLnBrk="0" hangingPunct="0">
              <a:defRPr sz="2400">
                <a:solidFill>
                  <a:schemeClr val="tx1"/>
                </a:solidFill>
                <a:latin typeface="Arial" charset="0"/>
                <a:ea typeface="ＭＳ Ｐゴシック" pitchFamily="-110" charset="-128"/>
              </a:defRPr>
            </a:lvl5pPr>
            <a:lvl6pPr marL="2514600" indent="-228600" defTabSz="457200" eaLnBrk="0" fontAlgn="base" hangingPunct="0">
              <a:spcBef>
                <a:spcPct val="0"/>
              </a:spcBef>
              <a:spcAft>
                <a:spcPct val="0"/>
              </a:spcAft>
              <a:defRPr sz="2400">
                <a:solidFill>
                  <a:schemeClr val="tx1"/>
                </a:solidFill>
                <a:latin typeface="Arial" charset="0"/>
                <a:ea typeface="ＭＳ Ｐゴシック" pitchFamily="-110" charset="-128"/>
              </a:defRPr>
            </a:lvl6pPr>
            <a:lvl7pPr marL="2971800" indent="-228600" defTabSz="457200" eaLnBrk="0" fontAlgn="base" hangingPunct="0">
              <a:spcBef>
                <a:spcPct val="0"/>
              </a:spcBef>
              <a:spcAft>
                <a:spcPct val="0"/>
              </a:spcAft>
              <a:defRPr sz="2400">
                <a:solidFill>
                  <a:schemeClr val="tx1"/>
                </a:solidFill>
                <a:latin typeface="Arial" charset="0"/>
                <a:ea typeface="ＭＳ Ｐゴシック" pitchFamily="-110" charset="-128"/>
              </a:defRPr>
            </a:lvl7pPr>
            <a:lvl8pPr marL="3429000" indent="-228600" defTabSz="457200" eaLnBrk="0" fontAlgn="base" hangingPunct="0">
              <a:spcBef>
                <a:spcPct val="0"/>
              </a:spcBef>
              <a:spcAft>
                <a:spcPct val="0"/>
              </a:spcAft>
              <a:defRPr sz="2400">
                <a:solidFill>
                  <a:schemeClr val="tx1"/>
                </a:solidFill>
                <a:latin typeface="Arial" charset="0"/>
                <a:ea typeface="ＭＳ Ｐゴシック" pitchFamily="-110" charset="-128"/>
              </a:defRPr>
            </a:lvl8pPr>
            <a:lvl9pPr marL="3886200" indent="-228600" defTabSz="457200" eaLnBrk="0" fontAlgn="base" hangingPunct="0">
              <a:spcBef>
                <a:spcPct val="0"/>
              </a:spcBef>
              <a:spcAft>
                <a:spcPct val="0"/>
              </a:spcAft>
              <a:defRPr sz="2400">
                <a:solidFill>
                  <a:schemeClr val="tx1"/>
                </a:solidFill>
                <a:latin typeface="Arial" charset="0"/>
                <a:ea typeface="ＭＳ Ｐゴシック" pitchFamily="-110" charset="-128"/>
              </a:defRPr>
            </a:lvl9pPr>
          </a:lstStyle>
          <a:p>
            <a:pPr eaLnBrk="1" hangingPunct="1"/>
            <a:endParaRPr lang="en-US" sz="1200">
              <a:solidFill>
                <a:srgbClr val="898989"/>
              </a:solidFill>
              <a:latin typeface="Calibri" pitchFamily="-110" charset="0"/>
            </a:endParaRPr>
          </a:p>
        </p:txBody>
      </p:sp>
      <p:sp>
        <p:nvSpPr>
          <p:cNvPr id="2" name="Slide Number Placeholder 1"/>
          <p:cNvSpPr>
            <a:spLocks noGrp="1"/>
          </p:cNvSpPr>
          <p:nvPr>
            <p:ph type="sldNum" sz="quarter" idx="12"/>
          </p:nvPr>
        </p:nvSpPr>
        <p:spPr/>
        <p:txBody>
          <a:bodyPr/>
          <a:lstStyle/>
          <a:p>
            <a:pPr>
              <a:defRPr/>
            </a:pPr>
            <a:fld id="{03E99BD6-2F0F-4689-84B3-0E79C6BE7DC4}" type="slidenum">
              <a:rPr lang="en-US" smtClean="0"/>
              <a:pPr>
                <a:defRPr/>
              </a:pPr>
              <a:t>42</a:t>
            </a:fld>
            <a:endParaRPr lang="en-US"/>
          </a:p>
        </p:txBody>
      </p:sp>
      <p:sp>
        <p:nvSpPr>
          <p:cNvPr id="3" name="Date Placeholder 2"/>
          <p:cNvSpPr>
            <a:spLocks noGrp="1"/>
          </p:cNvSpPr>
          <p:nvPr>
            <p:ph type="dt" sz="half" idx="10"/>
          </p:nvPr>
        </p:nvSpPr>
        <p:spPr/>
        <p:txBody>
          <a:bodyPr/>
          <a:lstStyle/>
          <a:p>
            <a:pPr>
              <a:defRPr/>
            </a:pPr>
            <a:r>
              <a:rPr lang="en-US" smtClean="0"/>
              <a:t>September  2011</a:t>
            </a:r>
            <a:endParaRPr lang="en-US"/>
          </a:p>
        </p:txBody>
      </p:sp>
      <p:sp>
        <p:nvSpPr>
          <p:cNvPr id="4" name="Footer Placeholder 3"/>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263381093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Title 1"/>
          <p:cNvSpPr>
            <a:spLocks noGrp="1"/>
          </p:cNvSpPr>
          <p:nvPr>
            <p:ph type="title"/>
          </p:nvPr>
        </p:nvSpPr>
        <p:spPr>
          <a:xfrm>
            <a:off x="685800" y="685800"/>
            <a:ext cx="7772400" cy="533400"/>
          </a:xfrm>
        </p:spPr>
        <p:txBody>
          <a:bodyPr/>
          <a:lstStyle/>
          <a:p>
            <a:pPr eaLnBrk="1" hangingPunct="1"/>
            <a:r>
              <a:rPr lang="en-US" b="1" dirty="0" smtClean="0">
                <a:solidFill>
                  <a:schemeClr val="tx1"/>
                </a:solidFill>
                <a:ea typeface="ＭＳ Ｐゴシック" pitchFamily="-110" charset="-128"/>
                <a:cs typeface="Arial" charset="0"/>
              </a:rPr>
              <a:t>Cyber Security Working Group</a:t>
            </a:r>
          </a:p>
        </p:txBody>
      </p:sp>
      <p:sp>
        <p:nvSpPr>
          <p:cNvPr id="52228" name="Content Placeholder 2"/>
          <p:cNvSpPr>
            <a:spLocks noGrp="1"/>
          </p:cNvSpPr>
          <p:nvPr>
            <p:ph idx="1"/>
          </p:nvPr>
        </p:nvSpPr>
        <p:spPr>
          <a:xfrm>
            <a:off x="390525" y="1165225"/>
            <a:ext cx="6010275" cy="5540375"/>
          </a:xfrm>
        </p:spPr>
        <p:txBody>
          <a:bodyPr/>
          <a:lstStyle/>
          <a:p>
            <a:pPr eaLnBrk="1" hangingPunct="1"/>
            <a:r>
              <a:rPr lang="en-US" smtClean="0">
                <a:ea typeface="ＭＳ Ｐゴシック" pitchFamily="-110" charset="-128"/>
                <a:cs typeface="Arial" charset="0"/>
              </a:rPr>
              <a:t>Building cyber security in from the start has been a paramount concern</a:t>
            </a:r>
          </a:p>
          <a:p>
            <a:pPr eaLnBrk="1" hangingPunct="1"/>
            <a:r>
              <a:rPr lang="en-US" smtClean="0">
                <a:ea typeface="ＭＳ Ｐゴシック" pitchFamily="-110" charset="-128"/>
                <a:cs typeface="Arial" charset="0"/>
              </a:rPr>
              <a:t>Permanent Working Group</a:t>
            </a:r>
          </a:p>
          <a:p>
            <a:pPr lvl="1" eaLnBrk="1" hangingPunct="1"/>
            <a:r>
              <a:rPr lang="en-US" smtClean="0">
                <a:ea typeface="ＭＳ Ｐゴシック" pitchFamily="-110" charset="-128"/>
                <a:cs typeface="Arial" charset="0"/>
              </a:rPr>
              <a:t>Over 460 public and private sector participants</a:t>
            </a:r>
          </a:p>
          <a:p>
            <a:pPr eaLnBrk="1" hangingPunct="1"/>
            <a:r>
              <a:rPr lang="en-US" smtClean="0">
                <a:ea typeface="ＭＳ Ｐゴシック" pitchFamily="-110" charset="-128"/>
                <a:cs typeface="Arial" charset="0"/>
              </a:rPr>
              <a:t>August 2010 NIST publishes: </a:t>
            </a:r>
            <a:r>
              <a:rPr lang="en-US" i="1" smtClean="0">
                <a:ea typeface="ＭＳ Ｐゴシック" pitchFamily="-110" charset="-128"/>
                <a:cs typeface="Arial" charset="0"/>
              </a:rPr>
              <a:t>Guidelines for Smart Grid Cyber Security</a:t>
            </a:r>
          </a:p>
          <a:p>
            <a:pPr lvl="1" eaLnBrk="1" hangingPunct="1"/>
            <a:r>
              <a:rPr lang="en-US" smtClean="0">
                <a:ea typeface="ＭＳ Ｐゴシック" pitchFamily="-110" charset="-128"/>
                <a:cs typeface="Arial" charset="0"/>
              </a:rPr>
              <a:t>Reflects Comments on Sept 2009 and Feb 2010 Draft </a:t>
            </a:r>
            <a:r>
              <a:rPr lang="en-US" i="1" smtClean="0">
                <a:ea typeface="ＭＳ Ｐゴシック" pitchFamily="-110" charset="-128"/>
                <a:cs typeface="Arial" charset="0"/>
              </a:rPr>
              <a:t>Smart Grid Cyber Security Strategy and Requirements</a:t>
            </a:r>
          </a:p>
          <a:p>
            <a:pPr eaLnBrk="1" hangingPunct="1"/>
            <a:r>
              <a:rPr lang="en-US" smtClean="0">
                <a:ea typeface="ＭＳ Ｐゴシック" pitchFamily="-110" charset="-128"/>
                <a:cs typeface="Arial" charset="0"/>
              </a:rPr>
              <a:t>Guideline includes: </a:t>
            </a:r>
          </a:p>
          <a:p>
            <a:pPr lvl="1" eaLnBrk="1" hangingPunct="1"/>
            <a:r>
              <a:rPr lang="en-US" smtClean="0">
                <a:ea typeface="ＭＳ Ｐゴシック" pitchFamily="-110" charset="-128"/>
                <a:cs typeface="Arial" charset="0"/>
              </a:rPr>
              <a:t>Risk assessment guidance for implementers</a:t>
            </a:r>
          </a:p>
          <a:p>
            <a:pPr lvl="1" eaLnBrk="1" hangingPunct="1"/>
            <a:r>
              <a:rPr lang="en-US" smtClean="0">
                <a:ea typeface="ＭＳ Ｐゴシック" pitchFamily="-110" charset="-128"/>
                <a:cs typeface="Arial" charset="0"/>
              </a:rPr>
              <a:t>Recommended security requirements</a:t>
            </a:r>
          </a:p>
          <a:p>
            <a:pPr lvl="1" eaLnBrk="1" hangingPunct="1"/>
            <a:r>
              <a:rPr lang="en-US" smtClean="0">
                <a:ea typeface="ＭＳ Ｐゴシック" pitchFamily="-110" charset="-128"/>
                <a:cs typeface="Arial" charset="0"/>
              </a:rPr>
              <a:t>Privacy recommendations</a:t>
            </a:r>
          </a:p>
        </p:txBody>
      </p:sp>
      <p:pic>
        <p:nvPicPr>
          <p:cNvPr id="52229"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37313" y="1219200"/>
            <a:ext cx="2228850" cy="2895600"/>
          </a:xfrm>
          <a:prstGeom prst="rect">
            <a:avLst/>
          </a:prstGeom>
          <a:noFill/>
          <a:ln w="9525">
            <a:solidFill>
              <a:srgbClr val="000066"/>
            </a:solidFill>
            <a:miter lim="800000"/>
            <a:headEnd/>
            <a:tailEnd/>
          </a:ln>
          <a:extLst>
            <a:ext uri="{909E8E84-426E-40DD-AFC4-6F175D3DCCD1}">
              <a14:hiddenFill xmlns:a14="http://schemas.microsoft.com/office/drawing/2010/main">
                <a:solidFill>
                  <a:srgbClr val="FFFFFF"/>
                </a:solidFill>
              </a14:hiddenFill>
            </a:ext>
          </a:extLst>
        </p:spPr>
      </p:pic>
      <p:pic>
        <p:nvPicPr>
          <p:cNvPr id="52230" name="Picture 3" descr="C:\Current Projects\NIST Phase II\Communications\SGIP_Logo_Gif.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9075" y="228600"/>
            <a:ext cx="1228725"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1BDB2D5B-B71A-4C39-83A1-64E4CA32E607}" type="slidenum">
              <a:rPr lang="en-US" smtClean="0"/>
              <a:pPr>
                <a:defRPr/>
              </a:pPr>
              <a:t>43</a:t>
            </a:fld>
            <a:endParaRPr lang="en-US"/>
          </a:p>
        </p:txBody>
      </p:sp>
      <p:sp>
        <p:nvSpPr>
          <p:cNvPr id="3" name="Date Placeholder 2"/>
          <p:cNvSpPr>
            <a:spLocks noGrp="1"/>
          </p:cNvSpPr>
          <p:nvPr>
            <p:ph type="dt" sz="half" idx="10"/>
          </p:nvPr>
        </p:nvSpPr>
        <p:spPr/>
        <p:txBody>
          <a:bodyPr/>
          <a:lstStyle/>
          <a:p>
            <a:pPr>
              <a:defRPr/>
            </a:pPr>
            <a:r>
              <a:rPr lang="en-US" smtClean="0"/>
              <a:t>September  2011</a:t>
            </a:r>
            <a:endParaRPr lang="en-US" dirty="0"/>
          </a:p>
        </p:txBody>
      </p:sp>
      <p:sp>
        <p:nvSpPr>
          <p:cNvPr id="4" name="Footer Placeholder 3"/>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424030268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BDB2D5B-B71A-4C39-83A1-64E4CA32E607}" type="slidenum">
              <a:rPr lang="en-US" smtClean="0"/>
              <a:pPr>
                <a:defRPr/>
              </a:pPr>
              <a:t>44</a:t>
            </a:fld>
            <a:endParaRPr lang="en-US"/>
          </a:p>
        </p:txBody>
      </p:sp>
      <p:sp>
        <p:nvSpPr>
          <p:cNvPr id="5" name="Rectangle 4"/>
          <p:cNvSpPr/>
          <p:nvPr/>
        </p:nvSpPr>
        <p:spPr>
          <a:xfrm>
            <a:off x="2285999" y="1943100"/>
            <a:ext cx="4301177" cy="3416320"/>
          </a:xfrm>
          <a:prstGeom prst="rect">
            <a:avLst/>
          </a:prstGeom>
          <a:noFill/>
        </p:spPr>
        <p:txBody>
          <a:bodyPr wrap="non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NIST SGIP </a:t>
            </a:r>
          </a:p>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Publications</a:t>
            </a:r>
          </a:p>
          <a:p>
            <a:pPr algn="ctr"/>
            <a:r>
              <a:rPr lang="en-US" sz="5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&amp;</a:t>
            </a:r>
          </a:p>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References</a:t>
            </a:r>
            <a:endParaRPr lang="en-US"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2" name="Date Placeholder 1"/>
          <p:cNvSpPr>
            <a:spLocks noGrp="1"/>
          </p:cNvSpPr>
          <p:nvPr>
            <p:ph type="dt" sz="half" idx="10"/>
          </p:nvPr>
        </p:nvSpPr>
        <p:spPr/>
        <p:txBody>
          <a:bodyPr/>
          <a:lstStyle/>
          <a:p>
            <a:pPr>
              <a:defRPr/>
            </a:pPr>
            <a:r>
              <a:rPr lang="en-US" smtClean="0"/>
              <a:t>September  2011</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32778451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08000"/>
          </a:xfrm>
        </p:spPr>
        <p:txBody>
          <a:bodyPr/>
          <a:lstStyle/>
          <a:p>
            <a:r>
              <a:rPr lang="en-US" dirty="0" smtClean="0"/>
              <a:t>Key SGIP Publications</a:t>
            </a:r>
            <a:endParaRPr lang="en-US" dirty="0"/>
          </a:p>
        </p:txBody>
      </p:sp>
      <p:sp>
        <p:nvSpPr>
          <p:cNvPr id="3" name="Content Placeholder 2"/>
          <p:cNvSpPr>
            <a:spLocks noGrp="1"/>
          </p:cNvSpPr>
          <p:nvPr>
            <p:ph idx="1"/>
          </p:nvPr>
        </p:nvSpPr>
        <p:spPr>
          <a:xfrm>
            <a:off x="381000" y="1066800"/>
            <a:ext cx="8534400" cy="5562600"/>
          </a:xfrm>
        </p:spPr>
        <p:txBody>
          <a:bodyPr/>
          <a:lstStyle/>
          <a:p>
            <a:r>
              <a:rPr lang="en-US" sz="2000" dirty="0" smtClean="0">
                <a:solidFill>
                  <a:schemeClr val="tx2"/>
                </a:solidFill>
                <a:hlinkClick r:id="rId2"/>
              </a:rPr>
              <a:t>Smart Grid Interoperability Panel Catalog of Standards</a:t>
            </a:r>
            <a:endParaRPr lang="en-US" sz="2000" dirty="0" smtClean="0">
              <a:solidFill>
                <a:schemeClr val="tx2"/>
              </a:solidFill>
            </a:endParaRPr>
          </a:p>
          <a:p>
            <a:r>
              <a:rPr lang="en-US" sz="2000" dirty="0" smtClean="0">
                <a:solidFill>
                  <a:schemeClr val="tx2"/>
                </a:solidFill>
                <a:hlinkClick r:id="rId3"/>
              </a:rPr>
              <a:t>NIST-identified Standards for Consideration by Regulators, Release 1.0</a:t>
            </a:r>
            <a:endParaRPr lang="en-US" sz="2000" dirty="0" smtClean="0">
              <a:solidFill>
                <a:schemeClr val="tx2"/>
              </a:solidFill>
            </a:endParaRPr>
          </a:p>
          <a:p>
            <a:r>
              <a:rPr lang="en-US" sz="2000" dirty="0" smtClean="0">
                <a:solidFill>
                  <a:schemeClr val="tx2"/>
                </a:solidFill>
                <a:hlinkClick r:id="rId4"/>
              </a:rPr>
              <a:t>GAO Report 11-117:Electricity Grid Modernization</a:t>
            </a:r>
            <a:endParaRPr lang="en-US" sz="2000" dirty="0" smtClean="0">
              <a:solidFill>
                <a:schemeClr val="tx2"/>
              </a:solidFill>
            </a:endParaRPr>
          </a:p>
          <a:p>
            <a:r>
              <a:rPr lang="en-US" sz="2000" dirty="0" smtClean="0">
                <a:solidFill>
                  <a:schemeClr val="tx2"/>
                </a:solidFill>
                <a:hlinkClick r:id="rId5" action="ppaction://hlinkfile"/>
              </a:rPr>
              <a:t>NISTIR 7628 Guidelines for Smart Grid Cyber Security (3 vols.)</a:t>
            </a:r>
            <a:endParaRPr lang="en-US" sz="2000" dirty="0" smtClean="0">
              <a:solidFill>
                <a:schemeClr val="tx2"/>
              </a:solidFill>
            </a:endParaRPr>
          </a:p>
          <a:p>
            <a:r>
              <a:rPr lang="en-US" sz="1200" dirty="0">
                <a:solidFill>
                  <a:schemeClr val="tx2"/>
                </a:solidFill>
                <a:hlinkClick r:id="rId6"/>
              </a:rPr>
              <a:t>http://</a:t>
            </a:r>
            <a:r>
              <a:rPr lang="en-US" sz="1200" dirty="0" smtClean="0">
                <a:solidFill>
                  <a:schemeClr val="tx2"/>
                </a:solidFill>
                <a:hlinkClick r:id="rId6"/>
              </a:rPr>
              <a:t>csrc.nist.gov/publications/nistir/ir7628/nistir-7628_vol1.pdf</a:t>
            </a:r>
            <a:endParaRPr lang="en-US" sz="1200" dirty="0" smtClean="0">
              <a:solidFill>
                <a:schemeClr val="tx2"/>
              </a:solidFill>
            </a:endParaRPr>
          </a:p>
          <a:p>
            <a:r>
              <a:rPr lang="en-US" sz="1200" dirty="0">
                <a:solidFill>
                  <a:schemeClr val="tx2"/>
                </a:solidFill>
                <a:hlinkClick r:id="rId7"/>
              </a:rPr>
              <a:t>http://</a:t>
            </a:r>
            <a:r>
              <a:rPr lang="en-US" sz="1200" dirty="0" smtClean="0">
                <a:solidFill>
                  <a:schemeClr val="tx2"/>
                </a:solidFill>
                <a:hlinkClick r:id="rId7"/>
              </a:rPr>
              <a:t>csrc.nist.gov/publications/nistir/ir7628/nistir-7628_vol2.pdf</a:t>
            </a:r>
            <a:endParaRPr lang="en-US" sz="1200" dirty="0" smtClean="0">
              <a:solidFill>
                <a:schemeClr val="tx2"/>
              </a:solidFill>
            </a:endParaRPr>
          </a:p>
          <a:p>
            <a:r>
              <a:rPr lang="en-US" sz="1200" dirty="0">
                <a:solidFill>
                  <a:schemeClr val="tx2"/>
                </a:solidFill>
                <a:hlinkClick r:id="rId8"/>
              </a:rPr>
              <a:t>http://</a:t>
            </a:r>
            <a:r>
              <a:rPr lang="en-US" sz="1200" dirty="0" smtClean="0">
                <a:solidFill>
                  <a:schemeClr val="tx2"/>
                </a:solidFill>
                <a:hlinkClick r:id="rId8"/>
              </a:rPr>
              <a:t>csrc.nist.gov/publications/nistir/ir7628/nistir-7628_vol3.pdf</a:t>
            </a:r>
            <a:endParaRPr lang="en-US" sz="1200" dirty="0" smtClean="0">
              <a:solidFill>
                <a:schemeClr val="tx2"/>
              </a:solidFill>
            </a:endParaRPr>
          </a:p>
          <a:p>
            <a:endParaRPr lang="en-US" sz="1200" dirty="0">
              <a:solidFill>
                <a:schemeClr val="tx2"/>
              </a:solidFill>
            </a:endParaRPr>
          </a:p>
          <a:p>
            <a:r>
              <a:rPr lang="en-US" sz="2000" dirty="0" smtClean="0">
                <a:solidFill>
                  <a:schemeClr val="tx2"/>
                </a:solidFill>
                <a:hlinkClick r:id="rId9" action="ppaction://hlinkfile"/>
              </a:rPr>
              <a:t>NIST Framework and Roadmap for Smart Grid Interoperability Standards, Release 1.0 </a:t>
            </a:r>
            <a:endParaRPr lang="en-US" sz="2000" dirty="0" smtClean="0">
              <a:solidFill>
                <a:schemeClr val="tx2"/>
              </a:solidFill>
            </a:endParaRPr>
          </a:p>
          <a:p>
            <a:r>
              <a:rPr lang="en-US" sz="1200" dirty="0" smtClean="0">
                <a:solidFill>
                  <a:schemeClr val="tx2"/>
                </a:solidFill>
                <a:hlinkClick r:id="rId10"/>
              </a:rPr>
              <a:t>http</a:t>
            </a:r>
            <a:r>
              <a:rPr lang="en-US" sz="1200" dirty="0">
                <a:solidFill>
                  <a:schemeClr val="tx2"/>
                </a:solidFill>
                <a:hlinkClick r:id="rId10"/>
              </a:rPr>
              <a:t>://</a:t>
            </a:r>
            <a:r>
              <a:rPr lang="en-US" sz="1200" dirty="0" smtClean="0">
                <a:solidFill>
                  <a:schemeClr val="tx2"/>
                </a:solidFill>
                <a:hlinkClick r:id="rId10"/>
              </a:rPr>
              <a:t>collaborate.nist.gov/twiki-sggrid/pub/SmartGrid/IKBFramework/NISTFrameworkAndRoadmapForSmartGridInteroperability_Release1final.pdf</a:t>
            </a:r>
            <a:endParaRPr lang="en-US" sz="1200" dirty="0" smtClean="0">
              <a:solidFill>
                <a:schemeClr val="tx2"/>
              </a:solidFill>
            </a:endParaRPr>
          </a:p>
          <a:p>
            <a:endParaRPr lang="en-US" sz="1200" dirty="0" smtClean="0">
              <a:solidFill>
                <a:schemeClr val="tx2"/>
              </a:solidFill>
            </a:endParaRPr>
          </a:p>
          <a:p>
            <a:r>
              <a:rPr lang="en-US" sz="2000" u="sng" dirty="0" smtClean="0">
                <a:solidFill>
                  <a:schemeClr val="tx2"/>
                </a:solidFill>
              </a:rPr>
              <a:t>NIST </a:t>
            </a:r>
            <a:r>
              <a:rPr lang="en-US" sz="2000" u="sng" dirty="0">
                <a:solidFill>
                  <a:schemeClr val="tx2"/>
                </a:solidFill>
              </a:rPr>
              <a:t>Framework and Roadmap for Smart Grid Interoperability Standards, Release </a:t>
            </a:r>
            <a:r>
              <a:rPr lang="en-US" sz="2000" u="sng" dirty="0" smtClean="0">
                <a:solidFill>
                  <a:schemeClr val="tx2"/>
                </a:solidFill>
              </a:rPr>
              <a:t>2.0  (204 pages)</a:t>
            </a:r>
            <a:endParaRPr lang="en-US" sz="1200" dirty="0" smtClean="0">
              <a:solidFill>
                <a:schemeClr val="tx2"/>
              </a:solidFill>
              <a:hlinkClick r:id="rId11"/>
            </a:endParaRPr>
          </a:p>
          <a:p>
            <a:r>
              <a:rPr lang="en-US" sz="1200" u="sng" dirty="0" smtClean="0">
                <a:solidFill>
                  <a:schemeClr val="tx2"/>
                </a:solidFill>
                <a:hlinkClick r:id="rId11"/>
              </a:rPr>
              <a:t>http://collaborate.nist.gov/twiki-sggrid/pub/SmartGrid/IKBFramework/Draft_NIST_Framework_Release_2-0_7-11-2011_clean.docx</a:t>
            </a:r>
            <a:endParaRPr lang="en-US" sz="1200" u="sng" dirty="0" smtClean="0">
              <a:solidFill>
                <a:schemeClr val="tx2"/>
              </a:solidFill>
            </a:endParaRPr>
          </a:p>
          <a:p>
            <a:endParaRPr lang="en-US" sz="1200" dirty="0" smtClean="0">
              <a:solidFill>
                <a:schemeClr val="tx2"/>
              </a:solidFill>
            </a:endParaRPr>
          </a:p>
          <a:p>
            <a:r>
              <a:rPr lang="en-US" sz="2000" dirty="0" smtClean="0">
                <a:solidFill>
                  <a:schemeClr val="tx2"/>
                </a:solidFill>
                <a:hlinkClick r:id="rId12"/>
              </a:rPr>
              <a:t>Charter for the Smart Grid Advisory Committee</a:t>
            </a:r>
            <a:endParaRPr lang="en-US" sz="2000" dirty="0" smtClean="0">
              <a:solidFill>
                <a:schemeClr val="tx2"/>
              </a:solidFill>
            </a:endParaRPr>
          </a:p>
          <a:p>
            <a:endParaRPr lang="en-US" dirty="0">
              <a:solidFill>
                <a:schemeClr val="tx2"/>
              </a:solidFill>
            </a:endParaRPr>
          </a:p>
          <a:p>
            <a:endParaRPr lang="en-US" dirty="0">
              <a:solidFill>
                <a:schemeClr val="tx2"/>
              </a:solidFill>
            </a:endParaRPr>
          </a:p>
        </p:txBody>
      </p:sp>
      <p:sp>
        <p:nvSpPr>
          <p:cNvPr id="4" name="Slide Number Placeholder 3"/>
          <p:cNvSpPr>
            <a:spLocks noGrp="1"/>
          </p:cNvSpPr>
          <p:nvPr>
            <p:ph type="sldNum" sz="quarter" idx="12"/>
          </p:nvPr>
        </p:nvSpPr>
        <p:spPr/>
        <p:txBody>
          <a:bodyPr/>
          <a:lstStyle/>
          <a:p>
            <a:pPr>
              <a:defRPr/>
            </a:pPr>
            <a:fld id="{1BDB2D5B-B71A-4C39-83A1-64E4CA32E607}" type="slidenum">
              <a:rPr lang="en-US" smtClean="0"/>
              <a:pPr>
                <a:defRPr/>
              </a:pPr>
              <a:t>45</a:t>
            </a:fld>
            <a:endParaRPr lang="en-US" dirty="0"/>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21690197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685800" y="685800"/>
            <a:ext cx="7772400" cy="495300"/>
          </a:xfrm>
        </p:spPr>
        <p:txBody>
          <a:bodyPr/>
          <a:lstStyle/>
          <a:p>
            <a:r>
              <a:rPr lang="en-US" dirty="0" smtClean="0">
                <a:ea typeface="ＭＳ Ｐゴシック" pitchFamily="-110" charset="-128"/>
              </a:rPr>
              <a:t>Sources</a:t>
            </a:r>
          </a:p>
        </p:txBody>
      </p:sp>
      <p:sp>
        <p:nvSpPr>
          <p:cNvPr id="34819" name="Content Placeholder 2"/>
          <p:cNvSpPr>
            <a:spLocks noGrp="1"/>
          </p:cNvSpPr>
          <p:nvPr>
            <p:ph idx="1"/>
          </p:nvPr>
        </p:nvSpPr>
        <p:spPr>
          <a:xfrm>
            <a:off x="685800" y="1143000"/>
            <a:ext cx="7924800" cy="5105400"/>
          </a:xfrm>
        </p:spPr>
        <p:txBody>
          <a:bodyPr/>
          <a:lstStyle/>
          <a:p>
            <a:r>
              <a:rPr lang="en-US" dirty="0" smtClean="0">
                <a:ea typeface="ＭＳ Ｐゴシック" pitchFamily="-110" charset="-128"/>
              </a:rPr>
              <a:t>NIST Smart Grid web site</a:t>
            </a:r>
          </a:p>
          <a:p>
            <a:pPr lvl="1">
              <a:buFontTx/>
              <a:buNone/>
            </a:pPr>
            <a:r>
              <a:rPr lang="en-US" dirty="0" smtClean="0">
                <a:ea typeface="ＭＳ Ｐゴシック" pitchFamily="-110" charset="-128"/>
                <a:hlinkClick r:id="rId2"/>
              </a:rPr>
              <a:t>http://www.nist.gov/smartgrid/</a:t>
            </a:r>
            <a:endParaRPr lang="en-US" dirty="0" smtClean="0">
              <a:ea typeface="ＭＳ Ｐゴシック" pitchFamily="-110" charset="-128"/>
            </a:endParaRPr>
          </a:p>
          <a:p>
            <a:endParaRPr lang="en-US" dirty="0" smtClean="0">
              <a:ea typeface="ＭＳ Ｐゴシック" pitchFamily="-110" charset="-128"/>
            </a:endParaRPr>
          </a:p>
          <a:p>
            <a:r>
              <a:rPr lang="en-US" dirty="0" smtClean="0">
                <a:ea typeface="ＭＳ Ｐゴシック" pitchFamily="-110" charset="-128"/>
              </a:rPr>
              <a:t>NIST Smart Grid </a:t>
            </a:r>
            <a:r>
              <a:rPr lang="en-US" dirty="0" err="1" smtClean="0">
                <a:ea typeface="ＭＳ Ｐゴシック" pitchFamily="-110" charset="-128"/>
              </a:rPr>
              <a:t>Twiki</a:t>
            </a:r>
            <a:endParaRPr lang="en-US" dirty="0" smtClean="0">
              <a:ea typeface="ＭＳ Ｐゴシック" pitchFamily="-110" charset="-128"/>
            </a:endParaRPr>
          </a:p>
          <a:p>
            <a:pPr lvl="1">
              <a:buFontTx/>
              <a:buNone/>
            </a:pPr>
            <a:r>
              <a:rPr lang="en-US" dirty="0" smtClean="0">
                <a:ea typeface="ＭＳ Ｐゴシック" pitchFamily="-110" charset="-128"/>
                <a:hlinkClick r:id="rId3"/>
              </a:rPr>
              <a:t>http://collaborate.nist.gov/twiki-sggrid/bin/view/SmartGrid/WebHome</a:t>
            </a:r>
            <a:endParaRPr lang="en-US" dirty="0" smtClean="0">
              <a:ea typeface="ＭＳ Ｐゴシック" pitchFamily="-110" charset="-128"/>
            </a:endParaRPr>
          </a:p>
          <a:p>
            <a:endParaRPr lang="en-US" dirty="0" smtClean="0">
              <a:ea typeface="ＭＳ Ｐゴシック" pitchFamily="-110" charset="-128"/>
            </a:endParaRPr>
          </a:p>
          <a:p>
            <a:r>
              <a:rPr lang="en-US" dirty="0" smtClean="0">
                <a:ea typeface="ＭＳ Ｐゴシック" pitchFamily="-110" charset="-128"/>
              </a:rPr>
              <a:t>IP Priority Action Plan</a:t>
            </a:r>
          </a:p>
          <a:p>
            <a:pPr lvl="1">
              <a:buFontTx/>
              <a:buNone/>
            </a:pPr>
            <a:r>
              <a:rPr lang="en-US" dirty="0" smtClean="0">
                <a:ea typeface="ＭＳ Ｐゴシック" pitchFamily="-110" charset="-128"/>
                <a:hlinkClick r:id="rId4"/>
              </a:rPr>
              <a:t>http://collaborate.nist.gov/twiki-sggrid/bin/view/SmartGrid/PAP01InternetProfile</a:t>
            </a:r>
            <a:r>
              <a:rPr lang="en-US" dirty="0" smtClean="0">
                <a:ea typeface="ＭＳ Ｐゴシック" pitchFamily="-110" charset="-128"/>
              </a:rPr>
              <a:t>	</a:t>
            </a:r>
          </a:p>
          <a:p>
            <a:pPr>
              <a:buFontTx/>
              <a:buNone/>
            </a:pPr>
            <a:endParaRPr lang="en-US" dirty="0" smtClean="0">
              <a:ea typeface="ＭＳ Ｐゴシック" pitchFamily="-110" charset="-128"/>
            </a:endParaRPr>
          </a:p>
          <a:p>
            <a:r>
              <a:rPr lang="en-US" dirty="0" smtClean="0">
                <a:ea typeface="ＭＳ Ｐゴシック" pitchFamily="-110" charset="-128"/>
              </a:rPr>
              <a:t>Wireless Priority Action Plan</a:t>
            </a:r>
          </a:p>
          <a:p>
            <a:pPr lvl="1">
              <a:buFontTx/>
              <a:buNone/>
            </a:pPr>
            <a:r>
              <a:rPr lang="en-US" dirty="0" smtClean="0">
                <a:ea typeface="ＭＳ Ｐゴシック" pitchFamily="-110" charset="-128"/>
                <a:hlinkClick r:id="rId5"/>
              </a:rPr>
              <a:t>http://collaborate.nist.gov/twiki-sggrid/bin/view/SmartGrid/PAP02Wireless</a:t>
            </a:r>
            <a:endParaRPr lang="en-US" dirty="0" smtClean="0">
              <a:ea typeface="ＭＳ Ｐゴシック" pitchFamily="-110" charset="-128"/>
            </a:endParaRPr>
          </a:p>
          <a:p>
            <a:pPr lvl="1"/>
            <a:endParaRPr lang="en-US" dirty="0" smtClean="0">
              <a:ea typeface="ＭＳ Ｐゴシック" pitchFamily="-110" charset="-128"/>
            </a:endParaRPr>
          </a:p>
        </p:txBody>
      </p:sp>
      <p:sp>
        <p:nvSpPr>
          <p:cNvPr id="3482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110" charset="-128"/>
              </a:defRPr>
            </a:lvl1pPr>
            <a:lvl2pPr marL="742950" indent="-285750" eaLnBrk="0" hangingPunct="0">
              <a:defRPr sz="2400">
                <a:solidFill>
                  <a:schemeClr val="tx1"/>
                </a:solidFill>
                <a:latin typeface="Arial" charset="0"/>
                <a:ea typeface="ＭＳ Ｐゴシック" pitchFamily="-110" charset="-128"/>
              </a:defRPr>
            </a:lvl2pPr>
            <a:lvl3pPr marL="1143000" indent="-228600" eaLnBrk="0" hangingPunct="0">
              <a:defRPr sz="2400">
                <a:solidFill>
                  <a:schemeClr val="tx1"/>
                </a:solidFill>
                <a:latin typeface="Arial" charset="0"/>
                <a:ea typeface="ＭＳ Ｐゴシック" pitchFamily="-110" charset="-128"/>
              </a:defRPr>
            </a:lvl3pPr>
            <a:lvl4pPr marL="1600200" indent="-228600" eaLnBrk="0" hangingPunct="0">
              <a:defRPr sz="2400">
                <a:solidFill>
                  <a:schemeClr val="tx1"/>
                </a:solidFill>
                <a:latin typeface="Arial" charset="0"/>
                <a:ea typeface="ＭＳ Ｐゴシック" pitchFamily="-110" charset="-128"/>
              </a:defRPr>
            </a:lvl4pPr>
            <a:lvl5pPr marL="2057400" indent="-228600" eaLnBrk="0" hangingPunct="0">
              <a:defRPr sz="2400">
                <a:solidFill>
                  <a:schemeClr val="tx1"/>
                </a:solidFill>
                <a:latin typeface="Arial" charset="0"/>
                <a:ea typeface="ＭＳ Ｐゴシック" pitchFamily="-110"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10"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10"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10"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10" charset="-128"/>
              </a:defRPr>
            </a:lvl9pPr>
          </a:lstStyle>
          <a:p>
            <a:pPr eaLnBrk="1" hangingPunct="1"/>
            <a:fld id="{61FFD5BA-01A2-462B-92B6-394BDD5E36E7}" type="slidenum">
              <a:rPr lang="en-US" sz="1200" smtClean="0"/>
              <a:pPr eaLnBrk="1" hangingPunct="1"/>
              <a:t>46</a:t>
            </a:fld>
            <a:endParaRPr lang="en-US" sz="1200" smtClean="0"/>
          </a:p>
        </p:txBody>
      </p:sp>
      <p:sp>
        <p:nvSpPr>
          <p:cNvPr id="2" name="Date Placeholder 1"/>
          <p:cNvSpPr>
            <a:spLocks noGrp="1"/>
          </p:cNvSpPr>
          <p:nvPr>
            <p:ph type="dt" sz="half" idx="10"/>
          </p:nvPr>
        </p:nvSpPr>
        <p:spPr/>
        <p:txBody>
          <a:bodyPr/>
          <a:lstStyle/>
          <a:p>
            <a:pPr>
              <a:defRPr/>
            </a:pPr>
            <a:r>
              <a:rPr lang="en-US" smtClean="0"/>
              <a:t>September  2011</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18612627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Okinawa Meeting Goals</a:t>
            </a:r>
            <a:endParaRPr lang="en-US" dirty="0"/>
          </a:p>
        </p:txBody>
      </p:sp>
      <p:sp>
        <p:nvSpPr>
          <p:cNvPr id="3" name="Text Placeholder 2"/>
          <p:cNvSpPr>
            <a:spLocks noGrp="1"/>
          </p:cNvSpPr>
          <p:nvPr>
            <p:ph type="body" sz="half" idx="1"/>
          </p:nvPr>
        </p:nvSpPr>
        <p:spPr>
          <a:xfrm>
            <a:off x="330200" y="1981200"/>
            <a:ext cx="8483600" cy="4114800"/>
          </a:xfrm>
        </p:spPr>
        <p:txBody>
          <a:bodyPr/>
          <a:lstStyle/>
          <a:p>
            <a:r>
              <a:rPr lang="en-US" dirty="0" smtClean="0"/>
              <a:t>Information about NIST SGIP PAP02 status and plans</a:t>
            </a:r>
          </a:p>
          <a:p>
            <a:endParaRPr lang="en-US" dirty="0"/>
          </a:p>
          <a:p>
            <a:r>
              <a:rPr lang="en-US" dirty="0" smtClean="0"/>
              <a:t>Determine best method for developing or reviewing key deliverables</a:t>
            </a:r>
            <a:endParaRPr lang="en-US" dirty="0"/>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5</a:t>
            </a:fld>
            <a:endParaRPr lang="en-US"/>
          </a:p>
        </p:txBody>
      </p:sp>
    </p:spTree>
    <p:extLst>
      <p:ext uri="{BB962C8B-B14F-4D97-AF65-F5344CB8AC3E}">
        <p14:creationId xmlns:p14="http://schemas.microsoft.com/office/powerpoint/2010/main" val="8397822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685800"/>
            <a:ext cx="8623300" cy="1066800"/>
          </a:xfrm>
        </p:spPr>
        <p:txBody>
          <a:bodyPr/>
          <a:lstStyle/>
          <a:p>
            <a:r>
              <a:rPr lang="en-US" dirty="0" smtClean="0"/>
              <a:t>Major 802 Engagement Opportunities in SGIP</a:t>
            </a:r>
            <a:endParaRPr lang="en-US" dirty="0"/>
          </a:p>
        </p:txBody>
      </p:sp>
      <p:sp>
        <p:nvSpPr>
          <p:cNvPr id="3" name="Text Placeholder 2"/>
          <p:cNvSpPr>
            <a:spLocks noGrp="1"/>
          </p:cNvSpPr>
          <p:nvPr>
            <p:ph type="body" sz="half" idx="1"/>
          </p:nvPr>
        </p:nvSpPr>
        <p:spPr>
          <a:xfrm>
            <a:off x="355600" y="1981200"/>
            <a:ext cx="8420100" cy="3225800"/>
          </a:xfrm>
        </p:spPr>
        <p:txBody>
          <a:bodyPr/>
          <a:lstStyle/>
          <a:p>
            <a:r>
              <a:rPr lang="en-US" dirty="0" smtClean="0"/>
              <a:t>Participate in the PAP02 activity to develop Wireless Guideline 2.0</a:t>
            </a:r>
          </a:p>
          <a:p>
            <a:endParaRPr lang="en-US" dirty="0" smtClean="0"/>
          </a:p>
          <a:p>
            <a:r>
              <a:rPr lang="en-US" dirty="0" smtClean="0"/>
              <a:t>Prepare and Submit application paperwork for 802 standards to NIST for inclusion in the Catalog of Standards</a:t>
            </a:r>
            <a:endParaRPr lang="en-US" dirty="0"/>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6</a:t>
            </a:fld>
            <a:endParaRPr lang="en-US"/>
          </a:p>
        </p:txBody>
      </p:sp>
    </p:spTree>
    <p:extLst>
      <p:ext uri="{BB962C8B-B14F-4D97-AF65-F5344CB8AC3E}">
        <p14:creationId xmlns:p14="http://schemas.microsoft.com/office/powerpoint/2010/main" val="15104678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Guideline Version 1</a:t>
            </a:r>
            <a:endParaRPr lang="en-US" dirty="0"/>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7</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1778245331"/>
              </p:ext>
            </p:extLst>
          </p:nvPr>
        </p:nvGraphicFramePr>
        <p:xfrm>
          <a:off x="241300" y="2392680"/>
          <a:ext cx="8712200" cy="1920240"/>
        </p:xfrm>
        <a:graphic>
          <a:graphicData uri="http://schemas.openxmlformats.org/drawingml/2006/table">
            <a:tbl>
              <a:tblPr/>
              <a:tblGrid>
                <a:gridCol w="3124200"/>
                <a:gridCol w="5588000"/>
              </a:tblGrid>
              <a:tr h="0">
                <a:tc>
                  <a:txBody>
                    <a:bodyPr/>
                    <a:lstStyle/>
                    <a:p>
                      <a:pPr marL="0" marR="0">
                        <a:spcBef>
                          <a:spcPts val="0"/>
                        </a:spcBef>
                        <a:spcAft>
                          <a:spcPts val="0"/>
                        </a:spcAft>
                      </a:pPr>
                      <a:r>
                        <a:rPr lang="en-US" sz="1400" u="none" strike="noStrike">
                          <a:effectLst/>
                          <a:hlinkClick r:id="rId2" action="ppaction://hlinkfile" tooltip="Sort by this column"/>
                        </a:rPr>
                        <a:t>Attribute</a:t>
                      </a:r>
                      <a:r>
                        <a:rPr lang="en-US" sz="1400">
                          <a:effectLst/>
                        </a:rPr>
                        <a:t> </a:t>
                      </a:r>
                    </a:p>
                  </a:txBody>
                  <a:tcPr marL="0" marR="0" marT="0" marB="0">
                    <a:lnL>
                      <a:noFill/>
                    </a:lnL>
                    <a:lnR>
                      <a:noFill/>
                    </a:lnR>
                    <a:lnT>
                      <a:noFill/>
                    </a:lnT>
                    <a:lnB>
                      <a:noFill/>
                    </a:lnB>
                    <a:solidFill>
                      <a:srgbClr val="A3D963"/>
                    </a:solidFill>
                  </a:tcPr>
                </a:tc>
                <a:tc>
                  <a:txBody>
                    <a:bodyPr/>
                    <a:lstStyle/>
                    <a:p>
                      <a:pPr marL="0" marR="0">
                        <a:spcBef>
                          <a:spcPts val="0"/>
                        </a:spcBef>
                        <a:spcAft>
                          <a:spcPts val="0"/>
                        </a:spcAft>
                      </a:pPr>
                      <a:r>
                        <a:rPr lang="en-US" sz="1400" u="none" strike="noStrike">
                          <a:effectLst/>
                          <a:hlinkClick r:id="rId3" action="ppaction://hlinkfile" tooltip="Sort by this column"/>
                        </a:rPr>
                        <a:t>Standard Information</a:t>
                      </a:r>
                      <a:r>
                        <a:rPr lang="en-US" sz="1400">
                          <a:effectLst/>
                        </a:rPr>
                        <a:t> </a:t>
                      </a:r>
                    </a:p>
                  </a:txBody>
                  <a:tcPr marL="0" marR="0" marT="0" marB="0">
                    <a:lnL>
                      <a:noFill/>
                    </a:lnL>
                    <a:lnR>
                      <a:noFill/>
                    </a:lnR>
                    <a:lnT>
                      <a:noFill/>
                    </a:lnT>
                    <a:lnB>
                      <a:noFill/>
                    </a:lnB>
                    <a:solidFill>
                      <a:srgbClr val="A3D963"/>
                    </a:solidFill>
                  </a:tcPr>
                </a:tc>
              </a:tr>
              <a:tr h="0">
                <a:tc>
                  <a:txBody>
                    <a:bodyPr/>
                    <a:lstStyle/>
                    <a:p>
                      <a:pPr marL="0" marR="0">
                        <a:spcBef>
                          <a:spcPts val="0"/>
                        </a:spcBef>
                        <a:spcAft>
                          <a:spcPts val="0"/>
                        </a:spcAft>
                      </a:pPr>
                      <a:r>
                        <a:rPr lang="en-US" sz="1400">
                          <a:effectLst/>
                        </a:rPr>
                        <a:t>Identifier of the standard </a:t>
                      </a:r>
                    </a:p>
                  </a:txBody>
                  <a:tcPr marL="0" marR="0" marT="0" marB="0">
                    <a:lnL>
                      <a:noFill/>
                    </a:lnL>
                    <a:lnR>
                      <a:noFill/>
                    </a:lnR>
                    <a:lnT>
                      <a:noFill/>
                    </a:lnT>
                    <a:lnB>
                      <a:noFill/>
                    </a:lnB>
                    <a:solidFill>
                      <a:srgbClr val="FFF6BF"/>
                    </a:solidFill>
                  </a:tcPr>
                </a:tc>
                <a:tc>
                  <a:txBody>
                    <a:bodyPr/>
                    <a:lstStyle/>
                    <a:p>
                      <a:pPr marL="0" marR="0">
                        <a:spcBef>
                          <a:spcPts val="0"/>
                        </a:spcBef>
                        <a:spcAft>
                          <a:spcPts val="0"/>
                        </a:spcAft>
                      </a:pPr>
                      <a:r>
                        <a:rPr lang="en-US" sz="1400">
                          <a:effectLst/>
                        </a:rPr>
                        <a:t>NIST IR 7761 </a:t>
                      </a:r>
                    </a:p>
                  </a:txBody>
                  <a:tcPr marL="0" marR="0" marT="0" marB="0">
                    <a:lnL>
                      <a:noFill/>
                    </a:lnL>
                    <a:lnR>
                      <a:noFill/>
                    </a:lnR>
                    <a:lnT>
                      <a:noFill/>
                    </a:lnT>
                    <a:lnB>
                      <a:noFill/>
                    </a:lnB>
                    <a:solidFill>
                      <a:srgbClr val="FFF6BF"/>
                    </a:solidFill>
                  </a:tcPr>
                </a:tc>
              </a:tr>
              <a:tr h="0">
                <a:tc>
                  <a:txBody>
                    <a:bodyPr/>
                    <a:lstStyle/>
                    <a:p>
                      <a:pPr marL="0" marR="0">
                        <a:spcBef>
                          <a:spcPts val="0"/>
                        </a:spcBef>
                        <a:spcAft>
                          <a:spcPts val="0"/>
                        </a:spcAft>
                      </a:pPr>
                      <a:r>
                        <a:rPr lang="en-US" sz="1400">
                          <a:effectLst/>
                        </a:rPr>
                        <a:t>Title of the standard </a:t>
                      </a:r>
                    </a:p>
                  </a:txBody>
                  <a:tcPr marL="0" marR="0" marT="0" marB="0">
                    <a:lnL>
                      <a:noFill/>
                    </a:lnL>
                    <a:lnR>
                      <a:noFill/>
                    </a:lnR>
                    <a:lnT>
                      <a:noFill/>
                    </a:lnT>
                    <a:lnB>
                      <a:noFill/>
                    </a:lnB>
                    <a:solidFill>
                      <a:srgbClr val="D9D1A2"/>
                    </a:solidFill>
                  </a:tcPr>
                </a:tc>
                <a:tc>
                  <a:txBody>
                    <a:bodyPr/>
                    <a:lstStyle/>
                    <a:p>
                      <a:pPr marL="0" marR="0">
                        <a:spcBef>
                          <a:spcPts val="0"/>
                        </a:spcBef>
                        <a:spcAft>
                          <a:spcPts val="0"/>
                        </a:spcAft>
                      </a:pPr>
                      <a:r>
                        <a:rPr lang="en-US" sz="1400">
                          <a:effectLst/>
                        </a:rPr>
                        <a:t>Guidelines for Assessing Wireless Standards for Smart Grid </a:t>
                      </a:r>
                      <a:br>
                        <a:rPr lang="en-US" sz="1400">
                          <a:effectLst/>
                        </a:rPr>
                      </a:br>
                      <a:r>
                        <a:rPr lang="en-US" sz="1400">
                          <a:effectLst/>
                        </a:rPr>
                        <a:t>Applications </a:t>
                      </a:r>
                    </a:p>
                  </a:txBody>
                  <a:tcPr marL="0" marR="0" marT="0" marB="0">
                    <a:lnL>
                      <a:noFill/>
                    </a:lnL>
                    <a:lnR>
                      <a:noFill/>
                    </a:lnR>
                    <a:lnT>
                      <a:noFill/>
                    </a:lnT>
                    <a:lnB>
                      <a:noFill/>
                    </a:lnB>
                    <a:solidFill>
                      <a:srgbClr val="D9D1A2"/>
                    </a:solidFill>
                  </a:tcPr>
                </a:tc>
              </a:tr>
              <a:tr h="0">
                <a:tc>
                  <a:txBody>
                    <a:bodyPr/>
                    <a:lstStyle/>
                    <a:p>
                      <a:pPr marL="0" marR="0">
                        <a:spcBef>
                          <a:spcPts val="0"/>
                        </a:spcBef>
                        <a:spcAft>
                          <a:spcPts val="0"/>
                        </a:spcAft>
                      </a:pPr>
                      <a:r>
                        <a:rPr lang="en-US" sz="1400">
                          <a:effectLst/>
                        </a:rPr>
                        <a:t>Name of owner organization </a:t>
                      </a:r>
                    </a:p>
                  </a:txBody>
                  <a:tcPr marL="0" marR="0" marT="0" marB="0">
                    <a:lnL>
                      <a:noFill/>
                    </a:lnL>
                    <a:lnR>
                      <a:noFill/>
                    </a:lnR>
                    <a:lnT>
                      <a:noFill/>
                    </a:lnT>
                    <a:lnB>
                      <a:noFill/>
                    </a:lnB>
                    <a:solidFill>
                      <a:srgbClr val="FFF6BF"/>
                    </a:solidFill>
                  </a:tcPr>
                </a:tc>
                <a:tc>
                  <a:txBody>
                    <a:bodyPr/>
                    <a:lstStyle/>
                    <a:p>
                      <a:pPr marL="0" marR="0">
                        <a:spcBef>
                          <a:spcPts val="0"/>
                        </a:spcBef>
                        <a:spcAft>
                          <a:spcPts val="0"/>
                        </a:spcAft>
                      </a:pPr>
                      <a:r>
                        <a:rPr lang="en-US" sz="1400">
                          <a:effectLst/>
                        </a:rPr>
                        <a:t>NIST </a:t>
                      </a:r>
                    </a:p>
                  </a:txBody>
                  <a:tcPr marL="0" marR="0" marT="0" marB="0">
                    <a:lnL>
                      <a:noFill/>
                    </a:lnL>
                    <a:lnR>
                      <a:noFill/>
                    </a:lnR>
                    <a:lnT>
                      <a:noFill/>
                    </a:lnT>
                    <a:lnB>
                      <a:noFill/>
                    </a:lnB>
                    <a:solidFill>
                      <a:srgbClr val="FFF6BF"/>
                    </a:solidFill>
                  </a:tcPr>
                </a:tc>
              </a:tr>
              <a:tr h="0">
                <a:tc>
                  <a:txBody>
                    <a:bodyPr/>
                    <a:lstStyle/>
                    <a:p>
                      <a:pPr marL="0" marR="0">
                        <a:spcBef>
                          <a:spcPts val="0"/>
                        </a:spcBef>
                        <a:spcAft>
                          <a:spcPts val="0"/>
                        </a:spcAft>
                      </a:pPr>
                      <a:r>
                        <a:rPr lang="en-US" sz="1400">
                          <a:effectLst/>
                        </a:rPr>
                        <a:t>Latest versions, stages, dates </a:t>
                      </a:r>
                    </a:p>
                  </a:txBody>
                  <a:tcPr marL="0" marR="0" marT="0" marB="0">
                    <a:lnL>
                      <a:noFill/>
                    </a:lnL>
                    <a:lnR>
                      <a:noFill/>
                    </a:lnR>
                    <a:lnT>
                      <a:noFill/>
                    </a:lnT>
                    <a:lnB>
                      <a:noFill/>
                    </a:lnB>
                    <a:solidFill>
                      <a:srgbClr val="D9D1A2"/>
                    </a:solidFill>
                  </a:tcPr>
                </a:tc>
                <a:tc>
                  <a:txBody>
                    <a:bodyPr/>
                    <a:lstStyle/>
                    <a:p>
                      <a:pPr marL="0" marR="0">
                        <a:spcBef>
                          <a:spcPts val="0"/>
                        </a:spcBef>
                        <a:spcAft>
                          <a:spcPts val="0"/>
                        </a:spcAft>
                      </a:pPr>
                      <a:r>
                        <a:rPr lang="en-US" sz="1400">
                          <a:effectLst/>
                        </a:rPr>
                        <a:t>1 </a:t>
                      </a:r>
                    </a:p>
                  </a:txBody>
                  <a:tcPr marL="0" marR="0" marT="0" marB="0">
                    <a:lnL>
                      <a:noFill/>
                    </a:lnL>
                    <a:lnR>
                      <a:noFill/>
                    </a:lnR>
                    <a:lnT>
                      <a:noFill/>
                    </a:lnT>
                    <a:lnB>
                      <a:noFill/>
                    </a:lnB>
                    <a:solidFill>
                      <a:srgbClr val="D9D1A2"/>
                    </a:solidFill>
                  </a:tcPr>
                </a:tc>
              </a:tr>
              <a:tr h="0">
                <a:tc>
                  <a:txBody>
                    <a:bodyPr/>
                    <a:lstStyle/>
                    <a:p>
                      <a:pPr marL="0" marR="0">
                        <a:spcBef>
                          <a:spcPts val="0"/>
                        </a:spcBef>
                        <a:spcAft>
                          <a:spcPts val="0"/>
                        </a:spcAft>
                      </a:pPr>
                      <a:r>
                        <a:rPr lang="en-US" sz="1400">
                          <a:effectLst/>
                        </a:rPr>
                        <a:t>URL(s) for the standard </a:t>
                      </a:r>
                    </a:p>
                  </a:txBody>
                  <a:tcPr marL="0" marR="0" marT="0" marB="0">
                    <a:lnL>
                      <a:noFill/>
                    </a:lnL>
                    <a:lnR>
                      <a:noFill/>
                    </a:lnR>
                    <a:lnT>
                      <a:noFill/>
                    </a:lnT>
                    <a:lnB>
                      <a:noFill/>
                    </a:lnB>
                    <a:solidFill>
                      <a:srgbClr val="FFF6BF"/>
                    </a:solidFill>
                  </a:tcPr>
                </a:tc>
                <a:tc>
                  <a:txBody>
                    <a:bodyPr/>
                    <a:lstStyle/>
                    <a:p>
                      <a:pPr marL="0" marR="0">
                        <a:spcBef>
                          <a:spcPts val="0"/>
                        </a:spcBef>
                        <a:spcAft>
                          <a:spcPts val="0"/>
                        </a:spcAft>
                      </a:pPr>
                      <a:r>
                        <a:rPr lang="en-US" sz="1400" u="none" strike="noStrike" dirty="0">
                          <a:effectLst/>
                          <a:hlinkClick r:id="rId4"/>
                        </a:rPr>
                        <a:t>http://collaborate.nist.gov/twiki-sggrid/pub/SmartGrid/PAP02Objective3/NIST_PAP2_Guidelines_for_Assessing_Wireless_Standards_for_Smart_Grid_Applications_1.0.pdf</a:t>
                      </a:r>
                      <a:r>
                        <a:rPr lang="en-US" sz="1400" dirty="0">
                          <a:effectLst/>
                        </a:rPr>
                        <a:t> </a:t>
                      </a:r>
                    </a:p>
                  </a:txBody>
                  <a:tcPr marL="0" marR="0" marT="0" marB="0">
                    <a:lnL>
                      <a:noFill/>
                    </a:lnL>
                    <a:lnR>
                      <a:noFill/>
                    </a:lnR>
                    <a:lnT>
                      <a:noFill/>
                    </a:lnT>
                    <a:lnB>
                      <a:noFill/>
                    </a:lnB>
                    <a:solidFill>
                      <a:srgbClr val="FFF6BF"/>
                    </a:solidFill>
                  </a:tcPr>
                </a:tc>
              </a:tr>
            </a:tbl>
          </a:graphicData>
        </a:graphic>
      </p:graphicFrame>
      <p:sp>
        <p:nvSpPr>
          <p:cNvPr id="10" name="Rectangle 1"/>
          <p:cNvSpPr>
            <a:spLocks noChangeArrowheads="1"/>
          </p:cNvSpPr>
          <p:nvPr/>
        </p:nvSpPr>
        <p:spPr bwMode="auto">
          <a:xfrm>
            <a:off x="685800" y="2392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TextBox 10"/>
          <p:cNvSpPr txBox="1"/>
          <p:nvPr/>
        </p:nvSpPr>
        <p:spPr>
          <a:xfrm>
            <a:off x="613066" y="5915799"/>
            <a:ext cx="6638634" cy="276999"/>
          </a:xfrm>
          <a:prstGeom prst="rect">
            <a:avLst/>
          </a:prstGeom>
          <a:noFill/>
          <a:ln>
            <a:solidFill>
              <a:srgbClr val="FFC000"/>
            </a:solidFill>
          </a:ln>
        </p:spPr>
        <p:txBody>
          <a:bodyPr wrap="square" rtlCol="0">
            <a:spAutoFit/>
          </a:bodyPr>
          <a:lstStyle/>
          <a:p>
            <a:r>
              <a:rPr lang="en-US" sz="1200" dirty="0">
                <a:hlinkClick r:id="rId5"/>
              </a:rPr>
              <a:t>http://</a:t>
            </a:r>
            <a:r>
              <a:rPr lang="en-US" sz="1200" dirty="0" smtClean="0">
                <a:hlinkClick r:id="rId5"/>
              </a:rPr>
              <a:t>collaborate.nist.gov/twiki-sggrid/bin/view/SmartGrid/SGIPCosSIFNISTIR7761</a:t>
            </a:r>
            <a:endParaRPr lang="en-US" sz="1200" dirty="0" smtClean="0"/>
          </a:p>
        </p:txBody>
      </p:sp>
    </p:spTree>
    <p:extLst>
      <p:ext uri="{BB962C8B-B14F-4D97-AF65-F5344CB8AC3E}">
        <p14:creationId xmlns:p14="http://schemas.microsoft.com/office/powerpoint/2010/main" val="603976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96900"/>
          </a:xfrm>
        </p:spPr>
        <p:txBody>
          <a:bodyPr/>
          <a:lstStyle/>
          <a:p>
            <a:r>
              <a:rPr lang="en-US" dirty="0" smtClean="0"/>
              <a:t>Guideline Sections</a:t>
            </a:r>
            <a:endParaRPr lang="en-US" dirty="0"/>
          </a:p>
        </p:txBody>
      </p:sp>
      <p:sp>
        <p:nvSpPr>
          <p:cNvPr id="3" name="Text Placeholder 2"/>
          <p:cNvSpPr>
            <a:spLocks noGrp="1"/>
          </p:cNvSpPr>
          <p:nvPr>
            <p:ph type="body" sz="half" idx="1"/>
          </p:nvPr>
        </p:nvSpPr>
        <p:spPr>
          <a:xfrm>
            <a:off x="393700" y="1498600"/>
            <a:ext cx="8331200" cy="4597400"/>
          </a:xfrm>
        </p:spPr>
        <p:txBody>
          <a:bodyPr/>
          <a:lstStyle/>
          <a:p>
            <a:r>
              <a:rPr lang="en-US" dirty="0" smtClean="0"/>
              <a:t>Sect </a:t>
            </a:r>
            <a:r>
              <a:rPr lang="en-US" dirty="0"/>
              <a:t>2 Acronyms and </a:t>
            </a:r>
            <a:r>
              <a:rPr lang="en-US" dirty="0" smtClean="0"/>
              <a:t>Definitions </a:t>
            </a:r>
          </a:p>
          <a:p>
            <a:r>
              <a:rPr lang="en-US" dirty="0" smtClean="0"/>
              <a:t>Sect </a:t>
            </a:r>
            <a:r>
              <a:rPr lang="en-US" dirty="0"/>
              <a:t>3 SG Conceptual Model &amp; Business </a:t>
            </a:r>
            <a:r>
              <a:rPr lang="en-US" dirty="0" smtClean="0"/>
              <a:t>Requirements </a:t>
            </a:r>
          </a:p>
          <a:p>
            <a:r>
              <a:rPr lang="en-US" dirty="0" smtClean="0"/>
              <a:t>Sect </a:t>
            </a:r>
            <a:r>
              <a:rPr lang="en-US" dirty="0"/>
              <a:t>4 Wireless Technology </a:t>
            </a:r>
            <a:endParaRPr lang="en-US" dirty="0" smtClean="0"/>
          </a:p>
          <a:p>
            <a:r>
              <a:rPr lang="en-US" dirty="0" smtClean="0"/>
              <a:t>Sect </a:t>
            </a:r>
            <a:r>
              <a:rPr lang="en-US" dirty="0"/>
              <a:t>5 Modeling &amp; Evaluation Approach </a:t>
            </a:r>
            <a:endParaRPr lang="en-US" dirty="0" smtClean="0"/>
          </a:p>
          <a:p>
            <a:r>
              <a:rPr lang="en-US" dirty="0" smtClean="0"/>
              <a:t>Sect </a:t>
            </a:r>
            <a:r>
              <a:rPr lang="en-US" dirty="0"/>
              <a:t>6 Factors to Consider </a:t>
            </a:r>
            <a:endParaRPr lang="en-US" dirty="0" smtClean="0"/>
          </a:p>
          <a:p>
            <a:r>
              <a:rPr lang="en-US" dirty="0" smtClean="0"/>
              <a:t>Sect </a:t>
            </a:r>
            <a:r>
              <a:rPr lang="en-US" dirty="0"/>
              <a:t>7 </a:t>
            </a:r>
            <a:r>
              <a:rPr lang="en-US" dirty="0" smtClean="0"/>
              <a:t>Conclusions</a:t>
            </a:r>
            <a:endParaRPr lang="en-US" dirty="0"/>
          </a:p>
          <a:p>
            <a:r>
              <a:rPr lang="en-US" dirty="0" smtClean="0"/>
              <a:t>Sect </a:t>
            </a:r>
            <a:r>
              <a:rPr lang="en-US" dirty="0"/>
              <a:t>8 </a:t>
            </a:r>
            <a:r>
              <a:rPr lang="en-US" dirty="0" smtClean="0"/>
              <a:t>References</a:t>
            </a:r>
          </a:p>
          <a:p>
            <a:r>
              <a:rPr lang="en-US" dirty="0" smtClean="0"/>
              <a:t>Sect </a:t>
            </a:r>
            <a:r>
              <a:rPr lang="en-US" dirty="0"/>
              <a:t>9 </a:t>
            </a:r>
            <a:r>
              <a:rPr lang="en-US" dirty="0" smtClean="0"/>
              <a:t>Bibliography</a:t>
            </a:r>
          </a:p>
          <a:p>
            <a:r>
              <a:rPr lang="en-US" dirty="0" smtClean="0"/>
              <a:t>Annex </a:t>
            </a:r>
            <a:r>
              <a:rPr lang="en-US" dirty="0"/>
              <a:t>(e.g. A, B, C, D</a:t>
            </a:r>
            <a:r>
              <a:rPr lang="en-US" dirty="0" smtClean="0"/>
              <a:t>, E)</a:t>
            </a:r>
            <a:endParaRPr lang="en-US" dirty="0"/>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8</a:t>
            </a:fld>
            <a:endParaRPr lang="en-US"/>
          </a:p>
        </p:txBody>
      </p:sp>
    </p:spTree>
    <p:extLst>
      <p:ext uri="{BB962C8B-B14F-4D97-AF65-F5344CB8AC3E}">
        <p14:creationId xmlns:p14="http://schemas.microsoft.com/office/powerpoint/2010/main" val="3098278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Guideline 1 to 2 Differences</a:t>
            </a:r>
            <a:endParaRPr lang="en-US" dirty="0"/>
          </a:p>
        </p:txBody>
      </p:sp>
      <p:sp>
        <p:nvSpPr>
          <p:cNvPr id="3" name="Text Placeholder 2"/>
          <p:cNvSpPr>
            <a:spLocks noGrp="1"/>
          </p:cNvSpPr>
          <p:nvPr>
            <p:ph type="body" sz="half" idx="1"/>
          </p:nvPr>
        </p:nvSpPr>
        <p:spPr>
          <a:xfrm>
            <a:off x="241300" y="1714500"/>
            <a:ext cx="8597900" cy="4381500"/>
          </a:xfrm>
        </p:spPr>
        <p:txBody>
          <a:bodyPr/>
          <a:lstStyle/>
          <a:p>
            <a:r>
              <a:rPr lang="en-US" dirty="0" smtClean="0"/>
              <a:t>Provide a significantly better method for analyzing/comparing the performance of a wireless technology in a representative physical environment with a specified data load scenario</a:t>
            </a:r>
          </a:p>
          <a:p>
            <a:pPr lvl="1"/>
            <a:r>
              <a:rPr lang="en-US" sz="2400" dirty="0" smtClean="0"/>
              <a:t>Utilize realistic data loading (developed by OpenSG)</a:t>
            </a:r>
          </a:p>
          <a:p>
            <a:pPr lvl="1"/>
            <a:r>
              <a:rPr lang="en-US" sz="2400" dirty="0"/>
              <a:t>Significantly extend the technology </a:t>
            </a:r>
            <a:r>
              <a:rPr lang="en-US" sz="2400" dirty="0" smtClean="0"/>
              <a:t>modeling (SDO sub com)</a:t>
            </a:r>
            <a:endParaRPr lang="en-US" sz="2400" dirty="0"/>
          </a:p>
          <a:p>
            <a:pPr lvl="1"/>
            <a:r>
              <a:rPr lang="en-US" sz="2400" dirty="0"/>
              <a:t>Correct definitions contained in Section 4</a:t>
            </a:r>
          </a:p>
          <a:p>
            <a:endParaRPr lang="en-US" dirty="0"/>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9</a:t>
            </a:fld>
            <a:endParaRPr lang="en-US"/>
          </a:p>
        </p:txBody>
      </p:sp>
    </p:spTree>
    <p:extLst>
      <p:ext uri="{BB962C8B-B14F-4D97-AF65-F5344CB8AC3E}">
        <p14:creationId xmlns:p14="http://schemas.microsoft.com/office/powerpoint/2010/main" val="368814284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275443</TotalTime>
  <Words>2739</Words>
  <Application>Microsoft Office PowerPoint</Application>
  <PresentationFormat>On-screen Show (4:3)</PresentationFormat>
  <Paragraphs>505</Paragraphs>
  <Slides>46</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48" baseType="lpstr">
      <vt:lpstr>Default Design</vt:lpstr>
      <vt:lpstr>Microsoft Excel Worksheet</vt:lpstr>
      <vt:lpstr>Smart Grid SC– September 2011</vt:lpstr>
      <vt:lpstr>Okinawa Agenda</vt:lpstr>
      <vt:lpstr>PowerPoint Presentation</vt:lpstr>
      <vt:lpstr>802 Goals in the PAP02 Context</vt:lpstr>
      <vt:lpstr>Okinawa Meeting Goals</vt:lpstr>
      <vt:lpstr>Major 802 Engagement Opportunities in SGIP</vt:lpstr>
      <vt:lpstr>Guideline Version 1</vt:lpstr>
      <vt:lpstr>Guideline Sections</vt:lpstr>
      <vt:lpstr>Guideline 1 to 2 Differences</vt:lpstr>
      <vt:lpstr>PAP02 Guideline - Schedule Overview</vt:lpstr>
      <vt:lpstr>Significant Work Items for 802</vt:lpstr>
      <vt:lpstr>Guideline - Division of Labor</vt:lpstr>
      <vt:lpstr>PAP02- Phase 2-SDO Sub Committee Charter</vt:lpstr>
      <vt:lpstr>SDOs Subcommittee Update</vt:lpstr>
      <vt:lpstr>PAP02 Activities</vt:lpstr>
      <vt:lpstr>SDO Activities</vt:lpstr>
      <vt:lpstr>PowerPoint Presentation</vt:lpstr>
      <vt:lpstr>SDO Update – Modeling Tool </vt:lpstr>
      <vt:lpstr>PowerPoint Presentation</vt:lpstr>
      <vt:lpstr>PowerPoint Presentation</vt:lpstr>
      <vt:lpstr>802 Work Plan Discussion</vt:lpstr>
      <vt:lpstr>PowerPoint Presentation</vt:lpstr>
      <vt:lpstr>PowerPoint Presentation</vt:lpstr>
      <vt:lpstr>Guiding Principles for Identifying Standards for Implementation (part 1)</vt:lpstr>
      <vt:lpstr>Guiding Principles for Identifying Standards for Implementation (part 2)</vt:lpstr>
      <vt:lpstr>Catalog of Standards Process + Deliverables</vt:lpstr>
      <vt:lpstr>CoS Standards Development Process</vt:lpstr>
      <vt:lpstr>Development Process</vt:lpstr>
      <vt:lpstr>PowerPoint Presentation</vt:lpstr>
      <vt:lpstr>CSWG Comments on 7761</vt:lpstr>
      <vt:lpstr>PowerPoint Presentation</vt:lpstr>
      <vt:lpstr>PowerPoint Presentation</vt:lpstr>
      <vt:lpstr>PowerPoint Presentation</vt:lpstr>
      <vt:lpstr>NIST Smart Grid Framework and Roadmap, Release 1.0</vt:lpstr>
      <vt:lpstr>NIST Smart Grid Framework and Roadmap, Release 2.0</vt:lpstr>
      <vt:lpstr>PowerPoint Presentation</vt:lpstr>
      <vt:lpstr>PAP2 Links</vt:lpstr>
      <vt:lpstr>Subscription to NIST PAP#2</vt:lpstr>
      <vt:lpstr>OpenSG</vt:lpstr>
      <vt:lpstr>PAP#2 Version 1</vt:lpstr>
      <vt:lpstr>PowerPoint Presentation</vt:lpstr>
      <vt:lpstr>Smart Grid Cyber Security Strategy</vt:lpstr>
      <vt:lpstr>Cyber Security Working Group</vt:lpstr>
      <vt:lpstr>PowerPoint Presentation</vt:lpstr>
      <vt:lpstr>Key SGIP Publications</vt:lpstr>
      <vt:lpstr>Sources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2011 Smart Grid SC</dc:title>
  <dc:subject>Smart Grid Information </dc:subject>
  <dc:creator>Bruce Kraemer (Marvell)</dc:creator>
  <cp:lastModifiedBy>Bruce Kraemer</cp:lastModifiedBy>
  <cp:revision>2742</cp:revision>
  <cp:lastPrinted>2011-09-22T00:11:15Z</cp:lastPrinted>
  <dcterms:created xsi:type="dcterms:W3CDTF">1998-02-10T13:07:52Z</dcterms:created>
  <dcterms:modified xsi:type="dcterms:W3CDTF">2011-09-22T05:48:25Z</dcterms:modified>
</cp:coreProperties>
</file>