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57" r:id="rId3"/>
    <p:sldId id="302" r:id="rId4"/>
    <p:sldId id="301" r:id="rId5"/>
    <p:sldId id="303" r:id="rId6"/>
    <p:sldId id="304" r:id="rId7"/>
    <p:sldId id="305" r:id="rId8"/>
    <p:sldId id="287" r:id="rId9"/>
    <p:sldId id="306" r:id="rId10"/>
    <p:sldId id="288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hendong Luo" initials="ZL" lastIdx="9" clrIdx="0"/>
  <p:cmAuthor id="1" name="gongdaning" initials="GDN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154" autoAdjust="0"/>
  </p:normalViewPr>
  <p:slideViewPr>
    <p:cSldViewPr>
      <p:cViewPr varScale="1">
        <p:scale>
          <a:sx n="66" d="100"/>
          <a:sy n="66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1896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937EC18-CA5E-4BA8-A861-DB50FC9290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5E7054B-E40D-407C-9746-AEFD243FB4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566E3737-2E98-42C2-B8D8-7616907EB4C5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0EB44488-787B-49F5-9759-052B523AD629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5E7054B-E40D-407C-9746-AEFD243FB49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5E7054B-E40D-407C-9746-AEFD243FB49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1643" y="6476999"/>
            <a:ext cx="1942357" cy="18307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Daning Gong , CATR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B9AA0C-FC25-4F85-8BEA-A934F4E10E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003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Sept.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40114" y="6475413"/>
            <a:ext cx="1903886" cy="1539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Daning Gong, CATR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3D4F73-94CE-4C19-8B1E-A90A8F1429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40114" y="6475412"/>
            <a:ext cx="1675285" cy="2301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Daning Gong, CATR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1AA847E-1BFC-40A6-90E1-F5E5D26784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1643" y="6475412"/>
            <a:ext cx="1713757" cy="2301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Daning Gong , CATR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3895A12-CAA0-44EC-9590-CC188C1146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2011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793E8D8-17FA-4506-BC9B-753ECDB55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1643" y="6476999"/>
            <a:ext cx="1942357" cy="18307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Daning Gong , CATR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2011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A7AC42-E833-482B-8741-B5AD38F054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1643" y="6476999"/>
            <a:ext cx="1942357" cy="18307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Daning Gong , CATR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2011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CBFF3D-121D-4E19-B516-BA14F3A4E3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1643" y="6476999"/>
            <a:ext cx="1942357" cy="18307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Daning Gong , CATR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298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A67438-74FD-435F-936C-293CB7E71E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53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802.11-11/1262r3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7201643" y="6476999"/>
            <a:ext cx="1942357" cy="18307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Daning Gong , CATR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un.bo1@zte.com.c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George.Calcev@huawei.com" TargetMode="External"/><Relationship Id="rId4" Type="http://schemas.openxmlformats.org/officeDocument/2006/relationships/hyperlink" Target="mailto:zhang.dezhi2@zte.com.cn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2980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</a:t>
            </a:r>
            <a:r>
              <a:rPr lang="en-US" dirty="0"/>
              <a:t>2011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0120" y="6475412"/>
            <a:ext cx="1903879" cy="3825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Daning Gong, CATR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China S1G Spectrum Performance Analysis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2011-09-19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4291013" y="6477000"/>
            <a:ext cx="4333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1</a:t>
            </a: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609600" y="2571750"/>
          <a:ext cx="7924799" cy="3371850"/>
        </p:xfrm>
        <a:graphic>
          <a:graphicData uri="http://schemas.openxmlformats.org/drawingml/2006/table">
            <a:tbl>
              <a:tblPr/>
              <a:tblGrid>
                <a:gridCol w="1404209"/>
                <a:gridCol w="1616165"/>
                <a:gridCol w="1439534"/>
                <a:gridCol w="1566119"/>
                <a:gridCol w="1898772"/>
              </a:tblGrid>
              <a:tr h="2955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Name</a:t>
                      </a:r>
                      <a:endParaRPr lang="zh-CN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Affiliations</a:t>
                      </a:r>
                      <a:endParaRPr lang="zh-CN" sz="1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Address</a:t>
                      </a:r>
                      <a:endParaRPr lang="zh-CN" sz="1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Phone</a:t>
                      </a:r>
                      <a:endParaRPr lang="zh-CN" sz="1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email</a:t>
                      </a:r>
                      <a:endParaRPr lang="zh-CN" sz="14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4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Daning Gong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CATR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No.52 Huayuan Beilu，Beijing，100191</a:t>
                      </a:r>
                      <a:endParaRPr lang="zh-CN" sz="1000" b="0" i="0" u="none" strike="noStrike" kern="120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86-01-62300156</a:t>
                      </a:r>
                      <a:endParaRPr lang="zh-CN" sz="1000" b="0" i="0" u="none" strike="noStrike" kern="120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Gongdaning@catr.cn</a:t>
                      </a:r>
                      <a:endParaRPr lang="zh-CN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Zhendong Luo</a:t>
                      </a:r>
                      <a:endParaRPr lang="zh-CN" sz="1000" b="0" i="0" u="none" strike="noStrike" kern="120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CATR</a:t>
                      </a:r>
                      <a:endParaRPr lang="zh-CN" altLang="zh-CN" sz="10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No.52 Huayuan Beilu，Beijing，100191</a:t>
                      </a:r>
                      <a:endParaRPr lang="zh-CN" sz="1000" b="0" i="0" u="none" strike="noStrike" kern="120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86-01-62300171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Luozhendong@catr.cn</a:t>
                      </a:r>
                      <a:endParaRPr lang="zh-CN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556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kern="1200" dirty="0" err="1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Siyang</a:t>
                      </a: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Liu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CATR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No.52 Huayuan Beilu，Beijing，100191</a:t>
                      </a:r>
                      <a:endParaRPr lang="zh-CN" sz="1000" b="0" i="0" u="none" strike="noStrike" kern="120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86-01-62300174</a:t>
                      </a:r>
                      <a:endParaRPr lang="zh-CN" sz="1000" b="0" i="0" u="none" strike="noStrike" kern="120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liusiyang@catr.cn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442">
                <a:tc>
                  <a:txBody>
                    <a:bodyPr/>
                    <a:lstStyle/>
                    <a:p>
                      <a:pPr algn="l" fontAlgn="ctr"/>
                      <a:r>
                        <a:rPr lang="zh-CN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Bo Sun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ZTE Corporation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ZTE Building #10 Sth Tangyan Rd.,Xi'an, China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86-29-88723501</a:t>
                      </a: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sz="1000" b="0" i="0" u="none" strike="noStrike" kern="120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  <a:hlinkClick r:id="rId3"/>
                        </a:rPr>
                        <a:t>sun.bo1@zte.com.cn</a:t>
                      </a:r>
                      <a:endParaRPr lang="zh-CN" sz="1000" b="0" i="0" u="none" strike="noStrike" kern="120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04" marR="6804" marT="68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1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 err="1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Dezhi</a:t>
                      </a: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Zhang 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ZTE Corporation 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E3048,Bibo </a:t>
                      </a:r>
                      <a:r>
                        <a:rPr lang="en-US" sz="1000" b="0" i="0" u="none" strike="noStrike" kern="1200" dirty="0" err="1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Road,Pudong,Shanghai,China</a:t>
                      </a: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 err="1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+8613816335629 </a:t>
                      </a:r>
                      <a:endParaRPr lang="zh-CN" sz="1000" b="0" i="0" u="none" strike="noStrike" kern="1200" dirty="0" err="1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  <a:hlinkClick r:id="rId4"/>
                        </a:rPr>
                        <a:t>zhang.dezhi2@zte.com.cn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67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 err="1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George Calcev</a:t>
                      </a:r>
                      <a:endParaRPr lang="zh-CN" sz="1000" b="0" i="0" u="none" strike="noStrike" kern="1200" dirty="0" err="1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 err="1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  </a:t>
                      </a:r>
                      <a:endParaRPr lang="zh-CN" sz="1000" b="0" i="0" u="none" strike="noStrike" kern="1200" dirty="0" err="1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 err="1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Huawei Technologies Co., Ltd. </a:t>
                      </a:r>
                      <a:endParaRPr lang="zh-CN" sz="1000" b="0" i="0" u="none" strike="noStrike" kern="1200" dirty="0" err="1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  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3601 Algonquin Road, Suite 1000 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Rolling Meadows, 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IL 60008,  USA 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  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  <a:hlinkClick r:id="rId5"/>
                        </a:rPr>
                        <a:t>George.Calcev@huawei.com</a:t>
                      </a: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  <a:endParaRPr lang="zh-CN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700088"/>
            <a:ext cx="7772400" cy="671512"/>
          </a:xfrm>
        </p:spPr>
        <p:txBody>
          <a:bodyPr/>
          <a:lstStyle/>
          <a:p>
            <a:r>
              <a:rPr lang="en-US" sz="2800" smtClean="0"/>
              <a:t>References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77200" cy="4876800"/>
          </a:xfrm>
        </p:spPr>
        <p:txBody>
          <a:bodyPr/>
          <a:lstStyle/>
          <a:p>
            <a:pPr>
              <a:buNone/>
            </a:pPr>
            <a:r>
              <a:rPr lang="en-US" b="0" dirty="0" smtClean="0"/>
              <a:t>[1] 11-11-0905-03-00ah-tgah-functional-requirements-and-evaluation-methodology</a:t>
            </a:r>
          </a:p>
          <a:p>
            <a:pPr>
              <a:buNone/>
            </a:pPr>
            <a:r>
              <a:rPr lang="en-US" b="0" dirty="0" smtClean="0"/>
              <a:t>[2] 11-11-0968-01-00ah-channel-model-text</a:t>
            </a:r>
          </a:p>
          <a:p>
            <a:pPr>
              <a:buNone/>
            </a:pPr>
            <a:r>
              <a:rPr lang="en-US" b="0" dirty="0" smtClean="0"/>
              <a:t>[3] Draft P802.11ac_D1.0</a:t>
            </a:r>
            <a:endParaRPr lang="en-US" sz="2400" dirty="0" smtClean="0"/>
          </a:p>
          <a:p>
            <a:pPr lvl="1">
              <a:defRPr/>
            </a:pPr>
            <a:endParaRPr lang="en-US" sz="2400" dirty="0" smtClean="0"/>
          </a:p>
          <a:p>
            <a:pPr lvl="1">
              <a:defRPr/>
            </a:pPr>
            <a:endParaRPr lang="en-US" sz="1200" dirty="0" smtClean="0"/>
          </a:p>
          <a:p>
            <a:pPr lvl="2">
              <a:defRPr/>
            </a:pPr>
            <a:endParaRPr lang="en-US" sz="200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54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40124" y="6475412"/>
            <a:ext cx="1903876" cy="3825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Daning Gong, CATR</a:t>
            </a:r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4214645" y="6477000"/>
            <a:ext cx="50975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10</a:t>
            </a: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2980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</a:t>
            </a:r>
            <a:r>
              <a:rPr lang="en-US" dirty="0"/>
              <a:t>2011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0120" y="6475413"/>
            <a:ext cx="1675280" cy="1539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Daning Gong, CATR</a:t>
            </a:r>
            <a:endParaRPr lang="en-US" dirty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1800" dirty="0" smtClean="0"/>
          </a:p>
          <a:p>
            <a:r>
              <a:rPr lang="en-US" dirty="0" smtClean="0"/>
              <a:t>Coverage , throughput and use case of </a:t>
            </a:r>
            <a:r>
              <a:rPr lang="en-US" altLang="zh-CN" dirty="0" smtClean="0"/>
              <a:t>available China S1G spectrum </a:t>
            </a:r>
            <a:r>
              <a:rPr lang="en-US" dirty="0" smtClean="0"/>
              <a:t>are evaluated.</a:t>
            </a:r>
          </a:p>
          <a:p>
            <a:r>
              <a:rPr lang="en-US" dirty="0" smtClean="0"/>
              <a:t>11ah spectrum and channelization for China is proposed in this contribution.</a:t>
            </a:r>
          </a:p>
          <a:p>
            <a:endParaRPr lang="en-US" sz="2000" dirty="0" smtClean="0"/>
          </a:p>
          <a:p>
            <a:endParaRPr lang="en-US" sz="1800" dirty="0" smtClean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4291013" y="6477000"/>
            <a:ext cx="4333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11ah Requirements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dirty="0" smtClean="0"/>
              <a:t>According to [1], the 11ah coverage and throughput requirements are :</a:t>
            </a:r>
          </a:p>
          <a:p>
            <a:pPr lvl="1"/>
            <a:r>
              <a:rPr lang="en-US" altLang="zh-CN" dirty="0" err="1" smtClean="0"/>
              <a:t>TGah</a:t>
            </a:r>
            <a:r>
              <a:rPr lang="en-US" altLang="zh-CN" dirty="0" smtClean="0"/>
              <a:t> R2 – The </a:t>
            </a:r>
            <a:r>
              <a:rPr lang="en-US" altLang="zh-CN" dirty="0" err="1" smtClean="0"/>
              <a:t>TGah</a:t>
            </a:r>
            <a:r>
              <a:rPr lang="en-US" altLang="zh-CN" dirty="0" smtClean="0"/>
              <a:t> amendment shall support mode of operation in which PHY data rate at least 100 Kbps is provided with coverage of 1km under regulatory constraints.  </a:t>
            </a:r>
          </a:p>
          <a:p>
            <a:pPr lvl="1"/>
            <a:r>
              <a:rPr lang="en-US" altLang="zh-CN" dirty="0" err="1" smtClean="0"/>
              <a:t>TGah</a:t>
            </a:r>
            <a:r>
              <a:rPr lang="en-US" altLang="zh-CN" dirty="0" smtClean="0"/>
              <a:t> R3 – The </a:t>
            </a:r>
            <a:r>
              <a:rPr lang="en-US" altLang="zh-CN" dirty="0" err="1" smtClean="0"/>
              <a:t>TGah</a:t>
            </a:r>
            <a:r>
              <a:rPr lang="en-US" altLang="zh-CN" dirty="0" smtClean="0"/>
              <a:t> amendment shall provide at least a mode of operation capable of achieving a maximum aggregate Multi-Station data rate of 20Mbps as measured at the PHY data service access point (SAP) in S1G band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Sept. 2011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240114" y="6475413"/>
            <a:ext cx="1522886" cy="1539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Daning Gong, CATR</a:t>
            </a:r>
            <a:endParaRPr lang="en-US" dirty="0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4291589" y="6477000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3</a:t>
            </a:r>
            <a:endParaRPr lang="en-US" dirty="0"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 smtClean="0"/>
              <a:t>Potential S1G Frequency Band and Regulations for 11ah in China</a:t>
            </a:r>
            <a:endParaRPr lang="zh-CN" altLang="en-US" sz="2800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1828800" y="1981200"/>
          <a:ext cx="5791200" cy="3250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8568"/>
                <a:gridCol w="1878003"/>
                <a:gridCol w="1654629"/>
              </a:tblGrid>
              <a:tr h="729574">
                <a:tc>
                  <a:txBody>
                    <a:bodyPr/>
                    <a:lstStyle/>
                    <a:p>
                      <a:pPr algn="l"/>
                      <a:r>
                        <a:rPr lang="en-US" altLang="zh-CN" sz="2000" dirty="0" smtClean="0">
                          <a:solidFill>
                            <a:schemeClr val="tx1"/>
                          </a:solidFill>
                        </a:rPr>
                        <a:t>Frequency Band (MHz)</a:t>
                      </a:r>
                      <a:endParaRPr lang="zh-CN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 smtClean="0">
                          <a:solidFill>
                            <a:schemeClr val="tx1"/>
                          </a:solidFill>
                        </a:rPr>
                        <a:t>Max </a:t>
                      </a:r>
                      <a:r>
                        <a:rPr lang="en-US" altLang="zh-CN" sz="200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lang="en-US" altLang="zh-CN" sz="2000" baseline="0" dirty="0" smtClean="0">
                          <a:solidFill>
                            <a:schemeClr val="tx1"/>
                          </a:solidFill>
                        </a:rPr>
                        <a:t> Power (</a:t>
                      </a:r>
                      <a:r>
                        <a:rPr lang="en-US" altLang="zh-CN" sz="2000" baseline="0" dirty="0" err="1" smtClean="0">
                          <a:solidFill>
                            <a:schemeClr val="tx1"/>
                          </a:solidFill>
                        </a:rPr>
                        <a:t>mW</a:t>
                      </a:r>
                      <a:r>
                        <a:rPr lang="en-US" altLang="zh-CN" sz="20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zh-CN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 smtClean="0">
                          <a:solidFill>
                            <a:schemeClr val="tx1"/>
                          </a:solidFill>
                        </a:rPr>
                        <a:t>Channel</a:t>
                      </a:r>
                      <a:r>
                        <a:rPr lang="en-US" altLang="zh-CN" sz="2000" baseline="0" dirty="0" smtClean="0">
                          <a:solidFill>
                            <a:schemeClr val="tx1"/>
                          </a:solidFill>
                        </a:rPr>
                        <a:t> BW</a:t>
                      </a:r>
                      <a:endParaRPr lang="zh-CN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29574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314-316, 430-432,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433.00-434.79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smtClean="0">
                          <a:solidFill>
                            <a:schemeClr val="tx1"/>
                          </a:solidFill>
                        </a:rPr>
                        <a:t>10 </a:t>
                      </a:r>
                      <a:endParaRPr lang="zh-CN" altLang="en-US" sz="1800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dirty="0" smtClean="0">
                          <a:solidFill>
                            <a:schemeClr val="tx1"/>
                          </a:solidFill>
                        </a:rPr>
                        <a:t>400 kHz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982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470-510 , 630-787 </a:t>
                      </a:r>
                      <a:endParaRPr lang="zh-CN" altLang="en-US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  <a:p>
                      <a:pPr algn="ctr"/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dirty="0" smtClean="0">
                          <a:solidFill>
                            <a:schemeClr val="tx1"/>
                          </a:solidFill>
                        </a:rPr>
                        <a:t>200KHz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smtClean="0">
                          <a:solidFill>
                            <a:schemeClr val="tx1"/>
                          </a:solidFill>
                        </a:rPr>
                        <a:t>470-566 ,614-787</a:t>
                      </a:r>
                      <a:endParaRPr lang="zh-CN" altLang="en-US" sz="1800" b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zh-CN" altLang="en-US" sz="1800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dirty="0" smtClean="0">
                          <a:solidFill>
                            <a:schemeClr val="tx1"/>
                          </a:solidFill>
                        </a:rPr>
                        <a:t>1MHz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107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779-787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smtClean="0">
                          <a:solidFill>
                            <a:schemeClr val="tx1"/>
                          </a:solidFill>
                        </a:rPr>
                        <a:t>10 </a:t>
                      </a:r>
                      <a:endParaRPr lang="zh-CN" altLang="en-US" sz="1800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dirty="0" smtClean="0">
                          <a:solidFill>
                            <a:schemeClr val="tx1"/>
                          </a:solidFill>
                        </a:rPr>
                        <a:t>No limitation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Daning Gong, CATR</a:t>
            </a:r>
            <a:endParaRPr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4291589" y="6477000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4</a:t>
            </a: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Distance Vs. Rx for Each Band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685800" y="1600200"/>
          <a:ext cx="7772400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554480"/>
                <a:gridCol w="1554480"/>
                <a:gridCol w="15544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Distance(m)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314 MHz</a:t>
                      </a:r>
                      <a:endParaRPr lang="zh-CN" alt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431 MHz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510 MHz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780 MHz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CN" altLang="en-US" sz="1400"/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Rx (</a:t>
                      </a:r>
                      <a:r>
                        <a:rPr lang="en-US" altLang="zh-CN" sz="1400" dirty="0" err="1" smtClean="0"/>
                        <a:t>dBm</a:t>
                      </a:r>
                      <a:r>
                        <a:rPr lang="en-US" altLang="zh-CN" sz="1400" dirty="0" smtClean="0"/>
                        <a:t>)</a:t>
                      </a:r>
                      <a:endParaRPr lang="zh-CN" altLang="en-US" sz="1400" dirty="0"/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-89.9067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-92.7662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-87.3115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-98.1762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600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-92.8839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-95.7434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-90.2887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-101.153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700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-95.4011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-98.2606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-92.8059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-103.671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800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-97.5816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-100.441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-94.9864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-105.851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900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-99.5049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-102.364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-96.9097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-107.774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1" i="0" u="none" strike="noStrike" dirty="0">
                          <a:solidFill>
                            <a:schemeClr val="tx1"/>
                          </a:solidFill>
                          <a:latin typeface="宋体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1" i="0" u="none" strike="noStrike" dirty="0">
                          <a:solidFill>
                            <a:schemeClr val="tx1"/>
                          </a:solidFill>
                          <a:latin typeface="宋体"/>
                        </a:rPr>
                        <a:t>-101.225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1" i="0" u="none" strike="noStrike" dirty="0">
                          <a:solidFill>
                            <a:schemeClr val="tx1"/>
                          </a:solidFill>
                          <a:latin typeface="宋体"/>
                        </a:rPr>
                        <a:t>-104.085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1" i="0" u="none" strike="noStrike" dirty="0">
                          <a:solidFill>
                            <a:schemeClr val="tx1"/>
                          </a:solidFill>
                          <a:latin typeface="宋体"/>
                        </a:rPr>
                        <a:t>-98.6302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1" i="0" u="none" strike="noStrike" dirty="0">
                          <a:solidFill>
                            <a:schemeClr val="tx1"/>
                          </a:solidFill>
                          <a:latin typeface="宋体"/>
                        </a:rPr>
                        <a:t>-109.495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Sept. 2011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240114" y="6475413"/>
            <a:ext cx="1903886" cy="2301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Daning Gong, CATR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4876800"/>
            <a:ext cx="8610600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Rx=</a:t>
            </a:r>
            <a:r>
              <a:rPr lang="en-US" altLang="zh-CN" sz="1600" dirty="0" err="1" smtClean="0"/>
              <a:t>Tx</a:t>
            </a:r>
            <a:r>
              <a:rPr lang="en-US" altLang="zh-CN" sz="1600" dirty="0" smtClean="0"/>
              <a:t>-PL=</a:t>
            </a:r>
            <a:r>
              <a:rPr lang="en-US" altLang="zh-CN" sz="1600" dirty="0" err="1" smtClean="0"/>
              <a:t>Tx</a:t>
            </a:r>
            <a:r>
              <a:rPr lang="en-US" altLang="zh-CN" sz="1600" dirty="0" smtClean="0"/>
              <a:t>-(8+37.6log10(d) +21log10(f/900MHz)),  antenna height is assumed 15m above rooftop, according to [2]</a:t>
            </a:r>
          </a:p>
          <a:p>
            <a:endParaRPr lang="en-US" altLang="zh-CN" sz="1100" dirty="0" smtClean="0"/>
          </a:p>
          <a:p>
            <a:r>
              <a:rPr lang="en-US" altLang="zh-CN" sz="1800" dirty="0" smtClean="0"/>
              <a:t>1km coverage range requires at least about -110dBm receiver sensitivity.</a:t>
            </a:r>
            <a:endParaRPr lang="zh-CN" altLang="en-US" sz="1800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 bwMode="auto">
          <a:xfrm>
            <a:off x="4291589" y="6477000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5</a:t>
            </a:r>
            <a:endParaRPr lang="en-US" dirty="0"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Throughput  Analysis 1/2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We use spectrum efficiency from [3] Table 22-26—VHT MCSs for optional 20 MHz, </a:t>
            </a:r>
            <a:r>
              <a:rPr lang="en-US" altLang="zh-CN" i="1" dirty="0" smtClean="0"/>
              <a:t>NSS = 2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Sept. 2011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240114" y="6475413"/>
            <a:ext cx="1599086" cy="1539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Daning Gong, CATR</a:t>
            </a:r>
            <a:endParaRPr 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295400" y="2971800"/>
          <a:ext cx="6096000" cy="16706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MCS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D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ata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R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ate(Mbps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) 400ns GI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Spectrum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宋体"/>
                        </a:rPr>
                        <a:t> Efficiency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16QAM 3/4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86.7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4.34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64QAM 5/6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144.4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7.22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256QAM 3/4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173.3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8.67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4253117" y="6477000"/>
            <a:ext cx="4712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 6</a:t>
            </a:r>
            <a:endParaRPr lang="en-US" dirty="0"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Throughput  Analysis 2/2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Sept. 2011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240114" y="6475413"/>
            <a:ext cx="1751486" cy="1539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Daning Gong, CATR</a:t>
            </a:r>
            <a:endParaRPr lang="en-US" dirty="0"/>
          </a:p>
        </p:txBody>
      </p:sp>
      <p:graphicFrame>
        <p:nvGraphicFramePr>
          <p:cNvPr id="8" name="内容占位符 7"/>
          <p:cNvGraphicFramePr>
            <a:graphicFrameLocks noGrp="1"/>
          </p:cNvGraphicFramePr>
          <p:nvPr>
            <p:ph idx="1"/>
          </p:nvPr>
        </p:nvGraphicFramePr>
        <p:xfrm>
          <a:off x="914399" y="1447800"/>
          <a:ext cx="4114802" cy="48768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56002"/>
                <a:gridCol w="1434799"/>
                <a:gridCol w="1524001"/>
              </a:tblGrid>
              <a:tr h="5652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/>
                        <a:t>Channel BW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/>
                        <a:t>MCS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/>
                        <a:t>Throughput</a:t>
                      </a:r>
                    </a:p>
                    <a:p>
                      <a:pPr algn="ctr" fontAlgn="ctr"/>
                      <a:r>
                        <a:rPr lang="en-US" sz="1800" u="none" strike="noStrike" dirty="0" smtClean="0"/>
                        <a:t>(Mbps)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87438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/>
                        <a:t>200kHz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16QAM 3/4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u="none" strike="noStrike"/>
                        <a:t>0.868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87438">
                <a:tc vMerge="1">
                  <a:txBody>
                    <a:bodyPr/>
                    <a:lstStyle/>
                    <a:p>
                      <a:pPr algn="l" fontAlgn="ctr"/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64QAM 5/6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u="none" strike="noStrike"/>
                        <a:t>1.444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87438">
                <a:tc vMerge="1">
                  <a:txBody>
                    <a:bodyPr/>
                    <a:lstStyle/>
                    <a:p>
                      <a:pPr algn="l" fontAlgn="ctr"/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256QAM 3/4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u="none" strike="noStrike"/>
                        <a:t>1.734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87438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/>
                        <a:t>400kHz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16QAM 3/4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u="none" strike="noStrike"/>
                        <a:t>1.736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87438">
                <a:tc vMerge="1">
                  <a:txBody>
                    <a:bodyPr/>
                    <a:lstStyle/>
                    <a:p>
                      <a:pPr algn="l" fontAlgn="ctr"/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64QAM 5/6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u="none" strike="noStrike" dirty="0"/>
                        <a:t>2.888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87438">
                <a:tc vMerge="1">
                  <a:txBody>
                    <a:bodyPr/>
                    <a:lstStyle/>
                    <a:p>
                      <a:pPr algn="l" fontAlgn="ctr"/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256QAM 3/4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u="none" strike="noStrike"/>
                        <a:t>3.468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87438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/>
                        <a:t>1MHz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16QAM 3/4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u="none" strike="noStrike"/>
                        <a:t>4.34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87438">
                <a:tc vMerge="1">
                  <a:txBody>
                    <a:bodyPr/>
                    <a:lstStyle/>
                    <a:p>
                      <a:pPr algn="l" fontAlgn="ctr"/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64QAM 5/6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u="none" strike="noStrike"/>
                        <a:t>7.22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87438">
                <a:tc vMerge="1">
                  <a:txBody>
                    <a:bodyPr/>
                    <a:lstStyle/>
                    <a:p>
                      <a:pPr algn="l" fontAlgn="ctr"/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256QAM 3/4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u="none" strike="noStrike"/>
                        <a:t>8.67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87438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/>
                        <a:t>2MHz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16QAM 3/4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u="none" strike="noStrike"/>
                        <a:t>8.68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87438">
                <a:tc vMerge="1">
                  <a:txBody>
                    <a:bodyPr/>
                    <a:lstStyle/>
                    <a:p>
                      <a:pPr algn="l" fontAlgn="ctr"/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64QAM 5/6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u="none" strike="noStrike"/>
                        <a:t>14.44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87438">
                <a:tc vMerge="1">
                  <a:txBody>
                    <a:bodyPr/>
                    <a:lstStyle/>
                    <a:p>
                      <a:pPr algn="l" fontAlgn="ctr"/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256QAM 3/4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u="none" strike="noStrike"/>
                        <a:t>17.34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87438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/>
                        <a:t>4MHz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16QAM 3/4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u="none" strike="noStrike"/>
                        <a:t>17.36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87438">
                <a:tc vMerge="1">
                  <a:txBody>
                    <a:bodyPr/>
                    <a:lstStyle/>
                    <a:p>
                      <a:pPr algn="l" fontAlgn="ctr"/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64QAM 5/6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u="none" strike="noStrike"/>
                        <a:t>28.88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87438">
                <a:tc vMerge="1">
                  <a:txBody>
                    <a:bodyPr/>
                    <a:lstStyle/>
                    <a:p>
                      <a:pPr algn="l" fontAlgn="ctr"/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/>
                        <a:t>256QAM 3/4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u="none" strike="noStrike" dirty="0"/>
                        <a:t>34.68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257800" y="3429000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 smtClean="0"/>
              <a:t>Throughput = Spectrum Efficiency * channel bandwidth</a:t>
            </a:r>
            <a:endParaRPr lang="zh-CN" altLang="en-US" sz="1800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4291589" y="6477000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 smtClean="0">
                <a:cs typeface="+mn-cs"/>
              </a:rPr>
              <a:t>Slide 7</a:t>
            </a:r>
            <a:endParaRPr lang="en-US" dirty="0"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838200"/>
          </a:xfrm>
        </p:spPr>
        <p:txBody>
          <a:bodyPr/>
          <a:lstStyle/>
          <a:p>
            <a:r>
              <a:rPr lang="en-US" dirty="0" smtClean="0"/>
              <a:t>Conclusion of Performance and Use Case </a:t>
            </a:r>
          </a:p>
        </p:txBody>
      </p:sp>
      <p:sp>
        <p:nvSpPr>
          <p:cNvPr id="922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2980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</a:t>
            </a:r>
            <a:r>
              <a:rPr lang="en-US" dirty="0"/>
              <a:t>2011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7240128" y="6475412"/>
            <a:ext cx="1675271" cy="382587"/>
          </a:xfrm>
        </p:spPr>
        <p:txBody>
          <a:bodyPr/>
          <a:lstStyle/>
          <a:p>
            <a:pPr>
              <a:defRPr/>
            </a:pPr>
            <a:r>
              <a:rPr lang="en-US" smtClean="0"/>
              <a:t>Daning Gong, CATR</a:t>
            </a:r>
            <a:endParaRPr lang="en-US"/>
          </a:p>
        </p:txBody>
      </p:sp>
      <p:sp>
        <p:nvSpPr>
          <p:cNvPr id="12" name="Footer Placeholder 4"/>
          <p:cNvSpPr txBox="1">
            <a:spLocks/>
          </p:cNvSpPr>
          <p:nvPr/>
        </p:nvSpPr>
        <p:spPr bwMode="auto">
          <a:xfrm>
            <a:off x="4291589" y="6477000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8</a:t>
            </a:r>
            <a:endParaRPr lang="en-US" dirty="0">
              <a:cs typeface="+mn-cs"/>
            </a:endParaRPr>
          </a:p>
        </p:txBody>
      </p:sp>
      <p:graphicFrame>
        <p:nvGraphicFramePr>
          <p:cNvPr id="13" name="内容占位符 5"/>
          <p:cNvGraphicFramePr>
            <a:graphicFrameLocks noGrp="1"/>
          </p:cNvGraphicFramePr>
          <p:nvPr>
            <p:ph idx="1"/>
          </p:nvPr>
        </p:nvGraphicFramePr>
        <p:xfrm>
          <a:off x="609600" y="1298751"/>
          <a:ext cx="8229599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5561"/>
                <a:gridCol w="1260987"/>
                <a:gridCol w="1194619"/>
                <a:gridCol w="1393722"/>
                <a:gridCol w="1327355"/>
                <a:gridCol w="1327355"/>
              </a:tblGrid>
              <a:tr h="969115">
                <a:tc>
                  <a:txBody>
                    <a:bodyPr/>
                    <a:lstStyle/>
                    <a:p>
                      <a:pPr algn="l"/>
                      <a:r>
                        <a:rPr lang="en-US" altLang="zh-CN" dirty="0" smtClean="0"/>
                        <a:t>Frequency Band (MHz)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Max </a:t>
                      </a:r>
                      <a:r>
                        <a:rPr lang="en-US" altLang="zh-CN" dirty="0" err="1" smtClean="0"/>
                        <a:t>Tx</a:t>
                      </a:r>
                      <a:r>
                        <a:rPr lang="en-US" altLang="zh-CN" baseline="0" dirty="0" smtClean="0"/>
                        <a:t> Power (</a:t>
                      </a:r>
                      <a:r>
                        <a:rPr lang="en-US" altLang="zh-CN" baseline="0" dirty="0" err="1" smtClean="0"/>
                        <a:t>mW</a:t>
                      </a:r>
                      <a:r>
                        <a:rPr lang="en-US" altLang="zh-CN" baseline="0" dirty="0" smtClean="0"/>
                        <a:t>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Channel</a:t>
                      </a:r>
                      <a:r>
                        <a:rPr lang="en-US" altLang="zh-CN" baseline="0" dirty="0" smtClean="0"/>
                        <a:t> BW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1km Coverage Support</a:t>
                      </a:r>
                      <a:r>
                        <a:rPr lang="en-US" altLang="zh-CN" baseline="0" dirty="0" smtClean="0"/>
                        <a:t> (Y/N)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20Mbps Support (Y/N)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Use</a:t>
                      </a:r>
                      <a:r>
                        <a:rPr lang="en-US" altLang="zh-CN" baseline="0" dirty="0" smtClean="0"/>
                        <a:t> case</a:t>
                      </a:r>
                      <a:endParaRPr lang="zh-CN" altLang="en-US" dirty="0"/>
                    </a:p>
                  </a:txBody>
                  <a:tcPr/>
                </a:tc>
              </a:tr>
              <a:tr h="563952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314-316, 430-432,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433.00-434.79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smtClean="0">
                          <a:solidFill>
                            <a:schemeClr val="tx1"/>
                          </a:solidFill>
                        </a:rPr>
                        <a:t>10 </a:t>
                      </a:r>
                      <a:endParaRPr lang="zh-CN" altLang="en-US" sz="1600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400 kHz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Sensor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39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470-510 , 630-787 </a:t>
                      </a:r>
                      <a:endParaRPr lang="zh-CN" alt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  <a:p>
                      <a:pPr algn="ctr"/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200KHz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Sensor 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709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smtClean="0">
                          <a:solidFill>
                            <a:schemeClr val="tx1"/>
                          </a:solidFill>
                        </a:rPr>
                        <a:t>470-566 ,614-787</a:t>
                      </a:r>
                      <a:endParaRPr lang="zh-CN" altLang="en-US" sz="1600" b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zh-CN" altLang="en-US" sz="1600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600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1MHz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Sensor,</a:t>
                      </a:r>
                    </a:p>
                    <a:p>
                      <a:pPr algn="l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Backhaul</a:t>
                      </a:r>
                      <a:r>
                        <a:rPr lang="en-US" altLang="zh-CN" sz="1600" b="0" baseline="0" dirty="0" smtClean="0">
                          <a:solidFill>
                            <a:schemeClr val="tx1"/>
                          </a:solidFill>
                        </a:rPr>
                        <a:t> of Sensor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2673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779-787</a:t>
                      </a:r>
                      <a:endParaRPr lang="zh-CN" altLang="en-US" sz="1600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10 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1/2/4/8 MHz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Y,  under 4MHz  CH BW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Sensor,</a:t>
                      </a:r>
                    </a:p>
                    <a:p>
                      <a:pPr algn="l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Backhaul</a:t>
                      </a:r>
                      <a:r>
                        <a:rPr lang="en-US" altLang="zh-CN" sz="1600" b="0" baseline="0" dirty="0" smtClean="0">
                          <a:solidFill>
                            <a:schemeClr val="tx1"/>
                          </a:solidFill>
                        </a:rPr>
                        <a:t> of Sensor,</a:t>
                      </a:r>
                    </a:p>
                    <a:p>
                      <a:pPr algn="l"/>
                      <a:r>
                        <a:rPr lang="en-US" altLang="zh-CN" sz="1600" b="0" baseline="0" dirty="0" smtClean="0">
                          <a:solidFill>
                            <a:schemeClr val="tx1"/>
                          </a:solidFill>
                        </a:rPr>
                        <a:t>Extend </a:t>
                      </a:r>
                      <a:r>
                        <a:rPr lang="en-US" altLang="zh-CN" sz="1600" b="0" baseline="0" dirty="0" err="1" smtClean="0">
                          <a:solidFill>
                            <a:schemeClr val="tx1"/>
                          </a:solidFill>
                        </a:rPr>
                        <a:t>WiFi</a:t>
                      </a:r>
                      <a:r>
                        <a:rPr lang="en-US" altLang="zh-CN" sz="1600" b="0" baseline="0" dirty="0" smtClean="0">
                          <a:solidFill>
                            <a:schemeClr val="tx1"/>
                          </a:solidFill>
                        </a:rPr>
                        <a:t> range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838200" y="5943600"/>
            <a:ext cx="6934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rgbClr val="FF0000"/>
                </a:solidFill>
              </a:rPr>
              <a:t>Better receiver sensitivity </a:t>
            </a:r>
            <a:r>
              <a:rPr lang="en-US" altLang="zh-CN" sz="1600" dirty="0" smtClean="0">
                <a:solidFill>
                  <a:srgbClr val="FF0000"/>
                </a:solidFill>
              </a:rPr>
              <a:t>(see slide 5 ) </a:t>
            </a:r>
            <a:r>
              <a:rPr lang="en-US" altLang="zh-CN" sz="1600" dirty="0" smtClean="0">
                <a:solidFill>
                  <a:srgbClr val="FF0000"/>
                </a:solidFill>
              </a:rPr>
              <a:t>is needed for 1km coverage range. 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Proposed 11ah Spectrum and Channelization for China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For performance and available spectrum point of view, we propose 11ah and channelization in China as the following:</a:t>
            </a:r>
          </a:p>
          <a:p>
            <a:pPr lvl="1"/>
            <a:r>
              <a:rPr lang="en-US" altLang="zh-CN" dirty="0" smtClean="0"/>
              <a:t>Band 1: 779-787MHz, mandatory</a:t>
            </a:r>
          </a:p>
          <a:p>
            <a:pPr lvl="2"/>
            <a:r>
              <a:rPr lang="en-US" altLang="zh-CN" dirty="0" smtClean="0"/>
              <a:t>1/2/4/8 MHz channel </a:t>
            </a:r>
            <a:r>
              <a:rPr lang="en-US" altLang="zh-CN" dirty="0" smtClean="0"/>
              <a:t>bandwidth</a:t>
            </a:r>
            <a:endParaRPr lang="en-US" altLang="zh-CN" dirty="0" smtClean="0"/>
          </a:p>
          <a:p>
            <a:pPr lvl="2"/>
            <a:r>
              <a:rPr lang="en-US" altLang="zh-CN" dirty="0" smtClean="0"/>
              <a:t>same as other geography, easy to design</a:t>
            </a:r>
          </a:p>
          <a:p>
            <a:pPr lvl="2"/>
            <a:endParaRPr lang="en-US" altLang="zh-CN" dirty="0" smtClean="0"/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dirty="0" smtClean="0"/>
              <a:t>Band 2: 314-316, 430-432, 433.00-434.79MHz, optional</a:t>
            </a:r>
          </a:p>
          <a:p>
            <a:pPr lvl="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800" dirty="0" smtClean="0"/>
              <a:t>400kHz channel bandwidth</a:t>
            </a:r>
          </a:p>
          <a:p>
            <a:pPr lvl="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800" dirty="0" smtClean="0"/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 smtClean="0"/>
              <a:t>Band 3: </a:t>
            </a:r>
            <a:r>
              <a:rPr lang="en-US" altLang="zh-CN" kern="1200" dirty="0" smtClean="0"/>
              <a:t>470-510 , 630-779 MHz, </a:t>
            </a:r>
            <a:r>
              <a:rPr lang="en-US" altLang="zh-CN" dirty="0" smtClean="0"/>
              <a:t>optional</a:t>
            </a:r>
          </a:p>
          <a:p>
            <a:pPr lvl="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kern="1200" dirty="0" smtClean="0"/>
              <a:t>200kHz channel bandwidth</a:t>
            </a:r>
            <a:endParaRPr lang="zh-CN" altLang="en-US" kern="1200" dirty="0" smtClean="0"/>
          </a:p>
          <a:p>
            <a:pPr lvl="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800" dirty="0" smtClean="0"/>
              <a:t>Plenty of spectrum resources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Sept. 2011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Daning Gong, CATR</a:t>
            </a:r>
            <a:endParaRPr lang="en-US" dirty="0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4253117" y="6477000"/>
            <a:ext cx="4712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 9</a:t>
            </a:r>
            <a:endParaRPr lang="en-US" dirty="0"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25306</TotalTime>
  <Words>777</Words>
  <Application>Microsoft Office PowerPoint</Application>
  <PresentationFormat>全屏显示(4:3)</PresentationFormat>
  <Paragraphs>261</Paragraphs>
  <Slides>10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802-11-Submission</vt:lpstr>
      <vt:lpstr>China S1G Spectrum Performance Analysis</vt:lpstr>
      <vt:lpstr>Outline</vt:lpstr>
      <vt:lpstr>11ah Requirements</vt:lpstr>
      <vt:lpstr>Potential S1G Frequency Band and Regulations for 11ah in China</vt:lpstr>
      <vt:lpstr>Distance Vs. Rx for Each Band</vt:lpstr>
      <vt:lpstr>Throughput  Analysis 1/2</vt:lpstr>
      <vt:lpstr>Throughput  Analysis 2/2</vt:lpstr>
      <vt:lpstr>Conclusion of Performance and Use Case </vt:lpstr>
      <vt:lpstr>Proposed 11ah Spectrum and Channelization for China</vt:lpstr>
      <vt:lpstr>References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GDN</cp:lastModifiedBy>
  <cp:revision>649</cp:revision>
  <cp:lastPrinted>1998-02-10T13:28:06Z</cp:lastPrinted>
  <dcterms:created xsi:type="dcterms:W3CDTF">2007-05-21T21:00:37Z</dcterms:created>
  <dcterms:modified xsi:type="dcterms:W3CDTF">2011-09-20T03:07:14Z</dcterms:modified>
</cp:coreProperties>
</file>