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02" r:id="rId4"/>
    <p:sldId id="301" r:id="rId5"/>
    <p:sldId id="303" r:id="rId6"/>
    <p:sldId id="304" r:id="rId7"/>
    <p:sldId id="305" r:id="rId8"/>
    <p:sldId id="287" r:id="rId9"/>
    <p:sldId id="306" r:id="rId10"/>
    <p:sldId id="28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endong Luo" initials="ZL" lastIdx="9" clrIdx="0"/>
  <p:cmAuthor id="1" name="gongdaning" initials="GD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54" autoAdjust="0"/>
  </p:normalViewPr>
  <p:slideViewPr>
    <p:cSldViewPr>
      <p:cViewPr varScale="1">
        <p:scale>
          <a:sx n="66" d="100"/>
          <a:sy n="66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9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937EC18-CA5E-4BA8-A861-DB50FC929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5E7054B-E40D-407C-9746-AEFD243F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66E3737-2E98-42C2-B8D8-7616907EB4C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EB44488-787B-49F5-9759-052B523AD62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B9AA0C-FC25-4F85-8BEA-A934F4E1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003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Sept.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3"/>
            <a:ext cx="1903886" cy="1539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D4F73-94CE-4C19-8B1E-A90A8F142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2"/>
            <a:ext cx="1675285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A847E-1BFC-40A6-90E1-F5E5D267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5412"/>
            <a:ext cx="1713757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 , CATR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895A12-CAA0-44EC-9590-CC188C114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93E8D8-17FA-4506-BC9B-753ECDB55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A7AC42-E833-482B-8741-B5AD38F05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CBFF3D-121D-4E19-B516-BA14F3A4E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A67438-74FD-435F-936C-293CB7E7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3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802.11-11/1262r2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.bo1@zte.com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eorge.Calcev@huawei.com" TargetMode="External"/><Relationship Id="rId4" Type="http://schemas.openxmlformats.org/officeDocument/2006/relationships/hyperlink" Target="mailto:zhang.dezhi2@zte.com.c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2"/>
            <a:ext cx="1903879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China S1G Spectrum Performance Analysis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09600" y="2571750"/>
          <a:ext cx="7924799" cy="3371850"/>
        </p:xfrm>
        <a:graphic>
          <a:graphicData uri="http://schemas.openxmlformats.org/drawingml/2006/table">
            <a:tbl>
              <a:tblPr/>
              <a:tblGrid>
                <a:gridCol w="1404209"/>
                <a:gridCol w="1616165"/>
                <a:gridCol w="1439534"/>
                <a:gridCol w="1566119"/>
                <a:gridCol w="1898772"/>
              </a:tblGrid>
              <a:tr h="2955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Name</a:t>
                      </a:r>
                      <a:endParaRPr lang="zh-CN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Affiliations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Address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Phone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email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Daning Gong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CATR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86-01-62300156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Gongdaning@catr.cn</a:t>
                      </a:r>
                      <a:endParaRPr lang="zh-CN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Zhendong Luo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zh-CN" altLang="zh-CN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86-01-62300171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Luozhendong@catr.cn</a:t>
                      </a:r>
                      <a:endParaRPr lang="zh-CN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5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Siyang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Liu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CATR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86-01-62300174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liusiyang@catr.cn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42"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Corporation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Building #10 Sth Tangyan Rd.,Xi'an, China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86-29-88723501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3"/>
                        </a:rPr>
                        <a:t>sun.bo1@zte.com.cn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Dezhi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Zhang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Corporation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E3048,Bibo </a:t>
                      </a: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Road,Pudong,Shanghai,China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+8613816335629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4"/>
                        </a:rPr>
                        <a:t>zhang.dezhi2@zte.com.cn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George Calcev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Huawei Technologies Co., Ltd.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3601 Algonquin Road, Suite 1000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Rolling Meadows,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IL 60008,  USA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5"/>
                        </a:rPr>
                        <a:t>George.Calcev@huawei.com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smtClean="0"/>
              <a:t>References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876800"/>
          </a:xfrm>
        </p:spPr>
        <p:txBody>
          <a:bodyPr/>
          <a:lstStyle/>
          <a:p>
            <a:pPr>
              <a:buNone/>
            </a:pPr>
            <a:r>
              <a:rPr lang="en-US" b="0" dirty="0" smtClean="0"/>
              <a:t>[1] 11-11-0905-03-00ah-tgah-functional-requirements-and-evaluation-methodology</a:t>
            </a:r>
          </a:p>
          <a:p>
            <a:pPr>
              <a:buNone/>
            </a:pPr>
            <a:r>
              <a:rPr lang="en-US" b="0" dirty="0" smtClean="0"/>
              <a:t>[2] 11-11-0968-01-00ah-channel-model-text</a:t>
            </a:r>
          </a:p>
          <a:p>
            <a:pPr>
              <a:buNone/>
            </a:pPr>
            <a:r>
              <a:rPr lang="en-US" b="0" dirty="0" smtClean="0"/>
              <a:t>[3] Draft P802.11ac_D1.0</a:t>
            </a:r>
            <a:endParaRPr lang="en-US" sz="2400" dirty="0" smtClean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1200" dirty="0" smtClean="0"/>
          </a:p>
          <a:p>
            <a:pPr lvl="2">
              <a:defRPr/>
            </a:pPr>
            <a:endParaRPr lang="en-US" sz="2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0124" y="6475412"/>
            <a:ext cx="1903876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14645" y="6477000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10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3"/>
            <a:ext cx="1675280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 smtClean="0"/>
          </a:p>
          <a:p>
            <a:r>
              <a:rPr lang="en-US" dirty="0" smtClean="0"/>
              <a:t>Coverage , throughput and use case of </a:t>
            </a:r>
            <a:r>
              <a:rPr lang="en-US" altLang="zh-CN" dirty="0" smtClean="0"/>
              <a:t>available China S1G spectrum </a:t>
            </a:r>
            <a:r>
              <a:rPr lang="en-US" dirty="0" smtClean="0"/>
              <a:t>are evaluated.</a:t>
            </a:r>
          </a:p>
          <a:p>
            <a:r>
              <a:rPr lang="en-US" dirty="0" smtClean="0"/>
              <a:t>11ah </a:t>
            </a:r>
            <a:r>
              <a:rPr lang="en-US" dirty="0" smtClean="0"/>
              <a:t>spectrum </a:t>
            </a:r>
            <a:r>
              <a:rPr lang="en-US" dirty="0" smtClean="0"/>
              <a:t>and channelization for China is proposed in this contribution.</a:t>
            </a:r>
          </a:p>
          <a:p>
            <a:endParaRPr lang="en-US" sz="20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11ah 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According to [1], the 11ah coverage and throughput requirements are as:</a:t>
            </a:r>
          </a:p>
          <a:p>
            <a:pPr lvl="1"/>
            <a:r>
              <a:rPr lang="en-US" altLang="zh-CN" dirty="0" err="1" smtClean="0"/>
              <a:t>TGah</a:t>
            </a:r>
            <a:r>
              <a:rPr lang="en-US" altLang="zh-CN" dirty="0" smtClean="0"/>
              <a:t> R2 – The </a:t>
            </a:r>
            <a:r>
              <a:rPr lang="en-US" altLang="zh-CN" dirty="0" err="1" smtClean="0"/>
              <a:t>TGah</a:t>
            </a:r>
            <a:r>
              <a:rPr lang="en-US" altLang="zh-CN" dirty="0" smtClean="0"/>
              <a:t> amendment shall support mode of operation in which PHY data rate at least 100 Kbps is provided with coverage of 1km under regulatory constraints.  </a:t>
            </a:r>
          </a:p>
          <a:p>
            <a:pPr lvl="1"/>
            <a:r>
              <a:rPr lang="en-US" altLang="zh-CN" dirty="0" err="1" smtClean="0"/>
              <a:t>TGah</a:t>
            </a:r>
            <a:r>
              <a:rPr lang="en-US" altLang="zh-CN" dirty="0" smtClean="0"/>
              <a:t> R3 – The </a:t>
            </a:r>
            <a:r>
              <a:rPr lang="en-US" altLang="zh-CN" dirty="0" err="1" smtClean="0"/>
              <a:t>TGah</a:t>
            </a:r>
            <a:r>
              <a:rPr lang="en-US" altLang="zh-CN" dirty="0" smtClean="0"/>
              <a:t> amendment shall provide at least a mode of operation capable of achieving a maximum aggregate Multi-Station data rate of 20Mbps as measured at the PHY data service access point (SAP) in S1G band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5228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Potential S1G Frequency Band and Regulations for 11ah in China</a:t>
            </a:r>
            <a:endParaRPr lang="zh-CN" altLang="en-US" sz="28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828800" y="1981200"/>
          <a:ext cx="5791200" cy="3250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8568"/>
                <a:gridCol w="1878003"/>
                <a:gridCol w="1654629"/>
              </a:tblGrid>
              <a:tr h="729574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Frequency Band (MHz)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Max </a:t>
                      </a:r>
                      <a:r>
                        <a:rPr lang="en-US" altLang="zh-CN" sz="20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Power (</a:t>
                      </a:r>
                      <a:r>
                        <a:rPr lang="en-US" altLang="zh-CN" sz="2000" baseline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BW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957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400 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8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470-566 ,614-787</a:t>
                      </a:r>
                      <a:endParaRPr lang="zh-CN" altLang="en-US" sz="1800" b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1MHz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No limitation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Distance Vs. Rx for Each Band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7724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Distance(m)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314 MHz</a:t>
                      </a:r>
                      <a:endParaRPr lang="zh-CN" alt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431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510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780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Rx (</a:t>
                      </a:r>
                      <a:r>
                        <a:rPr lang="en-US" altLang="zh-CN" sz="1400" dirty="0" err="1" smtClean="0"/>
                        <a:t>dBm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-89.9067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-92.7662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-87.3115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-98.1762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-92.8839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-95.7434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-90.2887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-101.153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-95.4011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-98.2606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-92.8059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-103.671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-97.5816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-100.441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-94.9864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-105.851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-99.5049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-102.364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-96.9097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-107.774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-101.225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-104.085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-98.6302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-109.495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903886" cy="2301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876800"/>
            <a:ext cx="8610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Rx=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-PL=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-(8+37.6log10(d) +21log10(f/900MHz)),  antenna height is assumed 15m above rooftop, according to [2]</a:t>
            </a:r>
          </a:p>
          <a:p>
            <a:endParaRPr lang="en-US" altLang="zh-CN" sz="1100" dirty="0" smtClean="0"/>
          </a:p>
          <a:p>
            <a:r>
              <a:rPr lang="en-US" altLang="zh-CN" sz="1800" dirty="0" smtClean="0"/>
              <a:t>If receiver sensitivity is -110 </a:t>
            </a:r>
            <a:r>
              <a:rPr lang="en-US" altLang="zh-CN" sz="1800" dirty="0" err="1" smtClean="0"/>
              <a:t>dBm</a:t>
            </a:r>
            <a:r>
              <a:rPr lang="en-US" altLang="zh-CN" sz="1800" dirty="0" smtClean="0"/>
              <a:t>,  1km coverage can be supported in each band.</a:t>
            </a:r>
            <a:endParaRPr lang="zh-CN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 Analysis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use spectrum efficiency from [3] Table 22-26—VHT MCSs for optional 20 MHz, </a:t>
            </a:r>
            <a:r>
              <a:rPr lang="en-US" altLang="zh-CN" i="1" dirty="0" smtClean="0"/>
              <a:t>NSS = 2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5990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95400" y="2971800"/>
          <a:ext cx="6096000" cy="1670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D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ata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ate(Mbps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) 400ns GI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Spectrum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宋体"/>
                        </a:rPr>
                        <a:t> Efficiency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16QAM 3/4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4.34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64QAM 5/6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144.4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7.22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256QAM 3/4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173.3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8.67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Throughput  Analysis 2/2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7514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914399" y="1447800"/>
          <a:ext cx="4114802" cy="4876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6002"/>
                <a:gridCol w="1266227"/>
                <a:gridCol w="1692573"/>
              </a:tblGrid>
              <a:tr h="5652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/>
                        <a:t>Channel BW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MCS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/>
                        <a:t>Throughput</a:t>
                      </a:r>
                    </a:p>
                    <a:p>
                      <a:pPr algn="l" fontAlgn="ctr"/>
                      <a:r>
                        <a:rPr lang="en-US" sz="1800" u="none" strike="noStrike" dirty="0" smtClean="0"/>
                        <a:t>(Mbps)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200kHz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0.868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1.444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1.734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400kHz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1.736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 dirty="0"/>
                        <a:t>2.888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3.468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1MHz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4.34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7.22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8.67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8.68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14.44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17.34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4MHz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17.36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28.88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256QAM 3/4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 dirty="0"/>
                        <a:t>34.68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57800" y="34290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Throughput = Spectrum Efficiency * channel bandwidth</a:t>
            </a:r>
            <a:endParaRPr lang="zh-CN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dirty="0" smtClean="0"/>
              <a:t>Conclusion of Performance and Use Case </a:t>
            </a: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7240128" y="6475412"/>
            <a:ext cx="1675271" cy="382587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9</a:t>
            </a:r>
            <a:endParaRPr lang="en-US" dirty="0">
              <a:cs typeface="+mn-cs"/>
            </a:endParaRPr>
          </a:p>
        </p:txBody>
      </p:sp>
      <p:graphicFrame>
        <p:nvGraphicFramePr>
          <p:cNvPr id="13" name="内容占位符 5"/>
          <p:cNvGraphicFramePr>
            <a:graphicFrameLocks noGrp="1"/>
          </p:cNvGraphicFramePr>
          <p:nvPr>
            <p:ph idx="1"/>
          </p:nvPr>
        </p:nvGraphicFramePr>
        <p:xfrm>
          <a:off x="609600" y="1298751"/>
          <a:ext cx="822959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561"/>
                <a:gridCol w="1260987"/>
                <a:gridCol w="1194619"/>
                <a:gridCol w="1393722"/>
                <a:gridCol w="1327355"/>
                <a:gridCol w="1327355"/>
              </a:tblGrid>
              <a:tr h="969115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/>
                        <a:t>Frequency Band (MHz)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Max </a:t>
                      </a:r>
                      <a:r>
                        <a:rPr lang="en-US" altLang="zh-CN" dirty="0" err="1" smtClean="0"/>
                        <a:t>Tx</a:t>
                      </a:r>
                      <a:r>
                        <a:rPr lang="en-US" altLang="zh-CN" baseline="0" dirty="0" smtClean="0"/>
                        <a:t> Power (</a:t>
                      </a:r>
                      <a:r>
                        <a:rPr lang="en-US" altLang="zh-CN" baseline="0" dirty="0" err="1" smtClean="0"/>
                        <a:t>mW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Channel</a:t>
                      </a:r>
                      <a:r>
                        <a:rPr lang="en-US" altLang="zh-CN" baseline="0" dirty="0" smtClean="0"/>
                        <a:t> BW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1km Coverage Support</a:t>
                      </a:r>
                      <a:r>
                        <a:rPr lang="en-US" altLang="zh-CN" baseline="0" dirty="0" smtClean="0"/>
                        <a:t> (Y/N)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20Mbps Support (Y/N)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Use</a:t>
                      </a:r>
                      <a:r>
                        <a:rPr lang="en-US" altLang="zh-CN" baseline="0" dirty="0" smtClean="0"/>
                        <a:t> case</a:t>
                      </a:r>
                      <a:endParaRPr lang="zh-CN" altLang="en-US" dirty="0"/>
                    </a:p>
                  </a:txBody>
                  <a:tcPr/>
                </a:tc>
              </a:tr>
              <a:tr h="56395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400 kHz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3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 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0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470-566 ,614-787</a:t>
                      </a:r>
                      <a:endParaRPr lang="zh-CN" altLang="en-US" sz="1600" b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1MHz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Sensor,</a:t>
                      </a:r>
                    </a:p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Backhaul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of Sensor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67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1/2/4/8 MHz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Y,  under 4MHz  CH BW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Sensor,</a:t>
                      </a:r>
                    </a:p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Backhaul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of Sensor,</a:t>
                      </a:r>
                    </a:p>
                    <a:p>
                      <a:pPr algn="l"/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Extend </a:t>
                      </a:r>
                      <a:r>
                        <a:rPr lang="en-US" altLang="zh-CN" sz="1600" b="0" baseline="0" dirty="0" err="1" smtClean="0">
                          <a:solidFill>
                            <a:schemeClr val="tx1"/>
                          </a:solidFill>
                        </a:rPr>
                        <a:t>WiFi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range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38200" y="5943600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Better receiver sensitivity (e.g. -110dBm) is needed for 1km coverage range. 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11ah Spectrum and Channelization for </a:t>
            </a:r>
            <a:r>
              <a:rPr lang="en-US" altLang="zh-CN" dirty="0" smtClean="0"/>
              <a:t>China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performance and available spectrum point of view, we propose 11ah and channelization in China as the following:</a:t>
            </a:r>
          </a:p>
          <a:p>
            <a:pPr lvl="1"/>
            <a:r>
              <a:rPr lang="en-US" altLang="zh-CN" dirty="0" smtClean="0"/>
              <a:t>Band 1: </a:t>
            </a:r>
            <a:r>
              <a:rPr lang="en-US" altLang="zh-CN" dirty="0" smtClean="0"/>
              <a:t>779-787MHz</a:t>
            </a:r>
            <a:r>
              <a:rPr lang="en-US" altLang="zh-CN" dirty="0" smtClean="0"/>
              <a:t>, mandatory</a:t>
            </a:r>
          </a:p>
          <a:p>
            <a:pPr lvl="2"/>
            <a:r>
              <a:rPr lang="en-US" altLang="zh-CN" dirty="0" smtClean="0"/>
              <a:t>1/2/4/8 MHz channel bandwidth, support all of 11ah use cases</a:t>
            </a:r>
          </a:p>
          <a:p>
            <a:pPr lvl="2"/>
            <a:r>
              <a:rPr lang="en-US" altLang="zh-CN" dirty="0" smtClean="0"/>
              <a:t>same as other geography, easy to design</a:t>
            </a:r>
          </a:p>
          <a:p>
            <a:pPr lvl="2"/>
            <a:endParaRPr lang="en-US" altLang="zh-CN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/>
              <a:t>Band 2: 314-316, 430-432, 433.00-434.79MHz, optional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400kHz channel bandwidth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/>
              <a:t>Band 3: </a:t>
            </a:r>
            <a:r>
              <a:rPr lang="en-US" altLang="zh-CN" kern="1200" dirty="0" smtClean="0"/>
              <a:t>470-510 , </a:t>
            </a:r>
            <a:r>
              <a:rPr lang="en-US" altLang="zh-CN" kern="1200" dirty="0" smtClean="0"/>
              <a:t>630-779 </a:t>
            </a:r>
            <a:r>
              <a:rPr lang="en-US" altLang="zh-CN" kern="1200" dirty="0" smtClean="0"/>
              <a:t>MHz, </a:t>
            </a:r>
            <a:r>
              <a:rPr lang="en-US" altLang="zh-CN" dirty="0" smtClean="0"/>
              <a:t>optional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1200" dirty="0" smtClean="0"/>
              <a:t>200kHz channel bandwidth</a:t>
            </a:r>
            <a:endParaRPr lang="zh-CN" altLang="en-US" kern="1200" dirty="0" smtClean="0"/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Plenty of spectrum resources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25287</TotalTime>
  <Words>779</Words>
  <Application>Microsoft Office PowerPoint</Application>
  <PresentationFormat>全屏显示(4:3)</PresentationFormat>
  <Paragraphs>255</Paragraphs>
  <Slides>10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802-11-Submission</vt:lpstr>
      <vt:lpstr>China S1G Spectrum Performance Analysis</vt:lpstr>
      <vt:lpstr>Outline</vt:lpstr>
      <vt:lpstr>11ah Requirements</vt:lpstr>
      <vt:lpstr>Potential S1G Frequency Band and Regulations for 11ah in China</vt:lpstr>
      <vt:lpstr>Distance Vs. Rx for Each Band</vt:lpstr>
      <vt:lpstr>Throughput  Analysis 1/2</vt:lpstr>
      <vt:lpstr>Throughput  Analysis 2/2</vt:lpstr>
      <vt:lpstr>Conclusion of Performance and Use Case </vt:lpstr>
      <vt:lpstr>Proposed 11ah Spectrum and Channelization for China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GDN</cp:lastModifiedBy>
  <cp:revision>643</cp:revision>
  <cp:lastPrinted>1998-02-10T13:28:06Z</cp:lastPrinted>
  <dcterms:created xsi:type="dcterms:W3CDTF">2007-05-21T21:00:37Z</dcterms:created>
  <dcterms:modified xsi:type="dcterms:W3CDTF">2011-09-20T00:47:34Z</dcterms:modified>
</cp:coreProperties>
</file>