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0" r:id="rId3"/>
    <p:sldId id="281" r:id="rId4"/>
    <p:sldId id="288" r:id="rId5"/>
    <p:sldId id="290" r:id="rId6"/>
    <p:sldId id="287" r:id="rId7"/>
    <p:sldId id="295" r:id="rId8"/>
    <p:sldId id="292" r:id="rId9"/>
    <p:sldId id="294" r:id="rId10"/>
    <p:sldId id="296" r:id="rId11"/>
    <p:sldId id="297" r:id="rId12"/>
    <p:sldId id="293" r:id="rId13"/>
    <p:sldId id="298" r:id="rId14"/>
    <p:sldId id="291" r:id="rId15"/>
    <p:sldId id="279" r:id="rId16"/>
    <p:sldId id="286" r:id="rId17"/>
    <p:sldId id="273" r:id="rId18"/>
    <p:sldId id="274" r:id="rId19"/>
    <p:sldId id="275" r:id="rId20"/>
    <p:sldId id="276" r:id="rId21"/>
    <p:sldId id="277"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97" autoAdjust="0"/>
    <p:restoredTop sz="94671" autoAdjust="0"/>
  </p:normalViewPr>
  <p:slideViewPr>
    <p:cSldViewPr>
      <p:cViewPr>
        <p:scale>
          <a:sx n="80" d="100"/>
          <a:sy n="80" d="100"/>
        </p:scale>
        <p:origin x="-1296" y="3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802.11-11/1253r6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1/11-11-1296-03-00ah-potential-channelization-for-11ah.pptx" TargetMode="External"/><Relationship Id="rId2" Type="http://schemas.openxmlformats.org/officeDocument/2006/relationships/hyperlink" Target="https://mentor.ieee.org/802.11/dcn/11/11-11-1311-00-00ah-spec-framework-text-for-phy-numerology.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1/11-11-1275-01-00ah-spatial-stream-support-in-tgah-specification.pptx" TargetMode="External"/><Relationship Id="rId2" Type="http://schemas.openxmlformats.org/officeDocument/2006/relationships/hyperlink" Target="https://mentor.ieee.org/802.11/dcn/11/11-11-1320-00-00ah-11ah-channelization-of-china.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239-02-00ah-proposed-selection-procedur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1/11-11-1254-00-00ah-considerations-on-short-packet-transmission-overhead.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1/11-11-1205-00-00ah-consideration-on-battery-power-alarm-mechanism-for-ieee-802-11ah-framework.pp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1/11-11-1294-00-00ah-spec-framework-text-of-11ah-bw-modes.pptx" TargetMode="External"/><Relationship Id="rId2" Type="http://schemas.openxmlformats.org/officeDocument/2006/relationships/hyperlink" Target="https://mentor.ieee.org/802.11/dcn/11/11-11-1204-00-00ah-power-saving-mechanism-consideration-for-802-11ah-framework.ppt" TargetMode="External"/><Relationship Id="rId1" Type="http://schemas.openxmlformats.org/officeDocument/2006/relationships/slideLayout" Target="../slideLayouts/slideLayout2.xml"/><Relationship Id="rId4" Type="http://schemas.openxmlformats.org/officeDocument/2006/relationships/hyperlink" Target="https://mentor.ieee.org/802.11/dcn/11/11-11-1296-02-00ah-potential-channelization-for-11ah.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2011-09-19</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23" name="Document" r:id="rId5" imgW="8691842" imgH="4130615" progId="Word.Document.8">
                  <p:embed/>
                </p:oleObj>
              </mc:Choice>
              <mc:Fallback>
                <p:oleObj name="Document" r:id="rId5" imgW="8691842" imgH="4130615"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hlinkClick r:id="rId2"/>
              </a:rPr>
              <a:t>11-1311-00-spec-framework-text-for-phy-numerology.pptx</a:t>
            </a:r>
            <a:endParaRPr lang="en-US" dirty="0" smtClean="0">
              <a:solidFill>
                <a:srgbClr val="00B050"/>
              </a:solidFill>
            </a:endParaRPr>
          </a:p>
          <a:p>
            <a:pPr lvl="1"/>
            <a:r>
              <a:rPr lang="en-US" dirty="0">
                <a:solidFill>
                  <a:srgbClr val="00B050"/>
                </a:solidFill>
              </a:rPr>
              <a:t>Sameer </a:t>
            </a:r>
            <a:r>
              <a:rPr lang="en-US" dirty="0" err="1">
                <a:solidFill>
                  <a:srgbClr val="00B050"/>
                </a:solidFill>
              </a:rPr>
              <a:t>Vermani</a:t>
            </a:r>
            <a:r>
              <a:rPr lang="en-US" dirty="0">
                <a:solidFill>
                  <a:srgbClr val="00B050"/>
                </a:solidFill>
              </a:rPr>
              <a:t> (Qualcomm</a:t>
            </a:r>
            <a:r>
              <a:rPr lang="en-US" dirty="0" smtClean="0">
                <a:solidFill>
                  <a:srgbClr val="00B050"/>
                </a:solidFill>
              </a:rPr>
              <a:t>)</a:t>
            </a:r>
          </a:p>
          <a:p>
            <a:r>
              <a:rPr lang="en-US" dirty="0" smtClean="0">
                <a:solidFill>
                  <a:srgbClr val="00B050"/>
                </a:solidFill>
                <a:hlinkClick r:id="rId3"/>
              </a:rPr>
              <a:t>11-1296-03-00ah-potential-channel-for-11ah.pptx</a:t>
            </a:r>
            <a:endParaRPr lang="en-US" dirty="0" smtClean="0">
              <a:solidFill>
                <a:srgbClr val="00B050"/>
              </a:solidFill>
            </a:endParaRPr>
          </a:p>
          <a:p>
            <a:pPr lvl="1"/>
            <a:r>
              <a:rPr lang="en-US" dirty="0">
                <a:solidFill>
                  <a:srgbClr val="00B050"/>
                </a:solidFill>
              </a:rPr>
              <a:t>Rolf de Vegt (Qualcomm)</a:t>
            </a:r>
            <a:endParaRPr lang="en-US" dirty="0" smtClean="0">
              <a:solidFill>
                <a:srgbClr val="00B050"/>
              </a:solidFill>
            </a:endParaRPr>
          </a:p>
          <a:p>
            <a:r>
              <a:rPr lang="en-US" b="0" dirty="0" smtClean="0">
                <a:solidFill>
                  <a:srgbClr val="00B050"/>
                </a:solidFill>
              </a:rPr>
              <a:t>11/1316 Considerations </a:t>
            </a:r>
            <a:r>
              <a:rPr lang="en-US" b="0" dirty="0">
                <a:solidFill>
                  <a:srgbClr val="00B050"/>
                </a:solidFill>
              </a:rPr>
              <a:t>for 3G-Offloading Use </a:t>
            </a:r>
            <a:r>
              <a:rPr lang="en-US" b="0" dirty="0" smtClean="0">
                <a:solidFill>
                  <a:srgbClr val="00B050"/>
                </a:solidFill>
              </a:rPr>
              <a:t>Case</a:t>
            </a:r>
          </a:p>
          <a:p>
            <a:pPr lvl="1"/>
            <a:r>
              <a:rPr lang="en-US" dirty="0">
                <a:solidFill>
                  <a:srgbClr val="00B050"/>
                </a:solidFill>
              </a:rPr>
              <a:t>Joseph Teo Chee Ming et al (Institute for </a:t>
            </a:r>
            <a:r>
              <a:rPr lang="en-US" dirty="0" err="1">
                <a:solidFill>
                  <a:srgbClr val="00B050"/>
                </a:solidFill>
              </a:rPr>
              <a:t>Infocomm</a:t>
            </a:r>
            <a:r>
              <a:rPr lang="en-US" dirty="0">
                <a:solidFill>
                  <a:srgbClr val="00B050"/>
                </a:solidFill>
              </a:rPr>
              <a:t> Research, Singapore</a:t>
            </a:r>
            <a:r>
              <a:rPr lang="en-US" dirty="0" smtClean="0">
                <a:solidFill>
                  <a:srgbClr val="00B050"/>
                </a:solidFill>
              </a:rPr>
              <a:t>)</a:t>
            </a:r>
          </a:p>
          <a:p>
            <a:r>
              <a:rPr lang="en-US" dirty="0" smtClean="0">
                <a:solidFill>
                  <a:srgbClr val="00B050"/>
                </a:solidFill>
              </a:rPr>
              <a:t>11/1318 </a:t>
            </a:r>
            <a:r>
              <a:rPr lang="en-US" b="0" dirty="0">
                <a:solidFill>
                  <a:srgbClr val="00B050"/>
                </a:solidFill>
              </a:rPr>
              <a:t>Japanese Channelization for </a:t>
            </a:r>
            <a:r>
              <a:rPr lang="en-US" b="0" dirty="0" smtClean="0">
                <a:solidFill>
                  <a:srgbClr val="00B050"/>
                </a:solidFill>
              </a:rPr>
              <a:t>802.11ah</a:t>
            </a:r>
          </a:p>
          <a:p>
            <a:pPr lvl="1"/>
            <a:r>
              <a:rPr lang="en-US" dirty="0">
                <a:solidFill>
                  <a:srgbClr val="00B050"/>
                </a:solidFill>
              </a:rPr>
              <a:t>Stefan Aust (NEC Communication Systems)</a:t>
            </a: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803503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hlinkClick r:id="rId2"/>
              </a:rPr>
              <a:t>11-1320-00-00ah-11ah-channelization-of-china.pptx</a:t>
            </a:r>
            <a:endParaRPr lang="en-US" dirty="0" smtClean="0"/>
          </a:p>
          <a:p>
            <a:pPr lvl="1"/>
            <a:r>
              <a:rPr lang="en-US" dirty="0" err="1"/>
              <a:t>Daning</a:t>
            </a:r>
            <a:r>
              <a:rPr lang="en-US" dirty="0"/>
              <a:t> Gong (CATR</a:t>
            </a:r>
            <a:r>
              <a:rPr lang="en-US" dirty="0" smtClean="0"/>
              <a:t>)</a:t>
            </a:r>
          </a:p>
          <a:p>
            <a:r>
              <a:rPr lang="en-US" dirty="0" smtClean="0">
                <a:hlinkClick r:id="rId3"/>
              </a:rPr>
              <a:t>11-1275-01-00ah-spatial-stream-support-in-tgah-specification.pptx</a:t>
            </a:r>
            <a:endParaRPr lang="en-US" dirty="0" smtClean="0"/>
          </a:p>
          <a:p>
            <a:pPr lvl="1"/>
            <a:r>
              <a:rPr lang="en-US" dirty="0" err="1"/>
              <a:t>Sudhir</a:t>
            </a:r>
            <a:r>
              <a:rPr lang="en-US" dirty="0"/>
              <a:t> </a:t>
            </a:r>
            <a:r>
              <a:rPr lang="en-US" dirty="0" err="1"/>
              <a:t>Srinivasa</a:t>
            </a:r>
            <a:r>
              <a:rPr lang="en-US" dirty="0"/>
              <a:t>, </a:t>
            </a:r>
            <a:r>
              <a:rPr lang="en-US" dirty="0" smtClean="0"/>
              <a:t>(Marvell </a:t>
            </a:r>
            <a:r>
              <a:rPr lang="en-US" dirty="0"/>
              <a:t>Semiconductor, Inc</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658320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br>
              <a:rPr lang="en-US" dirty="0" smtClean="0"/>
            </a:br>
            <a:r>
              <a:rPr lang="en-US" dirty="0" smtClean="0"/>
              <a:t>FR-EM</a:t>
            </a:r>
            <a:endParaRPr lang="en-US" dirty="0"/>
          </a:p>
        </p:txBody>
      </p:sp>
      <p:sp>
        <p:nvSpPr>
          <p:cNvPr id="3" name="Content Placeholder 2"/>
          <p:cNvSpPr>
            <a:spLocks noGrp="1"/>
          </p:cNvSpPr>
          <p:nvPr>
            <p:ph idx="1"/>
          </p:nvPr>
        </p:nvSpPr>
        <p:spPr/>
        <p:txBody>
          <a:bodyPr/>
          <a:lstStyle/>
          <a:p>
            <a:r>
              <a:rPr lang="en-US" dirty="0" smtClean="0"/>
              <a:t>11/905r4</a:t>
            </a:r>
          </a:p>
          <a:p>
            <a:pPr lvl="1"/>
            <a:r>
              <a:rPr lang="en-US" dirty="0" smtClean="0"/>
              <a:t>Minho Cheong (ETRI)</a:t>
            </a:r>
          </a:p>
          <a:p>
            <a:pPr lvl="1"/>
            <a:r>
              <a:rPr lang="en-US" dirty="0" smtClean="0"/>
              <a:t>Preference on presenting </a:t>
            </a:r>
            <a:r>
              <a:rPr lang="en-US" dirty="0" err="1" smtClean="0"/>
              <a:t>Wedns</a:t>
            </a:r>
            <a:r>
              <a:rPr lang="en-US" dirty="0" smtClean="0"/>
              <a:t> PM1 </a:t>
            </a:r>
            <a:r>
              <a:rPr lang="en-US" smtClean="0"/>
              <a:t>or Thurs PM1</a:t>
            </a:r>
            <a:endParaRPr lang="en-US"/>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4021214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11/1137 </a:t>
            </a:r>
            <a:r>
              <a:rPr lang="en-US" b="0" dirty="0"/>
              <a:t>Specification framework for </a:t>
            </a:r>
            <a:r>
              <a:rPr lang="en-US" b="0" dirty="0" err="1" smtClean="0"/>
              <a:t>Tgah</a:t>
            </a:r>
            <a:endParaRPr lang="en-US" b="0" dirty="0" smtClean="0"/>
          </a:p>
          <a:p>
            <a:pPr lvl="1"/>
            <a:r>
              <a:rPr lang="en-US" dirty="0"/>
              <a:t>Minyoung Park (Intel)</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2815245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Sub Groups</a:t>
            </a:r>
            <a:endParaRPr lang="en-US" dirty="0"/>
          </a:p>
        </p:txBody>
      </p:sp>
      <p:sp>
        <p:nvSpPr>
          <p:cNvPr id="3" name="Content Placeholder 2"/>
          <p:cNvSpPr>
            <a:spLocks noGrp="1"/>
          </p:cNvSpPr>
          <p:nvPr>
            <p:ph idx="1"/>
          </p:nvPr>
        </p:nvSpPr>
        <p:spPr/>
        <p:txBody>
          <a:bodyPr/>
          <a:lstStyle/>
          <a:p>
            <a:r>
              <a:rPr lang="en-US" dirty="0" smtClean="0"/>
              <a:t>Review Specification Development process document</a:t>
            </a:r>
          </a:p>
          <a:p>
            <a:pPr lvl="1"/>
            <a:r>
              <a:rPr lang="en-US" b="0" u="sng" dirty="0" smtClean="0">
                <a:hlinkClick r:id="rId2"/>
              </a:rPr>
              <a:t>11/0239r02</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4342773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endParaRPr lang="en-US" sz="1400"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solidFill>
                  <a:srgbClr val="00B050"/>
                </a:solidFill>
              </a:rPr>
              <a:t>The IEEE-SA strongly recommends that at each WG meeting the chair or a designee:</a:t>
            </a:r>
            <a:endParaRPr lang="en-US" sz="1200" dirty="0" smtClean="0">
              <a:solidFill>
                <a:srgbClr val="00B050"/>
              </a:solidFill>
            </a:endParaRPr>
          </a:p>
          <a:p>
            <a:pPr lvl="1">
              <a:lnSpc>
                <a:spcPct val="80000"/>
              </a:lnSpc>
            </a:pPr>
            <a:r>
              <a:rPr lang="en-US" sz="1200" b="1" dirty="0" smtClean="0">
                <a:solidFill>
                  <a:srgbClr val="00B050"/>
                </a:solidFill>
              </a:rPr>
              <a:t>Show slides #1 through #4 of this presentation</a:t>
            </a:r>
          </a:p>
          <a:p>
            <a:pPr lvl="1">
              <a:lnSpc>
                <a:spcPct val="80000"/>
              </a:lnSpc>
            </a:pPr>
            <a:r>
              <a:rPr lang="en-US" sz="1200" b="1" dirty="0" smtClean="0">
                <a:solidFill>
                  <a:srgbClr val="00B050"/>
                </a:solidFill>
              </a:rPr>
              <a:t>Advise the WG attendees that:</a:t>
            </a:r>
            <a:r>
              <a:rPr lang="en-US" sz="1200" dirty="0" smtClean="0">
                <a:solidFill>
                  <a:srgbClr val="00B050"/>
                </a:solidFill>
              </a:rPr>
              <a:t> </a:t>
            </a:r>
          </a:p>
          <a:p>
            <a:pPr lvl="2">
              <a:lnSpc>
                <a:spcPct val="80000"/>
              </a:lnSpc>
            </a:pPr>
            <a:r>
              <a:rPr lang="en-US" sz="1200" dirty="0" smtClean="0">
                <a:solidFill>
                  <a:srgbClr val="00B050"/>
                </a:solidFill>
              </a:rPr>
              <a:t>The IEEE’s patent policy is consistent with the ANSI patent policy and is described in Clause 6 of the </a:t>
            </a:r>
            <a:r>
              <a:rPr lang="en-US" sz="1200" i="1" dirty="0" smtClean="0">
                <a:solidFill>
                  <a:srgbClr val="00B050"/>
                </a:solidFill>
              </a:rPr>
              <a:t>IEEE-SA Standards Board Bylaws</a:t>
            </a:r>
            <a:r>
              <a:rPr lang="en-US" sz="1200" dirty="0" smtClean="0">
                <a:solidFill>
                  <a:srgbClr val="00B050"/>
                </a:solidFill>
              </a:rPr>
              <a:t>;</a:t>
            </a:r>
          </a:p>
          <a:p>
            <a:pPr lvl="2">
              <a:lnSpc>
                <a:spcPct val="80000"/>
              </a:lnSpc>
            </a:pPr>
            <a:r>
              <a:rPr lang="en-US" sz="1200" dirty="0" smtClean="0">
                <a:solidFill>
                  <a:srgbClr val="00B050"/>
                </a:solidFill>
              </a:rPr>
              <a:t>Early identification of patent claims which may be essential for the use of standards under development is strongly encouraged; </a:t>
            </a:r>
          </a:p>
          <a:p>
            <a:pPr lvl="2">
              <a:lnSpc>
                <a:spcPct val="80000"/>
              </a:lnSpc>
            </a:pPr>
            <a:r>
              <a:rPr lang="en-US" sz="1200" dirty="0" smtClean="0">
                <a:solidFill>
                  <a:srgbClr val="00B050"/>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solidFill>
                  <a:srgbClr val="00B050"/>
                </a:solidFill>
              </a:rPr>
            </a:br>
            <a:endParaRPr lang="en-US" sz="1200" dirty="0" smtClean="0">
              <a:solidFill>
                <a:srgbClr val="00B050"/>
              </a:solidFill>
            </a:endParaRPr>
          </a:p>
          <a:p>
            <a:pPr lvl="1">
              <a:lnSpc>
                <a:spcPct val="20000"/>
              </a:lnSpc>
            </a:pPr>
            <a:r>
              <a:rPr lang="en-US" sz="1200" b="1" dirty="0" smtClean="0">
                <a:solidFill>
                  <a:srgbClr val="00B050"/>
                </a:solidFill>
              </a:rPr>
              <a:t>Instruct the WG Secretary to record in the minutes of the relevant WG meeting:</a:t>
            </a:r>
            <a:r>
              <a:rPr lang="en-US" sz="1200" dirty="0" smtClean="0">
                <a:solidFill>
                  <a:srgbClr val="00B050"/>
                </a:solidFill>
              </a:rPr>
              <a:t> </a:t>
            </a:r>
          </a:p>
          <a:p>
            <a:pPr lvl="2">
              <a:lnSpc>
                <a:spcPct val="80000"/>
              </a:lnSpc>
            </a:pPr>
            <a:r>
              <a:rPr lang="en-US" sz="1200" dirty="0" smtClean="0">
                <a:solidFill>
                  <a:srgbClr val="00B050"/>
                </a:solidFill>
              </a:rPr>
              <a:t>That the foregoing information was provided and that slides 1 through 4 (and this slide 0, if applicable) were shown; </a:t>
            </a:r>
          </a:p>
          <a:p>
            <a:pPr lvl="2">
              <a:lnSpc>
                <a:spcPct val="80000"/>
              </a:lnSpc>
            </a:pPr>
            <a:r>
              <a:rPr lang="en-US" sz="1200" dirty="0" smtClean="0">
                <a:solidFill>
                  <a:srgbClr val="00B050"/>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solidFill>
                  <a:srgbClr val="00B050"/>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solidFill>
                <a:srgbClr val="00B050"/>
              </a:solidFill>
            </a:endParaRPr>
          </a:p>
          <a:p>
            <a:pPr lvl="1">
              <a:lnSpc>
                <a:spcPct val="80000"/>
              </a:lnSpc>
              <a:spcBef>
                <a:spcPct val="5000"/>
              </a:spcBef>
            </a:pPr>
            <a:r>
              <a:rPr lang="en-US" sz="1200" dirty="0" smtClean="0">
                <a:solidFill>
                  <a:srgbClr val="00B050"/>
                </a:solidFill>
              </a:rPr>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solidFill>
                  <a:srgbClr val="00B050"/>
                </a:solidFill>
              </a:rPr>
              <a:t>It is recommended that the WG chair review the guidance in </a:t>
            </a:r>
            <a:r>
              <a:rPr lang="en-US" sz="1200" i="1" dirty="0" smtClean="0">
                <a:solidFill>
                  <a:srgbClr val="00B050"/>
                </a:solidFill>
              </a:rPr>
              <a:t>IEEE-SA Standards Board Operations Manual</a:t>
            </a:r>
            <a:r>
              <a:rPr lang="en-US" sz="1200" dirty="0" smtClean="0">
                <a:solidFill>
                  <a:srgbClr val="00B050"/>
                </a:solidFill>
              </a:rPr>
              <a:t> 6.3.5 and in FAQs 12 and 12a on inclusion of potential Essential Patent Claims by incorporation or by reference. </a:t>
            </a:r>
          </a:p>
          <a:p>
            <a:pPr lvl="1">
              <a:lnSpc>
                <a:spcPct val="80000"/>
              </a:lnSpc>
              <a:spcBef>
                <a:spcPct val="5000"/>
              </a:spcBef>
              <a:buFont typeface="Monotype Sorts"/>
              <a:buNone/>
            </a:pPr>
            <a:endParaRPr lang="en-US" sz="1200" dirty="0" smtClean="0">
              <a:solidFill>
                <a:srgbClr val="00B050"/>
              </a:solidFill>
            </a:endParaRPr>
          </a:p>
          <a:p>
            <a:pPr lvl="1">
              <a:lnSpc>
                <a:spcPct val="80000"/>
              </a:lnSpc>
              <a:spcBef>
                <a:spcPct val="5000"/>
              </a:spcBef>
              <a:buFont typeface="Monotype Sorts"/>
              <a:buNone/>
            </a:pPr>
            <a:r>
              <a:rPr lang="en-US" sz="1200" dirty="0" smtClean="0">
                <a:solidFill>
                  <a:srgbClr val="00B050"/>
                </a:solidFill>
              </a:rPr>
              <a:t>	Note: </a:t>
            </a:r>
            <a:r>
              <a:rPr lang="en-US" sz="1200" b="1" dirty="0" smtClean="0">
                <a:solidFill>
                  <a:srgbClr val="00B050"/>
                </a:solidFill>
              </a:rPr>
              <a:t>WG</a:t>
            </a:r>
            <a:r>
              <a:rPr lang="en-US" sz="1200" dirty="0" smtClean="0">
                <a:solidFill>
                  <a:srgbClr val="00B050"/>
                </a:solidFill>
              </a:rPr>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solidFill>
                  <a:srgbClr val="00B050"/>
                </a:solidFill>
              </a:rPr>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solidFill>
                  <a:srgbClr val="00B050"/>
                </a:solidFill>
              </a:rPr>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B050"/>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B050"/>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B050"/>
                </a:solidFill>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a:spcBef>
                <a:spcPct val="20000"/>
              </a:spcBef>
              <a:buClr>
                <a:srgbClr val="CC3300"/>
              </a:buClr>
              <a:buSzPct val="50000"/>
              <a:buFont typeface="Monotype Sorts"/>
              <a:buChar char="l"/>
            </a:pPr>
            <a:r>
              <a:rPr lang="en-US" b="1" dirty="0">
                <a:solidFill>
                  <a:srgbClr val="00B050"/>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B050"/>
                </a:solidFill>
                <a:latin typeface="Arial" pitchFamily="34" charset="0"/>
              </a:rPr>
              <a:t>The above does not apply if the patent 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B050"/>
                </a:solidFill>
                <a:latin typeface="Arial" pitchFamily="34" charset="0"/>
              </a:rPr>
              <a:t>		Quoted text excerpted from IEEE-SA Standards Board Bylaws </a:t>
            </a:r>
            <a:r>
              <a:rPr lang="en-GB" dirty="0" err="1">
                <a:solidFill>
                  <a:srgbClr val="00B050"/>
                </a:solidFill>
                <a:latin typeface="Arial" pitchFamily="34" charset="0"/>
              </a:rPr>
              <a:t>subclause</a:t>
            </a:r>
            <a:r>
              <a:rPr lang="en-GB" dirty="0">
                <a:solidFill>
                  <a:srgbClr val="00B050"/>
                </a:solidFill>
                <a:latin typeface="Arial" pitchFamily="34" charset="0"/>
              </a:rPr>
              <a:t> 6.2</a:t>
            </a:r>
            <a:endParaRPr lang="en-US" dirty="0">
              <a:solidFill>
                <a:srgbClr val="00B050"/>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B050"/>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B050"/>
                </a:solidFill>
                <a:latin typeface="Arial" pitchFamily="34" charset="0"/>
              </a:rPr>
              <a:t>No duty to perform a patent search</a:t>
            </a:r>
            <a:endParaRPr lang="en-GB" b="1" dirty="0">
              <a:solidFill>
                <a:srgbClr val="00B050"/>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solidFill>
                  <a:srgbClr val="00B050"/>
                </a:solidFill>
              </a:rPr>
              <a:t>Patent Related Links</a:t>
            </a:r>
            <a:endParaRPr lang="en-US" u="sng" dirty="0" smtClean="0">
              <a:solidFill>
                <a:srgbClr val="00B050"/>
              </a:solidFill>
            </a:endParaRPr>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t>
            </a:r>
            <a:r>
              <a:rPr lang="en-US" sz="2400" dirty="0" smtClean="0">
                <a:solidFill>
                  <a:srgbClr val="00B050"/>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sz="2400" dirty="0" smtClean="0">
                <a:solidFill>
                  <a:srgbClr val="00B050"/>
                </a:solidFill>
                <a:cs typeface="Times New Roman" pitchFamily="18" charset="0"/>
              </a:rPr>
              <a:t>	Patent Policy is stated in these sources:</a:t>
            </a:r>
          </a:p>
          <a:p>
            <a:pPr lvl="1">
              <a:lnSpc>
                <a:spcPct val="90000"/>
              </a:lnSpc>
              <a:buFont typeface="Monotype Sorts"/>
              <a:buNone/>
            </a:pPr>
            <a:r>
              <a:rPr lang="en-GB" sz="2400" dirty="0" smtClean="0">
                <a:solidFill>
                  <a:srgbClr val="00B050"/>
                </a:solidFill>
              </a:rPr>
              <a:t>		IEEE-SA Standards Boards Bylaws</a:t>
            </a:r>
          </a:p>
          <a:p>
            <a:pPr lvl="1">
              <a:lnSpc>
                <a:spcPct val="90000"/>
              </a:lnSpc>
              <a:buFont typeface="Monotype Sorts"/>
              <a:buNone/>
            </a:pPr>
            <a:r>
              <a:rPr lang="en-US" sz="2100" dirty="0" smtClean="0">
                <a:solidFill>
                  <a:srgbClr val="00B050"/>
                </a:solidFill>
              </a:rPr>
              <a:t>		</a:t>
            </a:r>
            <a:r>
              <a:rPr lang="en-US" sz="2100" i="1" dirty="0" smtClean="0">
                <a:solidFill>
                  <a:srgbClr val="00B050"/>
                </a:solidFill>
              </a:rPr>
              <a:t>http://standards.ieee.org/guides/bylaws/sect6-7.html#6</a:t>
            </a:r>
          </a:p>
          <a:p>
            <a:pPr lvl="1">
              <a:lnSpc>
                <a:spcPct val="90000"/>
              </a:lnSpc>
              <a:buFont typeface="Monotype Sorts"/>
              <a:buNone/>
            </a:pPr>
            <a:r>
              <a:rPr lang="en-GB" sz="2400" dirty="0" smtClean="0">
                <a:solidFill>
                  <a:srgbClr val="00B050"/>
                </a:solidFill>
              </a:rPr>
              <a:t>		IEEE-SA Standards Board Operations Manual</a:t>
            </a:r>
          </a:p>
          <a:p>
            <a:pPr lvl="1">
              <a:lnSpc>
                <a:spcPct val="90000"/>
              </a:lnSpc>
              <a:buFont typeface="Monotype Sorts"/>
              <a:buNone/>
            </a:pPr>
            <a:r>
              <a:rPr lang="en-US" sz="2400" dirty="0" smtClean="0">
                <a:solidFill>
                  <a:srgbClr val="00B050"/>
                </a:solidFill>
              </a:rPr>
              <a:t>		</a:t>
            </a:r>
            <a:r>
              <a:rPr lang="en-US" sz="2100" i="1" dirty="0" smtClean="0">
                <a:solidFill>
                  <a:srgbClr val="00B050"/>
                </a:solidFill>
              </a:rPr>
              <a:t>http://standards.ieee.org/guides/opman/sect6.html#6.3</a:t>
            </a:r>
            <a:endParaRPr lang="en-US" sz="2400" dirty="0" smtClean="0">
              <a:solidFill>
                <a:srgbClr val="00B050"/>
              </a:solidFill>
            </a:endParaRPr>
          </a:p>
          <a:p>
            <a:pPr lvl="1">
              <a:lnSpc>
                <a:spcPct val="90000"/>
              </a:lnSpc>
              <a:buFont typeface="Monotype Sorts"/>
              <a:buNone/>
            </a:pPr>
            <a:r>
              <a:rPr lang="en-US" sz="2400" dirty="0" smtClean="0">
                <a:solidFill>
                  <a:srgbClr val="00B050"/>
                </a:solidFill>
                <a:cs typeface="Times New Roman" pitchFamily="18" charset="0"/>
              </a:rPr>
              <a:t>	Material about the patent policy is available at</a:t>
            </a:r>
            <a:r>
              <a:rPr lang="en-US" sz="2400" dirty="0" smtClean="0">
                <a:solidFill>
                  <a:srgbClr val="00B050"/>
                </a:solidFill>
              </a:rPr>
              <a:t> </a:t>
            </a:r>
          </a:p>
          <a:p>
            <a:pPr lvl="1">
              <a:lnSpc>
                <a:spcPct val="90000"/>
              </a:lnSpc>
              <a:buFont typeface="Monotype Sorts"/>
              <a:buNone/>
            </a:pPr>
            <a:r>
              <a:rPr lang="en-US" sz="2400" dirty="0" smtClean="0">
                <a:solidFill>
                  <a:srgbClr val="00B050"/>
                </a:solidFill>
              </a:rPr>
              <a:t>		</a:t>
            </a:r>
            <a:r>
              <a:rPr lang="en-US" sz="2100" i="1" dirty="0" smtClean="0">
                <a:solidFill>
                  <a:srgbClr val="00B050"/>
                </a:solidFill>
              </a:rPr>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30997"/>
          </a:xfrm>
          <a:prstGeom prst="rect">
            <a:avLst/>
          </a:prstGeom>
          <a:noFill/>
          <a:ln w="9525">
            <a:noFill/>
            <a:miter lim="800000"/>
            <a:headEnd/>
            <a:tailEnd/>
          </a:ln>
        </p:spPr>
        <p:txBody>
          <a:bodyPr>
            <a:spAutoFit/>
          </a:bodyPr>
          <a:lstStyle/>
          <a:p>
            <a:r>
              <a:rPr lang="en-US" sz="1200" b="1" dirty="0">
                <a:solidFill>
                  <a:srgbClr val="00B050"/>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B050"/>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B050"/>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 (Joseph Teo Chee Ming)</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July meeting minutes</a:t>
            </a:r>
          </a:p>
          <a:p>
            <a:pPr marL="1009650" lvl="1" indent="-609600"/>
            <a:r>
              <a:rPr lang="en-US" dirty="0" smtClean="0">
                <a:solidFill>
                  <a:srgbClr val="00B050"/>
                </a:solidFill>
              </a:rPr>
              <a:t>July meeting minutes 11/1098r0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August 22 </a:t>
            </a:r>
            <a:r>
              <a:rPr lang="en-US" dirty="0">
                <a:solidFill>
                  <a:srgbClr val="00B050"/>
                </a:solidFill>
              </a:rPr>
              <a:t>teleconference </a:t>
            </a:r>
            <a:r>
              <a:rPr lang="en-US" dirty="0" smtClean="0">
                <a:solidFill>
                  <a:srgbClr val="00B050"/>
                </a:solidFill>
              </a:rPr>
              <a:t>minutes 11/1141r0 </a:t>
            </a:r>
            <a:endParaRPr lang="en-US" dirty="0">
              <a:solidFill>
                <a:srgbClr val="00B050"/>
              </a:solidFill>
            </a:endParaRPr>
          </a:p>
          <a:p>
            <a:pPr marL="1009650" lvl="1" indent="-609600"/>
            <a:r>
              <a:rPr lang="en-US" dirty="0" smtClean="0">
                <a:solidFill>
                  <a:srgbClr val="00B050"/>
                </a:solidFill>
              </a:rPr>
              <a:t>August 8 </a:t>
            </a:r>
            <a:r>
              <a:rPr lang="en-US" dirty="0">
                <a:solidFill>
                  <a:srgbClr val="00B050"/>
                </a:solidFill>
              </a:rPr>
              <a:t>teleconference </a:t>
            </a:r>
            <a:r>
              <a:rPr lang="en-US" dirty="0" smtClean="0">
                <a:solidFill>
                  <a:srgbClr val="00B050"/>
                </a:solidFill>
              </a:rPr>
              <a:t>minutes 11/1114r1 </a:t>
            </a:r>
            <a:endParaRPr lang="en-US" dirty="0">
              <a:solidFill>
                <a:srgbClr val="00B050"/>
              </a:solidFill>
            </a:endParaRPr>
          </a:p>
          <a:p>
            <a:pPr marL="1009650" lvl="1" indent="-609600"/>
            <a:r>
              <a:rPr lang="en-US" dirty="0" smtClean="0">
                <a:solidFill>
                  <a:srgbClr val="00B050"/>
                </a:solidFill>
              </a:rPr>
              <a:t>September 12 </a:t>
            </a:r>
            <a:r>
              <a:rPr lang="en-US" dirty="0">
                <a:solidFill>
                  <a:srgbClr val="00B050"/>
                </a:solidFill>
              </a:rPr>
              <a:t>teleconference </a:t>
            </a:r>
            <a:r>
              <a:rPr lang="en-US" dirty="0" smtClean="0">
                <a:solidFill>
                  <a:srgbClr val="00B050"/>
                </a:solidFill>
              </a:rPr>
              <a:t>minutes 11/1226r0</a:t>
            </a:r>
            <a:r>
              <a:rPr lang="en-US" dirty="0" smtClean="0"/>
              <a:t> </a:t>
            </a:r>
          </a:p>
          <a:p>
            <a:pPr marL="609600" indent="-609600"/>
            <a:r>
              <a:rPr lang="en-US" dirty="0" smtClean="0"/>
              <a:t>Call for submissions</a:t>
            </a:r>
          </a:p>
          <a:p>
            <a:pPr marL="609600" indent="-609600"/>
            <a:r>
              <a:rPr lang="en-US" dirty="0" smtClean="0"/>
              <a:t>Ad Hoc sub groups discussion</a:t>
            </a:r>
          </a:p>
          <a:p>
            <a:pPr marL="609600" indent="-609600"/>
            <a:r>
              <a:rPr lang="en-US" dirty="0" smtClean="0"/>
              <a:t>Teleconferences and timeline discussion</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dirty="0" smtClean="0">
                <a:solidFill>
                  <a:srgbClr val="00B050"/>
                </a:solidFill>
              </a:rPr>
              <a:t>Call for Potentially Essential Patents</a:t>
            </a:r>
          </a:p>
        </p:txBody>
      </p:sp>
      <p:sp>
        <p:nvSpPr>
          <p:cNvPr id="5123" name="Rectangle 1027"/>
          <p:cNvSpPr>
            <a:spLocks noGrp="1" noChangeArrowheads="1"/>
          </p:cNvSpPr>
          <p:nvPr>
            <p:ph type="body" idx="1"/>
          </p:nvPr>
        </p:nvSpPr>
        <p:spPr/>
        <p:txBody>
          <a:bodyPr/>
          <a:lstStyle/>
          <a:p>
            <a:r>
              <a:rPr lang="en-US" sz="2800" dirty="0" smtClean="0">
                <a:solidFill>
                  <a:srgbClr val="00B05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solidFill>
                  <a:srgbClr val="00B050"/>
                </a:solidFill>
              </a:rPr>
              <a:t>Either speak up now or</a:t>
            </a:r>
          </a:p>
          <a:p>
            <a:pPr lvl="1"/>
            <a:r>
              <a:rPr lang="en-US" sz="2000" dirty="0" smtClean="0">
                <a:solidFill>
                  <a:srgbClr val="00B050"/>
                </a:solidFill>
              </a:rPr>
              <a:t>Provide the chair of this group with the identity of the holder(s) of any and all such claims as soon as possible or</a:t>
            </a:r>
          </a:p>
          <a:p>
            <a:pPr lvl="1"/>
            <a:r>
              <a:rPr lang="en-US" sz="2000" dirty="0" smtClean="0">
                <a:solidFill>
                  <a:srgbClr val="00B050"/>
                </a:solidFill>
              </a:rPr>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solidFill>
                  <a:srgbClr val="00B050"/>
                </a:solidFill>
              </a:rPr>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B050"/>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B050"/>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B050"/>
                </a:solidFill>
                <a:latin typeface="Arial" pitchFamily="34" charset="0"/>
              </a:rPr>
              <a:t>Technical considerations remain primary focus</a:t>
            </a:r>
            <a:endParaRPr lang="en-US" sz="1400" dirty="0">
              <a:solidFill>
                <a:srgbClr val="00B050"/>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B050"/>
                </a:solidFill>
                <a:latin typeface="Arial" pitchFamily="34" charset="0"/>
              </a:rPr>
              <a:t>---------------------------------------------------------------   </a:t>
            </a:r>
            <a:endParaRPr lang="en-US" sz="1200" b="1" dirty="0">
              <a:solidFill>
                <a:srgbClr val="00B050"/>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B050"/>
                </a:solidFill>
                <a:latin typeface="Arial" pitchFamily="34" charset="0"/>
              </a:rPr>
              <a:t>See </a:t>
            </a:r>
            <a:r>
              <a:rPr lang="en-US" sz="1200" b="1" i="1" dirty="0">
                <a:solidFill>
                  <a:srgbClr val="00B050"/>
                </a:solidFill>
                <a:latin typeface="Arial" pitchFamily="34" charset="0"/>
              </a:rPr>
              <a:t>IEEE-SA Standards Board Operations Manual</a:t>
            </a:r>
            <a:r>
              <a:rPr lang="en-US" sz="1200" b="1" dirty="0">
                <a:solidFill>
                  <a:srgbClr val="00B050"/>
                </a:solidFill>
                <a:latin typeface="Arial" pitchFamily="34" charset="0"/>
              </a:rPr>
              <a:t>, clause 5.3.10 and </a:t>
            </a:r>
            <a:r>
              <a:rPr lang="en-GB" sz="1200" b="1" dirty="0">
                <a:solidFill>
                  <a:srgbClr val="00B050"/>
                </a:solidFill>
                <a:latin typeface="Arial" pitchFamily="34" charset="0"/>
              </a:rPr>
              <a:t>“Promoting Competition and Innovation: What You Need to Know about the IEEE Standards Association's Antitrust and Competition Policy”</a:t>
            </a:r>
            <a:r>
              <a:rPr lang="en-US" sz="1200" b="1" dirty="0">
                <a:solidFill>
                  <a:srgbClr val="00B050"/>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Agenda cont.</a:t>
            </a:r>
            <a:br>
              <a:rPr lang="en-US" dirty="0" smtClean="0">
                <a:solidFill>
                  <a:srgbClr val="00B050"/>
                </a:solidFill>
              </a:rPr>
            </a:br>
            <a:r>
              <a:rPr lang="en-US" dirty="0" smtClean="0">
                <a:solidFill>
                  <a:srgbClr val="00B050"/>
                </a:solidFill>
              </a:rPr>
              <a:t>Submissions</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solidFill>
                  <a:srgbClr val="00B050"/>
                </a:solidFill>
                <a:hlinkClick r:id="rId2"/>
              </a:rPr>
              <a:t>11-1238-00-channel-and-bw-modes-for-11ah.pptx</a:t>
            </a:r>
          </a:p>
          <a:p>
            <a:pPr lvl="1"/>
            <a:r>
              <a:rPr lang="en-US" dirty="0">
                <a:solidFill>
                  <a:srgbClr val="00B050"/>
                </a:solidFill>
              </a:rPr>
              <a:t>Rolf de Vegt (</a:t>
            </a:r>
            <a:r>
              <a:rPr lang="en-US" dirty="0" smtClean="0">
                <a:solidFill>
                  <a:srgbClr val="00B050"/>
                </a:solidFill>
              </a:rPr>
              <a:t>Qualcomm)</a:t>
            </a:r>
          </a:p>
          <a:p>
            <a:r>
              <a:rPr lang="en-US" dirty="0">
                <a:solidFill>
                  <a:srgbClr val="00B050"/>
                </a:solidFill>
                <a:hlinkClick r:id="rId2"/>
              </a:rPr>
              <a:t>11-1175-03-11ah-channelization-discussion.pptx</a:t>
            </a:r>
          </a:p>
          <a:p>
            <a:pPr lvl="1"/>
            <a:r>
              <a:rPr lang="nl-NL" dirty="0">
                <a:solidFill>
                  <a:srgbClr val="00B050"/>
                </a:solidFill>
              </a:rPr>
              <a:t>James Wang (Mediatek) et al</a:t>
            </a:r>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a:solidFill>
                  <a:srgbClr val="00B050"/>
                </a:solidFill>
                <a:hlinkClick r:id="rId2"/>
              </a:rPr>
              <a:t>11-1230-00-802-11ah-channel-access-improvement.pptx</a:t>
            </a:r>
          </a:p>
          <a:p>
            <a:pPr lvl="1"/>
            <a:r>
              <a:rPr lang="en-US" dirty="0">
                <a:solidFill>
                  <a:srgbClr val="00B050"/>
                </a:solidFill>
              </a:rPr>
              <a:t>Minyoung Park (Intel)</a:t>
            </a:r>
          </a:p>
          <a:p>
            <a:r>
              <a:rPr lang="en-US" dirty="0">
                <a:solidFill>
                  <a:srgbClr val="00B050"/>
                </a:solidFill>
                <a:hlinkClick r:id="rId2"/>
              </a:rPr>
              <a:t>11-1229-00-m2m-channel-access-performance.pptx</a:t>
            </a:r>
          </a:p>
          <a:p>
            <a:pPr lvl="1"/>
            <a:r>
              <a:rPr lang="en-US" dirty="0">
                <a:solidFill>
                  <a:srgbClr val="00B050"/>
                </a:solidFill>
              </a:rPr>
              <a:t>Minyoung Park (Intel</a:t>
            </a:r>
            <a:r>
              <a:rPr lang="en-US" dirty="0" smtClean="0">
                <a:solidFill>
                  <a:srgbClr val="00B050"/>
                </a:solidFill>
              </a:rPr>
              <a:t>)</a:t>
            </a:r>
          </a:p>
          <a:p>
            <a:endParaRPr lang="en-US" dirty="0">
              <a:hlinkClick r:id="rId2"/>
            </a:endParaRPr>
          </a:p>
          <a:p>
            <a:r>
              <a:rPr lang="en-US" dirty="0" smtClean="0">
                <a:solidFill>
                  <a:srgbClr val="00B050"/>
                </a:solidFill>
                <a:hlinkClick r:id="rId2"/>
              </a:rPr>
              <a:t>11-1255-00-dcf-enhanc-for-large-number-of-stas.pptx</a:t>
            </a:r>
          </a:p>
          <a:p>
            <a:pPr lvl="1"/>
            <a:r>
              <a:rPr lang="en-US" dirty="0" err="1">
                <a:solidFill>
                  <a:srgbClr val="00B050"/>
                </a:solidFill>
              </a:rPr>
              <a:t>Siyang</a:t>
            </a:r>
            <a:r>
              <a:rPr lang="en-US" dirty="0">
                <a:solidFill>
                  <a:srgbClr val="00B050"/>
                </a:solidFill>
              </a:rPr>
              <a:t> Liu (CATR)</a:t>
            </a:r>
            <a:endParaRPr lang="en-US" dirty="0">
              <a:solidFill>
                <a:srgbClr val="00B050"/>
              </a:solidFill>
              <a:hlinkClick r:id="rId2"/>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1375967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smtClean="0">
                <a:solidFill>
                  <a:srgbClr val="00B050"/>
                </a:solidFill>
                <a:hlinkClick r:id="rId2"/>
              </a:rPr>
              <a:t>11-1254-00-consid-on-short-trans-overhead.pptx</a:t>
            </a:r>
            <a:endParaRPr lang="en-US" dirty="0" smtClean="0">
              <a:solidFill>
                <a:srgbClr val="00B050"/>
              </a:solidFill>
            </a:endParaRPr>
          </a:p>
          <a:p>
            <a:pPr lvl="1"/>
            <a:r>
              <a:rPr lang="en-US" dirty="0">
                <a:solidFill>
                  <a:srgbClr val="00B050"/>
                </a:solidFill>
              </a:rPr>
              <a:t>George Calcev (Huawei)</a:t>
            </a:r>
            <a:endParaRPr lang="en-US"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27913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a:xfrm>
            <a:off x="685800" y="1676400"/>
            <a:ext cx="7772400" cy="4114800"/>
          </a:xfrm>
        </p:spPr>
        <p:txBody>
          <a:bodyPr/>
          <a:lstStyle/>
          <a:p>
            <a:r>
              <a:rPr lang="en-US" dirty="0" smtClean="0">
                <a:solidFill>
                  <a:srgbClr val="00B050"/>
                </a:solidFill>
                <a:hlinkClick r:id="rId2"/>
              </a:rPr>
              <a:t>11-1205-00-consideration-on-battery-power-alarm-mechanism-for-ieee-802-11ah-framework.ppt</a:t>
            </a:r>
            <a:endParaRPr lang="en-US" dirty="0" smtClean="0">
              <a:solidFill>
                <a:srgbClr val="00B050"/>
              </a:solidFill>
            </a:endParaRPr>
          </a:p>
          <a:p>
            <a:pPr lvl="1"/>
            <a:r>
              <a:rPr lang="en-US" dirty="0" err="1">
                <a:solidFill>
                  <a:srgbClr val="00B050"/>
                </a:solidFill>
              </a:rPr>
              <a:t>Junjian</a:t>
            </a:r>
            <a:r>
              <a:rPr lang="en-US" dirty="0">
                <a:solidFill>
                  <a:srgbClr val="00B050"/>
                </a:solidFill>
              </a:rPr>
              <a:t> Zhang, </a:t>
            </a:r>
            <a:r>
              <a:rPr lang="en-US" dirty="0" smtClean="0">
                <a:solidFill>
                  <a:srgbClr val="00B050"/>
                </a:solidFill>
              </a:rPr>
              <a:t>(ZTE Corporation)</a:t>
            </a:r>
          </a:p>
          <a:p>
            <a:pPr lvl="1"/>
            <a:endParaRPr lang="en-US" dirty="0">
              <a:solidFill>
                <a:srgbClr val="00B050"/>
              </a:solidFill>
            </a:endParaRPr>
          </a:p>
          <a:p>
            <a:endParaRPr lang="en-US"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361587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a:solidFill>
                  <a:srgbClr val="00B050"/>
                </a:solidFill>
                <a:hlinkClick r:id="rId2"/>
              </a:rPr>
              <a:t>11-1204-00-00ah-power-saving-mechanism-consideration-for-802-11ah-framework.ppt</a:t>
            </a:r>
            <a:endParaRPr lang="en-US" dirty="0">
              <a:solidFill>
                <a:srgbClr val="00B050"/>
              </a:solidFill>
            </a:endParaRPr>
          </a:p>
          <a:p>
            <a:pPr lvl="1"/>
            <a:r>
              <a:rPr lang="en-US" dirty="0" err="1">
                <a:solidFill>
                  <a:srgbClr val="00B050"/>
                </a:solidFill>
              </a:rPr>
              <a:t>Dezhi</a:t>
            </a:r>
            <a:r>
              <a:rPr lang="en-US" dirty="0">
                <a:solidFill>
                  <a:srgbClr val="00B050"/>
                </a:solidFill>
              </a:rPr>
              <a:t> </a:t>
            </a:r>
            <a:r>
              <a:rPr lang="en-US" dirty="0" err="1">
                <a:solidFill>
                  <a:srgbClr val="00B050"/>
                </a:solidFill>
              </a:rPr>
              <a:t>Zhang,Lin</a:t>
            </a:r>
            <a:r>
              <a:rPr lang="en-US" dirty="0">
                <a:solidFill>
                  <a:srgbClr val="00B050"/>
                </a:solidFill>
              </a:rPr>
              <a:t> Wang, (ZTE Corporation) </a:t>
            </a:r>
          </a:p>
          <a:p>
            <a:r>
              <a:rPr lang="en-US" dirty="0">
                <a:solidFill>
                  <a:srgbClr val="00B050"/>
                </a:solidFill>
              </a:rPr>
              <a:t>11/1262 </a:t>
            </a:r>
            <a:r>
              <a:rPr lang="en-US" b="0" dirty="0">
                <a:solidFill>
                  <a:srgbClr val="00B050"/>
                </a:solidFill>
              </a:rPr>
              <a:t>Performance analysis of China s1g spectrum</a:t>
            </a:r>
          </a:p>
          <a:p>
            <a:pPr lvl="1"/>
            <a:r>
              <a:rPr lang="en-US" dirty="0" err="1">
                <a:solidFill>
                  <a:srgbClr val="00B050"/>
                </a:solidFill>
              </a:rPr>
              <a:t>Daning</a:t>
            </a:r>
            <a:r>
              <a:rPr lang="en-US" dirty="0">
                <a:solidFill>
                  <a:srgbClr val="00B050"/>
                </a:solidFill>
              </a:rPr>
              <a:t> Gong (CATR) </a:t>
            </a:r>
          </a:p>
          <a:p>
            <a:r>
              <a:rPr lang="en-US" dirty="0">
                <a:solidFill>
                  <a:srgbClr val="00B050"/>
                </a:solidFill>
                <a:hlinkClick r:id="rId3"/>
              </a:rPr>
              <a:t>11-1294-00-spec-framework-text-of-11ah-bw-modes.pptx</a:t>
            </a:r>
            <a:endParaRPr lang="en-US" dirty="0">
              <a:solidFill>
                <a:srgbClr val="00B050"/>
              </a:solidFill>
            </a:endParaRPr>
          </a:p>
          <a:p>
            <a:pPr lvl="1"/>
            <a:r>
              <a:rPr lang="en-US" dirty="0">
                <a:solidFill>
                  <a:srgbClr val="00B050"/>
                </a:solidFill>
              </a:rPr>
              <a:t>Rolf de Vegt (Qualcomm)</a:t>
            </a:r>
          </a:p>
          <a:p>
            <a:r>
              <a:rPr lang="en-US" dirty="0">
                <a:solidFill>
                  <a:srgbClr val="00B050"/>
                </a:solidFill>
                <a:hlinkClick r:id="rId4"/>
              </a:rPr>
              <a:t>11-1296-02-00ah-potential-channelization-for-11ah.pptx</a:t>
            </a:r>
            <a:endParaRPr lang="en-US" dirty="0">
              <a:solidFill>
                <a:srgbClr val="00B050"/>
              </a:solidFill>
            </a:endParaRPr>
          </a:p>
          <a:p>
            <a:pPr lvl="1"/>
            <a:r>
              <a:rPr lang="en-US" dirty="0">
                <a:solidFill>
                  <a:srgbClr val="00B050"/>
                </a:solidFill>
              </a:rPr>
              <a:t>Rolf de Vegt (Qualcomm)</a:t>
            </a: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804060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smtClean="0">
                <a:solidFill>
                  <a:srgbClr val="00B050"/>
                </a:solidFill>
              </a:rPr>
              <a:t>Submissions</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solidFill>
                  <a:srgbClr val="00B050"/>
                </a:solidFill>
              </a:rPr>
              <a:t>11/1248 </a:t>
            </a:r>
            <a:r>
              <a:rPr lang="en-US" b="0" dirty="0">
                <a:solidFill>
                  <a:srgbClr val="00B050"/>
                </a:solidFill>
              </a:rPr>
              <a:t>Simulation Study of the Performance of DCF Under Heavy Traffics for </a:t>
            </a:r>
            <a:r>
              <a:rPr lang="en-US" b="0" dirty="0" smtClean="0">
                <a:solidFill>
                  <a:srgbClr val="00B050"/>
                </a:solidFill>
              </a:rPr>
              <a:t>802.11ah</a:t>
            </a:r>
          </a:p>
          <a:p>
            <a:pPr lvl="1"/>
            <a:r>
              <a:rPr lang="en-US" dirty="0" err="1">
                <a:solidFill>
                  <a:srgbClr val="00B050"/>
                </a:solidFill>
              </a:rPr>
              <a:t>Zhong</a:t>
            </a:r>
            <a:r>
              <a:rPr lang="en-US" dirty="0">
                <a:solidFill>
                  <a:srgbClr val="00B050"/>
                </a:solidFill>
              </a:rPr>
              <a:t>-Yi Jin (Nokia Research Center</a:t>
            </a:r>
            <a:r>
              <a:rPr lang="en-US" dirty="0" smtClean="0">
                <a:solidFill>
                  <a:srgbClr val="00B050"/>
                </a:solidFill>
              </a:rPr>
              <a:t>)</a:t>
            </a:r>
          </a:p>
          <a:p>
            <a:pPr lvl="1"/>
            <a:r>
              <a:rPr lang="en-US" dirty="0" smtClean="0">
                <a:solidFill>
                  <a:srgbClr val="00B050"/>
                </a:solidFill>
              </a:rPr>
              <a:t>Preference on Tuesday presentation</a:t>
            </a: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90833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smtClean="0">
                <a:solidFill>
                  <a:srgbClr val="00B050"/>
                </a:solidFill>
              </a:rPr>
              <a:t>11/1275 </a:t>
            </a:r>
          </a:p>
          <a:p>
            <a:pPr lvl="1"/>
            <a:r>
              <a:rPr lang="en-US" dirty="0" err="1" smtClean="0">
                <a:solidFill>
                  <a:srgbClr val="00B050"/>
                </a:solidFill>
              </a:rPr>
              <a:t>Sudhir</a:t>
            </a:r>
            <a:r>
              <a:rPr lang="en-US" dirty="0" smtClean="0">
                <a:solidFill>
                  <a:srgbClr val="00B050"/>
                </a:solidFill>
              </a:rPr>
              <a:t> </a:t>
            </a:r>
            <a:r>
              <a:rPr lang="en-US" dirty="0" err="1" smtClean="0">
                <a:solidFill>
                  <a:srgbClr val="00B050"/>
                </a:solidFill>
              </a:rPr>
              <a:t>Srinivasa</a:t>
            </a:r>
            <a:r>
              <a:rPr lang="en-US" dirty="0" smtClean="0">
                <a:solidFill>
                  <a:srgbClr val="00B050"/>
                </a:solidFill>
              </a:rPr>
              <a:t> (Marvell)</a:t>
            </a:r>
          </a:p>
          <a:p>
            <a:pPr lvl="1"/>
            <a:r>
              <a:rPr lang="en-US" dirty="0" smtClean="0">
                <a:solidFill>
                  <a:srgbClr val="00B050"/>
                </a:solidFill>
              </a:rPr>
              <a:t>Preference for Wednesday PM1</a:t>
            </a:r>
            <a:endParaRPr lang="en-US" dirty="0">
              <a:solidFill>
                <a:srgbClr val="00B050"/>
              </a:solidFill>
            </a:endParaRP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25382872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1874</TotalTime>
  <Words>842</Words>
  <Application>Microsoft Office PowerPoint</Application>
  <PresentationFormat>On-screen Show (4:3)</PresentationFormat>
  <Paragraphs>215</Paragraphs>
  <Slides>21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802-11-PathProtection</vt:lpstr>
      <vt:lpstr>Document</vt:lpstr>
      <vt:lpstr>IEEE 802.11ah Sub 1 GHz license-exempt operation Agenda for September 2011</vt:lpstr>
      <vt:lpstr>IEEE 802.11ah Agenda</vt:lpstr>
      <vt:lpstr>Agenda cont. Submissions</vt:lpstr>
      <vt:lpstr>Agenda cont. Submissions</vt:lpstr>
      <vt:lpstr>Agenda cont. Submissions</vt:lpstr>
      <vt:lpstr>Agenda cont. Submissions</vt:lpstr>
      <vt:lpstr>Agenda cont. Submissions</vt:lpstr>
      <vt:lpstr>Agenda cont. Submissions</vt:lpstr>
      <vt:lpstr>Agenda cont. Submissions</vt:lpstr>
      <vt:lpstr>Agenda cont. Submissions</vt:lpstr>
      <vt:lpstr>Agenda cont. Submissions</vt:lpstr>
      <vt:lpstr>Agenda cont. Submissions FR-EM</vt:lpstr>
      <vt:lpstr>Agenda cont. Submissions</vt:lpstr>
      <vt:lpstr>Ad Hoc Sub Groups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207</cp:revision>
  <cp:lastPrinted>1998-02-10T13:28:06Z</cp:lastPrinted>
  <dcterms:created xsi:type="dcterms:W3CDTF">2009-11-09T00:32:22Z</dcterms:created>
  <dcterms:modified xsi:type="dcterms:W3CDTF">2011-09-22T00:42:26Z</dcterms:modified>
</cp:coreProperties>
</file>