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300" r:id="rId15"/>
    <p:sldId id="299" r:id="rId16"/>
    <p:sldId id="301" r:id="rId17"/>
    <p:sldId id="302" r:id="rId18"/>
    <p:sldId id="304" r:id="rId19"/>
    <p:sldId id="303" r:id="rId20"/>
    <p:sldId id="305" r:id="rId2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59" autoAdjust="0"/>
    <p:restoredTop sz="94560" autoAdjust="0"/>
  </p:normalViewPr>
  <p:slideViewPr>
    <p:cSldViewPr>
      <p:cViewPr varScale="1">
        <p:scale>
          <a:sx n="62" d="100"/>
          <a:sy n="62" d="100"/>
        </p:scale>
        <p:origin x="-71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mn-cs"/>
              </a:defRPr>
            </a:lvl1pPr>
          </a:lstStyle>
          <a:p>
            <a:pPr>
              <a:defRPr/>
            </a:pPr>
            <a:r>
              <a:rPr lang="en-US"/>
              <a:t>Page </a:t>
            </a:r>
            <a:fld id="{307EDCC3-DA20-4373-BCE2-DF8E46620CB5}"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defRPr sz="1200">
                <a:cs typeface="+mn-cs"/>
              </a:defRPr>
            </a:lvl1pPr>
          </a:lstStyle>
          <a:p>
            <a:pPr>
              <a:defRPr/>
            </a:pPr>
            <a:r>
              <a:rPr lang="en-CA" smtClean="0"/>
              <a:t>doc.: IEEE 802.11-11/0390r0</a:t>
            </a:r>
            <a:endParaRPr lang="en-CA"/>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smtClean="0"/>
              <a:t>doc.: IEEE 802.11-11/0390r0</a:t>
            </a:r>
            <a:endParaRPr lang="en-US"/>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July 2010</a:t>
            </a:r>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Page </a:t>
            </a:r>
            <a:fld id="{DE70F22C-5D04-410A-9E13-2B7901B4981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a:xfrm>
            <a:off x="4097338" y="98425"/>
            <a:ext cx="2184400" cy="212725"/>
          </a:xfrm>
        </p:spPr>
        <p:txBody>
          <a:bodyPr/>
          <a:lstStyle/>
          <a:p>
            <a:pPr>
              <a:defRPr/>
            </a:pPr>
            <a:r>
              <a:rPr lang="en-US" smtClean="0"/>
              <a:t>doc.: IEEE 802.11-11/0390r0</a:t>
            </a:r>
          </a:p>
        </p:txBody>
      </p:sp>
      <p:sp>
        <p:nvSpPr>
          <p:cNvPr id="21507" name="Rectangle 3"/>
          <p:cNvSpPr>
            <a:spLocks noGrp="1" noChangeArrowheads="1"/>
          </p:cNvSpPr>
          <p:nvPr>
            <p:ph type="dt" sz="quarter" idx="1"/>
          </p:nvPr>
        </p:nvSpPr>
        <p:spPr/>
        <p:txBody>
          <a:bodyPr/>
          <a:lstStyle/>
          <a:p>
            <a:pPr>
              <a:defRPr/>
            </a:pPr>
            <a:r>
              <a:rPr lang="en-US" smtClean="0"/>
              <a:t>July 2010</a:t>
            </a:r>
          </a:p>
        </p:txBody>
      </p:sp>
      <p:sp>
        <p:nvSpPr>
          <p:cNvPr id="21508" name="Rectangle 6"/>
          <p:cNvSpPr>
            <a:spLocks noGrp="1" noChangeArrowheads="1"/>
          </p:cNvSpPr>
          <p:nvPr>
            <p:ph type="ftr" sz="quarter" idx="4"/>
          </p:nvPr>
        </p:nvSpPr>
        <p:spPr>
          <a:xfrm>
            <a:off x="4037013" y="8985250"/>
            <a:ext cx="2244725" cy="182563"/>
          </a:xfrm>
        </p:spPr>
        <p:txBody>
          <a:bodyPr/>
          <a:lstStyle/>
          <a:p>
            <a:pPr lvl="4">
              <a:defRPr/>
            </a:pPr>
            <a:r>
              <a:rPr lang="en-US" smtClean="0"/>
              <a:t>Sameer Vermani, Qualcomm</a:t>
            </a:r>
          </a:p>
        </p:txBody>
      </p:sp>
      <p:sp>
        <p:nvSpPr>
          <p:cNvPr id="21509" name="Rectangle 7"/>
          <p:cNvSpPr>
            <a:spLocks noGrp="1" noChangeArrowheads="1"/>
          </p:cNvSpPr>
          <p:nvPr>
            <p:ph type="sldNum" sz="quarter" idx="5"/>
          </p:nvPr>
        </p:nvSpPr>
        <p:spPr>
          <a:xfrm>
            <a:off x="3324225" y="8985250"/>
            <a:ext cx="411163" cy="182563"/>
          </a:xfrm>
        </p:spPr>
        <p:txBody>
          <a:bodyPr/>
          <a:lstStyle/>
          <a:p>
            <a:pPr>
              <a:defRPr/>
            </a:pPr>
            <a:r>
              <a:rPr lang="en-US" smtClean="0"/>
              <a:t>Page </a:t>
            </a:r>
            <a:fld id="{4BF8F518-F85F-4974-98FC-9E23BDAAE90F}" type="slidenum">
              <a:rPr lang="en-US" smtClean="0"/>
              <a:pPr>
                <a:defRPr/>
              </a:pPr>
              <a:t>1</a:t>
            </a:fld>
            <a:endParaRPr lang="en-US" smtClean="0"/>
          </a:p>
        </p:txBody>
      </p:sp>
      <p:sp>
        <p:nvSpPr>
          <p:cNvPr id="28678" name="Rectangle 2"/>
          <p:cNvSpPr>
            <a:spLocks noGrp="1" noRot="1" noChangeAspect="1" noChangeArrowheads="1" noTextEdit="1"/>
          </p:cNvSpPr>
          <p:nvPr>
            <p:ph type="sldImg"/>
          </p:nvPr>
        </p:nvSpPr>
        <p:spPr>
          <a:xfrm>
            <a:off x="1154113" y="701675"/>
            <a:ext cx="4625975" cy="3468688"/>
          </a:xfrm>
          <a:ln/>
        </p:spPr>
      </p:sp>
      <p:sp>
        <p:nvSpPr>
          <p:cNvPr id="2867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7763" y="696913"/>
            <a:ext cx="4640262" cy="3479800"/>
          </a:xfrm>
          <a:ln/>
        </p:spPr>
      </p:sp>
      <p:sp>
        <p:nvSpPr>
          <p:cNvPr id="37891"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xfrm>
            <a:off x="1154113" y="701675"/>
            <a:ext cx="4625975" cy="3468688"/>
          </a:xfrm>
          <a:ln/>
        </p:spPr>
      </p:sp>
      <p:sp>
        <p:nvSpPr>
          <p:cNvPr id="38915" name="Notes Placeholder 2"/>
          <p:cNvSpPr>
            <a:spLocks noGrp="1"/>
          </p:cNvSpPr>
          <p:nvPr>
            <p:ph type="body" idx="1"/>
          </p:nvPr>
        </p:nvSpPr>
        <p:spPr>
          <a:noFill/>
          <a:ln/>
        </p:spPr>
        <p:txBody>
          <a:bodyPr/>
          <a:lstStyle/>
          <a:p>
            <a:endParaRPr lang="en-CA" smtClean="0"/>
          </a:p>
        </p:txBody>
      </p:sp>
      <p:sp>
        <p:nvSpPr>
          <p:cNvPr id="38916"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eaLnBrk="0" hangingPunct="0"/>
            <a:r>
              <a:rPr lang="en-US" sz="1400" b="1"/>
              <a:t>doc.: IEEE 802.11-10/0020r0</a:t>
            </a:r>
          </a:p>
        </p:txBody>
      </p:sp>
      <p:sp>
        <p:nvSpPr>
          <p:cNvPr id="38917"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eaLnBrk="0" hangingPunct="0"/>
            <a:r>
              <a:rPr lang="en-US" sz="1400" b="1"/>
              <a:t>January 2010</a:t>
            </a:r>
          </a:p>
        </p:txBody>
      </p:sp>
      <p:sp>
        <p:nvSpPr>
          <p:cNvPr id="38918"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eaLnBrk="0" hangingPunct="0"/>
            <a:r>
              <a:rPr lang="en-US"/>
              <a:t>Osama Aboul-Magd (Samsung)</a:t>
            </a:r>
          </a:p>
        </p:txBody>
      </p:sp>
      <p:sp>
        <p:nvSpPr>
          <p:cNvPr id="38919"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eaLnBrk="0" hangingPunct="0"/>
            <a:r>
              <a:rPr lang="en-US"/>
              <a:t>Page </a:t>
            </a:r>
            <a:fld id="{5813A597-6A7C-4775-9192-3EC8D35AE47F}" type="slidenum">
              <a:rPr lang="en-US"/>
              <a:pPr algn="r" defTabSz="933450" eaLnBrk="0" hangingPunct="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4113" y="701675"/>
            <a:ext cx="4625975" cy="3468688"/>
          </a:xfrm>
          <a:ln/>
        </p:spPr>
      </p:sp>
      <p:sp>
        <p:nvSpPr>
          <p:cNvPr id="399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4113" y="701675"/>
            <a:ext cx="4625975" cy="3468688"/>
          </a:xfrm>
          <a:ln/>
        </p:spPr>
      </p:sp>
      <p:sp>
        <p:nvSpPr>
          <p:cNvPr id="409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4113" y="701675"/>
            <a:ext cx="4625975" cy="3468688"/>
          </a:xfrm>
          <a:ln/>
        </p:spPr>
      </p:sp>
      <p:sp>
        <p:nvSpPr>
          <p:cNvPr id="4403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4113" y="701675"/>
            <a:ext cx="4625975" cy="3468688"/>
          </a:xfrm>
          <a:ln/>
        </p:spPr>
      </p:sp>
      <p:sp>
        <p:nvSpPr>
          <p:cNvPr id="419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54113" y="701675"/>
            <a:ext cx="4625975" cy="3468688"/>
          </a:xfrm>
          <a:ln/>
        </p:spPr>
      </p:sp>
      <p:sp>
        <p:nvSpPr>
          <p:cNvPr id="2969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ChangeArrowheads="1" noTextEdit="1"/>
          </p:cNvSpPr>
          <p:nvPr>
            <p:ph type="sldImg"/>
          </p:nvPr>
        </p:nvSpPr>
        <p:spPr>
          <a:xfrm>
            <a:off x="1155700" y="701675"/>
            <a:ext cx="4624388" cy="3468688"/>
          </a:xfrm>
          <a:ln/>
        </p:spPr>
      </p:sp>
      <p:sp>
        <p:nvSpPr>
          <p:cNvPr id="30723"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5700" y="701675"/>
            <a:ext cx="4624388" cy="3468688"/>
          </a:xfrm>
          <a:ln/>
        </p:spPr>
      </p:sp>
      <p:sp>
        <p:nvSpPr>
          <p:cNvPr id="31747"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5700" y="701675"/>
            <a:ext cx="4624388" cy="3468688"/>
          </a:xfrm>
          <a:ln/>
        </p:spPr>
      </p:sp>
      <p:sp>
        <p:nvSpPr>
          <p:cNvPr id="3277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379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4819"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584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3686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2FFF15B-E0F1-4CA2-B724-2280EC052E3D}"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8203D100-9716-4787-A31B-8E22538B596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635E57B-6B5B-493C-8BB8-0B6CD5842E23}"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6C883ED-7F2F-40A2-A7DE-EFE8E6ED1CE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xfrm>
            <a:off x="696913" y="334189"/>
            <a:ext cx="942630" cy="276999"/>
          </a:xfrm>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1E75621-17AA-4D41-8859-78A1BD052DD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22609A37-AA29-45F9-B486-60C98881095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8AA79A-EC85-4E1F-B892-712135521C6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Sept 2011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Brian Hart, Cisco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408F4DB-17FD-470C-B0C2-8A39325BE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4"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8EAF37EB-964A-4FE6-A630-855DEF7CDA3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3"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41EEFFFC-0B38-4D7E-9446-B6D2F530B04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8DDF8640-DF72-4539-8D7F-EABA297A7195}"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dirty="0" smtClean="0"/>
              <a:t>Sept 2011</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smtClean="0"/>
              <a:t>Brian Hart, Cisco Systems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4D06DDC6-C451-4AD3-BAB8-7B1947C2CBB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32601"/>
            <a:ext cx="94263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dirty="0" smtClean="0"/>
              <a:t>Sept 2011</a:t>
            </a:r>
            <a:endParaRPr lang="en-US" dirty="0"/>
          </a:p>
        </p:txBody>
      </p:sp>
      <p:sp>
        <p:nvSpPr>
          <p:cNvPr id="1029" name="Rectangle 5"/>
          <p:cNvSpPr>
            <a:spLocks noGrp="1" noChangeArrowheads="1"/>
          </p:cNvSpPr>
          <p:nvPr>
            <p:ph type="ftr" sz="quarter" idx="3"/>
          </p:nvPr>
        </p:nvSpPr>
        <p:spPr bwMode="auto">
          <a:xfrm>
            <a:off x="6908800" y="6475413"/>
            <a:ext cx="16351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t>Brian Hart, Cisco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mn-cs"/>
              </a:defRPr>
            </a:lvl1pPr>
          </a:lstStyle>
          <a:p>
            <a:pPr>
              <a:defRPr/>
            </a:pPr>
            <a:r>
              <a:rPr lang="en-US"/>
              <a:t>Slide </a:t>
            </a:r>
            <a:fld id="{FE69636E-0FAD-4C4A-B2AF-2596860712FF}" type="slidenum">
              <a:rPr lang="en-US"/>
              <a:pPr>
                <a:defRPr/>
              </a:pPr>
              <a:t>‹#›</a:t>
            </a:fld>
            <a:endParaRPr lang="en-US"/>
          </a:p>
        </p:txBody>
      </p:sp>
      <p:sp>
        <p:nvSpPr>
          <p:cNvPr id="1031" name="Rectangle 7"/>
          <p:cNvSpPr>
            <a:spLocks noChangeArrowheads="1"/>
          </p:cNvSpPr>
          <p:nvPr/>
        </p:nvSpPr>
        <p:spPr bwMode="auto">
          <a:xfrm>
            <a:off x="5175246" y="334189"/>
            <a:ext cx="3270254"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802.11-11/1252r1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CA">
              <a:cs typeface="+mn-cs"/>
            </a:endParaRPr>
          </a:p>
        </p:txBody>
      </p:sp>
    </p:spTree>
  </p:cSld>
  <p:clrMap bg1="lt1" tx1="dk1" bg2="lt2" tx2="dk2" accent1="accent1" accent2="accent2" accent3="accent3" accent4="accent4" accent5="accent5" accent6="accent6" hlink="hlink" folHlink="folHlink"/>
  <p:sldLayoutIdLst>
    <p:sldLayoutId id="2147483764" r:id="rId1"/>
    <p:sldLayoutId id="2147483765" r:id="rId2"/>
    <p:sldLayoutId id="2147483761" r:id="rId3"/>
    <p:sldLayoutId id="2147483762" r:id="rId4"/>
    <p:sldLayoutId id="2147483763" r:id="rId5"/>
    <p:sldLayoutId id="2147483766" r:id="rId6"/>
    <p:sldLayoutId id="2147483767" r:id="rId7"/>
    <p:sldLayoutId id="2147483768" r:id="rId8"/>
    <p:sldLayoutId id="2147483769" r:id="rId9"/>
    <p:sldLayoutId id="2147483770" r:id="rId10"/>
    <p:sldLayoutId id="2147483771" r:id="rId11"/>
    <p:sldLayoutId id="2147483772"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p:txBody>
          <a:bodyPr/>
          <a:lstStyle/>
          <a:p>
            <a:pPr>
              <a:defRPr/>
            </a:pPr>
            <a:r>
              <a:rPr lang="en-US"/>
              <a:t>Brian Hart, Cisco Systems</a:t>
            </a:r>
          </a:p>
        </p:txBody>
      </p:sp>
      <p:sp>
        <p:nvSpPr>
          <p:cNvPr id="1028" name="Rectangle 2"/>
          <p:cNvSpPr>
            <a:spLocks noGrp="1" noChangeArrowheads="1"/>
          </p:cNvSpPr>
          <p:nvPr>
            <p:ph type="title"/>
          </p:nvPr>
        </p:nvSpPr>
        <p:spPr/>
        <p:txBody>
          <a:bodyPr/>
          <a:lstStyle/>
          <a:p>
            <a:r>
              <a:rPr lang="en-US" sz="2800" dirty="0" smtClean="0"/>
              <a:t>MU-MIMO </a:t>
            </a:r>
            <a:r>
              <a:rPr lang="en-US" sz="2800" dirty="0" smtClean="0"/>
              <a:t>Ad Hoc </a:t>
            </a:r>
            <a:r>
              <a:rPr lang="en-US" sz="2800" dirty="0" smtClean="0"/>
              <a:t>Report Sept 2011</a:t>
            </a:r>
          </a:p>
        </p:txBody>
      </p:sp>
      <p:sp>
        <p:nvSpPr>
          <p:cNvPr id="1029" name="Rectangle 6"/>
          <p:cNvSpPr>
            <a:spLocks noGrp="1" noChangeArrowheads="1"/>
          </p:cNvSpPr>
          <p:nvPr>
            <p:ph type="body" idx="1"/>
          </p:nvPr>
        </p:nvSpPr>
        <p:spPr>
          <a:xfrm>
            <a:off x="685800" y="1676400"/>
            <a:ext cx="7772400" cy="381000"/>
          </a:xfrm>
        </p:spPr>
        <p:txBody>
          <a:bodyPr/>
          <a:lstStyle/>
          <a:p>
            <a:pPr algn="ctr">
              <a:buFontTx/>
              <a:buNone/>
            </a:pPr>
            <a:r>
              <a:rPr lang="en-US" sz="2000" dirty="0" smtClean="0"/>
              <a:t>Date:</a:t>
            </a:r>
            <a:r>
              <a:rPr lang="en-US" sz="2000" b="0" dirty="0" smtClean="0"/>
              <a:t> 2011-09-18</a:t>
            </a:r>
          </a:p>
        </p:txBody>
      </p:sp>
      <p:graphicFrame>
        <p:nvGraphicFramePr>
          <p:cNvPr id="1026" name="Object 11"/>
          <p:cNvGraphicFramePr>
            <a:graphicFrameLocks noChangeAspect="1"/>
          </p:cNvGraphicFramePr>
          <p:nvPr/>
        </p:nvGraphicFramePr>
        <p:xfrm>
          <a:off x="517525" y="2278063"/>
          <a:ext cx="7729538" cy="2690812"/>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a:t>Authors:</a:t>
            </a:r>
            <a:endParaRPr lang="en-US" sz="2000"/>
          </a:p>
        </p:txBody>
      </p:sp>
      <p:sp>
        <p:nvSpPr>
          <p:cNvPr id="1031" name="Slide Number Placeholder 8"/>
          <p:cNvSpPr>
            <a:spLocks noGrp="1"/>
          </p:cNvSpPr>
          <p:nvPr>
            <p:ph type="sldNum" sz="quarter" idx="12"/>
          </p:nvPr>
        </p:nvSpPr>
        <p:spPr/>
        <p:txBody>
          <a:bodyPr/>
          <a:lstStyle/>
          <a:p>
            <a:pPr>
              <a:defRPr/>
            </a:pPr>
            <a:r>
              <a:rPr lang="en-US" smtClean="0"/>
              <a:t>Slide </a:t>
            </a:r>
            <a:fld id="{0982FD8C-A160-4DE0-BA9C-8728CC97EBAE}" type="slidenum">
              <a:rPr lang="en-US" smtClean="0"/>
              <a:pPr>
                <a:defRPr/>
              </a:pPr>
              <a:t>1</a:t>
            </a:fld>
            <a:endParaRPr lang="en-US" smtClean="0"/>
          </a:p>
        </p:txBody>
      </p:sp>
      <p:sp>
        <p:nvSpPr>
          <p:cNvPr id="1032" name="Date Placeholder 8"/>
          <p:cNvSpPr>
            <a:spLocks noGrp="1"/>
          </p:cNvSpPr>
          <p:nvPr>
            <p:ph type="dt" sz="quarter" idx="10"/>
          </p:nvPr>
        </p:nvSpPr>
        <p:spPr>
          <a:xfrm>
            <a:off x="696913" y="334189"/>
            <a:ext cx="942630" cy="276999"/>
          </a:xfrm>
        </p:spPr>
        <p:txBody>
          <a:bodyPr/>
          <a:lstStyle/>
          <a:p>
            <a:pPr>
              <a:defRPr/>
            </a:pPr>
            <a:r>
              <a:rPr lang="en-US" dirty="0" smtClean="0"/>
              <a:t>Sept 2011</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20483"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sz="2000" b="1" u="sng">
              <a:solidFill>
                <a:schemeClr val="tx2"/>
              </a:solidFill>
              <a:latin typeface="Helvetica" pitchFamily="34" charset="0"/>
            </a:endParaRPr>
          </a:p>
        </p:txBody>
      </p:sp>
      <p:sp>
        <p:nvSpPr>
          <p:cNvPr id="20484"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eaLnBrk="0" hangingPunct="0">
              <a:lnSpc>
                <a:spcPct val="80000"/>
              </a:lnSpc>
              <a:spcBef>
                <a:spcPct val="20000"/>
              </a:spcBef>
              <a:buFontTx/>
              <a:buChar char="•"/>
            </a:pPr>
            <a:endParaRPr lang="en-US" sz="700" b="1" u="sng">
              <a:solidFill>
                <a:srgbClr val="FF0000"/>
              </a:solidFill>
            </a:endParaRPr>
          </a:p>
          <a:p>
            <a:pPr marL="230188" indent="-230188" eaLnBrk="0" hangingPunct="0">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eaLnBrk="0" hangingPunct="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eaLnBrk="0" hangingPunct="0">
              <a:lnSpc>
                <a:spcPct val="80000"/>
              </a:lnSpc>
              <a:spcBef>
                <a:spcPct val="20000"/>
              </a:spcBef>
              <a:spcAft>
                <a:spcPct val="40000"/>
              </a:spcAft>
              <a:buFontTx/>
              <a:buChar char="•"/>
            </a:pPr>
            <a:r>
              <a:rPr lang="en-GB" sz="1800"/>
              <a:t>Technical considerations remain primary focus</a:t>
            </a:r>
            <a:endParaRPr lang="en-US" sz="1800"/>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eaLnBrk="0" hangingPunct="0">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endParaRPr lang="en-US" sz="1000"/>
          </a:p>
          <a:p>
            <a:pPr marL="230188" indent="-230188" algn="ctr" eaLnBrk="0" hangingPunct="0">
              <a:lnSpc>
                <a:spcPct val="80000"/>
              </a:lnSpc>
              <a:spcBef>
                <a:spcPct val="20000"/>
              </a:spcBef>
            </a:pPr>
            <a:r>
              <a:rPr lang="en-US" sz="1000"/>
              <a:t>---------------------------------------------------------------   </a:t>
            </a:r>
          </a:p>
          <a:p>
            <a:pPr marL="230188" indent="-230188" algn="ctr" eaLnBrk="0" hangingPunct="0">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eaLnBrk="0" hangingPunct="0">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eaLnBrk="0" hangingPunct="0">
              <a:lnSpc>
                <a:spcPct val="80000"/>
              </a:lnSpc>
              <a:spcBef>
                <a:spcPct val="20000"/>
              </a:spcBef>
            </a:pPr>
            <a:endParaRPr lang="en-US"/>
          </a:p>
          <a:p>
            <a:pPr marL="230188" indent="-230188" algn="ctr" eaLnBrk="0" hangingPunct="0">
              <a:lnSpc>
                <a:spcPct val="80000"/>
              </a:lnSpc>
              <a:spcBef>
                <a:spcPct val="20000"/>
              </a:spcBef>
            </a:pPr>
            <a:r>
              <a:rPr lang="en-US"/>
              <a:t>This slide set is available at http://standards.ieee.org/board/pat/pat-slideset.ppt</a:t>
            </a:r>
          </a:p>
        </p:txBody>
      </p:sp>
      <p:sp>
        <p:nvSpPr>
          <p:cNvPr id="20485"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5</a:t>
            </a:r>
          </a:p>
        </p:txBody>
      </p:sp>
      <p:sp>
        <p:nvSpPr>
          <p:cNvPr id="13318" name="Footer Placeholder 6"/>
          <p:cNvSpPr>
            <a:spLocks noGrp="1"/>
          </p:cNvSpPr>
          <p:nvPr>
            <p:ph type="ftr" sz="quarter" idx="11"/>
          </p:nvPr>
        </p:nvSpPr>
        <p:spPr/>
        <p:txBody>
          <a:bodyPr/>
          <a:lstStyle/>
          <a:p>
            <a:pPr>
              <a:defRPr/>
            </a:pPr>
            <a:r>
              <a:rPr lang="en-US" dirty="0" smtClean="0"/>
              <a:t>Brian Hart, Cisco Systems</a:t>
            </a:r>
            <a:endParaRPr lang="en-US" dirty="0"/>
          </a:p>
        </p:txBody>
      </p:sp>
      <p:sp>
        <p:nvSpPr>
          <p:cNvPr id="13319" name="Slide Number Placeholder 7"/>
          <p:cNvSpPr>
            <a:spLocks noGrp="1"/>
          </p:cNvSpPr>
          <p:nvPr>
            <p:ph type="sldNum" sz="quarter" idx="12"/>
          </p:nvPr>
        </p:nvSpPr>
        <p:spPr/>
        <p:txBody>
          <a:bodyPr/>
          <a:lstStyle/>
          <a:p>
            <a:pPr>
              <a:defRPr/>
            </a:pPr>
            <a:r>
              <a:rPr lang="en-US" smtClean="0"/>
              <a:t>Slide </a:t>
            </a:r>
            <a:fld id="{3304B59B-4766-4145-95B1-34E7FD441B4F}" type="slidenum">
              <a:rPr lang="en-US" smtClean="0"/>
              <a:pPr>
                <a:defRPr/>
              </a:pPr>
              <a:t>10</a:t>
            </a:fld>
            <a:endParaRPr lang="en-US" smtClean="0"/>
          </a:p>
        </p:txBody>
      </p:sp>
      <p:sp>
        <p:nvSpPr>
          <p:cNvPr id="13320" name="Date Placeholder 8"/>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eaLnBrk="0" hangingPunct="0"/>
            <a:r>
              <a:rPr lang="en-US"/>
              <a:t>Slide </a:t>
            </a:r>
            <a:fld id="{4CEB7899-F4E6-4C9B-BFE6-245EDDEC71F0}" type="slidenum">
              <a:rPr lang="en-US"/>
              <a:pPr algn="ctr" eaLnBrk="0" hangingPunct="0"/>
              <a:t>11</a:t>
            </a:fld>
            <a:endParaRPr lang="en-US"/>
          </a:p>
        </p:txBody>
      </p:sp>
      <p:sp>
        <p:nvSpPr>
          <p:cNvPr id="21507" name="Rectangle 2"/>
          <p:cNvSpPr>
            <a:spLocks noGrp="1" noChangeArrowheads="1"/>
          </p:cNvSpPr>
          <p:nvPr>
            <p:ph type="title" idx="4294967295"/>
          </p:nvPr>
        </p:nvSpPr>
        <p:spPr/>
        <p:txBody>
          <a:bodyPr/>
          <a:lstStyle/>
          <a:p>
            <a:r>
              <a:rPr lang="en-US" smtClean="0"/>
              <a:t>Call for Potentially Essential Patents</a:t>
            </a:r>
          </a:p>
        </p:txBody>
      </p:sp>
      <p:sp>
        <p:nvSpPr>
          <p:cNvPr id="21508" name="Rectangle 3"/>
          <p:cNvSpPr>
            <a:spLocks noGrp="1" noChangeArrowheads="1"/>
          </p:cNvSpPr>
          <p:nvPr>
            <p:ph type="body" idx="4294967295"/>
          </p:nvPr>
        </p:nvSpPr>
        <p:spPr>
          <a:xfrm>
            <a:off x="685800" y="1600200"/>
            <a:ext cx="7772400" cy="4495800"/>
          </a:xfrm>
        </p:spPr>
        <p:txBody>
          <a:bodyPr/>
          <a:lstStyle/>
          <a:p>
            <a:r>
              <a:rPr 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dirty="0" smtClean="0"/>
              <a:t>Either speak up now or</a:t>
            </a:r>
          </a:p>
          <a:p>
            <a:pPr lvl="1"/>
            <a:r>
              <a:rPr lang="en-US" sz="1800" dirty="0" smtClean="0"/>
              <a:t>Provide the chair of this group with the identity of the holder(s) of any and all such claims as soon as possible or</a:t>
            </a:r>
          </a:p>
          <a:p>
            <a:pPr lvl="1"/>
            <a:r>
              <a:rPr lang="en-US" sz="1800" dirty="0" smtClean="0"/>
              <a:t>Cause an LOA to be </a:t>
            </a:r>
            <a:r>
              <a:rPr lang="en-US" sz="1800" dirty="0" smtClean="0"/>
              <a:t>submitted</a:t>
            </a:r>
          </a:p>
          <a:p>
            <a:pPr lvl="1">
              <a:buNone/>
            </a:pPr>
            <a:r>
              <a:rPr lang="en-US" sz="1800" dirty="0" smtClean="0"/>
              <a:t>[No claims were raised Mon PM1]</a:t>
            </a:r>
            <a:endParaRPr lang="en-US" sz="1800" dirty="0" smtClean="0"/>
          </a:p>
        </p:txBody>
      </p:sp>
      <p:sp>
        <p:nvSpPr>
          <p:cNvPr id="1434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4342" name="Slide Number Placeholder 8"/>
          <p:cNvSpPr>
            <a:spLocks noGrp="1"/>
          </p:cNvSpPr>
          <p:nvPr>
            <p:ph type="sldNum" sz="quarter" idx="12"/>
          </p:nvPr>
        </p:nvSpPr>
        <p:spPr/>
        <p:txBody>
          <a:bodyPr/>
          <a:lstStyle/>
          <a:p>
            <a:pPr>
              <a:defRPr/>
            </a:pPr>
            <a:r>
              <a:rPr lang="en-US" smtClean="0"/>
              <a:t>Slide </a:t>
            </a:r>
            <a:fld id="{D1E401BB-0FD9-4EF9-8435-057410C8389B}" type="slidenum">
              <a:rPr lang="en-US" smtClean="0"/>
              <a:pPr>
                <a:defRPr/>
              </a:pPr>
              <a:t>11</a:t>
            </a:fld>
            <a:endParaRPr lang="en-US" smtClean="0"/>
          </a:p>
        </p:txBody>
      </p:sp>
      <p:sp>
        <p:nvSpPr>
          <p:cNvPr id="14343" name="Date Placeholder 8"/>
          <p:cNvSpPr>
            <a:spLocks noGrp="1"/>
          </p:cNvSpPr>
          <p:nvPr>
            <p:ph type="dt" sz="quarter" idx="10"/>
          </p:nvPr>
        </p:nvSpPr>
        <p:spPr>
          <a:xfrm>
            <a:off x="685800" y="332601"/>
            <a:ext cx="942630" cy="276999"/>
          </a:xfrm>
        </p:spPr>
        <p:txBody>
          <a:bodyPr/>
          <a:lstStyle/>
          <a:p>
            <a:pPr>
              <a:defRPr/>
            </a:pPr>
            <a:r>
              <a:rPr lang="en-US" dirty="0" smtClean="0"/>
              <a:t>Sept 2011</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smtClean="0"/>
              <a:t>Rules for MU-MIMO Adhoc</a:t>
            </a:r>
          </a:p>
        </p:txBody>
      </p:sp>
      <p:sp>
        <p:nvSpPr>
          <p:cNvPr id="22531" name="Content Placeholder 2"/>
          <p:cNvSpPr>
            <a:spLocks noGrp="1"/>
          </p:cNvSpPr>
          <p:nvPr>
            <p:ph idx="1"/>
          </p:nvPr>
        </p:nvSpPr>
        <p:spPr/>
        <p:txBody>
          <a:bodyPr/>
          <a:lstStyle/>
          <a:p>
            <a:pPr>
              <a:lnSpc>
                <a:spcPct val="80000"/>
              </a:lnSpc>
            </a:pPr>
            <a:r>
              <a:rPr lang="en-US" sz="1600" smtClean="0"/>
              <a:t>Straw poll and pre-motion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pre-motion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536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5365" name="Slide Number Placeholder 5"/>
          <p:cNvSpPr>
            <a:spLocks noGrp="1"/>
          </p:cNvSpPr>
          <p:nvPr>
            <p:ph type="sldNum" sz="quarter" idx="12"/>
          </p:nvPr>
        </p:nvSpPr>
        <p:spPr/>
        <p:txBody>
          <a:bodyPr/>
          <a:lstStyle/>
          <a:p>
            <a:pPr>
              <a:defRPr/>
            </a:pPr>
            <a:r>
              <a:rPr lang="en-US" smtClean="0"/>
              <a:t>Slide </a:t>
            </a:r>
            <a:fld id="{841E6E07-9B5E-46F4-AB61-D7562D4F2B2B}" type="slidenum">
              <a:rPr lang="en-US" smtClean="0"/>
              <a:pPr>
                <a:defRPr/>
              </a:pPr>
              <a:t>12</a:t>
            </a:fld>
            <a:endParaRPr lang="en-US" smtClean="0"/>
          </a:p>
        </p:txBody>
      </p:sp>
      <p:sp>
        <p:nvSpPr>
          <p:cNvPr id="15366"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dirty="0" smtClean="0"/>
              <a:t>Agenda for Sept 2011</a:t>
            </a:r>
          </a:p>
        </p:txBody>
      </p:sp>
      <p:sp>
        <p:nvSpPr>
          <p:cNvPr id="23555" name="Rectangle 3"/>
          <p:cNvSpPr>
            <a:spLocks noGrp="1" noChangeArrowheads="1"/>
          </p:cNvSpPr>
          <p:nvPr>
            <p:ph type="body" idx="1"/>
          </p:nvPr>
        </p:nvSpPr>
        <p:spPr>
          <a:xfrm>
            <a:off x="685800" y="1600200"/>
            <a:ext cx="7772400" cy="4114800"/>
          </a:xfrm>
        </p:spPr>
        <p:txBody>
          <a:bodyPr/>
          <a:lstStyle/>
          <a:p>
            <a:pPr>
              <a:lnSpc>
                <a:spcPct val="80000"/>
              </a:lnSpc>
              <a:spcAft>
                <a:spcPts val="600"/>
              </a:spcAft>
            </a:pPr>
            <a:r>
              <a:rPr lang="en-US" sz="1800" dirty="0" smtClean="0"/>
              <a:t>Call the meeting to Order</a:t>
            </a:r>
          </a:p>
          <a:p>
            <a:pPr>
              <a:lnSpc>
                <a:spcPct val="80000"/>
              </a:lnSpc>
              <a:spcAft>
                <a:spcPts val="600"/>
              </a:spcAft>
            </a:pPr>
            <a:r>
              <a:rPr lang="en-US" sz="1800" dirty="0" smtClean="0"/>
              <a:t>IEEE P&amp;P</a:t>
            </a:r>
          </a:p>
          <a:p>
            <a:pPr lvl="1">
              <a:lnSpc>
                <a:spcPct val="80000"/>
              </a:lnSpc>
              <a:spcAft>
                <a:spcPts val="300"/>
              </a:spcAft>
            </a:pPr>
            <a:r>
              <a:rPr lang="en-US" sz="1600" dirty="0" smtClean="0"/>
              <a:t>Affiliation policy</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IEEE Patent policy review</a:t>
            </a:r>
          </a:p>
          <a:p>
            <a:pPr lvl="2">
              <a:lnSpc>
                <a:spcPct val="80000"/>
              </a:lnSpc>
              <a:spcAft>
                <a:spcPts val="300"/>
              </a:spcAft>
            </a:pPr>
            <a:r>
              <a:rPr lang="en-US" sz="1600" dirty="0" smtClean="0"/>
              <a:t>Reviewed by TGac chair during opening block (must be done within conf calls)</a:t>
            </a:r>
          </a:p>
          <a:p>
            <a:pPr lvl="1">
              <a:lnSpc>
                <a:spcPct val="80000"/>
              </a:lnSpc>
              <a:spcAft>
                <a:spcPts val="300"/>
              </a:spcAft>
            </a:pPr>
            <a:r>
              <a:rPr lang="en-US" sz="1600" dirty="0" smtClean="0"/>
              <a:t>Call for Potentially Essential Patents</a:t>
            </a:r>
          </a:p>
          <a:p>
            <a:pPr lvl="2">
              <a:lnSpc>
                <a:spcPct val="80000"/>
              </a:lnSpc>
              <a:spcAft>
                <a:spcPts val="600"/>
              </a:spcAft>
            </a:pPr>
            <a:r>
              <a:rPr lang="en-US" sz="1600" dirty="0" smtClean="0"/>
              <a:t>Reviewed by TGac chair during opening block (must be done within conf calls)</a:t>
            </a:r>
          </a:p>
          <a:p>
            <a:pPr>
              <a:lnSpc>
                <a:spcPct val="80000"/>
              </a:lnSpc>
              <a:spcAft>
                <a:spcPts val="600"/>
              </a:spcAft>
            </a:pPr>
            <a:r>
              <a:rPr lang="en-US" altLang="ja-JP" sz="1800" dirty="0" smtClean="0">
                <a:ea typeface="ＭＳ Ｐゴシック" pitchFamily="34" charset="-128"/>
              </a:rPr>
              <a:t>Review Ad Hoc operating rules</a:t>
            </a:r>
            <a:endParaRPr lang="en-US" sz="1800" dirty="0" smtClean="0"/>
          </a:p>
          <a:p>
            <a:pPr>
              <a:lnSpc>
                <a:spcPct val="80000"/>
              </a:lnSpc>
              <a:spcAft>
                <a:spcPts val="600"/>
              </a:spcAft>
            </a:pPr>
            <a:r>
              <a:rPr lang="en-US" sz="1800" dirty="0" smtClean="0"/>
              <a:t>Approve July ad hoc minutes (11/1024r2)</a:t>
            </a:r>
          </a:p>
          <a:p>
            <a:pPr>
              <a:lnSpc>
                <a:spcPct val="80000"/>
              </a:lnSpc>
              <a:spcAft>
                <a:spcPts val="600"/>
              </a:spcAft>
            </a:pPr>
            <a:r>
              <a:rPr lang="en-US" sz="1800" dirty="0" smtClean="0"/>
              <a:t>Comment summary </a:t>
            </a:r>
          </a:p>
          <a:p>
            <a:pPr>
              <a:lnSpc>
                <a:spcPct val="80000"/>
              </a:lnSpc>
              <a:spcAft>
                <a:spcPts val="600"/>
              </a:spcAft>
            </a:pPr>
            <a:r>
              <a:rPr lang="en-US" sz="1800" dirty="0" smtClean="0"/>
              <a:t>Comment resolution</a:t>
            </a:r>
          </a:p>
          <a:p>
            <a:pPr>
              <a:lnSpc>
                <a:spcPct val="80000"/>
              </a:lnSpc>
              <a:spcAft>
                <a:spcPts val="600"/>
              </a:spcAft>
            </a:pPr>
            <a:r>
              <a:rPr lang="en-US" sz="1800" dirty="0" smtClean="0"/>
              <a:t>Technical presentations</a:t>
            </a:r>
          </a:p>
        </p:txBody>
      </p:sp>
      <p:sp>
        <p:nvSpPr>
          <p:cNvPr id="1638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6389" name="Slide Number Placeholder 5"/>
          <p:cNvSpPr>
            <a:spLocks noGrp="1"/>
          </p:cNvSpPr>
          <p:nvPr>
            <p:ph type="sldNum" sz="quarter" idx="12"/>
          </p:nvPr>
        </p:nvSpPr>
        <p:spPr/>
        <p:txBody>
          <a:bodyPr/>
          <a:lstStyle/>
          <a:p>
            <a:pPr>
              <a:defRPr/>
            </a:pPr>
            <a:r>
              <a:rPr lang="en-US" smtClean="0"/>
              <a:t>Slide </a:t>
            </a:r>
            <a:fld id="{6EDD1B19-DEBC-4411-80C9-0A36498E65D6}" type="slidenum">
              <a:rPr lang="en-US" smtClean="0"/>
              <a:pPr>
                <a:defRPr/>
              </a:pPr>
              <a:t>13</a:t>
            </a:fld>
            <a:endParaRPr lang="en-US" smtClean="0"/>
          </a:p>
        </p:txBody>
      </p:sp>
      <p:sp>
        <p:nvSpPr>
          <p:cNvPr id="16390"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altLang="ko-KR" dirty="0" smtClean="0">
                <a:ea typeface="굴림" pitchFamily="34" charset="-127"/>
              </a:rPr>
              <a:t>Approve July MU-MIMO ad hoc minutes</a:t>
            </a:r>
            <a:endParaRPr lang="en-US" altLang="ko-KR" sz="2400" dirty="0" smtClean="0">
              <a:ea typeface="굴림" pitchFamily="34" charset="-127"/>
            </a:endParaRPr>
          </a:p>
        </p:txBody>
      </p:sp>
      <p:sp>
        <p:nvSpPr>
          <p:cNvPr id="26627" name="Rectangle 3"/>
          <p:cNvSpPr>
            <a:spLocks noGrp="1" noChangeArrowheads="1"/>
          </p:cNvSpPr>
          <p:nvPr>
            <p:ph type="body" idx="1"/>
          </p:nvPr>
        </p:nvSpPr>
        <p:spPr/>
        <p:txBody>
          <a:bodyPr/>
          <a:lstStyle/>
          <a:p>
            <a:r>
              <a:rPr lang="en-US" altLang="ko-KR" dirty="0" smtClean="0">
                <a:ea typeface="굴림" pitchFamily="34" charset="-127"/>
              </a:rPr>
              <a:t>Approve </a:t>
            </a:r>
            <a:r>
              <a:rPr lang="en-US" dirty="0" smtClean="0"/>
              <a:t>11/1024r2</a:t>
            </a:r>
            <a:endParaRPr lang="en-US" altLang="ko-KR" dirty="0" smtClean="0">
              <a:ea typeface="굴림" pitchFamily="34" charset="-127"/>
            </a:endParaRPr>
          </a:p>
          <a:p>
            <a:pPr lvl="1"/>
            <a:r>
              <a:rPr lang="en-US" altLang="ko-KR" dirty="0" smtClean="0">
                <a:ea typeface="굴림" pitchFamily="34" charset="-127"/>
              </a:rPr>
              <a:t>Yes</a:t>
            </a:r>
          </a:p>
          <a:p>
            <a:pPr lvl="1"/>
            <a:r>
              <a:rPr lang="en-US" altLang="ko-KR" dirty="0" smtClean="0">
                <a:ea typeface="굴림" pitchFamily="34" charset="-127"/>
              </a:rPr>
              <a:t>No</a:t>
            </a:r>
          </a:p>
          <a:p>
            <a:pPr lvl="1"/>
            <a:r>
              <a:rPr lang="en-US" altLang="ko-KR" dirty="0" smtClean="0">
                <a:ea typeface="굴림" pitchFamily="34" charset="-127"/>
              </a:rPr>
              <a:t>Abs</a:t>
            </a:r>
          </a:p>
          <a:p>
            <a:pPr lvl="1"/>
            <a:endParaRPr lang="en-US" altLang="ko-KR" dirty="0" smtClean="0">
              <a:ea typeface="굴림" pitchFamily="34" charset="-127"/>
            </a:endParaRPr>
          </a:p>
          <a:p>
            <a:pPr lvl="1">
              <a:buNone/>
            </a:pPr>
            <a:r>
              <a:rPr lang="en-US" altLang="ko-KR" dirty="0" smtClean="0">
                <a:ea typeface="굴림" pitchFamily="34" charset="-127"/>
              </a:rPr>
              <a:t>Approved without objection</a:t>
            </a:r>
            <a:endParaRPr lang="en-US" altLang="ko-KR" dirty="0" smtClean="0">
              <a:ea typeface="굴림" pitchFamily="34" charset="-127"/>
            </a:endParaRPr>
          </a:p>
          <a:p>
            <a:pPr lvl="1">
              <a:buNone/>
            </a:pPr>
            <a:endParaRPr lang="en-US" altLang="ko-KR" dirty="0" smtClean="0">
              <a:ea typeface="굴림" pitchFamily="34" charset="-127"/>
            </a:endParaRPr>
          </a:p>
          <a:p>
            <a:pPr lvl="1">
              <a:buNone/>
            </a:pPr>
            <a:endParaRPr lang="en-US" altLang="ko-KR" dirty="0" smtClean="0">
              <a:ea typeface="굴림" pitchFamily="34" charset="-127"/>
            </a:endParaRPr>
          </a:p>
          <a:p>
            <a:pPr>
              <a:buNone/>
            </a:pPr>
            <a:r>
              <a:rPr lang="en-US" altLang="ko-KR" dirty="0" smtClean="0">
                <a:ea typeface="굴림" pitchFamily="34" charset="-127"/>
              </a:rPr>
              <a:t>     </a:t>
            </a:r>
          </a:p>
        </p:txBody>
      </p:sp>
      <p:sp>
        <p:nvSpPr>
          <p:cNvPr id="26628"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eaLnBrk="0" hangingPunct="0"/>
            <a:r>
              <a:rPr lang="en-US" altLang="ko-KR">
                <a:ea typeface="굴림" pitchFamily="34" charset="-127"/>
              </a:rPr>
              <a:t>Slide </a:t>
            </a:r>
            <a:fld id="{B1F7B495-0281-409B-9097-7ED33279AA08}" type="slidenum">
              <a:rPr lang="en-US" altLang="ko-KR">
                <a:ea typeface="굴림" pitchFamily="34" charset="-127"/>
              </a:rPr>
              <a:pPr algn="ctr" eaLnBrk="0" hangingPunct="0"/>
              <a:t>14</a:t>
            </a:fld>
            <a:endParaRPr lang="en-US" altLang="ko-KR">
              <a:ea typeface="굴림" pitchFamily="34" charset="-127"/>
            </a:endParaRPr>
          </a:p>
        </p:txBody>
      </p:sp>
      <p:sp>
        <p:nvSpPr>
          <p:cNvPr id="19461" name="Footer Placeholder 9"/>
          <p:cNvSpPr>
            <a:spLocks noGrp="1"/>
          </p:cNvSpPr>
          <p:nvPr>
            <p:ph type="ftr" sz="quarter" idx="11"/>
          </p:nvPr>
        </p:nvSpPr>
        <p:spPr/>
        <p:txBody>
          <a:bodyPr/>
          <a:lstStyle/>
          <a:p>
            <a:pPr>
              <a:defRPr/>
            </a:pPr>
            <a:r>
              <a:rPr lang="en-US" dirty="0" smtClean="0"/>
              <a:t>Brian Hart, Cisco Systems</a:t>
            </a:r>
            <a:endParaRPr lang="en-US" dirty="0"/>
          </a:p>
        </p:txBody>
      </p:sp>
      <p:sp>
        <p:nvSpPr>
          <p:cNvPr id="19463" name="Slide Number Placeholder 8"/>
          <p:cNvSpPr>
            <a:spLocks noGrp="1"/>
          </p:cNvSpPr>
          <p:nvPr>
            <p:ph type="sldNum" sz="quarter" idx="12"/>
          </p:nvPr>
        </p:nvSpPr>
        <p:spPr>
          <a:xfrm>
            <a:off x="4351216" y="6475413"/>
            <a:ext cx="517769" cy="184666"/>
          </a:xfrm>
        </p:spPr>
        <p:txBody>
          <a:bodyPr/>
          <a:lstStyle/>
          <a:p>
            <a:pPr>
              <a:defRPr/>
            </a:pPr>
            <a:r>
              <a:rPr lang="en-US" dirty="0" smtClean="0"/>
              <a:t>Slide </a:t>
            </a:r>
            <a:fld id="{7B0CCC40-6731-46F5-AE58-E196F6029BBE}" type="slidenum">
              <a:rPr lang="en-US" smtClean="0"/>
              <a:pPr>
                <a:defRPr/>
              </a:pPr>
              <a:t>14</a:t>
            </a:fld>
            <a:endParaRPr lang="en-US" dirty="0" smtClean="0"/>
          </a:p>
        </p:txBody>
      </p:sp>
      <p:sp>
        <p:nvSpPr>
          <p:cNvPr id="19464"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Comment </a:t>
            </a:r>
            <a:r>
              <a:rPr lang="en-US" dirty="0" smtClean="0"/>
              <a:t>Summary </a:t>
            </a:r>
            <a:br>
              <a:rPr lang="en-US" dirty="0" smtClean="0"/>
            </a:br>
            <a:r>
              <a:rPr lang="en-US" dirty="0" smtClean="0"/>
              <a:t>(see 11/1245 for current status)</a:t>
            </a:r>
            <a:endParaRPr lang="en-US" dirty="0" smtClean="0"/>
          </a:p>
        </p:txBody>
      </p:sp>
      <p:sp>
        <p:nvSpPr>
          <p:cNvPr id="24579" name="Rectangle 3"/>
          <p:cNvSpPr>
            <a:spLocks noGrp="1" noChangeArrowheads="1"/>
          </p:cNvSpPr>
          <p:nvPr>
            <p:ph type="body" idx="1"/>
          </p:nvPr>
        </p:nvSpPr>
        <p:spPr/>
        <p:txBody>
          <a:bodyPr/>
          <a:lstStyle/>
          <a:p>
            <a:r>
              <a:rPr lang="en-US" sz="1600" dirty="0" smtClean="0"/>
              <a:t>90 MU comments</a:t>
            </a:r>
          </a:p>
          <a:p>
            <a:pPr lvl="1"/>
            <a:r>
              <a:rPr lang="en-US" sz="1200" dirty="0" smtClean="0"/>
              <a:t>23 resolved in Seoul ad hoc</a:t>
            </a:r>
          </a:p>
          <a:p>
            <a:pPr lvl="1"/>
            <a:r>
              <a:rPr lang="en-US" sz="1200" dirty="0" smtClean="0"/>
              <a:t>67 non-dup remaining</a:t>
            </a:r>
          </a:p>
          <a:p>
            <a:r>
              <a:rPr lang="en-US" sz="1600" dirty="0" smtClean="0"/>
              <a:t>Primary assignees for 67 non-dup comments:</a:t>
            </a:r>
          </a:p>
          <a:p>
            <a:pPr lvl="1"/>
            <a:r>
              <a:rPr lang="en-US" sz="1200" dirty="0" smtClean="0"/>
              <a:t>Brian [11]: 3398, 3179, 3180, 3299, 3325, 3396, 3429, 2124, 3557, 3797, 3796</a:t>
            </a:r>
          </a:p>
          <a:p>
            <a:pPr lvl="1"/>
            <a:r>
              <a:rPr lang="en-US" sz="1200" dirty="0" smtClean="0"/>
              <a:t>David Xun </a:t>
            </a:r>
            <a:r>
              <a:rPr lang="en-US" sz="1200" dirty="0" err="1" smtClean="0"/>
              <a:t>Xang</a:t>
            </a:r>
            <a:r>
              <a:rPr lang="en-US" sz="1200" dirty="0" smtClean="0"/>
              <a:t> [5]: 2026, 2159, 3250, 3750, 3115</a:t>
            </a:r>
          </a:p>
          <a:p>
            <a:pPr lvl="1"/>
            <a:r>
              <a:rPr lang="en-US" sz="1200" dirty="0" smtClean="0"/>
              <a:t>Hongyuan [1]: 3807</a:t>
            </a:r>
          </a:p>
          <a:p>
            <a:pPr lvl="1"/>
            <a:r>
              <a:rPr lang="en-US" sz="1200" dirty="0" smtClean="0"/>
              <a:t>Illsoo [14]: 2004, 2119, 2191, 3401, 3408, 2005, 2610, 2625, 3700, 2121, 2663, 2120, 3402, 3360</a:t>
            </a:r>
          </a:p>
          <a:p>
            <a:pPr lvl="1"/>
            <a:r>
              <a:rPr lang="en-US" sz="1200" dirty="0" err="1" smtClean="0"/>
              <a:t>Joonsuk</a:t>
            </a:r>
            <a:r>
              <a:rPr lang="en-US" sz="1200" dirty="0" smtClean="0"/>
              <a:t> [7]: 3169, 3287, 2664, 3288, 3670, 2660, 2678</a:t>
            </a:r>
          </a:p>
          <a:p>
            <a:pPr lvl="1"/>
            <a:r>
              <a:rPr lang="en-US" sz="1200" dirty="0" err="1" smtClean="0"/>
              <a:t>Kaiying</a:t>
            </a:r>
            <a:r>
              <a:rPr lang="en-US" sz="1200" dirty="0" smtClean="0"/>
              <a:t> [2]: 3400, </a:t>
            </a:r>
            <a:r>
              <a:rPr lang="en-US" sz="1200" dirty="0" smtClean="0"/>
              <a:t>3458 [3458-&gt;Yong]</a:t>
            </a:r>
            <a:endParaRPr lang="en-US" sz="1200" dirty="0" smtClean="0"/>
          </a:p>
          <a:p>
            <a:pPr lvl="1"/>
            <a:r>
              <a:rPr lang="en-US" sz="1200" dirty="0" smtClean="0"/>
              <a:t>Osama [1]: 2118</a:t>
            </a:r>
          </a:p>
          <a:p>
            <a:pPr lvl="1"/>
            <a:r>
              <a:rPr lang="en-US" sz="1200" dirty="0" smtClean="0"/>
              <a:t>Robert [2]: 3477, 3476</a:t>
            </a:r>
          </a:p>
          <a:p>
            <a:pPr lvl="1"/>
            <a:r>
              <a:rPr lang="en-US" sz="1200" dirty="0" smtClean="0"/>
              <a:t>Wei Shi [2]: 3469, 2262</a:t>
            </a:r>
          </a:p>
          <a:p>
            <a:pPr lvl="1"/>
            <a:r>
              <a:rPr lang="en-US" sz="1200" dirty="0" smtClean="0"/>
              <a:t>Yi Luo [1]: 2957</a:t>
            </a:r>
          </a:p>
          <a:p>
            <a:pPr lvl="1"/>
            <a:r>
              <a:rPr lang="en-US" sz="1200" dirty="0" smtClean="0"/>
              <a:t>Yong [17]: 3358, 2187, 3777, 3756, 3754, 3677, 3675, 3575, 3468, 3381,  3188, 3189, 3072, 2929, 2685, 2683, 3810</a:t>
            </a:r>
          </a:p>
          <a:p>
            <a:pPr lvl="1"/>
            <a:r>
              <a:rPr lang="en-US" sz="1200" dirty="0" smtClean="0"/>
              <a:t>Youhan [4]: 2670, 2671,2668,2669</a:t>
            </a:r>
          </a:p>
          <a:p>
            <a:endParaRPr lang="en-US" sz="1600" dirty="0" smtClean="0"/>
          </a:p>
          <a:p>
            <a:pPr lvl="1">
              <a:lnSpc>
                <a:spcPct val="80000"/>
              </a:lnSpc>
            </a:pPr>
            <a:endParaRPr lang="en-CA" sz="14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15</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dirty="0" smtClean="0"/>
              <a:t>Submissions (Comment resolutions given priority over technical presentations)</a:t>
            </a:r>
          </a:p>
        </p:txBody>
      </p:sp>
      <p:sp>
        <p:nvSpPr>
          <p:cNvPr id="24579" name="Rectangle 3"/>
          <p:cNvSpPr>
            <a:spLocks noGrp="1" noChangeArrowheads="1"/>
          </p:cNvSpPr>
          <p:nvPr>
            <p:ph type="body" idx="1"/>
          </p:nvPr>
        </p:nvSpPr>
        <p:spPr/>
        <p:txBody>
          <a:bodyPr/>
          <a:lstStyle/>
          <a:p>
            <a:pPr>
              <a:buNone/>
            </a:pPr>
            <a:r>
              <a:rPr lang="en-US" sz="1800" dirty="0" smtClean="0"/>
              <a:t>Monday PM1</a:t>
            </a:r>
          </a:p>
          <a:p>
            <a:r>
              <a:rPr lang="en-US" sz="1800" dirty="0" smtClean="0">
                <a:solidFill>
                  <a:schemeClr val="bg2">
                    <a:lumMod val="60000"/>
                    <a:lumOff val="40000"/>
                  </a:schemeClr>
                </a:solidFill>
              </a:rPr>
              <a:t>Year Doc# R# TG Title Author (Affiliation)</a:t>
            </a:r>
          </a:p>
          <a:p>
            <a:r>
              <a:rPr lang="en-US" sz="1800" dirty="0" smtClean="0"/>
              <a:t>2011 </a:t>
            </a:r>
            <a:r>
              <a:rPr lang="en-US" sz="1800" dirty="0" smtClean="0"/>
              <a:t>1216 0 TGac D1_comment_resolution_brianh_part6 Brian Hart (Cisco Systems) </a:t>
            </a:r>
            <a:endParaRPr lang="en-US" sz="1800" dirty="0" smtClean="0"/>
          </a:p>
          <a:p>
            <a:r>
              <a:rPr lang="en-US" sz="1800" dirty="0" smtClean="0"/>
              <a:t>2011 1215 0 TGac D1-comment-resolution-Group-ID-management-frame </a:t>
            </a:r>
            <a:r>
              <a:rPr lang="en-US" sz="1800" dirty="0" err="1" smtClean="0"/>
              <a:t>Jonghyun</a:t>
            </a:r>
            <a:r>
              <a:rPr lang="en-US" sz="1800" dirty="0" smtClean="0"/>
              <a:t> Park (LG Electronics</a:t>
            </a:r>
            <a:r>
              <a:rPr lang="en-US" sz="1800" dirty="0" smtClean="0"/>
              <a:t>)</a:t>
            </a:r>
          </a:p>
          <a:p>
            <a:r>
              <a:rPr lang="en-US" sz="1800" dirty="0" smtClean="0"/>
              <a:t>2011 1234 0 TGac D1.0 Comment Resolution - MU Comments Youhan Kim (Qualcomm</a:t>
            </a:r>
            <a:r>
              <a:rPr lang="en-US" sz="1800" dirty="0" smtClean="0"/>
              <a:t>)</a:t>
            </a:r>
            <a:endParaRPr lang="en-US" sz="1800" dirty="0" smtClean="0"/>
          </a:p>
          <a:p>
            <a:pPr>
              <a:buNone/>
            </a:pPr>
            <a:endParaRPr lang="en-US" sz="1800" dirty="0" smtClean="0"/>
          </a:p>
          <a:p>
            <a:pPr>
              <a:buNone/>
            </a:pPr>
            <a:r>
              <a:rPr lang="en-US" sz="1800" dirty="0" smtClean="0"/>
              <a:t>Tuesday </a:t>
            </a:r>
            <a:r>
              <a:rPr lang="en-US" sz="1800" dirty="0" smtClean="0"/>
              <a:t>AM1</a:t>
            </a:r>
          </a:p>
          <a:p>
            <a:r>
              <a:rPr lang="en-US" sz="1800" dirty="0" smtClean="0">
                <a:solidFill>
                  <a:schemeClr val="bg2">
                    <a:lumMod val="60000"/>
                    <a:lumOff val="40000"/>
                  </a:schemeClr>
                </a:solidFill>
              </a:rPr>
              <a:t>Year Doc# R# TG Title Author (Affiliation)</a:t>
            </a:r>
          </a:p>
          <a:p>
            <a:r>
              <a:rPr lang="en-US" sz="1800" dirty="0" smtClean="0"/>
              <a:t>Robert</a:t>
            </a:r>
          </a:p>
          <a:p>
            <a:r>
              <a:rPr lang="en-US" sz="1800" dirty="0" smtClean="0"/>
              <a:t>2011 1259 0 ??? Joonsuk (Broadcom)</a:t>
            </a:r>
          </a:p>
          <a:p>
            <a:pPr>
              <a:buNone/>
            </a:pPr>
            <a:endParaRPr lang="en-US" sz="1800" dirty="0" smtClean="0"/>
          </a:p>
          <a:p>
            <a:pPr>
              <a:buNone/>
            </a:pPr>
            <a:endParaRPr lang="en-US" sz="1800" dirty="0" smtClean="0"/>
          </a:p>
        </p:txBody>
      </p:sp>
      <p:sp>
        <p:nvSpPr>
          <p:cNvPr id="1741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17413" name="Slide Number Placeholder 5"/>
          <p:cNvSpPr>
            <a:spLocks noGrp="1"/>
          </p:cNvSpPr>
          <p:nvPr>
            <p:ph type="sldNum" sz="quarter" idx="12"/>
          </p:nvPr>
        </p:nvSpPr>
        <p:spPr/>
        <p:txBody>
          <a:bodyPr/>
          <a:lstStyle/>
          <a:p>
            <a:pPr>
              <a:defRPr/>
            </a:pPr>
            <a:r>
              <a:rPr lang="en-US" smtClean="0"/>
              <a:t>Slide </a:t>
            </a:r>
            <a:fld id="{DDD028C7-E8DF-4A58-9396-8B4825EA742D}" type="slidenum">
              <a:rPr lang="en-US" smtClean="0"/>
              <a:pPr>
                <a:defRPr/>
              </a:pPr>
              <a:t>16</a:t>
            </a:fld>
            <a:endParaRPr lang="en-US" smtClean="0"/>
          </a:p>
        </p:txBody>
      </p:sp>
      <p:sp>
        <p:nvSpPr>
          <p:cNvPr id="1741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1</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a:t>
            </a:r>
            <a:r>
              <a:rPr lang="en-US" dirty="0" smtClean="0"/>
              <a:t>11/1215r0, </a:t>
            </a:r>
            <a:r>
              <a:rPr lang="en-GB" dirty="0" smtClean="0"/>
              <a:t>for the following comments</a:t>
            </a:r>
            <a:endParaRPr lang="en-US" dirty="0" smtClean="0"/>
          </a:p>
          <a:p>
            <a:pPr lvl="1"/>
            <a:r>
              <a:rPr lang="en-GB" b="0" dirty="0" smtClean="0"/>
              <a:t>CIDs: </a:t>
            </a:r>
            <a:r>
              <a:rPr lang="en-GB" dirty="0" smtClean="0"/>
              <a:t>2191, 2610, 2625, 3700, 2663, </a:t>
            </a:r>
            <a:r>
              <a:rPr lang="en-GB" dirty="0" smtClean="0"/>
              <a:t>3457, 3401</a:t>
            </a:r>
            <a:r>
              <a:rPr lang="en-GB" dirty="0" smtClean="0"/>
              <a:t>, 3402</a:t>
            </a:r>
            <a:r>
              <a:rPr lang="en-GB" dirty="0" smtClean="0"/>
              <a:t>, 2005, 2004</a:t>
            </a:r>
            <a:endParaRPr lang="en-GB" b="0" dirty="0" smtClean="0"/>
          </a:p>
          <a:p>
            <a:pPr lvl="1"/>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2</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a:t>
            </a:r>
            <a:r>
              <a:rPr lang="en-US" dirty="0" smtClean="0"/>
              <a:t>11/1216r0, </a:t>
            </a:r>
            <a:r>
              <a:rPr lang="en-GB" dirty="0" smtClean="0"/>
              <a:t>for the following comments</a:t>
            </a:r>
            <a:endParaRPr lang="en-US" dirty="0" smtClean="0"/>
          </a:p>
          <a:p>
            <a:pPr lvl="1"/>
            <a:r>
              <a:rPr lang="en-GB" b="0" dirty="0" smtClean="0"/>
              <a:t>CIDs: </a:t>
            </a:r>
            <a:r>
              <a:rPr lang="en-GB" dirty="0" smtClean="0"/>
              <a:t>2124, 3796, 3797, 3396, 3325, 3179, 3180, 3557, </a:t>
            </a:r>
            <a:r>
              <a:rPr lang="en-GB" dirty="0" smtClean="0"/>
              <a:t>3299</a:t>
            </a:r>
            <a:endParaRPr lang="en-GB" b="0" dirty="0" smtClean="0"/>
          </a:p>
          <a:p>
            <a:pPr lvl="1"/>
            <a:endParaRPr lang="en-GB" dirty="0" smtClean="0"/>
          </a:p>
          <a:p>
            <a:pPr lvl="1"/>
            <a:endParaRPr lang="en-GB" dirty="0" smtClean="0"/>
          </a:p>
          <a:p>
            <a:pPr lvl="1"/>
            <a:r>
              <a:rPr lang="en-GB" dirty="0" smtClean="0"/>
              <a:t>Y</a:t>
            </a:r>
          </a:p>
          <a:p>
            <a:pPr lvl="1"/>
            <a:r>
              <a:rPr lang="en-GB" dirty="0" smtClean="0"/>
              <a:t>N</a:t>
            </a:r>
          </a:p>
          <a:p>
            <a:pPr lvl="1"/>
            <a:r>
              <a:rPr lang="en-GB" dirty="0" smtClean="0"/>
              <a:t>A</a:t>
            </a:r>
          </a:p>
          <a:p>
            <a:pPr lvl="1">
              <a:buNone/>
            </a:pPr>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a:t>
            </a:r>
            <a:r>
              <a:rPr lang="en-US" dirty="0" smtClean="0"/>
              <a:t>3</a:t>
            </a:r>
            <a:endParaRPr lang="en-US" dirty="0"/>
          </a:p>
        </p:txBody>
      </p:sp>
      <p:sp>
        <p:nvSpPr>
          <p:cNvPr id="3" name="Content Placeholder 2"/>
          <p:cNvSpPr>
            <a:spLocks noGrp="1"/>
          </p:cNvSpPr>
          <p:nvPr>
            <p:ph idx="1"/>
          </p:nvPr>
        </p:nvSpPr>
        <p:spPr/>
        <p:txBody>
          <a:bodyPr/>
          <a:lstStyle/>
          <a:p>
            <a:r>
              <a:rPr lang="en-US" dirty="0" smtClean="0"/>
              <a:t>Do you agree to accept the comment resolutions proposed in </a:t>
            </a:r>
            <a:r>
              <a:rPr lang="en-US" dirty="0" smtClean="0"/>
              <a:t>11/1234r2, </a:t>
            </a:r>
            <a:r>
              <a:rPr lang="en-GB" dirty="0" smtClean="0"/>
              <a:t>for the following comments</a:t>
            </a:r>
            <a:endParaRPr lang="en-US" dirty="0" smtClean="0"/>
          </a:p>
          <a:p>
            <a:pPr lvl="1"/>
            <a:r>
              <a:rPr lang="en-GB" b="0" dirty="0" smtClean="0"/>
              <a:t>CIDs: </a:t>
            </a:r>
            <a:r>
              <a:rPr lang="en-GB" dirty="0" smtClean="0"/>
              <a:t>2669, 2670, 2671</a:t>
            </a:r>
            <a:endParaRPr lang="en-GB" b="0" dirty="0" smtClean="0"/>
          </a:p>
          <a:p>
            <a:pPr lvl="1"/>
            <a:endParaRPr lang="en-GB" dirty="0" smtClean="0"/>
          </a:p>
          <a:p>
            <a:pPr lvl="1"/>
            <a:endParaRPr lang="en-GB" dirty="0" smtClean="0"/>
          </a:p>
          <a:p>
            <a:pPr lvl="1"/>
            <a:r>
              <a:rPr lang="en-GB" dirty="0" smtClean="0"/>
              <a:t>Y</a:t>
            </a:r>
          </a:p>
          <a:p>
            <a:pPr lvl="1"/>
            <a:r>
              <a:rPr lang="en-GB" dirty="0" smtClean="0"/>
              <a:t>N</a:t>
            </a:r>
          </a:p>
          <a:p>
            <a:pPr lvl="1"/>
            <a:r>
              <a:rPr lang="en-GB" dirty="0" smtClean="0"/>
              <a:t>A</a:t>
            </a:r>
          </a:p>
          <a:p>
            <a:pPr lvl="1"/>
            <a:endParaRPr lang="en-GB" dirty="0" smtClean="0"/>
          </a:p>
          <a:p>
            <a:pPr lvl="1">
              <a:buNone/>
            </a:pPr>
            <a:r>
              <a:rPr lang="en-GB" dirty="0" smtClean="0"/>
              <a:t>Passed without objection</a:t>
            </a:r>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mtClean="0"/>
              <a:t>Important IEEE Links</a:t>
            </a:r>
          </a:p>
        </p:txBody>
      </p:sp>
      <p:sp>
        <p:nvSpPr>
          <p:cNvPr id="12291"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5124"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5125" name="Slide Number Placeholder 5"/>
          <p:cNvSpPr>
            <a:spLocks noGrp="1"/>
          </p:cNvSpPr>
          <p:nvPr>
            <p:ph type="sldNum" sz="quarter" idx="12"/>
          </p:nvPr>
        </p:nvSpPr>
        <p:spPr/>
        <p:txBody>
          <a:bodyPr/>
          <a:lstStyle/>
          <a:p>
            <a:pPr>
              <a:defRPr/>
            </a:pPr>
            <a:r>
              <a:rPr lang="en-US" smtClean="0"/>
              <a:t>Slide </a:t>
            </a:r>
            <a:fld id="{C51E3908-2D6D-4280-BE71-7EE6A689AE5B}" type="slidenum">
              <a:rPr lang="en-US" smtClean="0"/>
              <a:pPr>
                <a:defRPr/>
              </a:pPr>
              <a:t>2</a:t>
            </a:fld>
            <a:endParaRPr lang="en-US" smtClean="0"/>
          </a:p>
        </p:txBody>
      </p:sp>
      <p:sp>
        <p:nvSpPr>
          <p:cNvPr id="5126"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Assignee change</a:t>
            </a:r>
            <a:endParaRPr lang="en-US" dirty="0"/>
          </a:p>
        </p:txBody>
      </p:sp>
      <p:sp>
        <p:nvSpPr>
          <p:cNvPr id="3" name="Content Placeholder 2"/>
          <p:cNvSpPr>
            <a:spLocks noGrp="1"/>
          </p:cNvSpPr>
          <p:nvPr>
            <p:ph idx="1"/>
          </p:nvPr>
        </p:nvSpPr>
        <p:spPr/>
        <p:txBody>
          <a:bodyPr/>
          <a:lstStyle/>
          <a:p>
            <a:pPr lvl="1"/>
            <a:r>
              <a:rPr lang="en-US" dirty="0" smtClean="0"/>
              <a:t>3458-&gt;</a:t>
            </a:r>
            <a:r>
              <a:rPr lang="en-US" dirty="0" smtClean="0"/>
              <a:t>Yong as primary assignee</a:t>
            </a:r>
            <a:endParaRPr lang="en-US" dirty="0" smtClean="0"/>
          </a:p>
        </p:txBody>
      </p:sp>
      <p:sp>
        <p:nvSpPr>
          <p:cNvPr id="4" name="Date Placeholder 3"/>
          <p:cNvSpPr>
            <a:spLocks noGrp="1"/>
          </p:cNvSpPr>
          <p:nvPr>
            <p:ph type="dt" sz="half" idx="10"/>
          </p:nvPr>
        </p:nvSpPr>
        <p:spPr/>
        <p:txBody>
          <a:bodyPr/>
          <a:lstStyle/>
          <a:p>
            <a:pPr>
              <a:defRPr/>
            </a:pPr>
            <a:r>
              <a:rPr lang="en-US" smtClean="0"/>
              <a:t>Jul 2011</a:t>
            </a:r>
            <a:endParaRPr lang="en-US" dirty="0"/>
          </a:p>
        </p:txBody>
      </p:sp>
      <p:sp>
        <p:nvSpPr>
          <p:cNvPr id="5" name="Footer Placeholder 4"/>
          <p:cNvSpPr>
            <a:spLocks noGrp="1"/>
          </p:cNvSpPr>
          <p:nvPr>
            <p:ph type="ftr" sz="quarter" idx="11"/>
          </p:nvPr>
        </p:nvSpPr>
        <p:spPr/>
        <p:txBody>
          <a:bodyPr/>
          <a:lstStyle/>
          <a:p>
            <a:pPr>
              <a:defRPr/>
            </a:pPr>
            <a:r>
              <a:rPr lang="en-US" smtClean="0"/>
              <a:t>Brian Hart, Cisco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6C883ED-7F2F-40A2-A7DE-EFE8E6ED1CE0}"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mtClean="0"/>
              <a:t>Member Affiliation</a:t>
            </a:r>
          </a:p>
        </p:txBody>
      </p:sp>
      <p:sp>
        <p:nvSpPr>
          <p:cNvPr id="13315"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6148"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6149" name="Slide Number Placeholder 5"/>
          <p:cNvSpPr>
            <a:spLocks noGrp="1"/>
          </p:cNvSpPr>
          <p:nvPr>
            <p:ph type="sldNum" sz="quarter" idx="12"/>
          </p:nvPr>
        </p:nvSpPr>
        <p:spPr/>
        <p:txBody>
          <a:bodyPr/>
          <a:lstStyle/>
          <a:p>
            <a:pPr>
              <a:defRPr/>
            </a:pPr>
            <a:r>
              <a:rPr lang="en-US" smtClean="0"/>
              <a:t>Slide </a:t>
            </a:r>
            <a:fld id="{6641A93A-C71B-4994-A8F7-495C03F1DC5E}" type="slidenum">
              <a:rPr lang="en-US" smtClean="0"/>
              <a:pPr>
                <a:defRPr/>
              </a:pPr>
              <a:t>3</a:t>
            </a:fld>
            <a:endParaRPr lang="en-US" smtClean="0"/>
          </a:p>
        </p:txBody>
      </p:sp>
      <p:sp>
        <p:nvSpPr>
          <p:cNvPr id="6150"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mtClean="0"/>
              <a:t>Declaration of Affiliation</a:t>
            </a:r>
          </a:p>
        </p:txBody>
      </p:sp>
      <p:sp>
        <p:nvSpPr>
          <p:cNvPr id="14339"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7172"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7173" name="Slide Number Placeholder 5"/>
          <p:cNvSpPr>
            <a:spLocks noGrp="1"/>
          </p:cNvSpPr>
          <p:nvPr>
            <p:ph type="sldNum" sz="quarter" idx="12"/>
          </p:nvPr>
        </p:nvSpPr>
        <p:spPr/>
        <p:txBody>
          <a:bodyPr/>
          <a:lstStyle/>
          <a:p>
            <a:pPr>
              <a:defRPr/>
            </a:pPr>
            <a:r>
              <a:rPr lang="en-US" smtClean="0"/>
              <a:t>Slide </a:t>
            </a:r>
            <a:fld id="{09DF1181-8847-4C62-B0EB-4E82987E4B1C}" type="slidenum">
              <a:rPr lang="en-US" smtClean="0"/>
              <a:pPr>
                <a:defRPr/>
              </a:pPr>
              <a:t>4</a:t>
            </a:fld>
            <a:endParaRPr lang="en-US" smtClean="0"/>
          </a:p>
        </p:txBody>
      </p:sp>
      <p:sp>
        <p:nvSpPr>
          <p:cNvPr id="7174"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15363"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8196" name="Footer Placeholder 4"/>
          <p:cNvSpPr>
            <a:spLocks noGrp="1"/>
          </p:cNvSpPr>
          <p:nvPr>
            <p:ph type="ftr" sz="quarter" idx="11"/>
          </p:nvPr>
        </p:nvSpPr>
        <p:spPr/>
        <p:txBody>
          <a:bodyPr/>
          <a:lstStyle/>
          <a:p>
            <a:pPr>
              <a:defRPr/>
            </a:pPr>
            <a:r>
              <a:rPr lang="en-US" dirty="0" smtClean="0"/>
              <a:t>Brian Hart, Cisco Systems</a:t>
            </a:r>
            <a:endParaRPr lang="en-US" dirty="0"/>
          </a:p>
        </p:txBody>
      </p:sp>
      <p:sp>
        <p:nvSpPr>
          <p:cNvPr id="8197" name="Slide Number Placeholder 5"/>
          <p:cNvSpPr>
            <a:spLocks noGrp="1"/>
          </p:cNvSpPr>
          <p:nvPr>
            <p:ph type="sldNum" sz="quarter" idx="12"/>
          </p:nvPr>
        </p:nvSpPr>
        <p:spPr/>
        <p:txBody>
          <a:bodyPr/>
          <a:lstStyle/>
          <a:p>
            <a:pPr>
              <a:defRPr/>
            </a:pPr>
            <a:r>
              <a:rPr lang="en-US" smtClean="0"/>
              <a:t>Slide </a:t>
            </a:r>
            <a:fld id="{AED460AA-3A44-4A41-9552-E4E27C3DFA65}" type="slidenum">
              <a:rPr lang="en-US" smtClean="0"/>
              <a:pPr>
                <a:defRPr/>
              </a:pPr>
              <a:t>5</a:t>
            </a:fld>
            <a:endParaRPr lang="en-US" smtClean="0"/>
          </a:p>
        </p:txBody>
      </p:sp>
      <p:sp>
        <p:nvSpPr>
          <p:cNvPr id="8198" name="Date Placeholder 6"/>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16387"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16388"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6389"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900"/>
          </a:p>
        </p:txBody>
      </p:sp>
      <p:sp>
        <p:nvSpPr>
          <p:cNvPr id="16390"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1</a:t>
            </a:r>
          </a:p>
        </p:txBody>
      </p:sp>
      <p:sp>
        <p:nvSpPr>
          <p:cNvPr id="9223"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9224" name="Slide Number Placeholder 8"/>
          <p:cNvSpPr>
            <a:spLocks noGrp="1"/>
          </p:cNvSpPr>
          <p:nvPr>
            <p:ph type="sldNum" sz="quarter" idx="12"/>
          </p:nvPr>
        </p:nvSpPr>
        <p:spPr/>
        <p:txBody>
          <a:bodyPr/>
          <a:lstStyle/>
          <a:p>
            <a:pPr>
              <a:defRPr/>
            </a:pPr>
            <a:r>
              <a:rPr lang="en-US" smtClean="0"/>
              <a:t>Slide </a:t>
            </a:r>
            <a:fld id="{C9412422-9D62-41F7-B2CB-2DB8A7744410}" type="slidenum">
              <a:rPr lang="en-US" smtClean="0"/>
              <a:pPr>
                <a:defRPr/>
              </a:pPr>
              <a:t>6</a:t>
            </a:fld>
            <a:endParaRPr lang="en-US" smtClean="0"/>
          </a:p>
        </p:txBody>
      </p:sp>
      <p:sp>
        <p:nvSpPr>
          <p:cNvPr id="9225"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17411"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1741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741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741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2</a:t>
            </a:r>
          </a:p>
        </p:txBody>
      </p:sp>
      <p:sp>
        <p:nvSpPr>
          <p:cNvPr id="10247"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0248" name="Slide Number Placeholder 8"/>
          <p:cNvSpPr>
            <a:spLocks noGrp="1"/>
          </p:cNvSpPr>
          <p:nvPr>
            <p:ph type="sldNum" sz="quarter" idx="12"/>
          </p:nvPr>
        </p:nvSpPr>
        <p:spPr/>
        <p:txBody>
          <a:bodyPr/>
          <a:lstStyle/>
          <a:p>
            <a:pPr>
              <a:defRPr/>
            </a:pPr>
            <a:r>
              <a:rPr lang="en-US" smtClean="0"/>
              <a:t>Slide </a:t>
            </a:r>
            <a:fld id="{29C4FFD4-4113-434F-8D91-9CD46A607DB7}" type="slidenum">
              <a:rPr lang="en-US" smtClean="0"/>
              <a:pPr>
                <a:defRPr/>
              </a:pPr>
              <a:t>7</a:t>
            </a:fld>
            <a:endParaRPr lang="en-US" smtClean="0"/>
          </a:p>
        </p:txBody>
      </p:sp>
      <p:sp>
        <p:nvSpPr>
          <p:cNvPr id="10249"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18435"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1843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latin typeface="Helvetica" pitchFamily="34" charset="0"/>
            </a:endParaRPr>
          </a:p>
        </p:txBody>
      </p:sp>
      <p:sp>
        <p:nvSpPr>
          <p:cNvPr id="1843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843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3</a:t>
            </a:r>
          </a:p>
        </p:txBody>
      </p:sp>
      <p:sp>
        <p:nvSpPr>
          <p:cNvPr id="11271"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1272" name="Slide Number Placeholder 8"/>
          <p:cNvSpPr>
            <a:spLocks noGrp="1"/>
          </p:cNvSpPr>
          <p:nvPr>
            <p:ph type="sldNum" sz="quarter" idx="12"/>
          </p:nvPr>
        </p:nvSpPr>
        <p:spPr/>
        <p:txBody>
          <a:bodyPr/>
          <a:lstStyle/>
          <a:p>
            <a:pPr>
              <a:defRPr/>
            </a:pPr>
            <a:r>
              <a:rPr lang="en-US" smtClean="0"/>
              <a:t>Slide </a:t>
            </a:r>
            <a:fld id="{0F6151CA-1F05-4B0E-8735-68C9D4C4A4D2}" type="slidenum">
              <a:rPr lang="en-US" smtClean="0"/>
              <a:pPr>
                <a:defRPr/>
              </a:pPr>
              <a:t>8</a:t>
            </a:fld>
            <a:endParaRPr lang="en-US" smtClean="0"/>
          </a:p>
        </p:txBody>
      </p:sp>
      <p:sp>
        <p:nvSpPr>
          <p:cNvPr id="11273"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9459"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946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eaLnBrk="0" hangingPunct="0"/>
            <a:endParaRPr lang="en-GB" sz="2000" b="1">
              <a:solidFill>
                <a:schemeClr val="tx2"/>
              </a:solidFill>
            </a:endParaRPr>
          </a:p>
        </p:txBody>
      </p:sp>
      <p:sp>
        <p:nvSpPr>
          <p:cNvPr id="1946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eaLnBrk="0" hangingPunct="0">
              <a:lnSpc>
                <a:spcPct val="80000"/>
              </a:lnSpc>
              <a:spcBef>
                <a:spcPct val="20000"/>
              </a:spcBef>
              <a:tabLst>
                <a:tab pos="519113" algn="l"/>
              </a:tabLst>
            </a:pPr>
            <a:endParaRPr lang="en-GB" sz="1300"/>
          </a:p>
        </p:txBody>
      </p:sp>
      <p:sp>
        <p:nvSpPr>
          <p:cNvPr id="1946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eaLnBrk="0" hangingPunct="0"/>
            <a:r>
              <a:rPr lang="en-US" sz="2400"/>
              <a:t>4</a:t>
            </a:r>
          </a:p>
        </p:txBody>
      </p:sp>
      <p:sp>
        <p:nvSpPr>
          <p:cNvPr id="12295" name="Footer Placeholder 7"/>
          <p:cNvSpPr>
            <a:spLocks noGrp="1"/>
          </p:cNvSpPr>
          <p:nvPr>
            <p:ph type="ftr" sz="quarter" idx="11"/>
          </p:nvPr>
        </p:nvSpPr>
        <p:spPr/>
        <p:txBody>
          <a:bodyPr/>
          <a:lstStyle/>
          <a:p>
            <a:pPr>
              <a:defRPr/>
            </a:pPr>
            <a:r>
              <a:rPr lang="en-US" dirty="0" smtClean="0"/>
              <a:t>Brian Hart, Cisco Systems</a:t>
            </a:r>
            <a:endParaRPr lang="en-US" dirty="0"/>
          </a:p>
        </p:txBody>
      </p:sp>
      <p:sp>
        <p:nvSpPr>
          <p:cNvPr id="12296" name="Slide Number Placeholder 8"/>
          <p:cNvSpPr>
            <a:spLocks noGrp="1"/>
          </p:cNvSpPr>
          <p:nvPr>
            <p:ph type="sldNum" sz="quarter" idx="12"/>
          </p:nvPr>
        </p:nvSpPr>
        <p:spPr/>
        <p:txBody>
          <a:bodyPr/>
          <a:lstStyle/>
          <a:p>
            <a:pPr>
              <a:defRPr/>
            </a:pPr>
            <a:r>
              <a:rPr lang="en-US" smtClean="0"/>
              <a:t>Slide </a:t>
            </a:r>
            <a:fld id="{C6CD7537-8E57-4609-994B-9C4E656F65C7}" type="slidenum">
              <a:rPr lang="en-US" smtClean="0"/>
              <a:pPr>
                <a:defRPr/>
              </a:pPr>
              <a:t>9</a:t>
            </a:fld>
            <a:endParaRPr lang="en-US" smtClean="0"/>
          </a:p>
        </p:txBody>
      </p:sp>
      <p:sp>
        <p:nvSpPr>
          <p:cNvPr id="12297" name="Date Placeholder 9"/>
          <p:cNvSpPr>
            <a:spLocks noGrp="1"/>
          </p:cNvSpPr>
          <p:nvPr>
            <p:ph type="dt" sz="quarter" idx="10"/>
          </p:nvPr>
        </p:nvSpPr>
        <p:spPr>
          <a:xfrm>
            <a:off x="685800" y="332601"/>
            <a:ext cx="942630" cy="276999"/>
          </a:xfrm>
        </p:spPr>
        <p:txBody>
          <a:bodyPr/>
          <a:lstStyle/>
          <a:p>
            <a:pPr>
              <a:defRPr/>
            </a:pPr>
            <a:r>
              <a:rPr lang="en-US" dirty="0" smtClean="0"/>
              <a:t>Sept 2011</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9760</TotalTime>
  <Words>2372</Words>
  <Application>Microsoft Office PowerPoint</Application>
  <PresentationFormat>On-screen Show (4:3)</PresentationFormat>
  <Paragraphs>273</Paragraphs>
  <Slides>20</Slides>
  <Notes>16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802-11-Submission</vt:lpstr>
      <vt:lpstr>Microsoft Office Word 97 - 2003 Document</vt:lpstr>
      <vt:lpstr>MU-MIMO Ad Hoc Report Sept 2011</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2011</vt:lpstr>
      <vt:lpstr>Approve July MU-MIMO ad hoc minutes</vt:lpstr>
      <vt:lpstr>Comment Summary  (see 11/1245 for current status)</vt:lpstr>
      <vt:lpstr>Submissions (Comment resolutions given priority over technical presentations)</vt:lpstr>
      <vt:lpstr>Pre-motion 1</vt:lpstr>
      <vt:lpstr>Pre-motion 2</vt:lpstr>
      <vt:lpstr>Pre-motion 3</vt:lpstr>
      <vt:lpstr>Assignee change</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May 11</dc:title>
  <dc:creator>Brian Hart</dc:creator>
  <cp:lastModifiedBy>Brian Hart (brianh)</cp:lastModifiedBy>
  <cp:revision>459</cp:revision>
  <cp:lastPrinted>1998-02-10T13:28:06Z</cp:lastPrinted>
  <dcterms:created xsi:type="dcterms:W3CDTF">2009-01-02T14:48:00Z</dcterms:created>
  <dcterms:modified xsi:type="dcterms:W3CDTF">2011-09-19T05:25:26Z</dcterms:modified>
</cp:coreProperties>
</file>