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278" r:id="rId3"/>
    <p:sldId id="279" r:id="rId4"/>
    <p:sldId id="280" r:id="rId5"/>
    <p:sldId id="281" r:id="rId6"/>
    <p:sldId id="282" r:id="rId7"/>
    <p:sldId id="283" r:id="rId8"/>
    <p:sldId id="284" r:id="rId9"/>
    <p:sldId id="285" r:id="rId10"/>
    <p:sldId id="286" r:id="rId11"/>
    <p:sldId id="289" r:id="rId12"/>
    <p:sldId id="291" r:id="rId13"/>
    <p:sldId id="277" r:id="rId14"/>
    <p:sldId id="300" r:id="rId15"/>
    <p:sldId id="299" r:id="rId16"/>
    <p:sldId id="301" r:id="rId17"/>
    <p:sldId id="302" r:id="rId1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59" autoAdjust="0"/>
    <p:restoredTop sz="94560" autoAdjust="0"/>
  </p:normalViewPr>
  <p:slideViewPr>
    <p:cSldViewPr>
      <p:cViewPr varScale="1">
        <p:scale>
          <a:sx n="78" d="100"/>
          <a:sy n="78" d="100"/>
        </p:scale>
        <p:origin x="-19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34" d="100"/>
          <a:sy n="34" d="100"/>
        </p:scale>
        <p:origin x="-2322" y="-9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8097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July 2010</a:t>
            </a:r>
          </a:p>
        </p:txBody>
      </p:sp>
      <p:sp>
        <p:nvSpPr>
          <p:cNvPr id="3076" name="Rectangle 4"/>
          <p:cNvSpPr>
            <a:spLocks noGrp="1" noChangeArrowheads="1"/>
          </p:cNvSpPr>
          <p:nvPr>
            <p:ph type="ftr" sz="quarter" idx="2"/>
          </p:nvPr>
        </p:nvSpPr>
        <p:spPr bwMode="auto">
          <a:xfrm>
            <a:off x="5065713" y="8982075"/>
            <a:ext cx="12525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Sameer Vermani, Qualcomm</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07EDCC3-DA20-4373-BCE2-DF8E46620CB5}"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9" name="Header Placeholder 8"/>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defRPr sz="1200">
                <a:cs typeface="+mn-cs"/>
              </a:defRPr>
            </a:lvl1pPr>
          </a:lstStyle>
          <a:p>
            <a:pPr>
              <a:defRPr/>
            </a:pPr>
            <a:r>
              <a:rPr lang="en-CA" smtClean="0"/>
              <a:t>doc.: IEEE 802.11-11/0390r0</a:t>
            </a:r>
            <a:endParaRPr lang="en-CA"/>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802.11-11/0390r0</a:t>
            </a:r>
            <a:endParaRPr lang="en-US"/>
          </a:p>
        </p:txBody>
      </p:sp>
      <p:sp>
        <p:nvSpPr>
          <p:cNvPr id="2051" name="Rectangle 3"/>
          <p:cNvSpPr>
            <a:spLocks noGrp="1" noChangeArrowheads="1"/>
          </p:cNvSpPr>
          <p:nvPr>
            <p:ph type="dt" idx="1"/>
          </p:nvPr>
        </p:nvSpPr>
        <p:spPr bwMode="auto">
          <a:xfrm>
            <a:off x="654050" y="9842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July 2010</a:t>
            </a:r>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Sameer Vermani, Qualcomm</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DE70F22C-5D04-410A-9E13-2B7901B4981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xfrm>
            <a:off x="4097338" y="98425"/>
            <a:ext cx="2184400" cy="212725"/>
          </a:xfrm>
        </p:spPr>
        <p:txBody>
          <a:bodyPr/>
          <a:lstStyle/>
          <a:p>
            <a:pPr>
              <a:defRPr/>
            </a:pPr>
            <a:r>
              <a:rPr lang="en-US" smtClean="0"/>
              <a:t>doc.: IEEE 802.11-11/0390r0</a:t>
            </a:r>
          </a:p>
        </p:txBody>
      </p:sp>
      <p:sp>
        <p:nvSpPr>
          <p:cNvPr id="21507" name="Rectangle 3"/>
          <p:cNvSpPr>
            <a:spLocks noGrp="1" noChangeArrowheads="1"/>
          </p:cNvSpPr>
          <p:nvPr>
            <p:ph type="dt" sz="quarter" idx="1"/>
          </p:nvPr>
        </p:nvSpPr>
        <p:spPr/>
        <p:txBody>
          <a:bodyPr/>
          <a:lstStyle/>
          <a:p>
            <a:pPr>
              <a:defRPr/>
            </a:pPr>
            <a:r>
              <a:rPr lang="en-US" smtClean="0"/>
              <a:t>July 2010</a:t>
            </a:r>
          </a:p>
        </p:txBody>
      </p:sp>
      <p:sp>
        <p:nvSpPr>
          <p:cNvPr id="21508" name="Rectangle 6"/>
          <p:cNvSpPr>
            <a:spLocks noGrp="1" noChangeArrowheads="1"/>
          </p:cNvSpPr>
          <p:nvPr>
            <p:ph type="ftr" sz="quarter" idx="4"/>
          </p:nvPr>
        </p:nvSpPr>
        <p:spPr>
          <a:xfrm>
            <a:off x="4037013" y="8985250"/>
            <a:ext cx="2244725" cy="182563"/>
          </a:xfrm>
        </p:spPr>
        <p:txBody>
          <a:bodyPr/>
          <a:lstStyle/>
          <a:p>
            <a:pPr lvl="4">
              <a:defRPr/>
            </a:pPr>
            <a:r>
              <a:rPr lang="en-US" smtClean="0"/>
              <a:t>Sameer Vermani, Qualcomm</a:t>
            </a:r>
          </a:p>
        </p:txBody>
      </p:sp>
      <p:sp>
        <p:nvSpPr>
          <p:cNvPr id="21509" name="Rectangle 7"/>
          <p:cNvSpPr>
            <a:spLocks noGrp="1" noChangeArrowheads="1"/>
          </p:cNvSpPr>
          <p:nvPr>
            <p:ph type="sldNum" sz="quarter" idx="5"/>
          </p:nvPr>
        </p:nvSpPr>
        <p:spPr>
          <a:xfrm>
            <a:off x="3324225" y="8985250"/>
            <a:ext cx="411163" cy="182563"/>
          </a:xfrm>
        </p:spPr>
        <p:txBody>
          <a:bodyPr/>
          <a:lstStyle/>
          <a:p>
            <a:pPr>
              <a:defRPr/>
            </a:pPr>
            <a:r>
              <a:rPr lang="en-US" smtClean="0"/>
              <a:t>Page </a:t>
            </a:r>
            <a:fld id="{4BF8F518-F85F-4974-98FC-9E23BDAAE90F}" type="slidenum">
              <a:rPr lang="en-US" smtClean="0"/>
              <a:pPr>
                <a:defRPr/>
              </a:pPr>
              <a:t>1</a:t>
            </a:fld>
            <a:endParaRPr lang="en-US" smtClean="0"/>
          </a:p>
        </p:txBody>
      </p:sp>
      <p:sp>
        <p:nvSpPr>
          <p:cNvPr id="28678" name="Rectangle 2"/>
          <p:cNvSpPr>
            <a:spLocks noGrp="1" noRot="1" noChangeAspect="1" noChangeArrowheads="1" noTextEdit="1"/>
          </p:cNvSpPr>
          <p:nvPr>
            <p:ph type="sldImg"/>
          </p:nvPr>
        </p:nvSpPr>
        <p:spPr>
          <a:xfrm>
            <a:off x="1154113" y="701675"/>
            <a:ext cx="4625975" cy="3468688"/>
          </a:xfrm>
          <a:ln/>
        </p:spPr>
      </p:sp>
      <p:sp>
        <p:nvSpPr>
          <p:cNvPr id="2867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xfrm>
            <a:off x="1147763" y="696913"/>
            <a:ext cx="4640262" cy="3479800"/>
          </a:xfrm>
          <a:ln/>
        </p:spPr>
      </p:sp>
      <p:sp>
        <p:nvSpPr>
          <p:cNvPr id="37891"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1154113" y="701675"/>
            <a:ext cx="4625975" cy="3468688"/>
          </a:xfrm>
          <a:ln/>
        </p:spPr>
      </p:sp>
      <p:sp>
        <p:nvSpPr>
          <p:cNvPr id="38915" name="Notes Placeholder 2"/>
          <p:cNvSpPr>
            <a:spLocks noGrp="1"/>
          </p:cNvSpPr>
          <p:nvPr>
            <p:ph type="body" idx="1"/>
          </p:nvPr>
        </p:nvSpPr>
        <p:spPr>
          <a:noFill/>
          <a:ln/>
        </p:spPr>
        <p:txBody>
          <a:bodyPr/>
          <a:lstStyle/>
          <a:p>
            <a:endParaRPr lang="en-CA" smtClean="0"/>
          </a:p>
        </p:txBody>
      </p:sp>
      <p:sp>
        <p:nvSpPr>
          <p:cNvPr id="38916" name="Header Placeholder 3"/>
          <p:cNvSpPr txBox="1">
            <a:spLocks noGrp="1"/>
          </p:cNvSpPr>
          <p:nvPr/>
        </p:nvSpPr>
        <p:spPr bwMode="auto">
          <a:xfrm>
            <a:off x="4097338" y="98425"/>
            <a:ext cx="2184400" cy="212725"/>
          </a:xfrm>
          <a:prstGeom prst="rect">
            <a:avLst/>
          </a:prstGeom>
          <a:noFill/>
          <a:ln w="9525">
            <a:noFill/>
            <a:miter lim="800000"/>
            <a:headEnd/>
            <a:tailEnd/>
          </a:ln>
        </p:spPr>
        <p:txBody>
          <a:bodyPr wrap="none" lIns="0" tIns="0" rIns="0" bIns="0" anchor="b">
            <a:spAutoFit/>
          </a:bodyPr>
          <a:lstStyle/>
          <a:p>
            <a:pPr algn="r" defTabSz="933450" eaLnBrk="0" hangingPunct="0"/>
            <a:r>
              <a:rPr lang="en-US" sz="1400" b="1"/>
              <a:t>doc.: IEEE 802.11-10/0020r0</a:t>
            </a:r>
          </a:p>
        </p:txBody>
      </p:sp>
      <p:sp>
        <p:nvSpPr>
          <p:cNvPr id="38917" name="Date Placeholder 4"/>
          <p:cNvSpPr txBox="1">
            <a:spLocks noGrp="1"/>
          </p:cNvSpPr>
          <p:nvPr/>
        </p:nvSpPr>
        <p:spPr bwMode="auto">
          <a:xfrm>
            <a:off x="654050" y="98425"/>
            <a:ext cx="1031875" cy="212725"/>
          </a:xfrm>
          <a:prstGeom prst="rect">
            <a:avLst/>
          </a:prstGeom>
          <a:noFill/>
          <a:ln w="9525">
            <a:noFill/>
            <a:miter lim="800000"/>
            <a:headEnd/>
            <a:tailEnd/>
          </a:ln>
        </p:spPr>
        <p:txBody>
          <a:bodyPr wrap="none" lIns="0" tIns="0" rIns="0" bIns="0" anchor="b">
            <a:spAutoFit/>
          </a:bodyPr>
          <a:lstStyle/>
          <a:p>
            <a:pPr defTabSz="933450" eaLnBrk="0" hangingPunct="0"/>
            <a:r>
              <a:rPr lang="en-US" sz="1400" b="1"/>
              <a:t>January 2010</a:t>
            </a:r>
          </a:p>
        </p:txBody>
      </p:sp>
      <p:sp>
        <p:nvSpPr>
          <p:cNvPr id="38918" name="Footer Placeholder 5"/>
          <p:cNvSpPr txBox="1">
            <a:spLocks noGrp="1"/>
          </p:cNvSpPr>
          <p:nvPr/>
        </p:nvSpPr>
        <p:spPr bwMode="auto">
          <a:xfrm>
            <a:off x="3876675" y="8985250"/>
            <a:ext cx="2405063" cy="182563"/>
          </a:xfrm>
          <a:prstGeom prst="rect">
            <a:avLst/>
          </a:prstGeom>
          <a:noFill/>
          <a:ln w="9525">
            <a:noFill/>
            <a:miter lim="800000"/>
            <a:headEnd/>
            <a:tailEnd/>
          </a:ln>
        </p:spPr>
        <p:txBody>
          <a:bodyPr wrap="none" lIns="0" tIns="0" rIns="0" bIns="0">
            <a:spAutoFit/>
          </a:bodyPr>
          <a:lstStyle/>
          <a:p>
            <a:pPr marL="457200" lvl="4" algn="r" defTabSz="933450" eaLnBrk="0" hangingPunct="0"/>
            <a:r>
              <a:rPr lang="en-US"/>
              <a:t>Osama Aboul-Magd (Samsung)</a:t>
            </a:r>
          </a:p>
        </p:txBody>
      </p:sp>
      <p:sp>
        <p:nvSpPr>
          <p:cNvPr id="38919" name="Slide Number Placeholder 6"/>
          <p:cNvSpPr txBox="1">
            <a:spLocks noGrp="1"/>
          </p:cNvSpPr>
          <p:nvPr/>
        </p:nvSpPr>
        <p:spPr bwMode="auto">
          <a:xfrm>
            <a:off x="3248025" y="8985250"/>
            <a:ext cx="487363" cy="182563"/>
          </a:xfrm>
          <a:prstGeom prst="rect">
            <a:avLst/>
          </a:prstGeom>
          <a:noFill/>
          <a:ln w="9525">
            <a:noFill/>
            <a:miter lim="800000"/>
            <a:headEnd/>
            <a:tailEnd/>
          </a:ln>
        </p:spPr>
        <p:txBody>
          <a:bodyPr wrap="none" lIns="0" tIns="0" rIns="0" bIns="0">
            <a:spAutoFit/>
          </a:bodyPr>
          <a:lstStyle/>
          <a:p>
            <a:pPr algn="r" defTabSz="933450" eaLnBrk="0" hangingPunct="0"/>
            <a:r>
              <a:rPr lang="en-US"/>
              <a:t>Page </a:t>
            </a:r>
            <a:fld id="{5813A597-6A7C-4775-9192-3EC8D35AE47F}" type="slidenum">
              <a:rPr lang="en-US"/>
              <a:pPr algn="r" defTabSz="933450" eaLnBrk="0" hangingPunct="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xfrm>
            <a:off x="1154113" y="701675"/>
            <a:ext cx="4625975" cy="3468688"/>
          </a:xfrm>
          <a:ln/>
        </p:spPr>
      </p:sp>
      <p:sp>
        <p:nvSpPr>
          <p:cNvPr id="3993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xfrm>
            <a:off x="1154113" y="701675"/>
            <a:ext cx="4625975" cy="3468688"/>
          </a:xfrm>
          <a:ln/>
        </p:spPr>
      </p:sp>
      <p:sp>
        <p:nvSpPr>
          <p:cNvPr id="4096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xfrm>
            <a:off x="1154113" y="701675"/>
            <a:ext cx="4625975" cy="3468688"/>
          </a:xfrm>
          <a:ln/>
        </p:spPr>
      </p:sp>
      <p:sp>
        <p:nvSpPr>
          <p:cNvPr id="4403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4113" y="701675"/>
            <a:ext cx="4625975" cy="3468688"/>
          </a:xfrm>
          <a:ln/>
        </p:spPr>
      </p:sp>
      <p:sp>
        <p:nvSpPr>
          <p:cNvPr id="419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4113" y="701675"/>
            <a:ext cx="4625975" cy="3468688"/>
          </a:xfrm>
          <a:ln/>
        </p:spPr>
      </p:sp>
      <p:sp>
        <p:nvSpPr>
          <p:cNvPr id="419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xfrm>
            <a:off x="1154113" y="701675"/>
            <a:ext cx="4625975" cy="3468688"/>
          </a:xfrm>
          <a:ln/>
        </p:spPr>
      </p:sp>
      <p:sp>
        <p:nvSpPr>
          <p:cNvPr id="2969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xfrm>
            <a:off x="1155700" y="701675"/>
            <a:ext cx="4624388" cy="3468688"/>
          </a:xfrm>
          <a:ln/>
        </p:spPr>
      </p:sp>
      <p:sp>
        <p:nvSpPr>
          <p:cNvPr id="30723"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xfrm>
            <a:off x="1155700" y="701675"/>
            <a:ext cx="4624388" cy="3468688"/>
          </a:xfrm>
          <a:ln/>
        </p:spPr>
      </p:sp>
      <p:sp>
        <p:nvSpPr>
          <p:cNvPr id="31747"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xfrm>
            <a:off x="1155700" y="701675"/>
            <a:ext cx="4624388" cy="3468688"/>
          </a:xfrm>
          <a:ln/>
        </p:spPr>
      </p:sp>
      <p:sp>
        <p:nvSpPr>
          <p:cNvPr id="32771"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3795"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4819"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5843"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6867"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Rectangle 4"/>
          <p:cNvSpPr>
            <a:spLocks noGrp="1" noChangeArrowheads="1"/>
          </p:cNvSpPr>
          <p:nvPr>
            <p:ph type="dt" sz="half" idx="10"/>
          </p:nvPr>
        </p:nvSpPr>
        <p:spPr>
          <a:xfrm>
            <a:off x="696913" y="334189"/>
            <a:ext cx="942630" cy="276999"/>
          </a:xfrm>
        </p:spPr>
        <p:txBody>
          <a:bodyPr/>
          <a:lstStyle>
            <a:lvl1pPr>
              <a:defRPr/>
            </a:lvl1pPr>
          </a:lstStyle>
          <a:p>
            <a:pPr>
              <a:defRPr/>
            </a:pPr>
            <a:r>
              <a:rPr lang="en-US" dirty="0" smtClean="0"/>
              <a:t>Sept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Brian Hart, Cisco Systems</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2FFF15B-E0F1-4CA2-B724-2280EC052E3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a:defRPr/>
            </a:lvl1pPr>
          </a:lstStyle>
          <a:p>
            <a:pPr>
              <a:defRPr/>
            </a:pPr>
            <a:r>
              <a:rPr lang="en-US" dirty="0" smtClean="0"/>
              <a:t>Sept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203D100-9716-4787-A31B-8E22538B596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a:defRPr/>
            </a:lvl1pPr>
          </a:lstStyle>
          <a:p>
            <a:pPr>
              <a:defRPr/>
            </a:pPr>
            <a:r>
              <a:rPr lang="en-US" dirty="0" smtClean="0"/>
              <a:t>Sept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635E57B-6B5B-493C-8BB8-0B6CD5842E2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dirty="0" smtClean="0"/>
              <a:t>Sept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6C883ED-7F2F-40A2-A7DE-EFE8E6ED1CE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Title 6"/>
          <p:cNvSpPr>
            <a:spLocks noGrp="1"/>
          </p:cNvSpPr>
          <p:nvPr>
            <p:ph type="title"/>
          </p:nvPr>
        </p:nvSpPr>
        <p:spPr/>
        <p:txBody>
          <a:bodyPr/>
          <a:lstStyle/>
          <a:p>
            <a:r>
              <a:rPr lang="en-US" smtClean="0"/>
              <a:t>Click to edit Master title style</a:t>
            </a:r>
            <a:endParaRPr lang="en-CA"/>
          </a:p>
        </p:txBody>
      </p:sp>
      <p:sp>
        <p:nvSpPr>
          <p:cNvPr id="4" name="Rectangle 4"/>
          <p:cNvSpPr>
            <a:spLocks noGrp="1" noChangeArrowheads="1"/>
          </p:cNvSpPr>
          <p:nvPr>
            <p:ph type="dt" sz="half" idx="10"/>
          </p:nvPr>
        </p:nvSpPr>
        <p:spPr>
          <a:xfrm>
            <a:off x="696913" y="334189"/>
            <a:ext cx="942630" cy="276999"/>
          </a:xfrm>
        </p:spPr>
        <p:txBody>
          <a:bodyPr/>
          <a:lstStyle>
            <a:lvl1pPr>
              <a:defRPr/>
            </a:lvl1pPr>
          </a:lstStyle>
          <a:p>
            <a:pPr>
              <a:defRPr/>
            </a:pPr>
            <a:r>
              <a:rPr lang="en-US" dirty="0" smtClean="0"/>
              <a:t>Sept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Brian Hart, Cisco Systems</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71E75621-17AA-4D41-8859-78A1BD052DD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Brian Hart, Cisco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2609A37-AA29-45F9-B486-60C98881095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Sept 2011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Brian Hart, Cisco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8AA79A-EC85-4E1F-B892-712135521C6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Sept 2011</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Brian Hart, Cisco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408F4DB-17FD-470C-B0C2-8A39325BE6C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p:txBody>
          <a:bodyPr/>
          <a:lstStyle>
            <a:lvl1pPr>
              <a:defRPr/>
            </a:lvl1pPr>
          </a:lstStyle>
          <a:p>
            <a:pPr>
              <a:defRPr/>
            </a:pPr>
            <a:r>
              <a:rPr lang="en-US" dirty="0" smtClean="0"/>
              <a:t>Sept 2011</a:t>
            </a:r>
            <a:endParaRPr lang="en-US" dirty="0"/>
          </a:p>
        </p:txBody>
      </p:sp>
      <p:sp>
        <p:nvSpPr>
          <p:cNvPr id="4"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8EAF37EB-964A-4FE6-A630-855DEF7CDA3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dirty="0" smtClean="0"/>
              <a:t>Sept 2011</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1EEFFFC-0B38-4D7E-9446-B6D2F530B04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dirty="0" smtClean="0"/>
              <a:t>Sept 2011</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DDF8640-DF72-4539-8D7F-EABA297A719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dirty="0" smtClean="0"/>
              <a:t>Sept 2011</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06DDC6-C451-4AD3-BAB8-7B1947C2CBB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32601"/>
            <a:ext cx="94263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Sept 2011</a:t>
            </a:r>
            <a:endParaRPr lang="en-US" dirty="0"/>
          </a:p>
        </p:txBody>
      </p:sp>
      <p:sp>
        <p:nvSpPr>
          <p:cNvPr id="1029" name="Rectangle 5"/>
          <p:cNvSpPr>
            <a:spLocks noGrp="1" noChangeArrowheads="1"/>
          </p:cNvSpPr>
          <p:nvPr>
            <p:ph type="ftr" sz="quarter" idx="3"/>
          </p:nvPr>
        </p:nvSpPr>
        <p:spPr bwMode="auto">
          <a:xfrm>
            <a:off x="6908800" y="6475413"/>
            <a:ext cx="16351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t>Brian Hart, Cisco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FE69636E-0FAD-4C4A-B2AF-2596860712FF}" type="slidenum">
              <a:rPr lang="en-US"/>
              <a:pPr>
                <a:defRPr/>
              </a:pPr>
              <a:t>‹#›</a:t>
            </a:fld>
            <a:endParaRPr lang="en-US"/>
          </a:p>
        </p:txBody>
      </p:sp>
      <p:sp>
        <p:nvSpPr>
          <p:cNvPr id="1031" name="Rectangle 7"/>
          <p:cNvSpPr>
            <a:spLocks noChangeArrowheads="1"/>
          </p:cNvSpPr>
          <p:nvPr/>
        </p:nvSpPr>
        <p:spPr bwMode="auto">
          <a:xfrm>
            <a:off x="5175246" y="334189"/>
            <a:ext cx="327025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802.11-11/1252r0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Tree>
  </p:cSld>
  <p:clrMap bg1="lt1" tx1="dk1" bg2="lt2" tx2="dk2" accent1="accent1" accent2="accent2" accent3="accent3" accent4="accent4" accent5="accent5" accent6="accent6" hlink="hlink" folHlink="folHlink"/>
  <p:sldLayoutIdLst>
    <p:sldLayoutId id="2147483764" r:id="rId1"/>
    <p:sldLayoutId id="2147483765" r:id="rId2"/>
    <p:sldLayoutId id="2147483761" r:id="rId3"/>
    <p:sldLayoutId id="2147483762" r:id="rId4"/>
    <p:sldLayoutId id="2147483763" r:id="rId5"/>
    <p:sldLayoutId id="2147483766" r:id="rId6"/>
    <p:sldLayoutId id="2147483767" r:id="rId7"/>
    <p:sldLayoutId id="2147483768" r:id="rId8"/>
    <p:sldLayoutId id="2147483769" r:id="rId9"/>
    <p:sldLayoutId id="2147483770" r:id="rId10"/>
    <p:sldLayoutId id="2147483771" r:id="rId11"/>
    <p:sldLayoutId id="2147483772"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hyperlink" Target="http://www.ieee.org/portal/cms_docs/about/CoE_poster.pdf"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ooter Placeholder 4"/>
          <p:cNvSpPr>
            <a:spLocks noGrp="1"/>
          </p:cNvSpPr>
          <p:nvPr>
            <p:ph type="ftr" sz="quarter" idx="11"/>
          </p:nvPr>
        </p:nvSpPr>
        <p:spPr/>
        <p:txBody>
          <a:bodyPr/>
          <a:lstStyle/>
          <a:p>
            <a:pPr>
              <a:defRPr/>
            </a:pPr>
            <a:r>
              <a:rPr lang="en-US"/>
              <a:t>Brian Hart, Cisco Systems</a:t>
            </a:r>
          </a:p>
        </p:txBody>
      </p:sp>
      <p:sp>
        <p:nvSpPr>
          <p:cNvPr id="1028" name="Rectangle 2"/>
          <p:cNvSpPr>
            <a:spLocks noGrp="1" noChangeArrowheads="1"/>
          </p:cNvSpPr>
          <p:nvPr>
            <p:ph type="title"/>
          </p:nvPr>
        </p:nvSpPr>
        <p:spPr/>
        <p:txBody>
          <a:bodyPr/>
          <a:lstStyle/>
          <a:p>
            <a:r>
              <a:rPr lang="en-US" sz="2800" dirty="0" smtClean="0"/>
              <a:t>MU-MIMO AdHoc Report Sept 2011</a:t>
            </a:r>
          </a:p>
        </p:txBody>
      </p:sp>
      <p:sp>
        <p:nvSpPr>
          <p:cNvPr id="1029" name="Rectangle 6"/>
          <p:cNvSpPr>
            <a:spLocks noGrp="1" noChangeArrowheads="1"/>
          </p:cNvSpPr>
          <p:nvPr>
            <p:ph type="body" idx="1"/>
          </p:nvPr>
        </p:nvSpPr>
        <p:spPr>
          <a:xfrm>
            <a:off x="685800" y="1676400"/>
            <a:ext cx="7772400" cy="381000"/>
          </a:xfrm>
        </p:spPr>
        <p:txBody>
          <a:bodyPr/>
          <a:lstStyle/>
          <a:p>
            <a:pPr algn="ctr">
              <a:buFontTx/>
              <a:buNone/>
            </a:pPr>
            <a:r>
              <a:rPr lang="en-US" sz="2000" dirty="0" smtClean="0"/>
              <a:t>Date:</a:t>
            </a:r>
            <a:r>
              <a:rPr lang="en-US" sz="2000" b="0" dirty="0" smtClean="0"/>
              <a:t> 2011-09-18</a:t>
            </a:r>
          </a:p>
        </p:txBody>
      </p:sp>
      <p:graphicFrame>
        <p:nvGraphicFramePr>
          <p:cNvPr id="1026" name="Object 11"/>
          <p:cNvGraphicFramePr>
            <a:graphicFrameLocks noChangeAspect="1"/>
          </p:cNvGraphicFramePr>
          <p:nvPr/>
        </p:nvGraphicFramePr>
        <p:xfrm>
          <a:off x="517525" y="2270125"/>
          <a:ext cx="7772400" cy="2713038"/>
        </p:xfrm>
        <a:graphic>
          <a:graphicData uri="http://schemas.openxmlformats.org/presentationml/2006/ole">
            <p:oleObj spid="_x0000_s1026" name="Document" r:id="rId4" imgW="8523793" imgH="2981015" progId="Word.Document.8">
              <p:embed/>
            </p:oleObj>
          </a:graphicData>
        </a:graphic>
      </p:graphicFrame>
      <p:sp>
        <p:nvSpPr>
          <p:cNvPr id="1030"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a:t>Authors:</a:t>
            </a:r>
            <a:endParaRPr lang="en-US" sz="2000"/>
          </a:p>
        </p:txBody>
      </p:sp>
      <p:sp>
        <p:nvSpPr>
          <p:cNvPr id="1031" name="Slide Number Placeholder 8"/>
          <p:cNvSpPr>
            <a:spLocks noGrp="1"/>
          </p:cNvSpPr>
          <p:nvPr>
            <p:ph type="sldNum" sz="quarter" idx="12"/>
          </p:nvPr>
        </p:nvSpPr>
        <p:spPr/>
        <p:txBody>
          <a:bodyPr/>
          <a:lstStyle/>
          <a:p>
            <a:pPr>
              <a:defRPr/>
            </a:pPr>
            <a:r>
              <a:rPr lang="en-US" smtClean="0"/>
              <a:t>Slide </a:t>
            </a:r>
            <a:fld id="{0982FD8C-A160-4DE0-BA9C-8728CC97EBAE}" type="slidenum">
              <a:rPr lang="en-US" smtClean="0"/>
              <a:pPr>
                <a:defRPr/>
              </a:pPr>
              <a:t>1</a:t>
            </a:fld>
            <a:endParaRPr lang="en-US" smtClean="0"/>
          </a:p>
        </p:txBody>
      </p:sp>
      <p:sp>
        <p:nvSpPr>
          <p:cNvPr id="1032" name="Date Placeholder 8"/>
          <p:cNvSpPr>
            <a:spLocks noGrp="1"/>
          </p:cNvSpPr>
          <p:nvPr>
            <p:ph type="dt" sz="quarter" idx="10"/>
          </p:nvPr>
        </p:nvSpPr>
        <p:spPr>
          <a:xfrm>
            <a:off x="696913" y="334189"/>
            <a:ext cx="942630" cy="276999"/>
          </a:xfrm>
        </p:spPr>
        <p:txBody>
          <a:bodyPr/>
          <a:lstStyle/>
          <a:p>
            <a:pPr>
              <a:defRPr/>
            </a:pPr>
            <a:r>
              <a:rPr lang="en-US" dirty="0" smtClean="0"/>
              <a:t>Sept 2011</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23850" y="620713"/>
            <a:ext cx="8458200" cy="609600"/>
          </a:xfrm>
        </p:spPr>
        <p:txBody>
          <a:bodyPr/>
          <a:lstStyle/>
          <a:p>
            <a:r>
              <a:rPr lang="en-US" sz="2800" u="sng" smtClean="0"/>
              <a:t>Other Guidelines for IEEE WG Meetings</a:t>
            </a:r>
          </a:p>
        </p:txBody>
      </p:sp>
      <p:sp>
        <p:nvSpPr>
          <p:cNvPr id="20483"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sz="2000" b="1" u="sng">
              <a:solidFill>
                <a:schemeClr val="tx2"/>
              </a:solidFill>
              <a:latin typeface="Helvetica" pitchFamily="34" charset="0"/>
            </a:endParaRPr>
          </a:p>
        </p:txBody>
      </p:sp>
      <p:sp>
        <p:nvSpPr>
          <p:cNvPr id="20484" name="Rectangle 4"/>
          <p:cNvSpPr>
            <a:spLocks noChangeArrowheads="1"/>
          </p:cNvSpPr>
          <p:nvPr/>
        </p:nvSpPr>
        <p:spPr bwMode="auto">
          <a:xfrm>
            <a:off x="539750" y="1268413"/>
            <a:ext cx="8229600" cy="5040312"/>
          </a:xfrm>
          <a:prstGeom prst="rect">
            <a:avLst/>
          </a:prstGeom>
          <a:noFill/>
          <a:ln w="9525">
            <a:noFill/>
            <a:miter lim="800000"/>
            <a:headEnd/>
            <a:tailEnd/>
          </a:ln>
        </p:spPr>
        <p:txBody>
          <a:bodyPr/>
          <a:lstStyle/>
          <a:p>
            <a:pPr marL="230188" indent="-230188" eaLnBrk="0" hangingPunct="0">
              <a:lnSpc>
                <a:spcPct val="80000"/>
              </a:lnSpc>
              <a:spcBef>
                <a:spcPct val="20000"/>
              </a:spcBef>
              <a:buFontTx/>
              <a:buChar char="•"/>
            </a:pPr>
            <a:endParaRPr lang="en-US" sz="700" b="1" u="sng">
              <a:solidFill>
                <a:srgbClr val="FF0000"/>
              </a:solidFill>
            </a:endParaRPr>
          </a:p>
          <a:p>
            <a:pPr marL="230188" indent="-230188" eaLnBrk="0" hangingPunct="0">
              <a:lnSpc>
                <a:spcPct val="80000"/>
              </a:lnSpc>
              <a:spcBef>
                <a:spcPct val="20000"/>
              </a:spcBef>
              <a:spcAft>
                <a:spcPct val="40000"/>
              </a:spcAft>
              <a:buFontTx/>
              <a:buChar char="•"/>
            </a:pPr>
            <a:r>
              <a:rPr lang="en-US" sz="1600"/>
              <a:t>All IEEE-SA standards meetings shall be conducted in compliance with all applicable laws, including antitrust and competition laws.</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the interpretation, validity, or essentiality of patents/patent claims. </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specific license rates, terms, or conditions.</a:t>
            </a:r>
          </a:p>
          <a:p>
            <a:pPr marL="630238" lvl="1" indent="-285750" eaLnBrk="0" hangingPunct="0">
              <a:lnSpc>
                <a:spcPct val="80000"/>
              </a:lnSpc>
              <a:spcBef>
                <a:spcPct val="20000"/>
              </a:spcBef>
              <a:spcAft>
                <a:spcPct val="40000"/>
              </a:spcAft>
              <a:buFontTx/>
              <a:buChar char="–"/>
            </a:pPr>
            <a:r>
              <a:rPr lang="en-US" sz="1400"/>
              <a:t>Relative costs, including licensing costs of essential patent claims, of different technical approaches may be discussed in standards development meetings. </a:t>
            </a:r>
          </a:p>
          <a:p>
            <a:pPr marL="1143000" lvl="2" indent="-228600" eaLnBrk="0" hangingPunct="0">
              <a:lnSpc>
                <a:spcPct val="80000"/>
              </a:lnSpc>
              <a:spcBef>
                <a:spcPct val="20000"/>
              </a:spcBef>
              <a:spcAft>
                <a:spcPct val="40000"/>
              </a:spcAft>
              <a:buFontTx/>
              <a:buChar char="•"/>
            </a:pPr>
            <a:r>
              <a:rPr lang="en-GB" sz="1800"/>
              <a:t>Technical considerations remain primary focus</a:t>
            </a:r>
            <a:endParaRPr lang="en-US" sz="1800"/>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fixing product prices, allocation of customers, or dividing sales markets.</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the status or substance of ongoing or threatened litigation.</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be silent if inappropriate topics are discussed</a:t>
            </a:r>
            <a:r>
              <a:rPr lang="en-US" sz="1600">
                <a:latin typeface="Arial" charset="0"/>
              </a:rPr>
              <a:t>…</a:t>
            </a:r>
            <a:r>
              <a:rPr lang="en-US" sz="1600"/>
              <a:t> do formally object.</a:t>
            </a:r>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r>
              <a:rPr lang="en-US" sz="1000"/>
              <a:t>---------------------------------------------------------------   </a:t>
            </a:r>
          </a:p>
          <a:p>
            <a:pPr marL="230188" indent="-230188" algn="ctr" eaLnBrk="0" hangingPunct="0">
              <a:lnSpc>
                <a:spcPct val="80000"/>
              </a:lnSpc>
              <a:spcBef>
                <a:spcPct val="20000"/>
              </a:spcBef>
            </a:pPr>
            <a:r>
              <a:rPr lang="en-US"/>
              <a:t>If you have questions, contact the IEEE-SA Standards Board Patent Committee Administrator at patcom@ieee.org or visit http://standards.ieee.org/board/pat/index.html </a:t>
            </a:r>
            <a:br>
              <a:rPr lang="en-US"/>
            </a:br>
            <a:endParaRPr lang="en-US"/>
          </a:p>
          <a:p>
            <a:pPr marL="230188" indent="-230188" algn="ctr" eaLnBrk="0" hangingPunct="0">
              <a:lnSpc>
                <a:spcPct val="80000"/>
              </a:lnSpc>
              <a:spcBef>
                <a:spcPct val="20000"/>
              </a:spcBef>
            </a:pPr>
            <a:r>
              <a:rPr lang="en-US"/>
              <a:t>See </a:t>
            </a:r>
            <a:r>
              <a:rPr lang="en-US" i="1"/>
              <a:t>IEEE-SA Standards Board Operations Manual</a:t>
            </a:r>
            <a:r>
              <a:rPr lang="en-US"/>
              <a:t>, clause 5.3.10 and </a:t>
            </a:r>
            <a:r>
              <a:rPr lang="en-GB"/>
              <a:t>“Promoting Competition and Innovation: What You Need to Know about the IEEE Standards Association's Antitrust and Competition Policy”</a:t>
            </a:r>
            <a:r>
              <a:rPr lang="en-US"/>
              <a:t> for more details.</a:t>
            </a:r>
          </a:p>
          <a:p>
            <a:pPr marL="230188" indent="-230188" algn="ctr" eaLnBrk="0" hangingPunct="0">
              <a:lnSpc>
                <a:spcPct val="80000"/>
              </a:lnSpc>
              <a:spcBef>
                <a:spcPct val="20000"/>
              </a:spcBef>
            </a:pPr>
            <a:endParaRPr lang="en-US"/>
          </a:p>
          <a:p>
            <a:pPr marL="230188" indent="-230188" algn="ctr" eaLnBrk="0" hangingPunct="0">
              <a:lnSpc>
                <a:spcPct val="80000"/>
              </a:lnSpc>
              <a:spcBef>
                <a:spcPct val="20000"/>
              </a:spcBef>
            </a:pPr>
            <a:r>
              <a:rPr lang="en-US"/>
              <a:t>This slide set is available at http://standards.ieee.org/board/pat/pat-slideset.ppt</a:t>
            </a:r>
          </a:p>
        </p:txBody>
      </p:sp>
      <p:sp>
        <p:nvSpPr>
          <p:cNvPr id="20485" name="Oval 5"/>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5</a:t>
            </a:r>
          </a:p>
        </p:txBody>
      </p:sp>
      <p:sp>
        <p:nvSpPr>
          <p:cNvPr id="13318" name="Footer Placeholder 6"/>
          <p:cNvSpPr>
            <a:spLocks noGrp="1"/>
          </p:cNvSpPr>
          <p:nvPr>
            <p:ph type="ftr" sz="quarter" idx="11"/>
          </p:nvPr>
        </p:nvSpPr>
        <p:spPr/>
        <p:txBody>
          <a:bodyPr/>
          <a:lstStyle/>
          <a:p>
            <a:pPr>
              <a:defRPr/>
            </a:pPr>
            <a:r>
              <a:rPr lang="en-US" dirty="0" smtClean="0"/>
              <a:t>Brian Hart, Cisco Systems</a:t>
            </a:r>
            <a:endParaRPr lang="en-US" dirty="0"/>
          </a:p>
        </p:txBody>
      </p:sp>
      <p:sp>
        <p:nvSpPr>
          <p:cNvPr id="13319" name="Slide Number Placeholder 7"/>
          <p:cNvSpPr>
            <a:spLocks noGrp="1"/>
          </p:cNvSpPr>
          <p:nvPr>
            <p:ph type="sldNum" sz="quarter" idx="12"/>
          </p:nvPr>
        </p:nvSpPr>
        <p:spPr/>
        <p:txBody>
          <a:bodyPr/>
          <a:lstStyle/>
          <a:p>
            <a:pPr>
              <a:defRPr/>
            </a:pPr>
            <a:r>
              <a:rPr lang="en-US" smtClean="0"/>
              <a:t>Slide </a:t>
            </a:r>
            <a:fld id="{3304B59B-4766-4145-95B1-34E7FD441B4F}" type="slidenum">
              <a:rPr lang="en-US" smtClean="0"/>
              <a:pPr>
                <a:defRPr/>
              </a:pPr>
              <a:t>10</a:t>
            </a:fld>
            <a:endParaRPr lang="en-US" smtClean="0"/>
          </a:p>
        </p:txBody>
      </p:sp>
      <p:sp>
        <p:nvSpPr>
          <p:cNvPr id="13320" name="Date Placeholder 8"/>
          <p:cNvSpPr>
            <a:spLocks noGrp="1"/>
          </p:cNvSpPr>
          <p:nvPr>
            <p:ph type="dt" sz="quarter" idx="10"/>
          </p:nvPr>
        </p:nvSpPr>
        <p:spPr>
          <a:xfrm>
            <a:off x="685800" y="332601"/>
            <a:ext cx="942630" cy="276999"/>
          </a:xfrm>
        </p:spPr>
        <p:txBody>
          <a:bodyPr/>
          <a:lstStyle/>
          <a:p>
            <a:pPr>
              <a:defRPr/>
            </a:pPr>
            <a:r>
              <a:rPr lang="en-US" dirty="0" smtClean="0"/>
              <a:t>Sept 2011</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4CEB7899-F4E6-4C9B-BFE6-245EDDEC71F0}" type="slidenum">
              <a:rPr lang="en-US"/>
              <a:pPr algn="ctr" eaLnBrk="0" hangingPunct="0"/>
              <a:t>11</a:t>
            </a:fld>
            <a:endParaRPr lang="en-US"/>
          </a:p>
        </p:txBody>
      </p:sp>
      <p:sp>
        <p:nvSpPr>
          <p:cNvPr id="21507" name="Rectangle 2"/>
          <p:cNvSpPr>
            <a:spLocks noGrp="1" noChangeArrowheads="1"/>
          </p:cNvSpPr>
          <p:nvPr>
            <p:ph type="title" idx="4294967295"/>
          </p:nvPr>
        </p:nvSpPr>
        <p:spPr/>
        <p:txBody>
          <a:bodyPr/>
          <a:lstStyle/>
          <a:p>
            <a:r>
              <a:rPr lang="en-US" smtClean="0"/>
              <a:t>Call for Potentially Essential Patents</a:t>
            </a:r>
          </a:p>
        </p:txBody>
      </p:sp>
      <p:sp>
        <p:nvSpPr>
          <p:cNvPr id="21508" name="Rectangle 3"/>
          <p:cNvSpPr>
            <a:spLocks noGrp="1" noChangeArrowheads="1"/>
          </p:cNvSpPr>
          <p:nvPr>
            <p:ph type="body" idx="4294967295"/>
          </p:nvPr>
        </p:nvSpPr>
        <p:spPr>
          <a:xfrm>
            <a:off x="685800" y="1600200"/>
            <a:ext cx="7772400" cy="4495800"/>
          </a:xfrm>
        </p:spPr>
        <p:txBody>
          <a:bodyPr/>
          <a:lstStyle/>
          <a:p>
            <a:r>
              <a:rPr lang="en-US"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1800" smtClean="0"/>
              <a:t>Either speak up now or</a:t>
            </a:r>
          </a:p>
          <a:p>
            <a:pPr lvl="1"/>
            <a:r>
              <a:rPr lang="en-US" sz="1800" smtClean="0"/>
              <a:t>Provide the chair of this group with the identity of the holder(s) of any and all such claims as soon as possible or</a:t>
            </a:r>
          </a:p>
          <a:p>
            <a:pPr lvl="1"/>
            <a:r>
              <a:rPr lang="en-US" sz="1800" smtClean="0"/>
              <a:t>Cause an LOA to be submitted</a:t>
            </a:r>
          </a:p>
        </p:txBody>
      </p:sp>
      <p:sp>
        <p:nvSpPr>
          <p:cNvPr id="14341"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4342" name="Slide Number Placeholder 8"/>
          <p:cNvSpPr>
            <a:spLocks noGrp="1"/>
          </p:cNvSpPr>
          <p:nvPr>
            <p:ph type="sldNum" sz="quarter" idx="12"/>
          </p:nvPr>
        </p:nvSpPr>
        <p:spPr/>
        <p:txBody>
          <a:bodyPr/>
          <a:lstStyle/>
          <a:p>
            <a:pPr>
              <a:defRPr/>
            </a:pPr>
            <a:r>
              <a:rPr lang="en-US" smtClean="0"/>
              <a:t>Slide </a:t>
            </a:r>
            <a:fld id="{D1E401BB-0FD9-4EF9-8435-057410C8389B}" type="slidenum">
              <a:rPr lang="en-US" smtClean="0"/>
              <a:pPr>
                <a:defRPr/>
              </a:pPr>
              <a:t>11</a:t>
            </a:fld>
            <a:endParaRPr lang="en-US" smtClean="0"/>
          </a:p>
        </p:txBody>
      </p:sp>
      <p:sp>
        <p:nvSpPr>
          <p:cNvPr id="14343" name="Date Placeholder 8"/>
          <p:cNvSpPr>
            <a:spLocks noGrp="1"/>
          </p:cNvSpPr>
          <p:nvPr>
            <p:ph type="dt" sz="quarter" idx="10"/>
          </p:nvPr>
        </p:nvSpPr>
        <p:spPr>
          <a:xfrm>
            <a:off x="685800" y="332601"/>
            <a:ext cx="942630" cy="276999"/>
          </a:xfrm>
        </p:spPr>
        <p:txBody>
          <a:bodyPr/>
          <a:lstStyle/>
          <a:p>
            <a:pPr>
              <a:defRPr/>
            </a:pPr>
            <a:r>
              <a:rPr lang="en-US" dirty="0" smtClean="0"/>
              <a:t>Sept 2011</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Rules for MU-MIMO Adhoc</a:t>
            </a:r>
          </a:p>
        </p:txBody>
      </p:sp>
      <p:sp>
        <p:nvSpPr>
          <p:cNvPr id="22531" name="Content Placeholder 2"/>
          <p:cNvSpPr>
            <a:spLocks noGrp="1"/>
          </p:cNvSpPr>
          <p:nvPr>
            <p:ph idx="1"/>
          </p:nvPr>
        </p:nvSpPr>
        <p:spPr/>
        <p:txBody>
          <a:bodyPr/>
          <a:lstStyle/>
          <a:p>
            <a:pPr>
              <a:lnSpc>
                <a:spcPct val="80000"/>
              </a:lnSpc>
            </a:pPr>
            <a:r>
              <a:rPr lang="en-US" sz="1600" smtClean="0"/>
              <a:t>Straw poll and pre-motion outcomes will be recorded</a:t>
            </a:r>
          </a:p>
          <a:p>
            <a:pPr lvl="1">
              <a:lnSpc>
                <a:spcPct val="80000"/>
              </a:lnSpc>
            </a:pPr>
            <a:r>
              <a:rPr lang="en-US" sz="1400" smtClean="0"/>
              <a:t>In particular, for straw poll votes to bring an issue to the task group, such as the resolution of an issue, or the failure to resolve an issue</a:t>
            </a:r>
          </a:p>
          <a:p>
            <a:pPr>
              <a:lnSpc>
                <a:spcPct val="80000"/>
              </a:lnSpc>
            </a:pPr>
            <a:r>
              <a:rPr lang="en-US" sz="1600" smtClean="0"/>
              <a:t>Email concerning TGac MU-MIMO adhoc will be sent to the TGac reflector with the subject beginning with MU-MIMO ADHOC (or MU-MIMO Adhoc)</a:t>
            </a:r>
          </a:p>
          <a:p>
            <a:pPr>
              <a:lnSpc>
                <a:spcPct val="80000"/>
              </a:lnSpc>
            </a:pPr>
            <a:r>
              <a:rPr lang="en-US" sz="1600" smtClean="0"/>
              <a:t>&gt;=75% pre-motion result is required to forward an item to the task group for a binding motion vote</a:t>
            </a:r>
          </a:p>
          <a:p>
            <a:pPr>
              <a:lnSpc>
                <a:spcPct val="80000"/>
              </a:lnSpc>
            </a:pPr>
            <a:r>
              <a:rPr lang="en-US" sz="1600" smtClean="0"/>
              <a:t>&gt;50% straw poll result is required to move an issue from the MU-MIMO adhoc to the task group for further debate</a:t>
            </a:r>
          </a:p>
          <a:p>
            <a:pPr lvl="1">
              <a:lnSpc>
                <a:spcPct val="80000"/>
              </a:lnSpc>
            </a:pPr>
            <a:r>
              <a:rPr lang="en-US" sz="1400" smtClean="0"/>
              <a:t>Only after at least one failed MU-MIMO adhoc vote to forward an item to the task group for a binding motion vote</a:t>
            </a:r>
          </a:p>
          <a:p>
            <a:pPr>
              <a:lnSpc>
                <a:spcPct val="80000"/>
              </a:lnSpc>
            </a:pPr>
            <a:r>
              <a:rPr lang="en-US" sz="1600" smtClean="0"/>
              <a:t>&gt;50% straw poll result is required to move an issue from the MU-MIMO adhoc to another adhoc for further debate</a:t>
            </a:r>
          </a:p>
          <a:p>
            <a:pPr>
              <a:lnSpc>
                <a:spcPct val="80000"/>
              </a:lnSpc>
            </a:pPr>
            <a:r>
              <a:rPr lang="en-US" sz="1600" smtClean="0"/>
              <a:t>&gt;50% straw poll result required to refuse an issue that is being moved from another adhoc into the group</a:t>
            </a:r>
            <a:endParaRPr lang="en-US" sz="1400" smtClean="0"/>
          </a:p>
          <a:p>
            <a:pPr>
              <a:lnSpc>
                <a:spcPct val="80000"/>
              </a:lnSpc>
            </a:pPr>
            <a:r>
              <a:rPr lang="en-US" sz="1600" smtClean="0"/>
              <a:t>For further details, please see</a:t>
            </a:r>
          </a:p>
          <a:p>
            <a:pPr lvl="1">
              <a:lnSpc>
                <a:spcPct val="80000"/>
              </a:lnSpc>
            </a:pPr>
            <a:r>
              <a:rPr lang="en-US" sz="1400" smtClean="0"/>
              <a:t>11-09-0059r5 (see also 11-09-1282r0, 11-09-1181-00-00ac-ad-hoc-lifecycle.ppt)</a:t>
            </a:r>
          </a:p>
          <a:p>
            <a:endParaRPr lang="en-US" smtClean="0"/>
          </a:p>
        </p:txBody>
      </p:sp>
      <p:sp>
        <p:nvSpPr>
          <p:cNvPr id="15364"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5365" name="Slide Number Placeholder 5"/>
          <p:cNvSpPr>
            <a:spLocks noGrp="1"/>
          </p:cNvSpPr>
          <p:nvPr>
            <p:ph type="sldNum" sz="quarter" idx="12"/>
          </p:nvPr>
        </p:nvSpPr>
        <p:spPr/>
        <p:txBody>
          <a:bodyPr/>
          <a:lstStyle/>
          <a:p>
            <a:pPr>
              <a:defRPr/>
            </a:pPr>
            <a:r>
              <a:rPr lang="en-US" smtClean="0"/>
              <a:t>Slide </a:t>
            </a:r>
            <a:fld id="{841E6E07-9B5E-46F4-AB61-D7562D4F2B2B}" type="slidenum">
              <a:rPr lang="en-US" smtClean="0"/>
              <a:pPr>
                <a:defRPr/>
              </a:pPr>
              <a:t>12</a:t>
            </a:fld>
            <a:endParaRPr lang="en-US" smtClean="0"/>
          </a:p>
        </p:txBody>
      </p:sp>
      <p:sp>
        <p:nvSpPr>
          <p:cNvPr id="15366" name="Date Placeholder 6"/>
          <p:cNvSpPr>
            <a:spLocks noGrp="1"/>
          </p:cNvSpPr>
          <p:nvPr>
            <p:ph type="dt" sz="quarter" idx="10"/>
          </p:nvPr>
        </p:nvSpPr>
        <p:spPr>
          <a:xfrm>
            <a:off x="685800" y="332601"/>
            <a:ext cx="942630" cy="276999"/>
          </a:xfrm>
        </p:spPr>
        <p:txBody>
          <a:bodyPr/>
          <a:lstStyle/>
          <a:p>
            <a:pPr>
              <a:defRPr/>
            </a:pPr>
            <a:r>
              <a:rPr lang="en-US" dirty="0" smtClean="0"/>
              <a:t>Sept 2011</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dirty="0" smtClean="0"/>
              <a:t>Agenda for Sept 2011</a:t>
            </a:r>
          </a:p>
        </p:txBody>
      </p:sp>
      <p:sp>
        <p:nvSpPr>
          <p:cNvPr id="23555" name="Rectangle 3"/>
          <p:cNvSpPr>
            <a:spLocks noGrp="1" noChangeArrowheads="1"/>
          </p:cNvSpPr>
          <p:nvPr>
            <p:ph type="body" idx="1"/>
          </p:nvPr>
        </p:nvSpPr>
        <p:spPr>
          <a:xfrm>
            <a:off x="685800" y="1600200"/>
            <a:ext cx="7772400" cy="4114800"/>
          </a:xfrm>
        </p:spPr>
        <p:txBody>
          <a:bodyPr/>
          <a:lstStyle/>
          <a:p>
            <a:pPr>
              <a:lnSpc>
                <a:spcPct val="80000"/>
              </a:lnSpc>
              <a:spcAft>
                <a:spcPts val="600"/>
              </a:spcAft>
            </a:pPr>
            <a:r>
              <a:rPr lang="en-US" sz="1800" dirty="0" smtClean="0"/>
              <a:t>Call the meeting to Order</a:t>
            </a:r>
          </a:p>
          <a:p>
            <a:pPr>
              <a:lnSpc>
                <a:spcPct val="80000"/>
              </a:lnSpc>
              <a:spcAft>
                <a:spcPts val="600"/>
              </a:spcAft>
            </a:pPr>
            <a:r>
              <a:rPr lang="en-US" sz="1800" dirty="0" smtClean="0"/>
              <a:t>IEEE P&amp;P</a:t>
            </a:r>
          </a:p>
          <a:p>
            <a:pPr lvl="1">
              <a:lnSpc>
                <a:spcPct val="80000"/>
              </a:lnSpc>
              <a:spcAft>
                <a:spcPts val="300"/>
              </a:spcAft>
            </a:pPr>
            <a:r>
              <a:rPr lang="en-US" sz="1600" dirty="0" smtClean="0"/>
              <a:t>Affiliation policy</a:t>
            </a:r>
          </a:p>
          <a:p>
            <a:pPr lvl="2">
              <a:lnSpc>
                <a:spcPct val="80000"/>
              </a:lnSpc>
              <a:spcAft>
                <a:spcPts val="300"/>
              </a:spcAft>
            </a:pPr>
            <a:r>
              <a:rPr lang="en-US" sz="1600" dirty="0" smtClean="0"/>
              <a:t>Reviewed by TGac chair during opening block (must be done within conf calls)</a:t>
            </a:r>
          </a:p>
          <a:p>
            <a:pPr lvl="1">
              <a:lnSpc>
                <a:spcPct val="80000"/>
              </a:lnSpc>
              <a:spcAft>
                <a:spcPts val="300"/>
              </a:spcAft>
            </a:pPr>
            <a:r>
              <a:rPr lang="en-US" sz="1600" dirty="0" smtClean="0"/>
              <a:t>IEEE Patent policy review</a:t>
            </a:r>
          </a:p>
          <a:p>
            <a:pPr lvl="2">
              <a:lnSpc>
                <a:spcPct val="80000"/>
              </a:lnSpc>
              <a:spcAft>
                <a:spcPts val="300"/>
              </a:spcAft>
            </a:pPr>
            <a:r>
              <a:rPr lang="en-US" sz="1600" dirty="0" smtClean="0"/>
              <a:t>Reviewed by TGac chair during opening block (must be done within conf calls)</a:t>
            </a:r>
          </a:p>
          <a:p>
            <a:pPr lvl="1">
              <a:lnSpc>
                <a:spcPct val="80000"/>
              </a:lnSpc>
              <a:spcAft>
                <a:spcPts val="300"/>
              </a:spcAft>
            </a:pPr>
            <a:r>
              <a:rPr lang="en-US" sz="1600" dirty="0" smtClean="0"/>
              <a:t>Call for Potentially Essential Patents</a:t>
            </a:r>
          </a:p>
          <a:p>
            <a:pPr lvl="2">
              <a:lnSpc>
                <a:spcPct val="80000"/>
              </a:lnSpc>
              <a:spcAft>
                <a:spcPts val="600"/>
              </a:spcAft>
            </a:pPr>
            <a:r>
              <a:rPr lang="en-US" sz="1600" dirty="0" smtClean="0"/>
              <a:t>Reviewed by TGac chair during opening block (must be done within conf calls)</a:t>
            </a:r>
          </a:p>
          <a:p>
            <a:pPr>
              <a:lnSpc>
                <a:spcPct val="80000"/>
              </a:lnSpc>
              <a:spcAft>
                <a:spcPts val="600"/>
              </a:spcAft>
            </a:pPr>
            <a:r>
              <a:rPr lang="en-US" altLang="ja-JP" sz="1800" dirty="0" smtClean="0">
                <a:ea typeface="ＭＳ Ｐゴシック" pitchFamily="34" charset="-128"/>
              </a:rPr>
              <a:t>Review Ad Hoc operating rules</a:t>
            </a:r>
            <a:endParaRPr lang="en-US" sz="1800" dirty="0" smtClean="0"/>
          </a:p>
          <a:p>
            <a:pPr>
              <a:lnSpc>
                <a:spcPct val="80000"/>
              </a:lnSpc>
              <a:spcAft>
                <a:spcPts val="600"/>
              </a:spcAft>
            </a:pPr>
            <a:r>
              <a:rPr lang="en-US" sz="1800" dirty="0" smtClean="0"/>
              <a:t>Approve July ad hoc minutes (11/1024r2)</a:t>
            </a:r>
          </a:p>
          <a:p>
            <a:pPr>
              <a:lnSpc>
                <a:spcPct val="80000"/>
              </a:lnSpc>
              <a:spcAft>
                <a:spcPts val="600"/>
              </a:spcAft>
            </a:pPr>
            <a:r>
              <a:rPr lang="en-US" sz="1800" dirty="0" smtClean="0"/>
              <a:t>Comment summary </a:t>
            </a:r>
          </a:p>
          <a:p>
            <a:pPr>
              <a:lnSpc>
                <a:spcPct val="80000"/>
              </a:lnSpc>
              <a:spcAft>
                <a:spcPts val="600"/>
              </a:spcAft>
            </a:pPr>
            <a:r>
              <a:rPr lang="en-US" sz="1800" dirty="0" smtClean="0"/>
              <a:t>Comment resolution</a:t>
            </a:r>
          </a:p>
          <a:p>
            <a:pPr>
              <a:lnSpc>
                <a:spcPct val="80000"/>
              </a:lnSpc>
              <a:spcAft>
                <a:spcPts val="600"/>
              </a:spcAft>
            </a:pPr>
            <a:r>
              <a:rPr lang="en-US" sz="1800" dirty="0" smtClean="0"/>
              <a:t>Technical presentations</a:t>
            </a:r>
          </a:p>
        </p:txBody>
      </p:sp>
      <p:sp>
        <p:nvSpPr>
          <p:cNvPr id="16388"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6389" name="Slide Number Placeholder 5"/>
          <p:cNvSpPr>
            <a:spLocks noGrp="1"/>
          </p:cNvSpPr>
          <p:nvPr>
            <p:ph type="sldNum" sz="quarter" idx="12"/>
          </p:nvPr>
        </p:nvSpPr>
        <p:spPr/>
        <p:txBody>
          <a:bodyPr/>
          <a:lstStyle/>
          <a:p>
            <a:pPr>
              <a:defRPr/>
            </a:pPr>
            <a:r>
              <a:rPr lang="en-US" smtClean="0"/>
              <a:t>Slide </a:t>
            </a:r>
            <a:fld id="{6EDD1B19-DEBC-4411-80C9-0A36498E65D6}" type="slidenum">
              <a:rPr lang="en-US" smtClean="0"/>
              <a:pPr>
                <a:defRPr/>
              </a:pPr>
              <a:t>13</a:t>
            </a:fld>
            <a:endParaRPr lang="en-US" smtClean="0"/>
          </a:p>
        </p:txBody>
      </p:sp>
      <p:sp>
        <p:nvSpPr>
          <p:cNvPr id="16390" name="Date Placeholder 6"/>
          <p:cNvSpPr>
            <a:spLocks noGrp="1"/>
          </p:cNvSpPr>
          <p:nvPr>
            <p:ph type="dt" sz="quarter" idx="10"/>
          </p:nvPr>
        </p:nvSpPr>
        <p:spPr>
          <a:xfrm>
            <a:off x="685800" y="332601"/>
            <a:ext cx="942630" cy="276999"/>
          </a:xfrm>
        </p:spPr>
        <p:txBody>
          <a:bodyPr/>
          <a:lstStyle/>
          <a:p>
            <a:pPr>
              <a:defRPr/>
            </a:pPr>
            <a:r>
              <a:rPr lang="en-US" dirty="0" smtClean="0"/>
              <a:t>Sept 2011</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ko-KR" dirty="0" smtClean="0">
                <a:ea typeface="굴림" pitchFamily="34" charset="-127"/>
              </a:rPr>
              <a:t>Approve July MU-MIMO ad hoc minutes</a:t>
            </a:r>
            <a:endParaRPr lang="en-US" altLang="ko-KR" sz="2400" dirty="0" smtClean="0">
              <a:ea typeface="굴림" pitchFamily="34" charset="-127"/>
            </a:endParaRPr>
          </a:p>
        </p:txBody>
      </p:sp>
      <p:sp>
        <p:nvSpPr>
          <p:cNvPr id="26627" name="Rectangle 3"/>
          <p:cNvSpPr>
            <a:spLocks noGrp="1" noChangeArrowheads="1"/>
          </p:cNvSpPr>
          <p:nvPr>
            <p:ph type="body" idx="1"/>
          </p:nvPr>
        </p:nvSpPr>
        <p:spPr/>
        <p:txBody>
          <a:bodyPr/>
          <a:lstStyle/>
          <a:p>
            <a:r>
              <a:rPr lang="en-US" altLang="ko-KR" dirty="0" smtClean="0">
                <a:ea typeface="굴림" pitchFamily="34" charset="-127"/>
              </a:rPr>
              <a:t>Approve </a:t>
            </a:r>
            <a:r>
              <a:rPr lang="en-US" dirty="0" smtClean="0"/>
              <a:t>11/1024r2</a:t>
            </a:r>
            <a:endParaRPr lang="en-US" altLang="ko-KR" dirty="0" smtClean="0">
              <a:ea typeface="굴림" pitchFamily="34" charset="-127"/>
            </a:endParaRPr>
          </a:p>
          <a:p>
            <a:pPr lvl="1"/>
            <a:r>
              <a:rPr lang="en-US" altLang="ko-KR" dirty="0" smtClean="0">
                <a:ea typeface="굴림" pitchFamily="34" charset="-127"/>
              </a:rPr>
              <a:t>Yes</a:t>
            </a:r>
          </a:p>
          <a:p>
            <a:pPr lvl="1"/>
            <a:r>
              <a:rPr lang="en-US" altLang="ko-KR" dirty="0" smtClean="0">
                <a:ea typeface="굴림" pitchFamily="34" charset="-127"/>
              </a:rPr>
              <a:t>No</a:t>
            </a:r>
          </a:p>
          <a:p>
            <a:pPr lvl="1"/>
            <a:r>
              <a:rPr lang="en-US" altLang="ko-KR" dirty="0" smtClean="0">
                <a:ea typeface="굴림" pitchFamily="34" charset="-127"/>
              </a:rPr>
              <a:t>Abs</a:t>
            </a:r>
          </a:p>
          <a:p>
            <a:pPr lvl="1">
              <a:buNone/>
            </a:pPr>
            <a:endParaRPr lang="en-US" altLang="ko-KR" dirty="0" smtClean="0">
              <a:ea typeface="굴림" pitchFamily="34" charset="-127"/>
            </a:endParaRPr>
          </a:p>
          <a:p>
            <a:pPr lvl="1">
              <a:buNone/>
            </a:pPr>
            <a:endParaRPr lang="en-US" altLang="ko-KR" dirty="0" smtClean="0">
              <a:ea typeface="굴림" pitchFamily="34" charset="-127"/>
            </a:endParaRPr>
          </a:p>
          <a:p>
            <a:pPr>
              <a:buNone/>
            </a:pPr>
            <a:r>
              <a:rPr lang="en-US" altLang="ko-KR" dirty="0" smtClean="0">
                <a:ea typeface="굴림" pitchFamily="34" charset="-127"/>
              </a:rPr>
              <a:t>     </a:t>
            </a:r>
          </a:p>
        </p:txBody>
      </p:sp>
      <p:sp>
        <p:nvSpPr>
          <p:cNvPr id="26628" name="슬라이드 번호 개체 틀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altLang="ko-KR">
                <a:ea typeface="굴림" pitchFamily="34" charset="-127"/>
              </a:rPr>
              <a:t>Slide </a:t>
            </a:r>
            <a:fld id="{B1F7B495-0281-409B-9097-7ED33279AA08}" type="slidenum">
              <a:rPr lang="en-US" altLang="ko-KR">
                <a:ea typeface="굴림" pitchFamily="34" charset="-127"/>
              </a:rPr>
              <a:pPr algn="ctr" eaLnBrk="0" hangingPunct="0"/>
              <a:t>14</a:t>
            </a:fld>
            <a:endParaRPr lang="en-US" altLang="ko-KR">
              <a:ea typeface="굴림" pitchFamily="34" charset="-127"/>
            </a:endParaRPr>
          </a:p>
        </p:txBody>
      </p:sp>
      <p:sp>
        <p:nvSpPr>
          <p:cNvPr id="19461" name="Footer Placeholder 9"/>
          <p:cNvSpPr>
            <a:spLocks noGrp="1"/>
          </p:cNvSpPr>
          <p:nvPr>
            <p:ph type="ftr" sz="quarter" idx="11"/>
          </p:nvPr>
        </p:nvSpPr>
        <p:spPr/>
        <p:txBody>
          <a:bodyPr/>
          <a:lstStyle/>
          <a:p>
            <a:pPr>
              <a:defRPr/>
            </a:pPr>
            <a:r>
              <a:rPr lang="en-US" dirty="0" smtClean="0"/>
              <a:t>Brian Hart, Cisco Systems</a:t>
            </a:r>
            <a:endParaRPr lang="en-US" dirty="0"/>
          </a:p>
        </p:txBody>
      </p:sp>
      <p:sp>
        <p:nvSpPr>
          <p:cNvPr id="19463" name="Slide Number Placeholder 8"/>
          <p:cNvSpPr>
            <a:spLocks noGrp="1"/>
          </p:cNvSpPr>
          <p:nvPr>
            <p:ph type="sldNum" sz="quarter" idx="12"/>
          </p:nvPr>
        </p:nvSpPr>
        <p:spPr>
          <a:xfrm>
            <a:off x="4351216" y="6475413"/>
            <a:ext cx="517769" cy="184666"/>
          </a:xfrm>
        </p:spPr>
        <p:txBody>
          <a:bodyPr/>
          <a:lstStyle/>
          <a:p>
            <a:pPr>
              <a:defRPr/>
            </a:pPr>
            <a:r>
              <a:rPr lang="en-US" dirty="0" smtClean="0"/>
              <a:t>Slide </a:t>
            </a:r>
            <a:fld id="{7B0CCC40-6731-46F5-AE58-E196F6029BBE}" type="slidenum">
              <a:rPr lang="en-US" smtClean="0"/>
              <a:pPr>
                <a:defRPr/>
              </a:pPr>
              <a:t>14</a:t>
            </a:fld>
            <a:endParaRPr lang="en-US" dirty="0" smtClean="0"/>
          </a:p>
        </p:txBody>
      </p:sp>
      <p:sp>
        <p:nvSpPr>
          <p:cNvPr id="19464" name="Date Placeholder 9"/>
          <p:cNvSpPr>
            <a:spLocks noGrp="1"/>
          </p:cNvSpPr>
          <p:nvPr>
            <p:ph type="dt" sz="quarter" idx="10"/>
          </p:nvPr>
        </p:nvSpPr>
        <p:spPr>
          <a:xfrm>
            <a:off x="685800" y="332601"/>
            <a:ext cx="942630" cy="276999"/>
          </a:xfrm>
        </p:spPr>
        <p:txBody>
          <a:bodyPr/>
          <a:lstStyle/>
          <a:p>
            <a:pPr>
              <a:defRPr/>
            </a:pPr>
            <a:r>
              <a:rPr lang="en-US" dirty="0" smtClean="0"/>
              <a:t>Sept 2011</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dirty="0" smtClean="0"/>
              <a:t>Comment Summary</a:t>
            </a:r>
          </a:p>
        </p:txBody>
      </p:sp>
      <p:sp>
        <p:nvSpPr>
          <p:cNvPr id="24579" name="Rectangle 3"/>
          <p:cNvSpPr>
            <a:spLocks noGrp="1" noChangeArrowheads="1"/>
          </p:cNvSpPr>
          <p:nvPr>
            <p:ph type="body" idx="1"/>
          </p:nvPr>
        </p:nvSpPr>
        <p:spPr/>
        <p:txBody>
          <a:bodyPr/>
          <a:lstStyle/>
          <a:p>
            <a:r>
              <a:rPr lang="en-US" sz="1600" dirty="0" smtClean="0"/>
              <a:t>90 MU comments</a:t>
            </a:r>
          </a:p>
          <a:p>
            <a:pPr lvl="1"/>
            <a:r>
              <a:rPr lang="en-US" sz="1200" dirty="0" smtClean="0"/>
              <a:t>23 resolved in Seoul ad hoc</a:t>
            </a:r>
          </a:p>
          <a:p>
            <a:pPr lvl="1"/>
            <a:r>
              <a:rPr lang="en-US" sz="1200" dirty="0" smtClean="0"/>
              <a:t>67 non-dup remaining</a:t>
            </a:r>
          </a:p>
          <a:p>
            <a:r>
              <a:rPr lang="en-US" sz="1600" dirty="0" smtClean="0"/>
              <a:t>Primary assignees for 67 non-dup comments:</a:t>
            </a:r>
          </a:p>
          <a:p>
            <a:pPr lvl="1"/>
            <a:r>
              <a:rPr lang="en-US" sz="1200" dirty="0" smtClean="0"/>
              <a:t>Brian [11]: 3398, 3179, 3180, 3299, 3325, 3396, 3429, 2124, 3557, 3797, 3796</a:t>
            </a:r>
          </a:p>
          <a:p>
            <a:pPr lvl="1"/>
            <a:r>
              <a:rPr lang="en-US" sz="1200" dirty="0" smtClean="0"/>
              <a:t>David Xun </a:t>
            </a:r>
            <a:r>
              <a:rPr lang="en-US" sz="1200" dirty="0" err="1" smtClean="0"/>
              <a:t>Xang</a:t>
            </a:r>
            <a:r>
              <a:rPr lang="en-US" sz="1200" dirty="0" smtClean="0"/>
              <a:t> [5]: 2026, 2159, 3250, 3750, 3115</a:t>
            </a:r>
          </a:p>
          <a:p>
            <a:pPr lvl="1"/>
            <a:r>
              <a:rPr lang="en-US" sz="1200" dirty="0" smtClean="0"/>
              <a:t>Hongyuan [1]: 3807</a:t>
            </a:r>
          </a:p>
          <a:p>
            <a:pPr lvl="1"/>
            <a:r>
              <a:rPr lang="en-US" sz="1200" dirty="0" smtClean="0"/>
              <a:t>Illsoo [14]: 2004, 2119, 2191, 3401, 3408, 2005, 2610, 2625, 3700, 2121, 2663, 2120, 3402, 3360</a:t>
            </a:r>
          </a:p>
          <a:p>
            <a:pPr lvl="1"/>
            <a:r>
              <a:rPr lang="en-US" sz="1200" dirty="0" err="1" smtClean="0"/>
              <a:t>Joonsuk</a:t>
            </a:r>
            <a:r>
              <a:rPr lang="en-US" sz="1200" dirty="0" smtClean="0"/>
              <a:t> </a:t>
            </a:r>
            <a:r>
              <a:rPr lang="en-US" sz="1200" dirty="0" smtClean="0"/>
              <a:t>[7]: </a:t>
            </a:r>
            <a:r>
              <a:rPr lang="en-US" sz="1200" dirty="0" smtClean="0"/>
              <a:t>3169, 3287, 2664, 3288, 3670, </a:t>
            </a:r>
            <a:r>
              <a:rPr lang="en-US" sz="1200" dirty="0" smtClean="0"/>
              <a:t>2660, </a:t>
            </a:r>
            <a:r>
              <a:rPr lang="en-US" sz="1200" dirty="0" smtClean="0"/>
              <a:t>2678</a:t>
            </a:r>
            <a:endParaRPr lang="en-US" sz="1200" dirty="0" smtClean="0"/>
          </a:p>
          <a:p>
            <a:pPr lvl="1"/>
            <a:r>
              <a:rPr lang="en-US" sz="1200" dirty="0" err="1" smtClean="0"/>
              <a:t>Kaiying</a:t>
            </a:r>
            <a:r>
              <a:rPr lang="en-US" sz="1200" dirty="0" smtClean="0"/>
              <a:t> [2]: 3400, 3458</a:t>
            </a:r>
          </a:p>
          <a:p>
            <a:pPr lvl="1"/>
            <a:r>
              <a:rPr lang="en-US" sz="1200" dirty="0" smtClean="0"/>
              <a:t>Osama [1]: 2118</a:t>
            </a:r>
          </a:p>
          <a:p>
            <a:pPr lvl="1"/>
            <a:r>
              <a:rPr lang="en-US" sz="1200" dirty="0" smtClean="0"/>
              <a:t>Robert [2]: 3477, 3476</a:t>
            </a:r>
          </a:p>
          <a:p>
            <a:pPr lvl="1"/>
            <a:r>
              <a:rPr lang="en-US" sz="1200" dirty="0" smtClean="0"/>
              <a:t>Wei Shi [2]: 3469, 2262</a:t>
            </a:r>
          </a:p>
          <a:p>
            <a:pPr lvl="1"/>
            <a:r>
              <a:rPr lang="en-US" sz="1200" dirty="0" smtClean="0"/>
              <a:t>Yi Luo [1]: 2957</a:t>
            </a:r>
          </a:p>
          <a:p>
            <a:pPr lvl="1"/>
            <a:r>
              <a:rPr lang="en-US" sz="1200" dirty="0" smtClean="0"/>
              <a:t>Yong [17]: 3358, 2187, 3777, 3756, 3754, 3677, 3675, 3575, 3468, 3381,  3188, 3189, 3072, 2929, 2685, 2683, 3810</a:t>
            </a:r>
          </a:p>
          <a:p>
            <a:pPr lvl="1"/>
            <a:r>
              <a:rPr lang="en-US" sz="1200" dirty="0" smtClean="0"/>
              <a:t>Youhan </a:t>
            </a:r>
            <a:r>
              <a:rPr lang="en-US" sz="1200" dirty="0" smtClean="0"/>
              <a:t>[4]: </a:t>
            </a:r>
            <a:r>
              <a:rPr lang="en-US" sz="1200" dirty="0" smtClean="0"/>
              <a:t>2670, </a:t>
            </a:r>
            <a:r>
              <a:rPr lang="en-US" sz="1200" dirty="0" smtClean="0"/>
              <a:t>2671,2668,2669</a:t>
            </a:r>
            <a:endParaRPr lang="en-US" sz="1200" dirty="0" smtClean="0"/>
          </a:p>
          <a:p>
            <a:endParaRPr lang="en-US" sz="1600" dirty="0" smtClean="0"/>
          </a:p>
          <a:p>
            <a:pPr lvl="1">
              <a:lnSpc>
                <a:spcPct val="80000"/>
              </a:lnSpc>
            </a:pPr>
            <a:endParaRPr lang="en-CA" sz="1400" dirty="0" smtClean="0"/>
          </a:p>
        </p:txBody>
      </p:sp>
      <p:sp>
        <p:nvSpPr>
          <p:cNvPr id="17412"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7413" name="Slide Number Placeholder 5"/>
          <p:cNvSpPr>
            <a:spLocks noGrp="1"/>
          </p:cNvSpPr>
          <p:nvPr>
            <p:ph type="sldNum" sz="quarter" idx="12"/>
          </p:nvPr>
        </p:nvSpPr>
        <p:spPr/>
        <p:txBody>
          <a:bodyPr/>
          <a:lstStyle/>
          <a:p>
            <a:pPr>
              <a:defRPr/>
            </a:pPr>
            <a:r>
              <a:rPr lang="en-US" smtClean="0"/>
              <a:t>Slide </a:t>
            </a:r>
            <a:fld id="{DDD028C7-E8DF-4A58-9396-8B4825EA742D}" type="slidenum">
              <a:rPr lang="en-US" smtClean="0"/>
              <a:pPr>
                <a:defRPr/>
              </a:pPr>
              <a:t>15</a:t>
            </a:fld>
            <a:endParaRPr lang="en-US" smtClean="0"/>
          </a:p>
        </p:txBody>
      </p:sp>
      <p:sp>
        <p:nvSpPr>
          <p:cNvPr id="17414" name="Date Placeholder 6"/>
          <p:cNvSpPr>
            <a:spLocks noGrp="1"/>
          </p:cNvSpPr>
          <p:nvPr>
            <p:ph type="dt" sz="quarter" idx="10"/>
          </p:nvPr>
        </p:nvSpPr>
        <p:spPr>
          <a:xfrm>
            <a:off x="685800" y="332601"/>
            <a:ext cx="942630" cy="276999"/>
          </a:xfrm>
        </p:spPr>
        <p:txBody>
          <a:bodyPr/>
          <a:lstStyle/>
          <a:p>
            <a:pPr>
              <a:defRPr/>
            </a:pPr>
            <a:r>
              <a:rPr lang="en-US" dirty="0" smtClean="0"/>
              <a:t>Sept 2011</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dirty="0" smtClean="0"/>
              <a:t>Submissions (Comment resolutions given priority over technical presentations)</a:t>
            </a:r>
          </a:p>
        </p:txBody>
      </p:sp>
      <p:sp>
        <p:nvSpPr>
          <p:cNvPr id="24579" name="Rectangle 3"/>
          <p:cNvSpPr>
            <a:spLocks noGrp="1" noChangeArrowheads="1"/>
          </p:cNvSpPr>
          <p:nvPr>
            <p:ph type="body" idx="1"/>
          </p:nvPr>
        </p:nvSpPr>
        <p:spPr/>
        <p:txBody>
          <a:bodyPr/>
          <a:lstStyle/>
          <a:p>
            <a:pPr>
              <a:buNone/>
            </a:pPr>
            <a:r>
              <a:rPr lang="en-US" sz="1800" dirty="0" smtClean="0"/>
              <a:t>Monday PM1</a:t>
            </a:r>
            <a:endParaRPr lang="en-US" sz="1800" dirty="0" smtClean="0"/>
          </a:p>
          <a:p>
            <a:r>
              <a:rPr lang="en-US" sz="1800" dirty="0" smtClean="0">
                <a:solidFill>
                  <a:schemeClr val="bg2">
                    <a:lumMod val="60000"/>
                    <a:lumOff val="40000"/>
                  </a:schemeClr>
                </a:solidFill>
              </a:rPr>
              <a:t>Year Doc# R# TG Title Author (Affiliation)</a:t>
            </a:r>
          </a:p>
          <a:p>
            <a:r>
              <a:rPr lang="en-US" sz="1800" dirty="0" smtClean="0"/>
              <a:t>2011 </a:t>
            </a:r>
            <a:r>
              <a:rPr lang="en-US" sz="1800" dirty="0" smtClean="0"/>
              <a:t>1216 0 TGac D1_comment_resolution_brianh_part6 Brian Hart (Cisco Systems) </a:t>
            </a:r>
          </a:p>
          <a:p>
            <a:pPr>
              <a:buNone/>
            </a:pPr>
            <a:endParaRPr lang="en-US" sz="1800" dirty="0" smtClean="0"/>
          </a:p>
          <a:p>
            <a:pPr>
              <a:buNone/>
            </a:pPr>
            <a:r>
              <a:rPr lang="en-US" sz="1800" dirty="0" smtClean="0"/>
              <a:t>Tuesday AM1</a:t>
            </a:r>
            <a:endParaRPr lang="en-US" sz="1800" dirty="0" smtClean="0"/>
          </a:p>
          <a:p>
            <a:r>
              <a:rPr lang="en-US" sz="1800" dirty="0" smtClean="0">
                <a:solidFill>
                  <a:schemeClr val="bg2">
                    <a:lumMod val="60000"/>
                    <a:lumOff val="40000"/>
                  </a:schemeClr>
                </a:solidFill>
              </a:rPr>
              <a:t>Year Doc# R# TG Title Author (Affiliation)</a:t>
            </a:r>
          </a:p>
          <a:p>
            <a:r>
              <a:rPr lang="en-US" sz="1800" dirty="0" smtClean="0"/>
              <a:t>2011 1234 0 TGac D1.0 Comment Resolution - MU Comments Youhan Kim (Qualcomm)</a:t>
            </a:r>
            <a:endParaRPr lang="en-US" sz="1800" i="1" cap="all" dirty="0" smtClean="0"/>
          </a:p>
          <a:p>
            <a:pPr>
              <a:buNone/>
            </a:pPr>
            <a:endParaRPr lang="en-US" sz="1800" dirty="0" smtClean="0"/>
          </a:p>
        </p:txBody>
      </p:sp>
      <p:sp>
        <p:nvSpPr>
          <p:cNvPr id="17412"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7413" name="Slide Number Placeholder 5"/>
          <p:cNvSpPr>
            <a:spLocks noGrp="1"/>
          </p:cNvSpPr>
          <p:nvPr>
            <p:ph type="sldNum" sz="quarter" idx="12"/>
          </p:nvPr>
        </p:nvSpPr>
        <p:spPr/>
        <p:txBody>
          <a:bodyPr/>
          <a:lstStyle/>
          <a:p>
            <a:pPr>
              <a:defRPr/>
            </a:pPr>
            <a:r>
              <a:rPr lang="en-US" smtClean="0"/>
              <a:t>Slide </a:t>
            </a:r>
            <a:fld id="{DDD028C7-E8DF-4A58-9396-8B4825EA742D}" type="slidenum">
              <a:rPr lang="en-US" smtClean="0"/>
              <a:pPr>
                <a:defRPr/>
              </a:pPr>
              <a:t>16</a:t>
            </a:fld>
            <a:endParaRPr lang="en-US" smtClean="0"/>
          </a:p>
        </p:txBody>
      </p:sp>
      <p:sp>
        <p:nvSpPr>
          <p:cNvPr id="17414" name="Date Placeholder 6"/>
          <p:cNvSpPr>
            <a:spLocks noGrp="1"/>
          </p:cNvSpPr>
          <p:nvPr>
            <p:ph type="dt" sz="quarter" idx="10"/>
          </p:nvPr>
        </p:nvSpPr>
        <p:spPr>
          <a:xfrm>
            <a:off x="685800" y="332601"/>
            <a:ext cx="942630" cy="276999"/>
          </a:xfrm>
        </p:spPr>
        <p:txBody>
          <a:bodyPr/>
          <a:lstStyle/>
          <a:p>
            <a:pPr>
              <a:defRPr/>
            </a:pPr>
            <a:r>
              <a:rPr lang="en-US" dirty="0" smtClean="0"/>
              <a:t>Sept 2011</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a:t>
            </a:r>
            <a:r>
              <a:rPr lang="en-US" dirty="0" smtClean="0"/>
              <a:t>X</a:t>
            </a:r>
            <a:endParaRPr lang="en-US" dirty="0"/>
          </a:p>
        </p:txBody>
      </p:sp>
      <p:sp>
        <p:nvSpPr>
          <p:cNvPr id="3" name="Content Placeholder 2"/>
          <p:cNvSpPr>
            <a:spLocks noGrp="1"/>
          </p:cNvSpPr>
          <p:nvPr>
            <p:ph idx="1"/>
          </p:nvPr>
        </p:nvSpPr>
        <p:spPr/>
        <p:txBody>
          <a:bodyPr/>
          <a:lstStyle/>
          <a:p>
            <a:r>
              <a:rPr lang="en-US" dirty="0" smtClean="0"/>
              <a:t>Do you agree to accept the comment resolutions proposed in </a:t>
            </a:r>
            <a:r>
              <a:rPr lang="en-US" dirty="0" smtClean="0"/>
              <a:t>11/</a:t>
            </a:r>
            <a:r>
              <a:rPr lang="en-US" dirty="0" err="1" smtClean="0"/>
              <a:t>XXXXrx</a:t>
            </a:r>
            <a:r>
              <a:rPr lang="en-US" dirty="0" smtClean="0"/>
              <a:t>, </a:t>
            </a:r>
            <a:r>
              <a:rPr lang="en-GB" dirty="0" smtClean="0"/>
              <a:t>for the following comments</a:t>
            </a:r>
            <a:endParaRPr lang="en-US" dirty="0" smtClean="0"/>
          </a:p>
          <a:p>
            <a:pPr lvl="1"/>
            <a:r>
              <a:rPr lang="en-GB" b="0" smtClean="0"/>
              <a:t>CIDs XXXX</a:t>
            </a:r>
            <a:endParaRPr lang="en-GB" b="0" dirty="0" smtClean="0"/>
          </a:p>
          <a:p>
            <a:pPr lvl="1"/>
            <a:endParaRPr lang="en-GB" dirty="0" smtClean="0"/>
          </a:p>
          <a:p>
            <a:pPr lvl="1"/>
            <a:endParaRPr lang="en-GB" dirty="0" smtClean="0"/>
          </a:p>
          <a:p>
            <a:pPr lvl="1"/>
            <a:r>
              <a:rPr lang="en-GB" dirty="0" smtClean="0"/>
              <a:t>Y</a:t>
            </a:r>
          </a:p>
          <a:p>
            <a:pPr lvl="1"/>
            <a:r>
              <a:rPr lang="en-GB" dirty="0" smtClean="0"/>
              <a:t>N</a:t>
            </a:r>
          </a:p>
          <a:p>
            <a:pPr lvl="1"/>
            <a:r>
              <a:rPr lang="en-GB" dirty="0" smtClean="0"/>
              <a:t>A</a:t>
            </a:r>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 2011</a:t>
            </a:r>
            <a:endParaRPr lang="en-US" dirty="0"/>
          </a:p>
        </p:txBody>
      </p:sp>
      <p:sp>
        <p:nvSpPr>
          <p:cNvPr id="5" name="Footer Placeholder 4"/>
          <p:cNvSpPr>
            <a:spLocks noGrp="1"/>
          </p:cNvSpPr>
          <p:nvPr>
            <p:ph type="ftr" sz="quarter" idx="11"/>
          </p:nvPr>
        </p:nvSpPr>
        <p:spPr/>
        <p:txBody>
          <a:bodyPr/>
          <a:lstStyle/>
          <a:p>
            <a:pPr>
              <a:defRPr/>
            </a:pPr>
            <a:r>
              <a:rPr lang="en-US" smtClean="0"/>
              <a:t>Brian Hart,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6C883ED-7F2F-40A2-A7DE-EFE8E6ED1CE0}"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mtClean="0"/>
              <a:t>Important IEEE Links</a:t>
            </a:r>
          </a:p>
        </p:txBody>
      </p:sp>
      <p:sp>
        <p:nvSpPr>
          <p:cNvPr id="12291" name="Rectangle 3"/>
          <p:cNvSpPr>
            <a:spLocks noGrp="1" noChangeArrowheads="1"/>
          </p:cNvSpPr>
          <p:nvPr>
            <p:ph type="body" idx="1"/>
          </p:nvPr>
        </p:nvSpPr>
        <p:spPr>
          <a:xfrm>
            <a:off x="228600" y="1981200"/>
            <a:ext cx="8686800" cy="4114800"/>
          </a:xfrm>
        </p:spPr>
        <p:txBody>
          <a:bodyPr/>
          <a:lstStyle/>
          <a:p>
            <a:r>
              <a:rPr lang="en-US" smtClean="0"/>
              <a:t>The following slides in this deck are believed to be the latest available, however the source locations are: </a:t>
            </a:r>
          </a:p>
          <a:p>
            <a:r>
              <a:rPr lang="en-US" smtClean="0">
                <a:hlinkClick r:id="rId3"/>
              </a:rPr>
              <a:t>http://standards.ieee.org/faqs/affiliationFAQ.html</a:t>
            </a:r>
            <a:endParaRPr lang="en-US" smtClean="0"/>
          </a:p>
          <a:p>
            <a:r>
              <a:rPr lang="en-US" smtClean="0">
                <a:hlinkClick r:id="rId4"/>
              </a:rPr>
              <a:t>http://standards.ieee.org/resources/antitrust-guidelines.pdf</a:t>
            </a:r>
            <a:endParaRPr lang="en-US" smtClean="0"/>
          </a:p>
          <a:p>
            <a:r>
              <a:rPr lang="en-US" smtClean="0">
                <a:hlinkClick r:id="rId5"/>
              </a:rPr>
              <a:t>http://standards.ieee.org/board/pat/pat-slideset.ppt</a:t>
            </a:r>
            <a:endParaRPr lang="en-US" smtClean="0"/>
          </a:p>
          <a:p>
            <a:r>
              <a:rPr lang="en-US" smtClean="0">
                <a:hlinkClick r:id="rId6"/>
              </a:rPr>
              <a:t>http://www.ieee.org/portal/cms_docs/about/CoE_poster.pdf</a:t>
            </a:r>
            <a:endParaRPr lang="en-US" smtClean="0"/>
          </a:p>
          <a:p>
            <a:endParaRPr lang="en-US" smtClean="0"/>
          </a:p>
          <a:p>
            <a:r>
              <a:rPr lang="en-US" smtClean="0"/>
              <a:t>For summary see 11-07-0660-01-0000-opening-presentation</a:t>
            </a:r>
          </a:p>
          <a:p>
            <a:endParaRPr lang="en-US" smtClean="0"/>
          </a:p>
        </p:txBody>
      </p:sp>
      <p:sp>
        <p:nvSpPr>
          <p:cNvPr id="5124"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5125" name="Slide Number Placeholder 5"/>
          <p:cNvSpPr>
            <a:spLocks noGrp="1"/>
          </p:cNvSpPr>
          <p:nvPr>
            <p:ph type="sldNum" sz="quarter" idx="12"/>
          </p:nvPr>
        </p:nvSpPr>
        <p:spPr/>
        <p:txBody>
          <a:bodyPr/>
          <a:lstStyle/>
          <a:p>
            <a:pPr>
              <a:defRPr/>
            </a:pPr>
            <a:r>
              <a:rPr lang="en-US" smtClean="0"/>
              <a:t>Slide </a:t>
            </a:r>
            <a:fld id="{C51E3908-2D6D-4280-BE71-7EE6A689AE5B}" type="slidenum">
              <a:rPr lang="en-US" smtClean="0"/>
              <a:pPr>
                <a:defRPr/>
              </a:pPr>
              <a:t>2</a:t>
            </a:fld>
            <a:endParaRPr lang="en-US" smtClean="0"/>
          </a:p>
        </p:txBody>
      </p:sp>
      <p:sp>
        <p:nvSpPr>
          <p:cNvPr id="5126" name="Date Placeholder 6"/>
          <p:cNvSpPr>
            <a:spLocks noGrp="1"/>
          </p:cNvSpPr>
          <p:nvPr>
            <p:ph type="dt" sz="quarter" idx="10"/>
          </p:nvPr>
        </p:nvSpPr>
        <p:spPr>
          <a:xfrm>
            <a:off x="685800" y="332601"/>
            <a:ext cx="942630" cy="276999"/>
          </a:xfrm>
        </p:spPr>
        <p:txBody>
          <a:bodyPr/>
          <a:lstStyle/>
          <a:p>
            <a:pPr>
              <a:defRPr/>
            </a:pPr>
            <a:r>
              <a:rPr lang="en-US" dirty="0" smtClean="0"/>
              <a:t>Sept 2011</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smtClean="0"/>
              <a:t>Member Affiliation</a:t>
            </a:r>
          </a:p>
        </p:txBody>
      </p:sp>
      <p:sp>
        <p:nvSpPr>
          <p:cNvPr id="13315" name="Rectangle 3"/>
          <p:cNvSpPr>
            <a:spLocks noGrp="1" noChangeArrowheads="1"/>
          </p:cNvSpPr>
          <p:nvPr>
            <p:ph type="body" idx="1"/>
          </p:nvPr>
        </p:nvSpPr>
        <p:spPr/>
        <p:txBody>
          <a:bodyPr/>
          <a:lstStyle/>
          <a:p>
            <a:r>
              <a:rPr lang="en-US" smtClean="0"/>
              <a:t>It is defined in the </a:t>
            </a:r>
            <a:r>
              <a:rPr lang="en-US" i="1" smtClean="0">
                <a:solidFill>
                  <a:srgbClr val="FF0000"/>
                </a:solidFill>
              </a:rPr>
              <a:t>IEEE-SA Standards Board Bylaws</a:t>
            </a:r>
            <a:r>
              <a:rPr lang="en-US" smtClean="0">
                <a:solidFill>
                  <a:srgbClr val="FF0000"/>
                </a:solidFill>
              </a:rPr>
              <a:t>, 5.2.1.5 as: “An individual is deemed “affiliated</a:t>
            </a:r>
            <a:r>
              <a:rPr lang="en-US" smtClean="0"/>
              <a:t>” with any </a:t>
            </a:r>
            <a:r>
              <a:rPr lang="en-US" i="1" u="sng" smtClean="0"/>
              <a:t>individual or entity that has been, or will be, financially or materially supporting that individual’s participation in a particular IEEE standards activity</a:t>
            </a:r>
            <a:r>
              <a:rPr lang="en-US" smtClean="0"/>
              <a:t>. This includes, but is not limited to, his or her employer and any individual or entity that has or will have, either directly or indirectly, requested, paid for, or otherwise sponsored his or her participation.</a:t>
            </a:r>
          </a:p>
          <a:p>
            <a:r>
              <a:rPr lang="en-US" sz="2000" smtClean="0">
                <a:hlinkClick r:id="rId3"/>
              </a:rPr>
              <a:t>http://standards.ieee.org/faqs/affiliationFAQ.html</a:t>
            </a:r>
            <a:endParaRPr lang="en-US" sz="2000" smtClean="0"/>
          </a:p>
          <a:p>
            <a:endParaRPr lang="en-US" sz="2000" smtClean="0"/>
          </a:p>
        </p:txBody>
      </p:sp>
      <p:sp>
        <p:nvSpPr>
          <p:cNvPr id="6148"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6149" name="Slide Number Placeholder 5"/>
          <p:cNvSpPr>
            <a:spLocks noGrp="1"/>
          </p:cNvSpPr>
          <p:nvPr>
            <p:ph type="sldNum" sz="quarter" idx="12"/>
          </p:nvPr>
        </p:nvSpPr>
        <p:spPr/>
        <p:txBody>
          <a:bodyPr/>
          <a:lstStyle/>
          <a:p>
            <a:pPr>
              <a:defRPr/>
            </a:pPr>
            <a:r>
              <a:rPr lang="en-US" smtClean="0"/>
              <a:t>Slide </a:t>
            </a:r>
            <a:fld id="{6641A93A-C71B-4994-A8F7-495C03F1DC5E}" type="slidenum">
              <a:rPr lang="en-US" smtClean="0"/>
              <a:pPr>
                <a:defRPr/>
              </a:pPr>
              <a:t>3</a:t>
            </a:fld>
            <a:endParaRPr lang="en-US" smtClean="0"/>
          </a:p>
        </p:txBody>
      </p:sp>
      <p:sp>
        <p:nvSpPr>
          <p:cNvPr id="6150" name="Date Placeholder 6"/>
          <p:cNvSpPr>
            <a:spLocks noGrp="1"/>
          </p:cNvSpPr>
          <p:nvPr>
            <p:ph type="dt" sz="quarter" idx="10"/>
          </p:nvPr>
        </p:nvSpPr>
        <p:spPr>
          <a:xfrm>
            <a:off x="685800" y="332601"/>
            <a:ext cx="942630" cy="276999"/>
          </a:xfrm>
        </p:spPr>
        <p:txBody>
          <a:bodyPr/>
          <a:lstStyle/>
          <a:p>
            <a:pPr>
              <a:defRPr/>
            </a:pPr>
            <a:r>
              <a:rPr lang="en-US" dirty="0" smtClean="0"/>
              <a:t>Sept 2011</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smtClean="0"/>
              <a:t>Declaration of Affiliation</a:t>
            </a:r>
          </a:p>
        </p:txBody>
      </p:sp>
      <p:sp>
        <p:nvSpPr>
          <p:cNvPr id="14339" name="Rectangle 3"/>
          <p:cNvSpPr>
            <a:spLocks noGrp="1" noChangeArrowheads="1"/>
          </p:cNvSpPr>
          <p:nvPr>
            <p:ph type="body" idx="1"/>
          </p:nvPr>
        </p:nvSpPr>
        <p:spPr/>
        <p:txBody>
          <a:bodyPr/>
          <a:lstStyle/>
          <a:p>
            <a:r>
              <a:rPr lang="en-US" sz="2000" smtClean="0">
                <a:solidFill>
                  <a:srgbClr val="FF0066"/>
                </a:solidFill>
              </a:rPr>
              <a:t>Revision</a:t>
            </a:r>
            <a:r>
              <a:rPr lang="en-US" sz="2000" smtClean="0"/>
              <a:t>: May 2007 Standards Board Bylaw 5.2.1.1</a:t>
            </a:r>
          </a:p>
          <a:p>
            <a:pPr lvl="1"/>
            <a:r>
              <a:rPr lang="en-US" sz="1800" smtClean="0"/>
              <a:t>5.2.1.1 Openness</a:t>
            </a:r>
          </a:p>
          <a:p>
            <a:pPr lvl="2"/>
            <a:r>
              <a:rPr lang="en-US" sz="2000" smtClean="0"/>
              <a:t>Openness is defined as the quality of being not restricted to a particular type or category of participants. All meetings involving standards development an all IEEE Sponsor ballots shall be open toa all interested parties. </a:t>
            </a:r>
            <a:r>
              <a:rPr lang="en-US" sz="2000" b="1" i="1" smtClean="0">
                <a:solidFill>
                  <a:schemeClr val="accent2"/>
                </a:solidFill>
              </a:rPr>
              <a:t>Each individual participant in IEEE Standards activities shall disclose his or her </a:t>
            </a:r>
            <a:r>
              <a:rPr lang="en-US" sz="2000" b="1" i="1" u="sng" smtClean="0">
                <a:solidFill>
                  <a:srgbClr val="FF0066"/>
                </a:solidFill>
              </a:rPr>
              <a:t>affiliations</a:t>
            </a:r>
            <a:r>
              <a:rPr lang="en-US" sz="2000" b="1" i="1" smtClean="0">
                <a:solidFill>
                  <a:schemeClr val="accent2"/>
                </a:solidFill>
              </a:rPr>
              <a:t> when requested</a:t>
            </a:r>
            <a:r>
              <a:rPr lang="en-US" sz="2000" smtClean="0"/>
              <a:t>. A person who knows or reasonably should know, that a participant’s disclosure is materially incomplete or incorrect should report that fact to the Secretary of the IEEE-SA Standards Board and the appropriate Sponsors. </a:t>
            </a:r>
          </a:p>
          <a:p>
            <a:pPr lvl="1"/>
            <a:r>
              <a:rPr lang="en-US" sz="1800" smtClean="0">
                <a:hlinkClick r:id="rId3"/>
              </a:rPr>
              <a:t>http://standards.ieee.org/faqs/affiliationFAQ.html</a:t>
            </a:r>
            <a:endParaRPr lang="en-US" sz="1800" smtClean="0"/>
          </a:p>
          <a:p>
            <a:pPr lvl="1">
              <a:buFontTx/>
              <a:buNone/>
            </a:pPr>
            <a:endParaRPr lang="en-US" sz="1800" smtClean="0"/>
          </a:p>
        </p:txBody>
      </p:sp>
      <p:sp>
        <p:nvSpPr>
          <p:cNvPr id="7172"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7173" name="Slide Number Placeholder 5"/>
          <p:cNvSpPr>
            <a:spLocks noGrp="1"/>
          </p:cNvSpPr>
          <p:nvPr>
            <p:ph type="sldNum" sz="quarter" idx="12"/>
          </p:nvPr>
        </p:nvSpPr>
        <p:spPr/>
        <p:txBody>
          <a:bodyPr/>
          <a:lstStyle/>
          <a:p>
            <a:pPr>
              <a:defRPr/>
            </a:pPr>
            <a:r>
              <a:rPr lang="en-US" smtClean="0"/>
              <a:t>Slide </a:t>
            </a:r>
            <a:fld id="{09DF1181-8847-4C62-B0EB-4E82987E4B1C}" type="slidenum">
              <a:rPr lang="en-US" smtClean="0"/>
              <a:pPr>
                <a:defRPr/>
              </a:pPr>
              <a:t>4</a:t>
            </a:fld>
            <a:endParaRPr lang="en-US" smtClean="0"/>
          </a:p>
        </p:txBody>
      </p:sp>
      <p:sp>
        <p:nvSpPr>
          <p:cNvPr id="7174" name="Date Placeholder 6"/>
          <p:cNvSpPr>
            <a:spLocks noGrp="1"/>
          </p:cNvSpPr>
          <p:nvPr>
            <p:ph type="dt" sz="quarter" idx="10"/>
          </p:nvPr>
        </p:nvSpPr>
        <p:spPr>
          <a:xfrm>
            <a:off x="685800" y="332601"/>
            <a:ext cx="942630" cy="276999"/>
          </a:xfrm>
        </p:spPr>
        <p:txBody>
          <a:bodyPr/>
          <a:lstStyle/>
          <a:p>
            <a:pPr>
              <a:defRPr/>
            </a:pPr>
            <a:r>
              <a:rPr lang="en-US" dirty="0" smtClean="0"/>
              <a:t>Sept 2011</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381000"/>
            <a:ext cx="7772400" cy="914400"/>
          </a:xfrm>
        </p:spPr>
        <p:txBody>
          <a:bodyPr/>
          <a:lstStyle/>
          <a:p>
            <a:r>
              <a:rPr lang="en-US" smtClean="0"/>
              <a:t>Affiliation Policy</a:t>
            </a:r>
          </a:p>
        </p:txBody>
      </p:sp>
      <p:sp>
        <p:nvSpPr>
          <p:cNvPr id="15363" name="Rectangle 3"/>
          <p:cNvSpPr>
            <a:spLocks noGrp="1" noChangeArrowheads="1"/>
          </p:cNvSpPr>
          <p:nvPr>
            <p:ph type="body" idx="1"/>
          </p:nvPr>
        </p:nvSpPr>
        <p:spPr>
          <a:xfrm>
            <a:off x="685800" y="1295400"/>
            <a:ext cx="8077200" cy="3886200"/>
          </a:xfrm>
        </p:spPr>
        <p:txBody>
          <a:bodyPr/>
          <a:lstStyle/>
          <a:p>
            <a:pPr>
              <a:lnSpc>
                <a:spcPct val="90000"/>
              </a:lnSpc>
            </a:pPr>
            <a:r>
              <a:rPr lang="en-US" i="1" u="sng" smtClean="0">
                <a:solidFill>
                  <a:schemeClr val="accent2"/>
                </a:solidFill>
              </a:rPr>
              <a:t>Requirement to declare affiliation</a:t>
            </a:r>
            <a:r>
              <a:rPr lang="en-US" smtClean="0">
                <a:solidFill>
                  <a:schemeClr val="accent2"/>
                </a:solidFill>
              </a:rPr>
              <a:t> at all standards development meetings and recorded in the minutes</a:t>
            </a:r>
          </a:p>
          <a:p>
            <a:pPr lvl="1">
              <a:lnSpc>
                <a:spcPct val="90000"/>
              </a:lnSpc>
            </a:pPr>
            <a:r>
              <a:rPr lang="en-US" smtClean="0"/>
              <a:t>Affiliation not necessarily same as employer</a:t>
            </a:r>
          </a:p>
          <a:p>
            <a:pPr lvl="1">
              <a:lnSpc>
                <a:spcPct val="90000"/>
              </a:lnSpc>
            </a:pPr>
            <a:r>
              <a:rPr lang="en-US" smtClean="0"/>
              <a:t>Declaration requirement may be familiar to some 802 WGs, though WG declaration process may evolve</a:t>
            </a:r>
          </a:p>
          <a:p>
            <a:r>
              <a:rPr lang="en-US" sz="2000" smtClean="0">
                <a:solidFill>
                  <a:schemeClr val="folHlink"/>
                </a:solidFill>
              </a:rPr>
              <a:t>11. What if I refuse to disclose my affiliation?</a:t>
            </a:r>
          </a:p>
          <a:p>
            <a:pPr lvl="1"/>
            <a:r>
              <a:rPr lang="en-US" sz="1800" smtClean="0">
                <a:solidFill>
                  <a:srgbClr val="FF0000"/>
                </a:solidFill>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smtClean="0"/>
              <a:t>Affiliation declaration will be added to Sponsor ballot</a:t>
            </a:r>
          </a:p>
          <a:p>
            <a:pPr>
              <a:lnSpc>
                <a:spcPct val="90000"/>
              </a:lnSpc>
            </a:pPr>
            <a:r>
              <a:rPr lang="en-US" sz="2000" smtClean="0">
                <a:hlinkClick r:id="rId3"/>
              </a:rPr>
              <a:t>http://standards.ieee.org/faqs/affiliationFAQ.html</a:t>
            </a:r>
            <a:endParaRPr lang="en-US" sz="2000" smtClean="0"/>
          </a:p>
          <a:p>
            <a:pPr>
              <a:lnSpc>
                <a:spcPct val="90000"/>
              </a:lnSpc>
            </a:pPr>
            <a:endParaRPr lang="en-US" sz="2000" smtClean="0"/>
          </a:p>
          <a:p>
            <a:pPr>
              <a:lnSpc>
                <a:spcPct val="90000"/>
              </a:lnSpc>
            </a:pPr>
            <a:endParaRPr lang="en-US" sz="2000" smtClean="0"/>
          </a:p>
        </p:txBody>
      </p:sp>
      <p:sp>
        <p:nvSpPr>
          <p:cNvPr id="8196"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8197" name="Slide Number Placeholder 5"/>
          <p:cNvSpPr>
            <a:spLocks noGrp="1"/>
          </p:cNvSpPr>
          <p:nvPr>
            <p:ph type="sldNum" sz="quarter" idx="12"/>
          </p:nvPr>
        </p:nvSpPr>
        <p:spPr/>
        <p:txBody>
          <a:bodyPr/>
          <a:lstStyle/>
          <a:p>
            <a:pPr>
              <a:defRPr/>
            </a:pPr>
            <a:r>
              <a:rPr lang="en-US" smtClean="0"/>
              <a:t>Slide </a:t>
            </a:r>
            <a:fld id="{AED460AA-3A44-4A41-9552-E4E27C3DFA65}" type="slidenum">
              <a:rPr lang="en-US" smtClean="0"/>
              <a:pPr>
                <a:defRPr/>
              </a:pPr>
              <a:t>5</a:t>
            </a:fld>
            <a:endParaRPr lang="en-US" smtClean="0"/>
          </a:p>
        </p:txBody>
      </p:sp>
      <p:sp>
        <p:nvSpPr>
          <p:cNvPr id="8198" name="Date Placeholder 6"/>
          <p:cNvSpPr>
            <a:spLocks noGrp="1"/>
          </p:cNvSpPr>
          <p:nvPr>
            <p:ph type="dt" sz="quarter" idx="10"/>
          </p:nvPr>
        </p:nvSpPr>
        <p:spPr>
          <a:xfrm>
            <a:off x="685800" y="332601"/>
            <a:ext cx="942630" cy="276999"/>
          </a:xfrm>
        </p:spPr>
        <p:txBody>
          <a:bodyPr/>
          <a:lstStyle/>
          <a:p>
            <a:pPr>
              <a:defRPr/>
            </a:pPr>
            <a:r>
              <a:rPr lang="en-US" dirty="0" smtClean="0"/>
              <a:t>Sept 2011</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50825" y="549275"/>
            <a:ext cx="8610600" cy="990600"/>
          </a:xfrm>
        </p:spPr>
        <p:txBody>
          <a:bodyPr/>
          <a:lstStyle/>
          <a:p>
            <a:r>
              <a:rPr lang="en-US" sz="2800" u="sng" smtClean="0"/>
              <a:t>Highlights of the </a:t>
            </a:r>
            <a:r>
              <a:rPr lang="en-US" sz="2800" i="1" u="sng" smtClean="0"/>
              <a:t>IEEE-SA Standards Board Bylaws</a:t>
            </a:r>
            <a:r>
              <a:rPr lang="en-US" sz="2800" u="sng" smtClean="0"/>
              <a:t> on Patents in Standards</a:t>
            </a:r>
          </a:p>
        </p:txBody>
      </p:sp>
      <p:sp>
        <p:nvSpPr>
          <p:cNvPr id="16387" name="Rectangle 3"/>
          <p:cNvSpPr>
            <a:spLocks noGrp="1" noChangeArrowheads="1"/>
          </p:cNvSpPr>
          <p:nvPr>
            <p:ph type="body" idx="1"/>
          </p:nvPr>
        </p:nvSpPr>
        <p:spPr>
          <a:xfrm>
            <a:off x="0" y="1557338"/>
            <a:ext cx="8915400" cy="4691062"/>
          </a:xfrm>
        </p:spPr>
        <p:txBody>
          <a:bodyPr/>
          <a:lstStyle/>
          <a:p>
            <a:pPr lvl="1">
              <a:lnSpc>
                <a:spcPct val="80000"/>
              </a:lnSpc>
            </a:pPr>
            <a:r>
              <a:rPr lang="en-GB" sz="1400" b="1" smtClean="0"/>
              <a:t>Participants have a duty to tell the IEEE if they know (based on personal awareness) of potentially Essential Patent Claims they or their employer own</a:t>
            </a:r>
          </a:p>
          <a:p>
            <a:pPr lvl="1">
              <a:lnSpc>
                <a:spcPct val="80000"/>
              </a:lnSpc>
            </a:pPr>
            <a:r>
              <a:rPr lang="en-GB" sz="1400" b="1" smtClean="0"/>
              <a:t>Participants are encouraged to tell the IEEE if they know of potentially Essential Patent Claims owned by others</a:t>
            </a:r>
          </a:p>
          <a:p>
            <a:pPr lvl="2">
              <a:lnSpc>
                <a:spcPct val="80000"/>
              </a:lnSpc>
            </a:pPr>
            <a:r>
              <a:rPr lang="en-GB" sz="1600" smtClean="0"/>
              <a:t>This encouragement is particularly strong as the third party may not be a participant in the standards process</a:t>
            </a:r>
            <a:endParaRPr lang="en-US" sz="1600" smtClean="0"/>
          </a:p>
          <a:p>
            <a:pPr lvl="1">
              <a:lnSpc>
                <a:spcPct val="80000"/>
              </a:lnSpc>
            </a:pPr>
            <a:r>
              <a:rPr lang="en-US" sz="1400" b="1" smtClean="0"/>
              <a:t>Working Group required to request assurance</a:t>
            </a:r>
          </a:p>
          <a:p>
            <a:pPr lvl="1">
              <a:lnSpc>
                <a:spcPct val="80000"/>
              </a:lnSpc>
            </a:pPr>
            <a:r>
              <a:rPr lang="en-US" sz="1400" b="1" smtClean="0"/>
              <a:t>Early assurance is encouraged</a:t>
            </a:r>
          </a:p>
          <a:p>
            <a:pPr lvl="1">
              <a:lnSpc>
                <a:spcPct val="80000"/>
              </a:lnSpc>
            </a:pPr>
            <a:r>
              <a:rPr lang="en-US" sz="1400" b="1" smtClean="0"/>
              <a:t>Terms of assurance shall be either:</a:t>
            </a:r>
          </a:p>
          <a:p>
            <a:pPr lvl="2">
              <a:lnSpc>
                <a:spcPct val="80000"/>
              </a:lnSpc>
            </a:pPr>
            <a:r>
              <a:rPr lang="en-US" sz="1600" smtClean="0"/>
              <a:t>Reasonable and nondiscriminatory, with or without monetary compensation; or,</a:t>
            </a:r>
          </a:p>
          <a:p>
            <a:pPr lvl="2">
              <a:lnSpc>
                <a:spcPct val="80000"/>
              </a:lnSpc>
            </a:pPr>
            <a:r>
              <a:rPr lang="en-US" sz="1600" smtClean="0"/>
              <a:t>A statement of non-assertion of patent rights</a:t>
            </a:r>
          </a:p>
          <a:p>
            <a:pPr lvl="1">
              <a:lnSpc>
                <a:spcPct val="80000"/>
              </a:lnSpc>
            </a:pPr>
            <a:r>
              <a:rPr lang="en-US" sz="1400" b="1" smtClean="0"/>
              <a:t>Assurances</a:t>
            </a:r>
          </a:p>
          <a:p>
            <a:pPr lvl="2">
              <a:lnSpc>
                <a:spcPct val="80000"/>
              </a:lnSpc>
            </a:pPr>
            <a:r>
              <a:rPr lang="en-US" sz="1600" smtClean="0"/>
              <a:t>Shall be provided on the IEEE-SA Standards Board approved LOA form</a:t>
            </a:r>
          </a:p>
          <a:p>
            <a:pPr lvl="2">
              <a:lnSpc>
                <a:spcPct val="80000"/>
              </a:lnSpc>
            </a:pPr>
            <a:r>
              <a:rPr lang="en-US" sz="1600" smtClean="0"/>
              <a:t>May optionally include not-to-exceed rates, terms, and conditions</a:t>
            </a:r>
          </a:p>
          <a:p>
            <a:pPr lvl="2">
              <a:lnSpc>
                <a:spcPct val="80000"/>
              </a:lnSpc>
            </a:pPr>
            <a:r>
              <a:rPr lang="en-US" sz="1600" smtClean="0"/>
              <a:t>Shall not be circumvented through sale or transfer of patents</a:t>
            </a:r>
          </a:p>
          <a:p>
            <a:pPr lvl="2">
              <a:lnSpc>
                <a:spcPct val="80000"/>
              </a:lnSpc>
            </a:pPr>
            <a:r>
              <a:rPr lang="en-US" sz="1600" smtClean="0"/>
              <a:t>Shall be brought to the attention of any future assignees or transferees</a:t>
            </a:r>
          </a:p>
          <a:p>
            <a:pPr lvl="2">
              <a:lnSpc>
                <a:spcPct val="80000"/>
              </a:lnSpc>
            </a:pPr>
            <a:r>
              <a:rPr lang="en-US" sz="1600" smtClean="0"/>
              <a:t>Shall apply to Affiliates unless explicitly excluded</a:t>
            </a:r>
          </a:p>
          <a:p>
            <a:pPr lvl="2">
              <a:lnSpc>
                <a:spcPct val="80000"/>
              </a:lnSpc>
            </a:pPr>
            <a:r>
              <a:rPr lang="en-US" sz="1600" smtClean="0"/>
              <a:t>Are irrevocable once submitted and accepted</a:t>
            </a:r>
          </a:p>
          <a:p>
            <a:pPr lvl="2">
              <a:lnSpc>
                <a:spcPct val="80000"/>
              </a:lnSpc>
            </a:pPr>
            <a:r>
              <a:rPr lang="en-US" sz="1600" smtClean="0"/>
              <a:t>Shall be supplemented if Submitter becomes aware of other potential Essential Patent Claims</a:t>
            </a:r>
          </a:p>
          <a:p>
            <a:pPr lvl="1">
              <a:lnSpc>
                <a:spcPct val="80000"/>
              </a:lnSpc>
            </a:pPr>
            <a:r>
              <a:rPr lang="en-US" sz="1400" b="1" smtClean="0"/>
              <a:t>A “Blanket Letter of Assurance” may be provided at the option of the patent holder</a:t>
            </a:r>
          </a:p>
          <a:p>
            <a:pPr lvl="1">
              <a:lnSpc>
                <a:spcPct val="80000"/>
              </a:lnSpc>
            </a:pPr>
            <a:r>
              <a:rPr lang="en-US" sz="1400" b="1" smtClean="0"/>
              <a:t>A patent holder has no duty to perform a patent search</a:t>
            </a:r>
          </a:p>
          <a:p>
            <a:pPr lvl="1">
              <a:lnSpc>
                <a:spcPct val="80000"/>
              </a:lnSpc>
            </a:pPr>
            <a:r>
              <a:rPr lang="en-US" sz="1400" b="1" smtClean="0"/>
              <a:t>Full policy available at http://standards.ieee.org/guides/bylaws/sect6-7.html#6</a:t>
            </a:r>
          </a:p>
        </p:txBody>
      </p:sp>
      <p:sp>
        <p:nvSpPr>
          <p:cNvPr id="16388"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6389"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900"/>
          </a:p>
        </p:txBody>
      </p:sp>
      <p:sp>
        <p:nvSpPr>
          <p:cNvPr id="16390"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1</a:t>
            </a:r>
          </a:p>
        </p:txBody>
      </p:sp>
      <p:sp>
        <p:nvSpPr>
          <p:cNvPr id="9223"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9224" name="Slide Number Placeholder 8"/>
          <p:cNvSpPr>
            <a:spLocks noGrp="1"/>
          </p:cNvSpPr>
          <p:nvPr>
            <p:ph type="sldNum" sz="quarter" idx="12"/>
          </p:nvPr>
        </p:nvSpPr>
        <p:spPr/>
        <p:txBody>
          <a:bodyPr/>
          <a:lstStyle/>
          <a:p>
            <a:pPr>
              <a:defRPr/>
            </a:pPr>
            <a:r>
              <a:rPr lang="en-US" smtClean="0"/>
              <a:t>Slide </a:t>
            </a:r>
            <a:fld id="{C9412422-9D62-41F7-B2CB-2DB8A7744410}" type="slidenum">
              <a:rPr lang="en-US" smtClean="0"/>
              <a:pPr>
                <a:defRPr/>
              </a:pPr>
              <a:t>6</a:t>
            </a:fld>
            <a:endParaRPr lang="en-US" smtClean="0"/>
          </a:p>
        </p:txBody>
      </p:sp>
      <p:sp>
        <p:nvSpPr>
          <p:cNvPr id="9225" name="Date Placeholder 9"/>
          <p:cNvSpPr>
            <a:spLocks noGrp="1"/>
          </p:cNvSpPr>
          <p:nvPr>
            <p:ph type="dt" sz="quarter" idx="10"/>
          </p:nvPr>
        </p:nvSpPr>
        <p:spPr>
          <a:xfrm>
            <a:off x="685800" y="332601"/>
            <a:ext cx="942630" cy="276999"/>
          </a:xfrm>
        </p:spPr>
        <p:txBody>
          <a:bodyPr/>
          <a:lstStyle/>
          <a:p>
            <a:pPr>
              <a:defRPr/>
            </a:pPr>
            <a:r>
              <a:rPr lang="en-US" dirty="0" smtClean="0"/>
              <a:t>Sept 2011</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xfrm>
            <a:off x="152400" y="1196975"/>
            <a:ext cx="8686800" cy="5111750"/>
          </a:xfrm>
        </p:spPr>
        <p:txBody>
          <a:bodyPr/>
          <a:lstStyle/>
          <a:p>
            <a:pPr marL="342900" lvl="1" indent="-114300">
              <a:lnSpc>
                <a:spcPct val="80000"/>
              </a:lnSpc>
              <a:buFontTx/>
              <a:buNone/>
            </a:pPr>
            <a:r>
              <a:rPr lang="en-US" sz="1200" b="1" u="sng" smtClean="0"/>
              <a:t>6.2  Policy</a:t>
            </a:r>
          </a:p>
          <a:p>
            <a:pPr marL="342900" lvl="1" indent="-114300">
              <a:lnSpc>
                <a:spcPct val="80000"/>
              </a:lnSpc>
              <a:buFontTx/>
              <a:buNone/>
            </a:pPr>
            <a:endParaRPr lang="en-US" sz="1200" smtClean="0"/>
          </a:p>
          <a:p>
            <a:pPr marL="342900" lvl="1" indent="-114300">
              <a:lnSpc>
                <a:spcPct val="80000"/>
              </a:lnSpc>
              <a:buFontTx/>
              <a:buNone/>
            </a:pPr>
            <a:r>
              <a:rPr lang="en-US" sz="1200" smtClean="0"/>
              <a:t>	IEEE standards may be drafted in terms that include the use of Essential Patent Claims. If the IEEE receives notice that a [Proposed] IEEE Standard may require the use of a potential Essential Patent Claim, the IEEE shall request licensing assurance, on the IEEE Standards Board approved Letter of Assurance form, from the patent holder or patent applicant. The IEEE shall request this assurance without coercion.</a:t>
            </a:r>
          </a:p>
          <a:p>
            <a:pPr marL="342900" lvl="1" indent="-114300">
              <a:lnSpc>
                <a:spcPct val="80000"/>
              </a:lnSpc>
              <a:buFontTx/>
              <a:buNone/>
            </a:pPr>
            <a:endParaRPr lang="en-US" sz="1200" smtClean="0"/>
          </a:p>
          <a:p>
            <a:pPr marL="342900" lvl="1" indent="-114300">
              <a:lnSpc>
                <a:spcPct val="80000"/>
              </a:lnSpc>
              <a:buFontTx/>
              <a:buNone/>
            </a:pPr>
            <a:r>
              <a:rPr lang="en-US" sz="1200" smtClean="0"/>
              <a:t>	The Submitter of the Letter of Assurance may, after Reasonable and Good Faith Inquiry, indicate it is not aware of any Patent Claims that the Submitter may own, control, or have the ability to license that might be or become Essential Patent Claims. If the patent holder or patent applicant provides an assurance, it should do so as soon as reasonably feasible in the standards development process. This assurance shall be provided prior to the Standards Board’s approval of the standard. This assurance shall be provided prior to a reaffirmation if the IEEE receives notice of a potential Essential Patent Claim after the standard’s approval or a prior reaffirmation. An asserted potential Essential Patent Claim for which an assurance cannot be obtained (e.g., a Letter of Assurance is not provided or the Letter of Assurance indicates that assurance is not being provided) shall be referred to the Patent Committee.</a:t>
            </a:r>
          </a:p>
          <a:p>
            <a:pPr marL="342900" lvl="1" indent="-114300">
              <a:lnSpc>
                <a:spcPct val="80000"/>
              </a:lnSpc>
              <a:buFontTx/>
              <a:buNone/>
            </a:pPr>
            <a:endParaRPr lang="en-US" sz="1200" smtClean="0"/>
          </a:p>
          <a:p>
            <a:pPr marL="342900" lvl="1" indent="-114300">
              <a:lnSpc>
                <a:spcPct val="80000"/>
              </a:lnSpc>
              <a:buFontTx/>
              <a:buNone/>
            </a:pPr>
            <a:r>
              <a:rPr lang="en-US" sz="1200" smtClean="0"/>
              <a:t>	A Letter of Assurance shall be either:</a:t>
            </a:r>
          </a:p>
          <a:p>
            <a:pPr marL="342900" lvl="1" indent="-114300">
              <a:lnSpc>
                <a:spcPct val="80000"/>
              </a:lnSpc>
              <a:buFontTx/>
              <a:buNone/>
            </a:pPr>
            <a:endParaRPr lang="en-US" sz="1200" smtClean="0"/>
          </a:p>
          <a:p>
            <a:pPr marL="628650" lvl="2" indent="-171450">
              <a:lnSpc>
                <a:spcPct val="80000"/>
              </a:lnSpc>
              <a:buFontTx/>
              <a:buNone/>
            </a:pPr>
            <a:r>
              <a:rPr lang="en-US" sz="1400" smtClean="0"/>
              <a:t>a) </a:t>
            </a:r>
            <a:r>
              <a:rPr lang="en-US" sz="1600" smtClean="0"/>
              <a:t>A general disclaimer to the effect that the Submitter without conditions will not enforce any present or future Essential Patent Claims against any person or entity making, using, selling, offering to sell, importing, distributing, or implementing a compliant implementation of the standard; or</a:t>
            </a:r>
          </a:p>
          <a:p>
            <a:pPr marL="628650" lvl="2" indent="-171450">
              <a:lnSpc>
                <a:spcPct val="80000"/>
              </a:lnSpc>
              <a:buFontTx/>
              <a:buNone/>
            </a:pPr>
            <a:r>
              <a:rPr lang="en-US" sz="1600" smtClean="0"/>
              <a:t>b) A statement that a license for a compliant implementation of the standard will be made available to an unrestricted number of applicants on a worldwide basis without compensation or under reasonable rates, with reasonable terms and conditions that are demonstrably free of any unfair discrimination. At its sole option, the Submitter may provide with its assurance any of the following: (i) a not-to-exceed license fee or rate commitment, (ii) a sample license agreement, or (iii) one or more material licensing terms.</a:t>
            </a:r>
          </a:p>
          <a:p>
            <a:pPr marL="342900" lvl="1" indent="-114300">
              <a:lnSpc>
                <a:spcPct val="80000"/>
              </a:lnSpc>
              <a:buFontTx/>
              <a:buNone/>
            </a:pPr>
            <a:endParaRPr lang="en-US" sz="1200" smtClean="0"/>
          </a:p>
        </p:txBody>
      </p:sp>
      <p:sp>
        <p:nvSpPr>
          <p:cNvPr id="17411" name="Rectangle 3"/>
          <p:cNvSpPr>
            <a:spLocks noGrp="1" noChangeArrowheads="1"/>
          </p:cNvSpPr>
          <p:nvPr>
            <p:ph type="title"/>
          </p:nvPr>
        </p:nvSpPr>
        <p:spPr>
          <a:xfrm>
            <a:off x="179388" y="549275"/>
            <a:ext cx="8686800" cy="576263"/>
          </a:xfrm>
        </p:spPr>
        <p:txBody>
          <a:bodyPr/>
          <a:lstStyle/>
          <a:p>
            <a:r>
              <a:rPr lang="en-US" sz="2000" i="1" u="sng" smtClean="0"/>
              <a:t>IEEE-SA Standards Board Bylaws</a:t>
            </a:r>
            <a:r>
              <a:rPr lang="en-US" sz="2000" u="sng" smtClean="0"/>
              <a:t> on Patents in Standards</a:t>
            </a:r>
          </a:p>
        </p:txBody>
      </p:sp>
      <p:sp>
        <p:nvSpPr>
          <p:cNvPr id="17412"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7413"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7414"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2</a:t>
            </a:r>
          </a:p>
        </p:txBody>
      </p:sp>
      <p:sp>
        <p:nvSpPr>
          <p:cNvPr id="10247"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0248" name="Slide Number Placeholder 8"/>
          <p:cNvSpPr>
            <a:spLocks noGrp="1"/>
          </p:cNvSpPr>
          <p:nvPr>
            <p:ph type="sldNum" sz="quarter" idx="12"/>
          </p:nvPr>
        </p:nvSpPr>
        <p:spPr/>
        <p:txBody>
          <a:bodyPr/>
          <a:lstStyle/>
          <a:p>
            <a:pPr>
              <a:defRPr/>
            </a:pPr>
            <a:r>
              <a:rPr lang="en-US" smtClean="0"/>
              <a:t>Slide </a:t>
            </a:r>
            <a:fld id="{29C4FFD4-4113-434F-8D91-9CD46A607DB7}" type="slidenum">
              <a:rPr lang="en-US" smtClean="0"/>
              <a:pPr>
                <a:defRPr/>
              </a:pPr>
              <a:t>7</a:t>
            </a:fld>
            <a:endParaRPr lang="en-US" smtClean="0"/>
          </a:p>
        </p:txBody>
      </p:sp>
      <p:sp>
        <p:nvSpPr>
          <p:cNvPr id="10249" name="Date Placeholder 9"/>
          <p:cNvSpPr>
            <a:spLocks noGrp="1"/>
          </p:cNvSpPr>
          <p:nvPr>
            <p:ph type="dt" sz="quarter" idx="10"/>
          </p:nvPr>
        </p:nvSpPr>
        <p:spPr>
          <a:xfrm>
            <a:off x="685800" y="332601"/>
            <a:ext cx="942630" cy="276999"/>
          </a:xfrm>
        </p:spPr>
        <p:txBody>
          <a:bodyPr/>
          <a:lstStyle/>
          <a:p>
            <a:pPr>
              <a:defRPr/>
            </a:pPr>
            <a:r>
              <a:rPr lang="en-US" dirty="0" smtClean="0"/>
              <a:t>Sept 2011</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xfrm>
            <a:off x="250825" y="1341438"/>
            <a:ext cx="8610600" cy="5119687"/>
          </a:xfrm>
        </p:spPr>
        <p:txBody>
          <a:bodyPr/>
          <a:lstStyle/>
          <a:p>
            <a:pPr marL="228600" lvl="1" indent="0">
              <a:lnSpc>
                <a:spcPct val="80000"/>
              </a:lnSpc>
              <a:buFontTx/>
              <a:buNone/>
            </a:pPr>
            <a:r>
              <a:rPr lang="en-US" sz="1400" smtClean="0"/>
              <a:t>Copies of an Accepted LOA may be provided to the working group, but shall not be discussed, at any standards working group meeting.</a:t>
            </a:r>
          </a:p>
          <a:p>
            <a:pPr marL="228600" lvl="1" indent="0">
              <a:lnSpc>
                <a:spcPct val="80000"/>
              </a:lnSpc>
              <a:buFontTx/>
              <a:buNone/>
            </a:pPr>
            <a:endParaRPr lang="en-US" sz="1400" smtClean="0"/>
          </a:p>
          <a:p>
            <a:pPr marL="228600" lvl="1" indent="0">
              <a:lnSpc>
                <a:spcPct val="80000"/>
              </a:lnSpc>
              <a:buFontTx/>
              <a:buNone/>
            </a:pPr>
            <a:r>
              <a:rPr lang="en-US" sz="1400" smtClean="0"/>
              <a:t>The Submitter and all Affiliates (other than those Affiliates excluded in a Letter of Assurance) shall not assign or otherwise transfer any rights in any Essential Patent Claims that are the subject of such Letter of Assurance that they hold, control, or have the ability to license with the intent of circumventing or negating any of the representations and commitments made in such Letter of Assurance.</a:t>
            </a:r>
          </a:p>
          <a:p>
            <a:pPr marL="228600" lvl="1" indent="0">
              <a:lnSpc>
                <a:spcPct val="80000"/>
              </a:lnSpc>
              <a:buFontTx/>
              <a:buNone/>
            </a:pPr>
            <a:endParaRPr lang="en-US" sz="1400" smtClean="0"/>
          </a:p>
          <a:p>
            <a:pPr marL="228600" lvl="1" indent="0">
              <a:lnSpc>
                <a:spcPct val="80000"/>
              </a:lnSpc>
              <a:buFontTx/>
              <a:buNone/>
            </a:pPr>
            <a:r>
              <a:rPr lang="en-US" sz="1400" smtClean="0"/>
              <a:t>The Submitter of a Letter of Assurance shall agree (a) to provide notice of a Letter of Assurance either through a Statement of Encumbrance or by binding any assignee or transferee to the terms of such Letter of Assurance; and (b) to require its assignee or transferee to (i) agree to similarly provide such notice and (ii) to bind its assignees or transferees to agree to provide such notice as described in (a) and (b).</a:t>
            </a:r>
          </a:p>
          <a:p>
            <a:pPr marL="228600" lvl="1" indent="0">
              <a:lnSpc>
                <a:spcPct val="80000"/>
              </a:lnSpc>
              <a:buFontTx/>
              <a:buNone/>
            </a:pPr>
            <a:endParaRPr lang="en-US" sz="1400" smtClean="0"/>
          </a:p>
          <a:p>
            <a:pPr marL="228600" lvl="1" indent="0">
              <a:lnSpc>
                <a:spcPct val="80000"/>
              </a:lnSpc>
              <a:buFontTx/>
              <a:buNone/>
            </a:pPr>
            <a:r>
              <a:rPr lang="en-US" sz="1400" smtClean="0"/>
              <a:t>This assurance shall apply to the Submitter and its Affiliates except those Affiliates the Submitter specifically excludes on the relevant Letter of Assurance.</a:t>
            </a:r>
          </a:p>
          <a:p>
            <a:pPr marL="228600" lvl="1" indent="0">
              <a:lnSpc>
                <a:spcPct val="80000"/>
              </a:lnSpc>
              <a:buFontTx/>
              <a:buNone/>
            </a:pPr>
            <a:endParaRPr lang="en-US" sz="1400" smtClean="0"/>
          </a:p>
          <a:p>
            <a:pPr marL="228600" lvl="1" indent="0">
              <a:lnSpc>
                <a:spcPct val="80000"/>
              </a:lnSpc>
              <a:buFontTx/>
              <a:buNone/>
            </a:pPr>
            <a:r>
              <a:rPr lang="en-US" sz="1400" smtClean="0"/>
              <a:t>If, after providing a Letter of Assurance to the IEEE, the Submitter becomes aware of additional Patent Claim(s) not already covered by an existing Letter of Assurance that are owned, controlled, or licensable by the Submitter that may be or become Essential Patent Claim(s) for the same IEEE Standard but are not the subject of an existing Letter of Assurance, then such Submitter shall submit a Letter of Assurance stating its position regarding enforcement or licensing of such Patent Claims. For the purposes of this commitment, the Submitter is deemed to be aware if any of the following individuals who are from, employed by, or otherwise represent the Submitter have personal knowledge of additional potential Essential Patent Claims, owned or controlled by the Submitter, related to a [Proposed] IEEE Standard and not already the subject of a previously submitted Letter of Assurance: (a) past or present participants in the development of the [Proposed] IEEE Standard, or (b) the individual executing the previously submitted Letter of Assurance.</a:t>
            </a:r>
          </a:p>
          <a:p>
            <a:pPr marL="228600" lvl="1" indent="0">
              <a:lnSpc>
                <a:spcPct val="80000"/>
              </a:lnSpc>
              <a:buFontTx/>
              <a:buNone/>
            </a:pPr>
            <a:endParaRPr lang="en-US" sz="1400" smtClean="0"/>
          </a:p>
        </p:txBody>
      </p:sp>
      <p:sp>
        <p:nvSpPr>
          <p:cNvPr id="18435" name="Rectangle 3"/>
          <p:cNvSpPr>
            <a:spLocks noGrp="1" noChangeArrowheads="1"/>
          </p:cNvSpPr>
          <p:nvPr>
            <p:ph type="title"/>
          </p:nvPr>
        </p:nvSpPr>
        <p:spPr>
          <a:xfrm>
            <a:off x="250825" y="692150"/>
            <a:ext cx="8686800" cy="504825"/>
          </a:xfrm>
        </p:spPr>
        <p:txBody>
          <a:bodyPr/>
          <a:lstStyle/>
          <a:p>
            <a:r>
              <a:rPr lang="en-US" sz="2000" i="1" u="sng" smtClean="0"/>
              <a:t>IEEE-SA Standards Board Bylaws</a:t>
            </a:r>
            <a:r>
              <a:rPr lang="en-US" sz="2000" u="sng" smtClean="0"/>
              <a:t> on Patents in Standards</a:t>
            </a:r>
          </a:p>
        </p:txBody>
      </p:sp>
      <p:sp>
        <p:nvSpPr>
          <p:cNvPr id="18436"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8437"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8438"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3</a:t>
            </a:r>
          </a:p>
        </p:txBody>
      </p:sp>
      <p:sp>
        <p:nvSpPr>
          <p:cNvPr id="11271"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1272" name="Slide Number Placeholder 8"/>
          <p:cNvSpPr>
            <a:spLocks noGrp="1"/>
          </p:cNvSpPr>
          <p:nvPr>
            <p:ph type="sldNum" sz="quarter" idx="12"/>
          </p:nvPr>
        </p:nvSpPr>
        <p:spPr/>
        <p:txBody>
          <a:bodyPr/>
          <a:lstStyle/>
          <a:p>
            <a:pPr>
              <a:defRPr/>
            </a:pPr>
            <a:r>
              <a:rPr lang="en-US" smtClean="0"/>
              <a:t>Slide </a:t>
            </a:r>
            <a:fld id="{0F6151CA-1F05-4B0E-8735-68C9D4C4A4D2}" type="slidenum">
              <a:rPr lang="en-US" smtClean="0"/>
              <a:pPr>
                <a:defRPr/>
              </a:pPr>
              <a:t>8</a:t>
            </a:fld>
            <a:endParaRPr lang="en-US" smtClean="0"/>
          </a:p>
        </p:txBody>
      </p:sp>
      <p:sp>
        <p:nvSpPr>
          <p:cNvPr id="11273" name="Date Placeholder 9"/>
          <p:cNvSpPr>
            <a:spLocks noGrp="1"/>
          </p:cNvSpPr>
          <p:nvPr>
            <p:ph type="dt" sz="quarter" idx="10"/>
          </p:nvPr>
        </p:nvSpPr>
        <p:spPr>
          <a:xfrm>
            <a:off x="685800" y="332601"/>
            <a:ext cx="942630" cy="276999"/>
          </a:xfrm>
        </p:spPr>
        <p:txBody>
          <a:bodyPr/>
          <a:lstStyle/>
          <a:p>
            <a:pPr>
              <a:defRPr/>
            </a:pPr>
            <a:r>
              <a:rPr lang="en-US" dirty="0" smtClean="0"/>
              <a:t>Sept 2011</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xfrm>
            <a:off x="250825" y="1268413"/>
            <a:ext cx="8610600" cy="4968875"/>
          </a:xfrm>
        </p:spPr>
        <p:txBody>
          <a:bodyPr/>
          <a:lstStyle/>
          <a:p>
            <a:pPr marL="228600" lvl="1" indent="0">
              <a:lnSpc>
                <a:spcPct val="80000"/>
              </a:lnSpc>
              <a:buFontTx/>
              <a:buNone/>
            </a:pPr>
            <a:r>
              <a:rPr lang="en-US" sz="1400" smtClean="0"/>
              <a:t>The assurance is irrevocable once submitted and accepted and shall apply, at a minimum, from the date of the standard's approval to the date of the standard's withdrawal.</a:t>
            </a:r>
          </a:p>
          <a:p>
            <a:pPr marL="228600" lvl="1" indent="0">
              <a:lnSpc>
                <a:spcPct val="80000"/>
              </a:lnSpc>
              <a:buFontTx/>
              <a:buNone/>
            </a:pPr>
            <a:endParaRPr lang="en-US" sz="1400" smtClean="0"/>
          </a:p>
          <a:p>
            <a:pPr marL="228600" lvl="1" indent="0">
              <a:lnSpc>
                <a:spcPct val="80000"/>
              </a:lnSpc>
              <a:buFontTx/>
              <a:buNone/>
            </a:pPr>
            <a:r>
              <a:rPr lang="en-US" sz="1400" smtClean="0"/>
              <a:t>The IEEE is not responsible for identifying Essential Patent Claims for which a license may be required, for conducting inquiries into the legal validity or scope of those Patent Claims, or for determining whether any licensing terms or conditions are reasonable or non-discriminatory.</a:t>
            </a:r>
          </a:p>
          <a:p>
            <a:pPr marL="228600" lvl="1" indent="0">
              <a:lnSpc>
                <a:spcPct val="80000"/>
              </a:lnSpc>
              <a:buFontTx/>
              <a:buNone/>
            </a:pPr>
            <a:endParaRPr lang="en-US" sz="1400" smtClean="0"/>
          </a:p>
          <a:p>
            <a:pPr marL="228600" lvl="1" indent="0">
              <a:lnSpc>
                <a:spcPct val="80000"/>
              </a:lnSpc>
              <a:buFontTx/>
              <a:buNone/>
            </a:pPr>
            <a:r>
              <a:rPr lang="en-US" sz="1400" smtClean="0"/>
              <a:t>Nothing in this policy shall be interpreted as giving rise to a duty to conduct a patent search. No license is implied by the submission of a Letter of Assurance.</a:t>
            </a:r>
          </a:p>
          <a:p>
            <a:pPr marL="228600" lvl="1" indent="0">
              <a:lnSpc>
                <a:spcPct val="80000"/>
              </a:lnSpc>
              <a:buFontTx/>
              <a:buNone/>
            </a:pPr>
            <a:endParaRPr lang="en-US" sz="1400" smtClean="0"/>
          </a:p>
          <a:p>
            <a:pPr marL="228600" lvl="1" indent="0">
              <a:lnSpc>
                <a:spcPct val="80000"/>
              </a:lnSpc>
              <a:buFontTx/>
              <a:buNone/>
            </a:pPr>
            <a:r>
              <a:rPr lang="en-US" sz="1400" smtClean="0"/>
              <a:t>In order for IEEE’s patent policy to function efficiently, individuals participating in the standards development process: (a) shall inform the IEEE (or cause the IEEE to be informed) of the holder of any potential Essential Patent Claims of which they are personally aware and that are not already the subject of an existing Letter of Assurance, owned or controlled by the participant or the entity the participant is from, employed by, or otherwise represents; and (b) should inform the IEEE (or cause the IEEE to be informed) of any other holders of such potential Essential Patent Claims that are not already the subject of an existing Letter of Assurance.</a:t>
            </a:r>
          </a:p>
        </p:txBody>
      </p:sp>
      <p:sp>
        <p:nvSpPr>
          <p:cNvPr id="19459" name="Rectangle 3"/>
          <p:cNvSpPr>
            <a:spLocks noGrp="1" noChangeArrowheads="1"/>
          </p:cNvSpPr>
          <p:nvPr>
            <p:ph type="title"/>
          </p:nvPr>
        </p:nvSpPr>
        <p:spPr>
          <a:xfrm>
            <a:off x="179388" y="692150"/>
            <a:ext cx="8686800" cy="504825"/>
          </a:xfrm>
        </p:spPr>
        <p:txBody>
          <a:bodyPr/>
          <a:lstStyle/>
          <a:p>
            <a:r>
              <a:rPr lang="en-US" sz="2000" i="1" u="sng" smtClean="0">
                <a:latin typeface="Helvetica" pitchFamily="34" charset="0"/>
              </a:rPr>
              <a:t>IEEE-SA Standards Board Bylaws</a:t>
            </a:r>
            <a:r>
              <a:rPr lang="en-US" sz="2000" u="sng" smtClean="0">
                <a:latin typeface="Helvetica" pitchFamily="34" charset="0"/>
              </a:rPr>
              <a:t> on Patents in Standards</a:t>
            </a:r>
          </a:p>
        </p:txBody>
      </p:sp>
      <p:sp>
        <p:nvSpPr>
          <p:cNvPr id="19460"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endParaRPr>
          </a:p>
        </p:txBody>
      </p:sp>
      <p:sp>
        <p:nvSpPr>
          <p:cNvPr id="19461"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9462"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4</a:t>
            </a:r>
          </a:p>
        </p:txBody>
      </p:sp>
      <p:sp>
        <p:nvSpPr>
          <p:cNvPr id="12295"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2296" name="Slide Number Placeholder 8"/>
          <p:cNvSpPr>
            <a:spLocks noGrp="1"/>
          </p:cNvSpPr>
          <p:nvPr>
            <p:ph type="sldNum" sz="quarter" idx="12"/>
          </p:nvPr>
        </p:nvSpPr>
        <p:spPr/>
        <p:txBody>
          <a:bodyPr/>
          <a:lstStyle/>
          <a:p>
            <a:pPr>
              <a:defRPr/>
            </a:pPr>
            <a:r>
              <a:rPr lang="en-US" smtClean="0"/>
              <a:t>Slide </a:t>
            </a:r>
            <a:fld id="{C6CD7537-8E57-4609-994B-9C4E656F65C7}" type="slidenum">
              <a:rPr lang="en-US" smtClean="0"/>
              <a:pPr>
                <a:defRPr/>
              </a:pPr>
              <a:t>9</a:t>
            </a:fld>
            <a:endParaRPr lang="en-US" smtClean="0"/>
          </a:p>
        </p:txBody>
      </p:sp>
      <p:sp>
        <p:nvSpPr>
          <p:cNvPr id="12297" name="Date Placeholder 9"/>
          <p:cNvSpPr>
            <a:spLocks noGrp="1"/>
          </p:cNvSpPr>
          <p:nvPr>
            <p:ph type="dt" sz="quarter" idx="10"/>
          </p:nvPr>
        </p:nvSpPr>
        <p:spPr>
          <a:xfrm>
            <a:off x="685800" y="332601"/>
            <a:ext cx="942630" cy="276999"/>
          </a:xfrm>
        </p:spPr>
        <p:txBody>
          <a:bodyPr/>
          <a:lstStyle/>
          <a:p>
            <a:pPr>
              <a:defRPr/>
            </a:pPr>
            <a:r>
              <a:rPr lang="en-US" dirty="0" smtClean="0"/>
              <a:t>Sept 2011</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9601</TotalTime>
  <Words>2204</Words>
  <Application>Microsoft Office PowerPoint</Application>
  <PresentationFormat>On-screen Show (4:3)</PresentationFormat>
  <Paragraphs>235</Paragraphs>
  <Slides>17</Slides>
  <Notes>16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802-11-Submission</vt:lpstr>
      <vt:lpstr>Document</vt:lpstr>
      <vt:lpstr>MU-MIMO AdHoc Report Sept 2011</vt:lpstr>
      <vt:lpstr>Important IEEE Links</vt:lpstr>
      <vt:lpstr>Member Affiliation</vt:lpstr>
      <vt:lpstr>Declaration of Affiliation</vt:lpstr>
      <vt:lpstr>Affiliation Policy</vt:lpstr>
      <vt:lpstr>Highlights of the IEEE-SA Standards Board Bylaws on Patents in Standards</vt:lpstr>
      <vt:lpstr>IEEE-SA Standards Board Bylaws on Patents in Standards</vt:lpstr>
      <vt:lpstr>IEEE-SA Standards Board Bylaws on Patents in Standards</vt:lpstr>
      <vt:lpstr>IEEE-SA Standards Board Bylaws on Patents in Standards</vt:lpstr>
      <vt:lpstr>Other Guidelines for IEEE WG Meetings</vt:lpstr>
      <vt:lpstr>Call for Potentially Essential Patents</vt:lpstr>
      <vt:lpstr>Rules for MU-MIMO Adhoc</vt:lpstr>
      <vt:lpstr>Agenda for Sept 2011</vt:lpstr>
      <vt:lpstr>Approve July MU-MIMO ad hoc minutes</vt:lpstr>
      <vt:lpstr>Comment Summary</vt:lpstr>
      <vt:lpstr>Submissions (Comment resolutions given priority over technical presentations)</vt:lpstr>
      <vt:lpstr>Pre-motion X</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802.11ac MU-MIMO ad-hoc report May 11</dc:title>
  <dc:creator>Brian Hart</dc:creator>
  <cp:lastModifiedBy>Brian Hart (brianh)</cp:lastModifiedBy>
  <cp:revision>448</cp:revision>
  <cp:lastPrinted>1998-02-10T13:28:06Z</cp:lastPrinted>
  <dcterms:created xsi:type="dcterms:W3CDTF">2009-01-02T14:48:00Z</dcterms:created>
  <dcterms:modified xsi:type="dcterms:W3CDTF">2011-09-19T02:44:06Z</dcterms:modified>
</cp:coreProperties>
</file>