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9" r:id="rId10"/>
    <p:sldId id="277" r:id="rId11"/>
    <p:sldId id="280" r:id="rId12"/>
    <p:sldId id="281" r:id="rId13"/>
    <p:sldId id="282" r:id="rId14"/>
    <p:sldId id="284" r:id="rId15"/>
    <p:sldId id="283" r:id="rId16"/>
    <p:sldId id="270" r:id="rId17"/>
    <p:sldId id="278" r:id="rId18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A3731FDD-84C9-43E1-B1CB-ABD234B4A42E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802.11-11/1163r0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313-05-0wng-900-mhz-ism-band.ppt" TargetMode="External"/><Relationship Id="rId2" Type="http://schemas.openxmlformats.org/officeDocument/2006/relationships/hyperlink" Target="https://mentor.ieee.org/802.11/dcn/09/11-09-1201-01-0000-802-opportunities-and-next-step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/11-11-0239-02-00ah-proposed-selection-procedure.docx" TargetMode="External"/><Relationship Id="rId5" Type="http://schemas.openxmlformats.org/officeDocument/2006/relationships/hyperlink" Target="https://mentor.ieee.org/802.11/dcn/10/11-10-0001-13-0wng-900mhz-par-and-5c.doc" TargetMode="External"/><Relationship Id="rId4" Type="http://schemas.openxmlformats.org/officeDocument/2006/relationships/hyperlink" Target="https://mentor.ieee.org/802.11/dcn/10/11-10-0204-04-0wng-commentsonsub1ghz.ppt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68-01-00ah-channel-model-text.docx" TargetMode="External"/><Relationship Id="rId2" Type="http://schemas.openxmlformats.org/officeDocument/2006/relationships/hyperlink" Target="https://mentor.ieee.org/802.11/dcn/11/11-11-0457-00-00ah-potential-compromise-of-802-11ah-use-case-document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1/11-11-0285-02-00ah-timeline-projection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457-00-00ah-potential-compromise-of-802-11ah-use-case-document.pptx" TargetMode="External"/><Relationship Id="rId2" Type="http://schemas.openxmlformats.org/officeDocument/2006/relationships/hyperlink" Target="https://mentor.ieee.org/802.11/dcn/11/11-11-0239-02-00ah-proposed-selection-procedur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1/11-11-0905-03-00ah-tgah-functional-requirements-and-evaluation-methodology.doc" TargetMode="External"/><Relationship Id="rId4" Type="http://schemas.openxmlformats.org/officeDocument/2006/relationships/hyperlink" Target="https://mentor.ieee.org/802.11/dcn/11/11-11-0968-01-00ah-channel-model-tex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2011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Status of IEEE 802.11ah and relevance to the Smart Grid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2011-9-4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119161"/>
              </p:ext>
            </p:extLst>
          </p:nvPr>
        </p:nvGraphicFramePr>
        <p:xfrm>
          <a:off x="519113" y="2278063"/>
          <a:ext cx="805180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Document" r:id="rId5" imgW="8261444" imgH="2544546" progId="Word.Document.8">
                  <p:embed/>
                </p:oleObj>
              </mc:Choice>
              <mc:Fallback>
                <p:oleObj name="Document" r:id="rId5" imgW="8261444" imgH="2544546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8063"/>
                        <a:ext cx="8051800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24000"/>
          </a:xfrm>
        </p:spPr>
        <p:txBody>
          <a:bodyPr/>
          <a:lstStyle/>
          <a:p>
            <a:r>
              <a:rPr lang="en-US" dirty="0" smtClean="0"/>
              <a:t>Use Case 1 : Sensors and meters</a:t>
            </a:r>
          </a:p>
          <a:p>
            <a:r>
              <a:rPr lang="en-US" dirty="0" smtClean="0"/>
              <a:t>Use Case 2 : Backhaul Sensor and meter data</a:t>
            </a:r>
          </a:p>
          <a:p>
            <a:r>
              <a:rPr lang="en-US" dirty="0" smtClean="0"/>
              <a:t>Use Case 3 : Extended range Wi-Fi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36576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[6] page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2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cont.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 descr="NANH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545138" cy="458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9480" y="4572000"/>
            <a:ext cx="764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Case 1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1939" y="2514600"/>
            <a:ext cx="764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Case 1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5181600"/>
            <a:ext cx="764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Case 1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81200" y="3200400"/>
            <a:ext cx="764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Case 2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2877234"/>
            <a:ext cx="1465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case document includes indoor and outdoor.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75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05000"/>
          </a:xfrm>
        </p:spPr>
        <p:txBody>
          <a:bodyPr/>
          <a:lstStyle/>
          <a:p>
            <a:r>
              <a:rPr lang="en-US" dirty="0" smtClean="0"/>
              <a:t>Outdoor</a:t>
            </a:r>
          </a:p>
          <a:p>
            <a:pPr lvl="1"/>
            <a:r>
              <a:rPr lang="en-US" dirty="0" smtClean="0"/>
              <a:t>Based on 3GPP/3GPP2 spatial channel model (SCM) </a:t>
            </a:r>
          </a:p>
          <a:p>
            <a:r>
              <a:rPr lang="en-US" dirty="0" smtClean="0"/>
              <a:t>Indoor</a:t>
            </a:r>
          </a:p>
          <a:p>
            <a:pPr lvl="1"/>
            <a:r>
              <a:rPr lang="en-US" dirty="0" smtClean="0"/>
              <a:t>Based on </a:t>
            </a:r>
            <a:r>
              <a:rPr lang="en-US" dirty="0" err="1" smtClean="0"/>
              <a:t>TGn</a:t>
            </a:r>
            <a:r>
              <a:rPr lang="en-US" dirty="0" smtClean="0"/>
              <a:t> (MIMO) channel models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36576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[7] page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60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 on Specification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typical direction of speed improvements, go farther and more reliably.</a:t>
            </a:r>
          </a:p>
          <a:p>
            <a:r>
              <a:rPr lang="en-US" dirty="0" smtClean="0"/>
              <a:t>Decide on channelization</a:t>
            </a:r>
          </a:p>
          <a:p>
            <a:pPr lvl="1"/>
            <a:r>
              <a:rPr lang="en-US" dirty="0" smtClean="0"/>
              <a:t>Channel bandwidth</a:t>
            </a:r>
          </a:p>
          <a:p>
            <a:pPr lvl="1"/>
            <a:r>
              <a:rPr lang="en-US" dirty="0" smtClean="0"/>
              <a:t>Number of carriers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Include repetition for improved reliability</a:t>
            </a:r>
          </a:p>
          <a:p>
            <a:r>
              <a:rPr lang="en-US" dirty="0"/>
              <a:t>e</a:t>
            </a:r>
            <a:r>
              <a:rPr lang="en-US" dirty="0" smtClean="0"/>
              <a:t>tc.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91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Forecasted 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11418" y="4343400"/>
            <a:ext cx="190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First motion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7387" y="1701161"/>
            <a:ext cx="8594008" cy="3019877"/>
            <a:chOff x="326756" y="1363663"/>
            <a:chExt cx="8594008" cy="3019877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783239" y="1370013"/>
              <a:ext cx="1219200" cy="24358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6525" tIns="639763" rIns="136525" bIns="639763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125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Use Cases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125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Chnl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Mdls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125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Func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Req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125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Spec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rPr>
                <a:t>Frm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2002438" y="1370013"/>
              <a:ext cx="6908801" cy="24358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20024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JAN</a:t>
              </a:r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25358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MAR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30692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MAY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36026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JUL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41360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SEP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46694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NOV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52028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JAN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57362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MAR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62696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MAY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68030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JUL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73364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SEP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7869839" y="137001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NOV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6B92B5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529489" y="1363663"/>
              <a:ext cx="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062889" y="1363663"/>
              <a:ext cx="21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flipH="1">
              <a:off x="3589939" y="1363663"/>
              <a:ext cx="6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4129689" y="1363663"/>
              <a:ext cx="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4663089" y="1363663"/>
              <a:ext cx="6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5196489" y="1363663"/>
              <a:ext cx="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 flipH="1">
              <a:off x="5723539" y="1363663"/>
              <a:ext cx="6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6263289" y="1363663"/>
              <a:ext cx="6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6796689" y="1363663"/>
              <a:ext cx="6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>
              <a:off x="7330089" y="1363663"/>
              <a:ext cx="635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>
              <a:off x="7863489" y="1363663"/>
              <a:ext cx="0" cy="244221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Oval 74"/>
            <p:cNvSpPr>
              <a:spLocks noChangeArrowheads="1"/>
            </p:cNvSpPr>
            <p:nvPr/>
          </p:nvSpPr>
          <p:spPr bwMode="auto">
            <a:xfrm>
              <a:off x="2740911" y="2016939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Oval 75"/>
            <p:cNvSpPr>
              <a:spLocks noChangeArrowheads="1"/>
            </p:cNvSpPr>
            <p:nvPr/>
          </p:nvSpPr>
          <p:spPr bwMode="auto">
            <a:xfrm>
              <a:off x="3275168" y="2017497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46" name="AutoShape 76"/>
            <p:cNvCxnSpPr>
              <a:cxnSpLocks noChangeShapeType="1"/>
              <a:stCxn id="44" idx="6"/>
              <a:endCxn id="45" idx="2"/>
            </p:cNvCxnSpPr>
            <p:nvPr/>
          </p:nvCxnSpPr>
          <p:spPr bwMode="auto">
            <a:xfrm>
              <a:off x="2893311" y="2093139"/>
              <a:ext cx="381857" cy="558"/>
            </a:xfrm>
            <a:prstGeom prst="straightConnector1">
              <a:avLst/>
            </a:prstGeom>
            <a:noFill/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Line 17"/>
            <p:cNvSpPr>
              <a:spLocks noChangeShapeType="1"/>
            </p:cNvSpPr>
            <p:nvPr/>
          </p:nvSpPr>
          <p:spPr bwMode="auto">
            <a:xfrm>
              <a:off x="1996089" y="1744663"/>
              <a:ext cx="691515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8386549" y="1370013"/>
              <a:ext cx="3990" cy="2435868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8390539" y="1376363"/>
              <a:ext cx="5207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rPr>
                <a:t>JAN</a:t>
              </a:r>
            </a:p>
          </p:txBody>
        </p:sp>
        <p:sp>
          <p:nvSpPr>
            <p:cNvPr id="53" name="Oval 66"/>
            <p:cNvSpPr>
              <a:spLocks noChangeArrowheads="1"/>
            </p:cNvSpPr>
            <p:nvPr/>
          </p:nvSpPr>
          <p:spPr bwMode="auto">
            <a:xfrm>
              <a:off x="2739024" y="2542101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Oval 67"/>
            <p:cNvSpPr>
              <a:spLocks noChangeArrowheads="1"/>
            </p:cNvSpPr>
            <p:nvPr/>
          </p:nvSpPr>
          <p:spPr bwMode="auto">
            <a:xfrm>
              <a:off x="4323561" y="2542101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55" name="AutoShape 68"/>
            <p:cNvCxnSpPr>
              <a:cxnSpLocks noChangeShapeType="1"/>
              <a:stCxn id="53" idx="6"/>
              <a:endCxn id="54" idx="2"/>
            </p:cNvCxnSpPr>
            <p:nvPr/>
          </p:nvCxnSpPr>
          <p:spPr bwMode="auto">
            <a:xfrm>
              <a:off x="2891424" y="2618301"/>
              <a:ext cx="1432137" cy="0"/>
            </a:xfrm>
            <a:prstGeom prst="straightConnector1">
              <a:avLst/>
            </a:prstGeom>
            <a:noFill/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Oval 66"/>
            <p:cNvSpPr>
              <a:spLocks noChangeArrowheads="1"/>
            </p:cNvSpPr>
            <p:nvPr/>
          </p:nvSpPr>
          <p:spPr bwMode="auto">
            <a:xfrm>
              <a:off x="3289456" y="3007539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Oval 67"/>
            <p:cNvSpPr>
              <a:spLocks noChangeArrowheads="1"/>
            </p:cNvSpPr>
            <p:nvPr/>
          </p:nvSpPr>
          <p:spPr bwMode="auto">
            <a:xfrm>
              <a:off x="5969565" y="3007539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58" name="AutoShape 68"/>
            <p:cNvCxnSpPr>
              <a:cxnSpLocks noChangeShapeType="1"/>
              <a:stCxn id="56" idx="6"/>
              <a:endCxn id="57" idx="2"/>
            </p:cNvCxnSpPr>
            <p:nvPr/>
          </p:nvCxnSpPr>
          <p:spPr bwMode="auto">
            <a:xfrm>
              <a:off x="3441856" y="3083739"/>
              <a:ext cx="2527709" cy="0"/>
            </a:xfrm>
            <a:prstGeom prst="straightConnector1">
              <a:avLst/>
            </a:prstGeom>
            <a:noFill/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Line 17"/>
            <p:cNvSpPr>
              <a:spLocks noChangeShapeType="1"/>
            </p:cNvSpPr>
            <p:nvPr/>
          </p:nvSpPr>
          <p:spPr bwMode="auto">
            <a:xfrm>
              <a:off x="783239" y="3805881"/>
              <a:ext cx="81375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auto">
            <a:xfrm>
              <a:off x="4364502" y="3464739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auto">
            <a:xfrm>
              <a:off x="7008968" y="3464739"/>
              <a:ext cx="152400" cy="152400"/>
            </a:xfrm>
            <a:prstGeom prst="ellipse">
              <a:avLst/>
            </a:prstGeom>
            <a:gradFill rotWithShape="1">
              <a:gsLst>
                <a:gs pos="0">
                  <a:srgbClr val="6B92B5">
                    <a:gamma/>
                    <a:tint val="0"/>
                    <a:invGamma/>
                  </a:srgbClr>
                </a:gs>
                <a:gs pos="100000">
                  <a:srgbClr val="6B92B5"/>
                </a:gs>
              </a:gsLst>
              <a:lin ang="0" scaled="1"/>
            </a:gradFill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70" name="AutoShape 68"/>
            <p:cNvCxnSpPr>
              <a:cxnSpLocks noChangeShapeType="1"/>
              <a:stCxn id="68" idx="6"/>
              <a:endCxn id="69" idx="2"/>
            </p:cNvCxnSpPr>
            <p:nvPr/>
          </p:nvCxnSpPr>
          <p:spPr bwMode="auto">
            <a:xfrm>
              <a:off x="4516902" y="3540939"/>
              <a:ext cx="2492066" cy="0"/>
            </a:xfrm>
            <a:prstGeom prst="straightConnector1">
              <a:avLst/>
            </a:prstGeom>
            <a:noFill/>
            <a:ln w="6350">
              <a:solidFill>
                <a:srgbClr val="6B92B5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TextBox 71"/>
            <p:cNvSpPr txBox="1"/>
            <p:nvPr/>
          </p:nvSpPr>
          <p:spPr>
            <a:xfrm>
              <a:off x="326756" y="1948502"/>
              <a:ext cx="3810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TGah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Up Arrow 72"/>
            <p:cNvSpPr/>
            <p:nvPr/>
          </p:nvSpPr>
          <p:spPr bwMode="auto">
            <a:xfrm>
              <a:off x="1707849" y="4127067"/>
              <a:ext cx="107649" cy="127001"/>
            </a:xfrm>
            <a:prstGeom prst="upArrow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4" name="5-Point Star 73"/>
            <p:cNvSpPr/>
            <p:nvPr/>
          </p:nvSpPr>
          <p:spPr bwMode="auto">
            <a:xfrm>
              <a:off x="4705710" y="4110744"/>
              <a:ext cx="144461" cy="176259"/>
            </a:xfrm>
            <a:prstGeom prst="star5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67317" y="4014208"/>
              <a:ext cx="23792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Sub groups formed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6" name="Up Arrow 75"/>
          <p:cNvSpPr/>
          <p:nvPr/>
        </p:nvSpPr>
        <p:spPr bwMode="auto">
          <a:xfrm>
            <a:off x="2703917" y="2590800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7" name="Up Arrow 76"/>
          <p:cNvSpPr/>
          <p:nvPr/>
        </p:nvSpPr>
        <p:spPr bwMode="auto">
          <a:xfrm>
            <a:off x="3761758" y="3044563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8" name="Up Arrow 77"/>
          <p:cNvSpPr/>
          <p:nvPr/>
        </p:nvSpPr>
        <p:spPr bwMode="auto">
          <a:xfrm>
            <a:off x="3761757" y="3553503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9" name="5-Point Star 78"/>
          <p:cNvSpPr/>
          <p:nvPr/>
        </p:nvSpPr>
        <p:spPr bwMode="auto">
          <a:xfrm>
            <a:off x="4302077" y="3592374"/>
            <a:ext cx="144461" cy="176259"/>
          </a:xfrm>
          <a:prstGeom prst="star5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69107" y="49530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[8] page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1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Forecasted timeline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dirty="0" err="1" smtClean="0"/>
              <a:t>Revcom</a:t>
            </a:r>
            <a:r>
              <a:rPr lang="en-US" dirty="0" smtClean="0"/>
              <a:t> approval of IEEE 802.11ah amendment in November of 2014.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29718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[8] page 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39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mentor.ieee.org/802.11/dcn/09/11-09-1201-01-0000-802-opportunities-and-next-steps.pdf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mentor.ieee.org/802.11/dcn/09/11-09-1313-05-0wng-900-mhz-ism-band.ppt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mentor.ieee.org/802.11/dcn/10/11-10-0204-04-0wng-commentsonsub1ghz.ppt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mentor.ieee.org/802.11/dcn/10/11-10-0001-13-0wng-900mhz-par-and-5c.doc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mentor.ieee.org/802.11/dcn/11/11-11-0239-02-00ah-proposed-selection-procedure.docx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3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mentor.ieee.org/802.11/dcn/11/11-11-0457-00-00ah-potential-compromise-of-802-11ah-use-case-document.pptx</a:t>
            </a:r>
            <a:endParaRPr lang="en-US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mentor.ieee.org/802.11/dcn/11/11-11-0968-01-00ah-channel-model-text.docx</a:t>
            </a:r>
            <a:endParaRPr lang="en-US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mentor.ieee.org/802.11/dcn/11/11-11-0285-02-00ah-timeline-projection.pptx</a:t>
            </a:r>
            <a:endParaRPr lang="en-US" dirty="0" smtClean="0"/>
          </a:p>
          <a:p>
            <a:pPr marL="457200" indent="-457200">
              <a:buFont typeface="+mj-lt"/>
              <a:buAutoNum type="arabicPeriod" startAt="6"/>
            </a:pPr>
            <a:endParaRPr lang="en-US" dirty="0" smtClean="0"/>
          </a:p>
          <a:p>
            <a:pPr marL="457200" indent="-45720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2011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F0380C3F-2C20-42C3-9848-1A4276AA608F}" type="slidenum">
              <a:rPr lang="en-US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dirty="0" smtClean="0"/>
              <a:t>The following presentation gives a status of IEEE 802.11ah and it’s relevance to the Smart Grid.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leading up to</a:t>
            </a:r>
            <a:br>
              <a:rPr lang="en-US" dirty="0" smtClean="0"/>
            </a:br>
            <a:r>
              <a:rPr lang="en-US" dirty="0" smtClean="0"/>
              <a:t>IEEE 802.11 Sub 1 GHz Study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r>
              <a:rPr lang="en-US" dirty="0" smtClean="0"/>
              <a:t>November 2009, Smart Grid Tutorial describes using IEEE 802.11 in Neighborhood Area Network going to electric meter and inside the home. [1]</a:t>
            </a:r>
          </a:p>
          <a:p>
            <a:r>
              <a:rPr lang="en-US" dirty="0" smtClean="0"/>
              <a:t>January 2010, Presentation in IEEE 802.11 WNG describes creating an amendment in IEEE 802.11 for Sub 1 GHz operation. [2]</a:t>
            </a:r>
          </a:p>
          <a:p>
            <a:r>
              <a:rPr lang="en-US" dirty="0" smtClean="0"/>
              <a:t>March 2010, Feedback on the January presentation was given. [3]</a:t>
            </a:r>
          </a:p>
          <a:p>
            <a:r>
              <a:rPr lang="en-US" dirty="0" smtClean="0"/>
              <a:t>March 2010, IEEE 802.11 Study Group formation was approved.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2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676400"/>
            <a:ext cx="3352800" cy="4419600"/>
          </a:xfrm>
        </p:spPr>
        <p:txBody>
          <a:bodyPr/>
          <a:lstStyle/>
          <a:p>
            <a:r>
              <a:rPr lang="en-US" dirty="0" smtClean="0"/>
              <a:t>2.4 GHz already present inside the home.</a:t>
            </a:r>
          </a:p>
          <a:p>
            <a:r>
              <a:rPr lang="en-US" dirty="0" smtClean="0"/>
              <a:t>Re-banding effort</a:t>
            </a:r>
          </a:p>
          <a:p>
            <a:r>
              <a:rPr lang="en-US" dirty="0" smtClean="0"/>
              <a:t>Use common IEEE 802.11 MAC</a:t>
            </a:r>
          </a:p>
          <a:p>
            <a:r>
              <a:rPr lang="en-US" dirty="0" smtClean="0"/>
              <a:t>Use sub 1 GHz for longer range</a:t>
            </a:r>
          </a:p>
          <a:p>
            <a:r>
              <a:rPr lang="en-US" dirty="0" smtClean="0"/>
              <a:t>Star architecture for meter access</a:t>
            </a:r>
          </a:p>
          <a:p>
            <a:r>
              <a:rPr lang="en-US" dirty="0" smtClean="0"/>
              <a:t>IEEE 802.11s mesh for backhaul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 descr="NANH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5545138" cy="458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7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Sub 1 GHz Study Group</a:t>
            </a:r>
            <a:br>
              <a:rPr lang="en-US" dirty="0" smtClean="0"/>
            </a:b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SG is to create a Project Authorization Request (PAR). Define scope of work to be done.</a:t>
            </a:r>
          </a:p>
          <a:p>
            <a:r>
              <a:rPr lang="en-US" dirty="0" smtClean="0"/>
              <a:t>PAR scope started </a:t>
            </a:r>
            <a:r>
              <a:rPr lang="en-US" dirty="0"/>
              <a:t>as,</a:t>
            </a:r>
          </a:p>
          <a:p>
            <a:pPr lvl="1"/>
            <a:r>
              <a:rPr lang="en-US" dirty="0"/>
              <a:t>Re-banding effort of OFDM and add </a:t>
            </a:r>
            <a:r>
              <a:rPr lang="en-US" dirty="0" smtClean="0"/>
              <a:t>narrower channels</a:t>
            </a:r>
          </a:p>
          <a:p>
            <a:r>
              <a:rPr lang="en-US" dirty="0"/>
              <a:t>M</a:t>
            </a:r>
            <a:r>
              <a:rPr lang="en-US" dirty="0" smtClean="0"/>
              <a:t>ajor comments heard and responded to was,</a:t>
            </a:r>
          </a:p>
          <a:p>
            <a:pPr lvl="1"/>
            <a:r>
              <a:rPr lang="en-US" dirty="0" smtClean="0"/>
              <a:t>Treat </a:t>
            </a:r>
            <a:r>
              <a:rPr lang="en-US" dirty="0"/>
              <a:t>as new OFDM PHY rather than just re-banding of OFDM</a:t>
            </a:r>
          </a:p>
          <a:p>
            <a:r>
              <a:rPr lang="en-US" dirty="0"/>
              <a:t>Ended </a:t>
            </a:r>
            <a:r>
              <a:rPr lang="en-US" dirty="0" smtClean="0"/>
              <a:t>as [4],</a:t>
            </a:r>
            <a:endParaRPr lang="en-US" dirty="0"/>
          </a:p>
          <a:p>
            <a:pPr lvl="1"/>
            <a:r>
              <a:rPr lang="en-US" dirty="0"/>
              <a:t>Re-banding of 802.11 OFDM and other OFDM submissions are within scope</a:t>
            </a:r>
          </a:p>
          <a:p>
            <a:pPr lvl="2"/>
            <a:r>
              <a:rPr lang="en-US" dirty="0" smtClean="0"/>
              <a:t>Exclude </a:t>
            </a:r>
            <a:r>
              <a:rPr lang="en-US" dirty="0"/>
              <a:t>TV (not just TVWS) bands</a:t>
            </a:r>
          </a:p>
          <a:p>
            <a:pPr lvl="2"/>
            <a:r>
              <a:rPr lang="en-US" dirty="0"/>
              <a:t>Explicitly noted coexistence with .15 radios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44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Group to Task Group timeline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Content Placeholder 3" descr="Sub1GHzTimel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14400" y="1981200"/>
            <a:ext cx="7322344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62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in IEEE 802.11 Sub 1 GHz grows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2</a:t>
            </a:r>
            <a:r>
              <a:rPr lang="en-US" baseline="30000" dirty="0" smtClean="0"/>
              <a:t>nd</a:t>
            </a:r>
            <a:r>
              <a:rPr lang="en-US" dirty="0" smtClean="0"/>
              <a:t> Task Group meeting, attendance was growing. It was clear that some process was needed.</a:t>
            </a:r>
          </a:p>
          <a:p>
            <a:r>
              <a:rPr lang="en-US" dirty="0" smtClean="0"/>
              <a:t>A specification development process document was approved in March of 2011 [5]. The process requires development of guiding documents.</a:t>
            </a:r>
          </a:p>
          <a:p>
            <a:pPr lvl="1"/>
            <a:r>
              <a:rPr lang="en-US" dirty="0" smtClean="0"/>
              <a:t>Usage Model document</a:t>
            </a:r>
          </a:p>
          <a:p>
            <a:pPr lvl="1"/>
            <a:r>
              <a:rPr lang="en-US" dirty="0" smtClean="0"/>
              <a:t>Channel Model document</a:t>
            </a:r>
          </a:p>
          <a:p>
            <a:pPr lvl="1"/>
            <a:r>
              <a:rPr lang="en-US" dirty="0" smtClean="0"/>
              <a:t>Functional Requirements and evaluation methodology document</a:t>
            </a:r>
          </a:p>
          <a:p>
            <a:pPr lvl="1"/>
            <a:r>
              <a:rPr lang="en-US" dirty="0" smtClean="0"/>
              <a:t>Specification Framework</a:t>
            </a:r>
          </a:p>
          <a:p>
            <a:r>
              <a:rPr lang="en-US" dirty="0" smtClean="0"/>
              <a:t>Ad hoc sub groups develop IEEE 802.11ah draft text from Specification framework document.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8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Development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6142038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43000" y="59436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[5] page 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6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Development Process Status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62016"/>
              </p:ext>
            </p:extLst>
          </p:nvPr>
        </p:nvGraphicFramePr>
        <p:xfrm>
          <a:off x="1219200" y="2286000"/>
          <a:ext cx="6437745" cy="1066799"/>
        </p:xfrm>
        <a:graphic>
          <a:graphicData uri="http://schemas.openxmlformats.org/drawingml/2006/table">
            <a:tbl>
              <a:tblPr/>
              <a:tblGrid>
                <a:gridCol w="2125518"/>
                <a:gridCol w="1874982"/>
                <a:gridCol w="878609"/>
                <a:gridCol w="1558636"/>
              </a:tblGrid>
              <a:tr h="1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</a:rPr>
                        <a:t>Guiding Documents</a:t>
                      </a:r>
                      <a:endParaRPr lang="en-US" sz="1600" b="1" dirty="0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</a:rPr>
                        <a:t>Ad Hoc Group Chair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</a:rPr>
                        <a:t>Document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</a:rPr>
                        <a:t>Adopted a revision?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Specification Development Process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Dave Halasz (Aclara)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11/0239r02</a:t>
                      </a:r>
                      <a:endParaRPr lang="en-US" sz="1600" b="1" dirty="0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Yes, R2 in March 2011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Use Cases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Stefan Aust (NEC)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11/0457r00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Yes, R0 in March 2011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Channel Models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Jim Lansford (CSR)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11/0968r01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Yes, R1 in July 2011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Requirements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Minho Cheong (ETRI)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11/0905r03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Yes, R3 in July 2011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Specification Framework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Minyoung Park (Intel)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Times New Roman"/>
                        </a:rPr>
                        <a:t> </a:t>
                      </a:r>
                      <a:endParaRPr lang="en-US" sz="1600" b="1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/>
                        </a:rPr>
                        <a:t> </a:t>
                      </a:r>
                      <a:endParaRPr lang="en-US" sz="1600" b="1" dirty="0">
                        <a:effectLst/>
                        <a:latin typeface="Times New Roman"/>
                      </a:endParaRPr>
                    </a:p>
                  </a:txBody>
                  <a:tcPr marL="62345" marR="62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Dave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52550" y="5029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3657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After initial draft text is adopted then the normal IEEE 802.11 Working Group Balloting process starts.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4648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[5] page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32815"/>
      </p:ext>
    </p:extLst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719</TotalTime>
  <Words>806</Words>
  <Application>Microsoft Office PowerPoint</Application>
  <PresentationFormat>On-screen Show (4:3)</PresentationFormat>
  <Paragraphs>186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place presentation subject title text here]</vt:lpstr>
      <vt:lpstr>Document</vt:lpstr>
      <vt:lpstr>Status of IEEE 802.11ah and relevance to the Smart Grid</vt:lpstr>
      <vt:lpstr>Abstract</vt:lpstr>
      <vt:lpstr>Activity leading up to IEEE 802.11 Sub 1 GHz Study Group</vt:lpstr>
      <vt:lpstr>Initial thoughts</vt:lpstr>
      <vt:lpstr>IEEE 802.11 Sub 1 GHz Study Group Activity</vt:lpstr>
      <vt:lpstr>Study Group to Task Group timeline</vt:lpstr>
      <vt:lpstr>Interest in IEEE 802.11 Sub 1 GHz grows</vt:lpstr>
      <vt:lpstr>Specification Development Process</vt:lpstr>
      <vt:lpstr>Specification Development Process Status</vt:lpstr>
      <vt:lpstr>Use Cases</vt:lpstr>
      <vt:lpstr>Use Cases cont.</vt:lpstr>
      <vt:lpstr>Channel Models</vt:lpstr>
      <vt:lpstr>Forecast on Specification framework</vt:lpstr>
      <vt:lpstr>Forecasted timeline</vt:lpstr>
      <vt:lpstr>Forecasted timeline cont.</vt:lpstr>
      <vt:lpstr>References</vt:lpstr>
      <vt:lpstr>References cont.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Dave Halasz</cp:lastModifiedBy>
  <cp:revision>50</cp:revision>
  <cp:lastPrinted>2010-12-20T20:45:24Z</cp:lastPrinted>
  <dcterms:created xsi:type="dcterms:W3CDTF">2010-12-20T20:39:38Z</dcterms:created>
  <dcterms:modified xsi:type="dcterms:W3CDTF">2011-09-05T18:35:26Z</dcterms:modified>
</cp:coreProperties>
</file>