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18"/>
  </p:notesMasterIdLst>
  <p:handoutMasterIdLst>
    <p:handoutMasterId r:id="rId19"/>
  </p:handoutMasterIdLst>
  <p:sldIdLst>
    <p:sldId id="269" r:id="rId2"/>
    <p:sldId id="321" r:id="rId3"/>
    <p:sldId id="271" r:id="rId4"/>
    <p:sldId id="323" r:id="rId5"/>
    <p:sldId id="324" r:id="rId6"/>
    <p:sldId id="314" r:id="rId7"/>
    <p:sldId id="317" r:id="rId8"/>
    <p:sldId id="308" r:id="rId9"/>
    <p:sldId id="318" r:id="rId10"/>
    <p:sldId id="309" r:id="rId11"/>
    <p:sldId id="319" r:id="rId12"/>
    <p:sldId id="310" r:id="rId13"/>
    <p:sldId id="322" r:id="rId14"/>
    <p:sldId id="325" r:id="rId15"/>
    <p:sldId id="320" r:id="rId16"/>
    <p:sldId id="316" r:id="rId1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09" autoAdjust="0"/>
  </p:normalViewPr>
  <p:slideViewPr>
    <p:cSldViewPr>
      <p:cViewPr varScale="1">
        <p:scale>
          <a:sx n="75" d="100"/>
          <a:sy n="75" d="100"/>
        </p:scale>
        <p:origin x="-1338" y="-84"/>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2820" y="-9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r>
              <a:rPr lang="en-US"/>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r>
              <a:rPr lang="en-US"/>
              <a:t>Month Year</a:t>
            </a:r>
          </a:p>
        </p:txBody>
      </p:sp>
      <p:sp>
        <p:nvSpPr>
          <p:cNvPr id="3076" name="Rectangle 4"/>
          <p:cNvSpPr>
            <a:spLocks noGrp="1" noChangeArrowheads="1"/>
          </p:cNvSpPr>
          <p:nvPr>
            <p:ph type="ftr" sz="quarter" idx="2"/>
          </p:nvPr>
        </p:nvSpPr>
        <p:spPr bwMode="auto">
          <a:xfrm>
            <a:off x="5357602" y="8982075"/>
            <a:ext cx="96064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US" dirty="0" smtClean="0"/>
              <a:t>Tom Siep, CSR</a:t>
            </a:r>
            <a:endParaRPr lang="en-US" dirty="0"/>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E812CD22-D1D0-4E0E-8E5E-EA4FBC5A4F0D}"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3107861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r>
              <a:rPr lang="en-US"/>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r>
              <a:rPr lang="en-US"/>
              <a:t>Month Year</a:t>
            </a:r>
          </a:p>
        </p:txBody>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5357813" y="8985250"/>
            <a:ext cx="96064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r>
              <a:rPr lang="en-US" dirty="0" smtClean="0"/>
              <a:t>Tom Siep, CSR</a:t>
            </a:r>
            <a:endParaRPr lang="en-US" dirty="0"/>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7ECE4A3A-90F7-4D28-BF61-F9F62B39C33F}"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281086955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802.11-yy/xxxxr0</a:t>
            </a:r>
          </a:p>
        </p:txBody>
      </p:sp>
      <p:sp>
        <p:nvSpPr>
          <p:cNvPr id="5" name="Rectangle 3"/>
          <p:cNvSpPr>
            <a:spLocks noGrp="1" noChangeArrowheads="1"/>
          </p:cNvSpPr>
          <p:nvPr>
            <p:ph type="dt" idx="1"/>
          </p:nvPr>
        </p:nvSpPr>
        <p:spPr>
          <a:ln/>
        </p:spPr>
        <p:txBody>
          <a:bodyPr/>
          <a:lstStyle/>
          <a:p>
            <a:r>
              <a:rPr lang="en-US"/>
              <a:t>Month Year</a:t>
            </a:r>
          </a:p>
        </p:txBody>
      </p:sp>
      <p:sp>
        <p:nvSpPr>
          <p:cNvPr id="6" name="Rectangle 6"/>
          <p:cNvSpPr>
            <a:spLocks noGrp="1" noChangeArrowheads="1"/>
          </p:cNvSpPr>
          <p:nvPr>
            <p:ph type="ftr" sz="quarter" idx="4"/>
          </p:nvPr>
        </p:nvSpPr>
        <p:spPr>
          <a:ln/>
        </p:spPr>
        <p:txBody>
          <a:bodyPr/>
          <a:lstStyle/>
          <a:p>
            <a:pPr lvl="4"/>
            <a:r>
              <a:rPr lang="en-US"/>
              <a:t>John Doe, Some Company</a:t>
            </a:r>
          </a:p>
        </p:txBody>
      </p:sp>
      <p:sp>
        <p:nvSpPr>
          <p:cNvPr id="7" name="Rectangle 7"/>
          <p:cNvSpPr>
            <a:spLocks noGrp="1" noChangeArrowheads="1"/>
          </p:cNvSpPr>
          <p:nvPr>
            <p:ph type="sldNum" sz="quarter" idx="5"/>
          </p:nvPr>
        </p:nvSpPr>
        <p:spPr>
          <a:ln/>
        </p:spPr>
        <p:txBody>
          <a:bodyPr/>
          <a:lstStyle/>
          <a:p>
            <a:r>
              <a:rPr lang="en-US"/>
              <a:t>Page </a:t>
            </a:r>
            <a:fld id="{C38BAF7E-6774-432C-920D-A2EBC6A4C419}"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prstGeom prst="rect">
            <a:avLst/>
          </a:prstGeo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sz="quarter" idx="12"/>
          </p:nvPr>
        </p:nvSpPr>
        <p:spPr/>
        <p:txBody>
          <a:bodyPr/>
          <a:lstStyle/>
          <a:p>
            <a:r>
              <a:rPr lang="en-US" smtClean="0"/>
              <a:t>Tom Siep, CSR</a:t>
            </a:r>
            <a:endParaRPr lang="en-US" dirty="0"/>
          </a:p>
        </p:txBody>
      </p:sp>
      <p:sp>
        <p:nvSpPr>
          <p:cNvPr id="7" name="Slide Number Placeholder 6"/>
          <p:cNvSpPr>
            <a:spLocks noGrp="1"/>
          </p:cNvSpPr>
          <p:nvPr>
            <p:ph type="sldNum" sz="quarter" idx="13"/>
          </p:nvPr>
        </p:nvSpPr>
        <p:spPr/>
        <p:txBody>
          <a:bodyPr/>
          <a:lstStyle/>
          <a:p>
            <a:r>
              <a:rPr lang="en-US" smtClean="0"/>
              <a:t>Page </a:t>
            </a:r>
            <a:fld id="{7ECE4A3A-90F7-4D28-BF61-F9F62B39C33F}" type="slidenum">
              <a:rPr lang="en-US" smtClean="0"/>
              <a:pPr/>
              <a:t>2</a:t>
            </a:fld>
            <a:endParaRPr lang="en-US"/>
          </a:p>
        </p:txBody>
      </p:sp>
    </p:spTree>
    <p:extLst>
      <p:ext uri="{BB962C8B-B14F-4D97-AF65-F5344CB8AC3E}">
        <p14:creationId xmlns:p14="http://schemas.microsoft.com/office/powerpoint/2010/main" val="43869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sz="quarter" idx="12"/>
          </p:nvPr>
        </p:nvSpPr>
        <p:spPr/>
        <p:txBody>
          <a:bodyPr/>
          <a:lstStyle/>
          <a:p>
            <a:r>
              <a:rPr lang="en-US" smtClean="0"/>
              <a:t>Tom Siep, CSR</a:t>
            </a:r>
            <a:endParaRPr lang="en-US" dirty="0"/>
          </a:p>
        </p:txBody>
      </p:sp>
      <p:sp>
        <p:nvSpPr>
          <p:cNvPr id="7" name="Slide Number Placeholder 6"/>
          <p:cNvSpPr>
            <a:spLocks noGrp="1"/>
          </p:cNvSpPr>
          <p:nvPr>
            <p:ph type="sldNum" sz="quarter" idx="13"/>
          </p:nvPr>
        </p:nvSpPr>
        <p:spPr/>
        <p:txBody>
          <a:bodyPr/>
          <a:lstStyle/>
          <a:p>
            <a:r>
              <a:rPr lang="en-US" smtClean="0"/>
              <a:t>Page </a:t>
            </a:r>
            <a:fld id="{7ECE4A3A-90F7-4D28-BF61-F9F62B39C33F}" type="slidenum">
              <a:rPr lang="en-US" smtClean="0"/>
              <a:pPr/>
              <a:t>5</a:t>
            </a:fld>
            <a:endParaRPr lang="en-US"/>
          </a:p>
        </p:txBody>
      </p:sp>
    </p:spTree>
    <p:extLst>
      <p:ext uri="{BB962C8B-B14F-4D97-AF65-F5344CB8AC3E}">
        <p14:creationId xmlns:p14="http://schemas.microsoft.com/office/powerpoint/2010/main" val="118987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sz="quarter" idx="12"/>
          </p:nvPr>
        </p:nvSpPr>
        <p:spPr/>
        <p:txBody>
          <a:bodyPr/>
          <a:lstStyle/>
          <a:p>
            <a:r>
              <a:rPr lang="en-US" smtClean="0"/>
              <a:t>Tom Siep, CSR</a:t>
            </a:r>
            <a:endParaRPr lang="en-US" dirty="0"/>
          </a:p>
        </p:txBody>
      </p:sp>
      <p:sp>
        <p:nvSpPr>
          <p:cNvPr id="7" name="Slide Number Placeholder 6"/>
          <p:cNvSpPr>
            <a:spLocks noGrp="1"/>
          </p:cNvSpPr>
          <p:nvPr>
            <p:ph type="sldNum" sz="quarter" idx="13"/>
          </p:nvPr>
        </p:nvSpPr>
        <p:spPr/>
        <p:txBody>
          <a:bodyPr/>
          <a:lstStyle/>
          <a:p>
            <a:r>
              <a:rPr lang="en-US" smtClean="0"/>
              <a:t>Page </a:t>
            </a:r>
            <a:fld id="{7ECE4A3A-90F7-4D28-BF61-F9F62B39C33F}" type="slidenum">
              <a:rPr lang="en-US" smtClean="0"/>
              <a:pPr/>
              <a:t>6</a:t>
            </a:fld>
            <a:endParaRPr lang="en-US"/>
          </a:p>
        </p:txBody>
      </p:sp>
    </p:spTree>
    <p:extLst>
      <p:ext uri="{BB962C8B-B14F-4D97-AF65-F5344CB8AC3E}">
        <p14:creationId xmlns:p14="http://schemas.microsoft.com/office/powerpoint/2010/main" val="118987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indent="0" algn="l" defTabSz="93345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In an interactive session (for instance, Skype video) does not always survive when switching from 3G to WLAN because getting WLAN interface operational takes too long.   FILS will allow parallelization of other configurations, such as IP address resolution.   Use case is to switch off one interface then switch on the other so as to have only one radio on at a time.  Pre-association has started, but no association or IP configuration done as yet.</a:t>
            </a:r>
          </a:p>
          <a:p>
            <a:endParaRPr lang="en-US" dirty="0"/>
          </a:p>
        </p:txBody>
      </p:sp>
      <p:sp>
        <p:nvSpPr>
          <p:cNvPr id="4" name="Header Placeholder 3"/>
          <p:cNvSpPr>
            <a:spLocks noGrp="1"/>
          </p:cNvSpPr>
          <p:nvPr>
            <p:ph type="hdr" sz="quarte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sz="quarter" idx="12"/>
          </p:nvPr>
        </p:nvSpPr>
        <p:spPr/>
        <p:txBody>
          <a:bodyPr/>
          <a:lstStyle/>
          <a:p>
            <a:r>
              <a:rPr lang="en-US" smtClean="0"/>
              <a:t>Tom Siep, CSR</a:t>
            </a:r>
            <a:endParaRPr lang="en-US" dirty="0"/>
          </a:p>
        </p:txBody>
      </p:sp>
      <p:sp>
        <p:nvSpPr>
          <p:cNvPr id="7" name="Slide Number Placeholder 6"/>
          <p:cNvSpPr>
            <a:spLocks noGrp="1"/>
          </p:cNvSpPr>
          <p:nvPr>
            <p:ph type="sldNum" sz="quarter" idx="13"/>
          </p:nvPr>
        </p:nvSpPr>
        <p:spPr/>
        <p:txBody>
          <a:bodyPr/>
          <a:lstStyle/>
          <a:p>
            <a:r>
              <a:rPr lang="en-US" smtClean="0"/>
              <a:t>Page </a:t>
            </a:r>
            <a:fld id="{7ECE4A3A-90F7-4D28-BF61-F9F62B39C33F}" type="slidenum">
              <a:rPr lang="en-US" smtClean="0"/>
              <a:pPr/>
              <a:t>14</a:t>
            </a:fld>
            <a:endParaRPr lang="en-US"/>
          </a:p>
        </p:txBody>
      </p:sp>
    </p:spTree>
    <p:extLst>
      <p:ext uri="{BB962C8B-B14F-4D97-AF65-F5344CB8AC3E}">
        <p14:creationId xmlns:p14="http://schemas.microsoft.com/office/powerpoint/2010/main" val="296487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800" dirty="0" smtClean="0"/>
              <a:t>Pedestrian</a:t>
            </a:r>
          </a:p>
          <a:p>
            <a:pPr lvl="1"/>
            <a:r>
              <a:rPr lang="en-US" sz="1600" dirty="0" smtClean="0"/>
              <a:t>Electronic Payment</a:t>
            </a:r>
          </a:p>
          <a:p>
            <a:pPr lvl="1"/>
            <a:r>
              <a:rPr lang="en-US" sz="1600" dirty="0" smtClean="0"/>
              <a:t>Traveller Information</a:t>
            </a:r>
          </a:p>
          <a:p>
            <a:pPr lvl="1"/>
            <a:r>
              <a:rPr lang="en-US" sz="1600" dirty="0" smtClean="0"/>
              <a:t>Internet Access</a:t>
            </a:r>
          </a:p>
          <a:p>
            <a:pPr lvl="1"/>
            <a:r>
              <a:rPr lang="en-US" sz="1600" dirty="0" smtClean="0"/>
              <a:t>Mobile Accessible Pedestrian Signal System</a:t>
            </a:r>
          </a:p>
          <a:p>
            <a:r>
              <a:rPr lang="en-US" sz="1800" dirty="0" smtClean="0"/>
              <a:t>Vehicle</a:t>
            </a:r>
          </a:p>
          <a:p>
            <a:pPr lvl="1"/>
            <a:r>
              <a:rPr lang="en-US" sz="1600" dirty="0" smtClean="0"/>
              <a:t>Electronic Payment</a:t>
            </a:r>
          </a:p>
          <a:p>
            <a:pPr lvl="1"/>
            <a:r>
              <a:rPr lang="en-US" sz="1600" dirty="0" smtClean="0"/>
              <a:t>Traveller Information</a:t>
            </a:r>
          </a:p>
          <a:p>
            <a:pPr lvl="1"/>
            <a:r>
              <a:rPr lang="en-US" sz="1600" dirty="0" smtClean="0"/>
              <a:t>Internet Access</a:t>
            </a:r>
          </a:p>
          <a:p>
            <a:pPr lvl="1"/>
            <a:r>
              <a:rPr lang="en-US" sz="1600" dirty="0" smtClean="0"/>
              <a:t>Emergency Services</a:t>
            </a:r>
          </a:p>
          <a:p>
            <a:pPr lvl="1"/>
            <a:r>
              <a:rPr lang="en-US" sz="1600" dirty="0" smtClean="0"/>
              <a:t>Inspections</a:t>
            </a:r>
          </a:p>
          <a:p>
            <a:pPr lvl="1"/>
            <a:r>
              <a:rPr lang="en-US" sz="1600" dirty="0" smtClean="0"/>
              <a:t>Resource Management</a:t>
            </a:r>
          </a:p>
          <a:p>
            <a:r>
              <a:rPr lang="en-US" sz="1800" dirty="0" smtClean="0"/>
              <a:t>Transit</a:t>
            </a:r>
          </a:p>
          <a:p>
            <a:pPr lvl="1"/>
            <a:r>
              <a:rPr lang="en-US" sz="1600" dirty="0" smtClean="0"/>
              <a:t>Station arrival</a:t>
            </a:r>
          </a:p>
          <a:p>
            <a:pPr lvl="1"/>
            <a:r>
              <a:rPr lang="en-US" sz="1600" dirty="0" smtClean="0"/>
              <a:t>Passenger In-transit access</a:t>
            </a:r>
          </a:p>
          <a:p>
            <a:pPr lvl="1"/>
            <a:r>
              <a:rPr lang="en-US" sz="1600" dirty="0" smtClean="0"/>
              <a:t>Station Lobby</a:t>
            </a:r>
          </a:p>
          <a:p>
            <a:pPr lvl="1"/>
            <a:r>
              <a:rPr lang="en-US" sz="1600" dirty="0" smtClean="0"/>
              <a:t>Connection Protection</a:t>
            </a:r>
          </a:p>
          <a:p>
            <a:pPr lvl="1"/>
            <a:r>
              <a:rPr lang="en-US" sz="1600" dirty="0" smtClean="0"/>
              <a:t>Dynamic Transit Operations</a:t>
            </a:r>
          </a:p>
          <a:p>
            <a:endParaRPr lang="en-US" dirty="0"/>
          </a:p>
        </p:txBody>
      </p:sp>
      <p:sp>
        <p:nvSpPr>
          <p:cNvPr id="4" name="Header Placeholder 3"/>
          <p:cNvSpPr>
            <a:spLocks noGrp="1"/>
          </p:cNvSpPr>
          <p:nvPr>
            <p:ph type="hdr" sz="quarte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sz="quarter" idx="12"/>
          </p:nvPr>
        </p:nvSpPr>
        <p:spPr/>
        <p:txBody>
          <a:bodyPr/>
          <a:lstStyle/>
          <a:p>
            <a:r>
              <a:rPr lang="en-US" smtClean="0"/>
              <a:t>Tom Siep, CSR</a:t>
            </a:r>
            <a:endParaRPr lang="en-US" dirty="0"/>
          </a:p>
        </p:txBody>
      </p:sp>
      <p:sp>
        <p:nvSpPr>
          <p:cNvPr id="7" name="Slide Number Placeholder 6"/>
          <p:cNvSpPr>
            <a:spLocks noGrp="1"/>
          </p:cNvSpPr>
          <p:nvPr>
            <p:ph type="sldNum" sz="quarter" idx="13"/>
          </p:nvPr>
        </p:nvSpPr>
        <p:spPr/>
        <p:txBody>
          <a:bodyPr/>
          <a:lstStyle/>
          <a:p>
            <a:r>
              <a:rPr lang="en-US" smtClean="0"/>
              <a:t>Page </a:t>
            </a:r>
            <a:fld id="{7ECE4A3A-90F7-4D28-BF61-F9F62B39C33F}" type="slidenum">
              <a:rPr lang="en-US" smtClean="0"/>
              <a:pPr/>
              <a:t>15</a:t>
            </a:fld>
            <a:endParaRPr lang="en-US"/>
          </a:p>
        </p:txBody>
      </p:sp>
    </p:spTree>
    <p:extLst>
      <p:ext uri="{BB962C8B-B14F-4D97-AF65-F5344CB8AC3E}">
        <p14:creationId xmlns:p14="http://schemas.microsoft.com/office/powerpoint/2010/main" val="152054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September 2011</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Tom Siep, CSR</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D8F13878-4B6A-4AEA-AD65-184DB0FDADCA}"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September 2011</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Tom Siep, CSR</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79E52686-EC73-4893-9F8E-BB5FCD242321}" type="slidenum">
              <a:rPr lang="en-US"/>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September 2011</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Tom Siep, CSR</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65896C03-A137-4291-AF17-C8887F2177EC}"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September 2011</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Tom Siep, CSR</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9B9B1211-0C6B-4A89-9A56-BDD25937852F}"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September 2011</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Tom Siep, CSR</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B0159DF0-8947-446D-9335-D7C27B6BBBB9}"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September 2011</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Tom Siep, CSR</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E3C9C6F8-1B70-4D9A-AF1A-AE3536E814F0}"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September 2011</a:t>
            </a:r>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Tom Siep, CSR</a:t>
            </a:r>
            <a:endParaRPr lang="en-US" dirty="0"/>
          </a:p>
        </p:txBody>
      </p:sp>
      <p:sp>
        <p:nvSpPr>
          <p:cNvPr id="9" name="Slide Number Placeholder 8"/>
          <p:cNvSpPr>
            <a:spLocks noGrp="1"/>
          </p:cNvSpPr>
          <p:nvPr>
            <p:ph type="sldNum" sz="quarter" idx="12"/>
          </p:nvPr>
        </p:nvSpPr>
        <p:spPr/>
        <p:txBody>
          <a:bodyPr/>
          <a:lstStyle>
            <a:lvl1pPr>
              <a:defRPr/>
            </a:lvl1pPr>
          </a:lstStyle>
          <a:p>
            <a:r>
              <a:rPr lang="en-US"/>
              <a:t>Slide </a:t>
            </a:r>
            <a:fld id="{9F8C0F2D-4E25-40D0-9846-A03D41575BB9}"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Month Year</a:t>
            </a:r>
          </a:p>
        </p:txBody>
      </p:sp>
      <p:sp>
        <p:nvSpPr>
          <p:cNvPr id="4" name="Footer Placeholder 3"/>
          <p:cNvSpPr>
            <a:spLocks noGrp="1"/>
          </p:cNvSpPr>
          <p:nvPr>
            <p:ph type="ftr" sz="quarter" idx="11"/>
          </p:nvPr>
        </p:nvSpPr>
        <p:spPr/>
        <p:txBody>
          <a:bodyPr/>
          <a:lstStyle>
            <a:lvl1pPr>
              <a:defRPr/>
            </a:lvl1pPr>
          </a:lstStyle>
          <a:p>
            <a:r>
              <a:rPr lang="en-US" dirty="0" smtClean="0"/>
              <a:t>Tom Siep, CSR</a:t>
            </a:r>
            <a:endParaRPr lang="en-US" dirty="0"/>
          </a:p>
        </p:txBody>
      </p:sp>
      <p:sp>
        <p:nvSpPr>
          <p:cNvPr id="5" name="Slide Number Placeholder 4"/>
          <p:cNvSpPr>
            <a:spLocks noGrp="1"/>
          </p:cNvSpPr>
          <p:nvPr>
            <p:ph type="sldNum" sz="quarter" idx="12"/>
          </p:nvPr>
        </p:nvSpPr>
        <p:spPr/>
        <p:txBody>
          <a:bodyPr/>
          <a:lstStyle>
            <a:lvl1pPr>
              <a:defRPr/>
            </a:lvl1pPr>
          </a:lstStyle>
          <a:p>
            <a:r>
              <a:rPr lang="en-US"/>
              <a:t>Slide </a:t>
            </a:r>
            <a:fld id="{311DA05D-341C-46E0-90A3-FFD1F371A03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Month Year</a:t>
            </a:r>
          </a:p>
        </p:txBody>
      </p:sp>
      <p:sp>
        <p:nvSpPr>
          <p:cNvPr id="3" name="Footer Placeholder 2"/>
          <p:cNvSpPr>
            <a:spLocks noGrp="1"/>
          </p:cNvSpPr>
          <p:nvPr>
            <p:ph type="ftr" sz="quarter" idx="11"/>
          </p:nvPr>
        </p:nvSpPr>
        <p:spPr/>
        <p:txBody>
          <a:bodyPr/>
          <a:lstStyle>
            <a:lvl1pPr>
              <a:defRPr/>
            </a:lvl1pPr>
          </a:lstStyle>
          <a:p>
            <a:r>
              <a:rPr lang="en-US" dirty="0" smtClean="0"/>
              <a:t>Tom Siep, CSR</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2BB73A75-FA80-4B23-B2E4-E3AC80B4020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September 2011</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Tom Siep, CSR</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66A2DD82-EBD9-4D4D-BB0F-8909F65E8F79}"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September 2011</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Tom Siep, CSR</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ED683D23-DB53-4879-9A38-AAA1EFF49E4E}"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2601"/>
            <a:ext cx="156683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r>
              <a:rPr lang="en-US" dirty="0" smtClean="0"/>
              <a:t>September 2011</a:t>
            </a:r>
            <a:endParaRPr lang="en-US" dirty="0"/>
          </a:p>
        </p:txBody>
      </p:sp>
      <p:sp>
        <p:nvSpPr>
          <p:cNvPr id="1029" name="Rectangle 5"/>
          <p:cNvSpPr>
            <a:spLocks noGrp="1" noChangeArrowheads="1"/>
          </p:cNvSpPr>
          <p:nvPr>
            <p:ph type="ftr" sz="quarter" idx="3"/>
          </p:nvPr>
        </p:nvSpPr>
        <p:spPr bwMode="auto">
          <a:xfrm>
            <a:off x="7583277" y="6475413"/>
            <a:ext cx="96064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r>
              <a:rPr lang="en-US" dirty="0" smtClean="0"/>
              <a:t>Tom Siep, CSR</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0B867F16-F01A-48B0-8E5B-6BD492F5A0AC}" type="slidenum">
              <a:rPr lang="en-US"/>
              <a:pPr/>
              <a:t>‹#›</a:t>
            </a:fld>
            <a:endParaRPr lang="en-US"/>
          </a:p>
        </p:txBody>
      </p:sp>
      <p:sp>
        <p:nvSpPr>
          <p:cNvPr id="1031" name="Rectangle 7"/>
          <p:cNvSpPr>
            <a:spLocks noChangeArrowheads="1"/>
          </p:cNvSpPr>
          <p:nvPr/>
        </p:nvSpPr>
        <p:spPr bwMode="auto">
          <a:xfrm>
            <a:off x="5188005" y="332601"/>
            <a:ext cx="3257495" cy="276999"/>
          </a:xfrm>
          <a:prstGeom prst="rect">
            <a:avLst/>
          </a:prstGeom>
          <a:noFill/>
          <a:ln w="9525">
            <a:noFill/>
            <a:miter lim="800000"/>
            <a:headEnd/>
            <a:tailEnd/>
          </a:ln>
          <a:effectLst/>
        </p:spPr>
        <p:txBody>
          <a:bodyPr wrap="none" lIns="0" tIns="0" rIns="0" bIns="0" anchor="b">
            <a:spAutoFit/>
          </a:bodyPr>
          <a:lstStyle/>
          <a:p>
            <a:pPr marL="457200" lvl="4" algn="r"/>
            <a:r>
              <a:rPr lang="en-US" sz="1800" b="1" dirty="0"/>
              <a:t>doc.: IEEE </a:t>
            </a:r>
            <a:r>
              <a:rPr lang="en-US" sz="1800" b="1" dirty="0" smtClean="0"/>
              <a:t>802.11-11/1154r3</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200" b="1">
          <a:solidFill>
            <a:schemeClr val="tx2"/>
          </a:solidFill>
          <a:latin typeface="Arial Narrow" pitchFamily="34" charset="0"/>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entor.ieee.org/802.11/dcn/11/11-11-0238-19-00ai-use-case-reference-list-for-tgai.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a:t>September 2011</a:t>
            </a:r>
          </a:p>
        </p:txBody>
      </p:sp>
      <p:sp>
        <p:nvSpPr>
          <p:cNvPr id="7" name="Footer Placeholder 4"/>
          <p:cNvSpPr>
            <a:spLocks noGrp="1"/>
          </p:cNvSpPr>
          <p:nvPr>
            <p:ph type="ftr" sz="quarter" idx="11"/>
          </p:nvPr>
        </p:nvSpPr>
        <p:spPr/>
        <p:txBody>
          <a:bodyPr/>
          <a:lstStyle/>
          <a:p>
            <a:r>
              <a:rPr lang="en-US" dirty="0" smtClean="0"/>
              <a:t>Tom Siep, CSR</a:t>
            </a:r>
            <a:endParaRPr lang="en-US" dirty="0"/>
          </a:p>
        </p:txBody>
      </p:sp>
      <p:sp>
        <p:nvSpPr>
          <p:cNvPr id="8" name="Slide Number Placeholder 5"/>
          <p:cNvSpPr>
            <a:spLocks noGrp="1"/>
          </p:cNvSpPr>
          <p:nvPr>
            <p:ph type="sldNum" sz="quarter" idx="12"/>
          </p:nvPr>
        </p:nvSpPr>
        <p:spPr/>
        <p:txBody>
          <a:bodyPr/>
          <a:lstStyle/>
          <a:p>
            <a:r>
              <a:rPr lang="en-US" smtClean="0"/>
              <a:t>Slide </a:t>
            </a:r>
            <a:fld id="{7985D937-FC96-4B71-804F-789844E27551}" type="slidenum">
              <a:rPr lang="en-US" smtClean="0"/>
              <a:pPr/>
              <a:t>1</a:t>
            </a:fld>
            <a:endParaRPr lang="en-US"/>
          </a:p>
        </p:txBody>
      </p:sp>
      <p:sp>
        <p:nvSpPr>
          <p:cNvPr id="30722" name="Rectangle 2"/>
          <p:cNvSpPr>
            <a:spLocks noGrp="1" noChangeArrowheads="1"/>
          </p:cNvSpPr>
          <p:nvPr>
            <p:ph type="title"/>
          </p:nvPr>
        </p:nvSpPr>
        <p:spPr>
          <a:noFill/>
          <a:ln/>
        </p:spPr>
        <p:txBody>
          <a:bodyPr/>
          <a:lstStyle/>
          <a:p>
            <a:r>
              <a:rPr lang="en-US" dirty="0" smtClean="0"/>
              <a:t>Use Cases For FILS</a:t>
            </a:r>
            <a:endParaRPr lang="en-US" dirty="0"/>
          </a:p>
        </p:txBody>
      </p:sp>
      <p:sp>
        <p:nvSpPr>
          <p:cNvPr id="30726" name="Rectangle 6"/>
          <p:cNvSpPr>
            <a:spLocks noGrp="1" noChangeArrowheads="1"/>
          </p:cNvSpPr>
          <p:nvPr>
            <p:ph type="body" idx="1"/>
          </p:nvPr>
        </p:nvSpPr>
        <p:spPr>
          <a:xfrm>
            <a:off x="685800" y="1524000"/>
            <a:ext cx="7772400" cy="381000"/>
          </a:xfrm>
          <a:noFill/>
          <a:ln/>
        </p:spPr>
        <p:txBody>
          <a:bodyPr/>
          <a:lstStyle/>
          <a:p>
            <a:pPr algn="ctr">
              <a:buFontTx/>
              <a:buNone/>
            </a:pPr>
            <a:r>
              <a:rPr lang="en-US" sz="2000" dirty="0" smtClean="0"/>
              <a:t>Date:</a:t>
            </a:r>
            <a:r>
              <a:rPr lang="en-US" sz="2000" b="0" dirty="0" smtClean="0"/>
              <a:t> </a:t>
            </a:r>
            <a:r>
              <a:rPr lang="en-US" sz="2000" b="0" dirty="0" smtClean="0"/>
              <a:t>2011-09-19</a:t>
            </a:r>
            <a:endParaRPr lang="en-US" sz="2000" b="0" dirty="0"/>
          </a:p>
        </p:txBody>
      </p:sp>
      <p:graphicFrame>
        <p:nvGraphicFramePr>
          <p:cNvPr id="30731" name="Object 11"/>
          <p:cNvGraphicFramePr>
            <a:graphicFrameLocks noChangeAspect="1"/>
          </p:cNvGraphicFramePr>
          <p:nvPr/>
        </p:nvGraphicFramePr>
        <p:xfrm>
          <a:off x="511175" y="2279650"/>
          <a:ext cx="8121650" cy="2708275"/>
        </p:xfrm>
        <a:graphic>
          <a:graphicData uri="http://schemas.openxmlformats.org/presentationml/2006/ole">
            <mc:AlternateContent xmlns:mc="http://schemas.openxmlformats.org/markup-compatibility/2006">
              <mc:Choice xmlns:v="urn:schemas-microsoft-com:vml" Requires="v">
                <p:oleObj spid="_x0000_s30761" name="Document" r:id="rId4" imgW="8233006" imgH="2752445" progId="Word.Document.8">
                  <p:embed/>
                </p:oleObj>
              </mc:Choice>
              <mc:Fallback>
                <p:oleObj name="Document" r:id="rId4" imgW="8233006" imgH="2752445"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75" y="2279650"/>
                        <a:ext cx="8121650" cy="270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2" name="Rectangle 12"/>
          <p:cNvSpPr>
            <a:spLocks noChangeArrowheads="1"/>
          </p:cNvSpPr>
          <p:nvPr/>
        </p:nvSpPr>
        <p:spPr bwMode="auto">
          <a:xfrm>
            <a:off x="533400" y="1939925"/>
            <a:ext cx="1447800" cy="3810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Drive-by Use Case</a:t>
            </a:r>
            <a:endParaRPr lang="en-US" dirty="0"/>
          </a:p>
        </p:txBody>
      </p:sp>
      <p:sp>
        <p:nvSpPr>
          <p:cNvPr id="3" name="Content Placeholder 2"/>
          <p:cNvSpPr>
            <a:spLocks noGrp="1"/>
          </p:cNvSpPr>
          <p:nvPr>
            <p:ph idx="1"/>
          </p:nvPr>
        </p:nvSpPr>
        <p:spPr>
          <a:xfrm>
            <a:off x="685800" y="1676400"/>
            <a:ext cx="7772400" cy="4419600"/>
          </a:xfrm>
        </p:spPr>
        <p:txBody>
          <a:bodyPr/>
          <a:lstStyle/>
          <a:p>
            <a:r>
              <a:rPr lang="en-US" dirty="0" smtClean="0"/>
              <a:t>Large number of vehicles </a:t>
            </a:r>
          </a:p>
          <a:p>
            <a:pPr lvl="1"/>
            <a:r>
              <a:rPr lang="en-US" dirty="0" smtClean="0"/>
              <a:t>uploading/downloading a large amount of information</a:t>
            </a:r>
          </a:p>
          <a:p>
            <a:pPr lvl="1"/>
            <a:r>
              <a:rPr lang="en-US" dirty="0" smtClean="0"/>
              <a:t>only in range for a short time.</a:t>
            </a:r>
          </a:p>
          <a:p>
            <a:endParaRPr lang="en-US" dirty="0" smtClean="0"/>
          </a:p>
          <a:p>
            <a:r>
              <a:rPr lang="en-US" dirty="0" smtClean="0"/>
              <a:t>Includes text, graphics, video</a:t>
            </a:r>
          </a:p>
          <a:p>
            <a:pPr lvl="1"/>
            <a:r>
              <a:rPr lang="en-US" dirty="0" smtClean="0"/>
              <a:t>Link-Attempt Rate	&lt;10</a:t>
            </a:r>
          </a:p>
          <a:p>
            <a:pPr lvl="1"/>
            <a:r>
              <a:rPr lang="en-US" dirty="0" smtClean="0"/>
              <a:t>Media Load	10 to 50%</a:t>
            </a:r>
          </a:p>
          <a:p>
            <a:pPr lvl="1"/>
            <a:r>
              <a:rPr lang="en-US" dirty="0" smtClean="0"/>
              <a:t>Coverage Interval	&lt;1 second</a:t>
            </a:r>
          </a:p>
          <a:p>
            <a:pPr lvl="1"/>
            <a:r>
              <a:rPr lang="en-US" dirty="0" smtClean="0"/>
              <a:t>Link Setup Time	&lt;100 </a:t>
            </a:r>
            <a:r>
              <a:rPr lang="en-US" dirty="0" err="1" smtClean="0"/>
              <a:t>ms</a:t>
            </a:r>
            <a:endParaRPr lang="en-US" dirty="0" smtClean="0"/>
          </a:p>
          <a:p>
            <a:pPr lvl="1"/>
            <a:endParaRPr lang="en-US" dirty="0" smtClean="0"/>
          </a:p>
          <a:p>
            <a:r>
              <a:rPr lang="en-US" dirty="0" smtClean="0"/>
              <a:t>FILS is required to make the use case viable for 802.11</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10</a:t>
            </a:fld>
            <a:endParaRPr lang="en-US"/>
          </a:p>
        </p:txBody>
      </p:sp>
    </p:spTree>
    <p:extLst>
      <p:ext uri="{BB962C8B-B14F-4D97-AF65-F5344CB8AC3E}">
        <p14:creationId xmlns:p14="http://schemas.microsoft.com/office/powerpoint/2010/main" val="1390854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Coordination</a:t>
            </a:r>
            <a:endParaRPr lang="en-US" dirty="0"/>
          </a:p>
        </p:txBody>
      </p:sp>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11</a:t>
            </a:fld>
            <a:endParaRPr lang="en-US"/>
          </a:p>
        </p:txBody>
      </p:sp>
      <p:pic>
        <p:nvPicPr>
          <p:cNvPr id="34818" name="Picture 2" descr="C:\Documents and Settings\ts03\My Documents\_CSR\IEEE\11ai\RE%3a_IEE_Tutorail_Photo_Possibilities\iStock_000001964601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467476" cy="4305300"/>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C:\Documents and Settings\ts03\My Documents\_CSR\IEEE\11ai\RE%3a_IEE_Tutorail_Photo_Possibilities\emergency coll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1"/>
            <a:ext cx="7834312" cy="550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24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smtClean="0"/>
              <a:t>Emergency Coordination Use Case</a:t>
            </a:r>
            <a:endParaRPr lang="en-US" dirty="0"/>
          </a:p>
        </p:txBody>
      </p:sp>
      <p:sp>
        <p:nvSpPr>
          <p:cNvPr id="3" name="Content Placeholder 2"/>
          <p:cNvSpPr>
            <a:spLocks noGrp="1"/>
          </p:cNvSpPr>
          <p:nvPr>
            <p:ph idx="1"/>
          </p:nvPr>
        </p:nvSpPr>
        <p:spPr/>
        <p:txBody>
          <a:bodyPr/>
          <a:lstStyle/>
          <a:p>
            <a:r>
              <a:rPr lang="en-US" dirty="0" smtClean="0"/>
              <a:t>Establish a temporary infrastructure at an emergency</a:t>
            </a:r>
          </a:p>
          <a:p>
            <a:endParaRPr lang="en-US" dirty="0" smtClean="0"/>
          </a:p>
          <a:p>
            <a:r>
              <a:rPr lang="en-US" dirty="0" smtClean="0"/>
              <a:t>Includes: voice, text, graphics, video </a:t>
            </a:r>
          </a:p>
          <a:p>
            <a:pPr lvl="1"/>
            <a:r>
              <a:rPr lang="en-US" dirty="0" smtClean="0"/>
              <a:t>Link-Attempt Rate	10</a:t>
            </a:r>
          </a:p>
          <a:p>
            <a:pPr lvl="1"/>
            <a:r>
              <a:rPr lang="en-US" dirty="0" smtClean="0"/>
              <a:t>Media Load	10 - 50%</a:t>
            </a:r>
          </a:p>
          <a:p>
            <a:pPr lvl="1"/>
            <a:r>
              <a:rPr lang="en-US" dirty="0" smtClean="0"/>
              <a:t>Coverage Interval	&gt;10 sec</a:t>
            </a:r>
          </a:p>
          <a:p>
            <a:pPr lvl="1"/>
            <a:r>
              <a:rPr lang="en-US" dirty="0" smtClean="0"/>
              <a:t>Link Setup Time	&gt;2 seconds</a:t>
            </a:r>
          </a:p>
          <a:p>
            <a:pPr lvl="1"/>
            <a:endParaRPr lang="en-US" dirty="0" smtClean="0"/>
          </a:p>
          <a:p>
            <a:r>
              <a:rPr lang="en-US" dirty="0" smtClean="0"/>
              <a:t>Once FILS resides in the STA/AP, it will promote usage</a:t>
            </a:r>
            <a:endParaRPr lang="en-US" dirty="0"/>
          </a:p>
        </p:txBody>
      </p:sp>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12</a:t>
            </a:fld>
            <a:endParaRPr lang="en-US"/>
          </a:p>
        </p:txBody>
      </p:sp>
    </p:spTree>
    <p:extLst>
      <p:ext uri="{BB962C8B-B14F-4D97-AF65-F5344CB8AC3E}">
        <p14:creationId xmlns:p14="http://schemas.microsoft.com/office/powerpoint/2010/main" val="2701298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Handover from </a:t>
            </a:r>
            <a:r>
              <a:rPr lang="en-US" dirty="0" err="1" smtClean="0"/>
              <a:t>Mobbile</a:t>
            </a:r>
            <a:r>
              <a:rPr lang="en-US" dirty="0" smtClean="0"/>
              <a:t> to </a:t>
            </a:r>
            <a:r>
              <a:rPr lang="en-US" dirty="0" smtClean="0"/>
              <a:t>Wi-Fi</a:t>
            </a:r>
            <a:endParaRPr lang="en-US" dirty="0"/>
          </a:p>
        </p:txBody>
      </p:sp>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13</a:t>
            </a:fld>
            <a:endParaRPr lang="en-US"/>
          </a:p>
        </p:txBody>
      </p:sp>
      <p:pic>
        <p:nvPicPr>
          <p:cNvPr id="36866" name="Picture 2" descr="C:\Documents and Settings\ts03\My Documents\_CSR\IEEE\11ai\RE%3a_IEE_Tutorail_Photo_Possibilities\iStock_000016765508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467476"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150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Handover Use Case</a:t>
            </a:r>
            <a:endParaRPr lang="en-US" dirty="0"/>
          </a:p>
        </p:txBody>
      </p:sp>
      <p:sp>
        <p:nvSpPr>
          <p:cNvPr id="6" name="Content Placeholder 5"/>
          <p:cNvSpPr>
            <a:spLocks noGrp="1"/>
          </p:cNvSpPr>
          <p:nvPr>
            <p:ph idx="1"/>
          </p:nvPr>
        </p:nvSpPr>
        <p:spPr/>
        <p:txBody>
          <a:bodyPr/>
          <a:lstStyle/>
          <a:p>
            <a:r>
              <a:rPr lang="en-US" smtClean="0"/>
              <a:t>Offload 3G/4G Mobile uses to WLAN</a:t>
            </a:r>
          </a:p>
          <a:p>
            <a:endParaRPr lang="en-US" smtClean="0"/>
          </a:p>
          <a:p>
            <a:r>
              <a:rPr lang="en-US" smtClean="0"/>
              <a:t>Includes: voice, text, graphics, video </a:t>
            </a:r>
          </a:p>
          <a:p>
            <a:pPr lvl="1"/>
            <a:r>
              <a:rPr lang="en-US" smtClean="0"/>
              <a:t>Link-Attempt Rate	&lt;10</a:t>
            </a:r>
          </a:p>
          <a:p>
            <a:pPr lvl="1"/>
            <a:r>
              <a:rPr lang="en-US" smtClean="0"/>
              <a:t>Media Load	10 - 50%</a:t>
            </a:r>
          </a:p>
          <a:p>
            <a:pPr lvl="1"/>
            <a:r>
              <a:rPr lang="en-US" smtClean="0"/>
              <a:t>Coverage Interval	&gt;10 sec</a:t>
            </a:r>
          </a:p>
          <a:p>
            <a:pPr lvl="1"/>
            <a:r>
              <a:rPr lang="en-US" smtClean="0"/>
              <a:t>Link Setup Time	200 milliseconds</a:t>
            </a:r>
          </a:p>
          <a:p>
            <a:pPr lvl="1"/>
            <a:endParaRPr lang="en-US" smtClean="0"/>
          </a:p>
          <a:p>
            <a:r>
              <a:rPr lang="en-US" smtClean="0"/>
              <a:t>Perhaps the “sleeper” application for FILS</a:t>
            </a:r>
            <a:endParaRPr lang="en-US" dirty="0"/>
          </a:p>
        </p:txBody>
      </p:sp>
      <p:sp>
        <p:nvSpPr>
          <p:cNvPr id="3" name="Date Placeholder 2"/>
          <p:cNvSpPr>
            <a:spLocks noGrp="1"/>
          </p:cNvSpPr>
          <p:nvPr>
            <p:ph type="dt" sz="half" idx="10"/>
          </p:nvPr>
        </p:nvSpPr>
        <p:spPr/>
        <p:txBody>
          <a:bodyPr/>
          <a:lstStyle/>
          <a:p>
            <a:r>
              <a:rPr lang="en-US" smtClean="0"/>
              <a:t>Month Year</a:t>
            </a:r>
            <a:endParaRPr lang="en-US"/>
          </a:p>
        </p:txBody>
      </p:sp>
      <p:sp>
        <p:nvSpPr>
          <p:cNvPr id="4" name="Footer Placeholder 3"/>
          <p:cNvSpPr>
            <a:spLocks noGrp="1"/>
          </p:cNvSpPr>
          <p:nvPr>
            <p:ph type="ftr" sz="quarter" idx="11"/>
          </p:nvPr>
        </p:nvSpPr>
        <p:spPr/>
        <p:txBody>
          <a:bodyPr/>
          <a:lstStyle/>
          <a:p>
            <a:r>
              <a:rPr lang="en-US" smtClean="0"/>
              <a:t>Tom Siep, CSR</a:t>
            </a:r>
            <a:endParaRPr lang="en-US" dirty="0"/>
          </a:p>
        </p:txBody>
      </p:sp>
      <p:sp>
        <p:nvSpPr>
          <p:cNvPr id="5" name="Slide Number Placeholder 4"/>
          <p:cNvSpPr>
            <a:spLocks noGrp="1"/>
          </p:cNvSpPr>
          <p:nvPr>
            <p:ph type="sldNum" sz="quarter" idx="12"/>
          </p:nvPr>
        </p:nvSpPr>
        <p:spPr/>
        <p:txBody>
          <a:bodyPr/>
          <a:lstStyle/>
          <a:p>
            <a:r>
              <a:rPr lang="en-US" smtClean="0"/>
              <a:t>Slide </a:t>
            </a:r>
            <a:fld id="{311DA05D-341C-46E0-90A3-FFD1F371A031}" type="slidenum">
              <a:rPr lang="en-US" smtClean="0"/>
              <a:pPr/>
              <a:t>14</a:t>
            </a:fld>
            <a:endParaRPr lang="en-US"/>
          </a:p>
        </p:txBody>
      </p:sp>
    </p:spTree>
    <p:extLst>
      <p:ext uri="{BB962C8B-B14F-4D97-AF65-F5344CB8AC3E}">
        <p14:creationId xmlns:p14="http://schemas.microsoft.com/office/powerpoint/2010/main" val="4179074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r>
              <a:rPr lang="en-US" dirty="0" smtClean="0"/>
              <a:t>Other Use Cases</a:t>
            </a:r>
            <a:endParaRPr lang="en-US" dirty="0"/>
          </a:p>
        </p:txBody>
      </p:sp>
      <p:sp>
        <p:nvSpPr>
          <p:cNvPr id="8" name="Content Placeholder 7"/>
          <p:cNvSpPr>
            <a:spLocks noGrp="1"/>
          </p:cNvSpPr>
          <p:nvPr>
            <p:ph idx="1"/>
          </p:nvPr>
        </p:nvSpPr>
        <p:spPr>
          <a:xfrm>
            <a:off x="685800" y="1600200"/>
            <a:ext cx="4191000" cy="4495800"/>
          </a:xfrm>
        </p:spPr>
        <p:txBody>
          <a:bodyPr/>
          <a:lstStyle/>
          <a:p>
            <a:r>
              <a:rPr lang="en-US" sz="1800" dirty="0"/>
              <a:t>Pedestrian</a:t>
            </a:r>
          </a:p>
          <a:p>
            <a:pPr lvl="1"/>
            <a:r>
              <a:rPr lang="en-US" sz="1600" dirty="0"/>
              <a:t>Electronic Payment</a:t>
            </a:r>
          </a:p>
          <a:p>
            <a:pPr lvl="1"/>
            <a:r>
              <a:rPr lang="en-US" sz="1600" dirty="0"/>
              <a:t>Traveller Information</a:t>
            </a:r>
          </a:p>
          <a:p>
            <a:pPr lvl="1"/>
            <a:r>
              <a:rPr lang="en-US" sz="1600" dirty="0" smtClean="0"/>
              <a:t>Pedestrian </a:t>
            </a:r>
            <a:r>
              <a:rPr lang="en-US" sz="1600" dirty="0"/>
              <a:t>Signal System</a:t>
            </a:r>
          </a:p>
          <a:p>
            <a:r>
              <a:rPr lang="en-US" sz="1800" dirty="0"/>
              <a:t>Vehicle</a:t>
            </a:r>
          </a:p>
          <a:p>
            <a:pPr lvl="1"/>
            <a:r>
              <a:rPr lang="en-US" sz="1600" dirty="0"/>
              <a:t>Electronic Payment</a:t>
            </a:r>
          </a:p>
          <a:p>
            <a:pPr lvl="1"/>
            <a:r>
              <a:rPr lang="en-US" sz="1600" dirty="0" smtClean="0"/>
              <a:t>Internet </a:t>
            </a:r>
            <a:r>
              <a:rPr lang="en-US" sz="1600" dirty="0"/>
              <a:t>Access</a:t>
            </a:r>
          </a:p>
          <a:p>
            <a:pPr lvl="1"/>
            <a:r>
              <a:rPr lang="en-US" sz="1600" dirty="0"/>
              <a:t>Emergency Services</a:t>
            </a:r>
          </a:p>
          <a:p>
            <a:pPr lvl="1"/>
            <a:r>
              <a:rPr lang="en-US" sz="1600" dirty="0"/>
              <a:t>Inspections</a:t>
            </a:r>
          </a:p>
          <a:p>
            <a:pPr lvl="1"/>
            <a:r>
              <a:rPr lang="en-US" sz="1600" dirty="0"/>
              <a:t>Resource Management</a:t>
            </a:r>
          </a:p>
          <a:p>
            <a:r>
              <a:rPr lang="en-US" sz="1800" dirty="0"/>
              <a:t>Transit</a:t>
            </a:r>
          </a:p>
          <a:p>
            <a:pPr lvl="1"/>
            <a:r>
              <a:rPr lang="en-US" sz="1600" dirty="0"/>
              <a:t>Station arrival</a:t>
            </a:r>
          </a:p>
          <a:p>
            <a:pPr lvl="1"/>
            <a:r>
              <a:rPr lang="en-US" sz="1600" dirty="0"/>
              <a:t>Passenger In-transit access</a:t>
            </a:r>
          </a:p>
          <a:p>
            <a:pPr lvl="1"/>
            <a:r>
              <a:rPr lang="en-US" sz="1600" dirty="0"/>
              <a:t>Station Lobby</a:t>
            </a:r>
          </a:p>
          <a:p>
            <a:pPr lvl="1"/>
            <a:r>
              <a:rPr lang="en-US" sz="1600" dirty="0"/>
              <a:t>Connection Protection</a:t>
            </a:r>
          </a:p>
          <a:p>
            <a:pPr lvl="1"/>
            <a:r>
              <a:rPr lang="en-US" sz="1600" dirty="0"/>
              <a:t>Dynamic Transit Operations</a:t>
            </a:r>
          </a:p>
          <a:p>
            <a:endParaRPr lang="en-US" dirty="0"/>
          </a:p>
        </p:txBody>
      </p:sp>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15</a:t>
            </a:fld>
            <a:endParaRPr lang="en-US"/>
          </a:p>
        </p:txBody>
      </p:sp>
      <p:pic>
        <p:nvPicPr>
          <p:cNvPr id="35843" name="Picture 3" descr="C:\Documents and Settings\ts03\My Documents\_CSR\IEEE\11ai\RE%3a_IEE_Tutorail_Photo_Possibilities\iStock_000017425609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9200"/>
            <a:ext cx="344805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643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References</a:t>
            </a:r>
            <a:endParaRPr lang="en-US" dirty="0"/>
          </a:p>
        </p:txBody>
      </p:sp>
      <p:sp>
        <p:nvSpPr>
          <p:cNvPr id="3" name="Content Placeholder 2"/>
          <p:cNvSpPr>
            <a:spLocks noGrp="1"/>
          </p:cNvSpPr>
          <p:nvPr>
            <p:ph idx="1"/>
          </p:nvPr>
        </p:nvSpPr>
        <p:spPr>
          <a:xfrm>
            <a:off x="685800" y="1676400"/>
            <a:ext cx="8153400" cy="4419600"/>
          </a:xfrm>
        </p:spPr>
        <p:txBody>
          <a:bodyPr/>
          <a:lstStyle/>
          <a:p>
            <a:pPr lvl="0"/>
            <a:r>
              <a:rPr lang="en-US" sz="2000" b="0" dirty="0" smtClean="0"/>
              <a:t>11-10-1152-01-0fia-fast-initial-link-set-up-par.doc </a:t>
            </a:r>
            <a:endParaRPr lang="en-US" sz="2000" b="0" dirty="0"/>
          </a:p>
          <a:p>
            <a:pPr lvl="0"/>
            <a:r>
              <a:rPr lang="en-US" sz="2000" b="0" dirty="0"/>
              <a:t>11-11-0281-00-00ai-proposed-dynamic-mobility-use-cases-for-tgai.docx</a:t>
            </a:r>
          </a:p>
          <a:p>
            <a:pPr lvl="0"/>
            <a:r>
              <a:rPr lang="en-US" sz="2000" b="0" dirty="0"/>
              <a:t>11-11-0148-07-00ai-use-cases-for-tgai.docx</a:t>
            </a:r>
          </a:p>
          <a:p>
            <a:pPr lvl="0"/>
            <a:r>
              <a:rPr lang="en-US" sz="2000" b="0" dirty="0"/>
              <a:t>11-11-0122-00-00ai-3g-wlan-handover.pptx</a:t>
            </a:r>
          </a:p>
          <a:p>
            <a:pPr lvl="0"/>
            <a:r>
              <a:rPr lang="en-US" sz="2000" b="0" dirty="0"/>
              <a:t>11-11-0408-02-00ai-Use_Case_Characteristics_Discussion.pptx</a:t>
            </a:r>
          </a:p>
          <a:p>
            <a:pPr lvl="0"/>
            <a:r>
              <a:rPr lang="en-US" sz="2000" b="0" dirty="0"/>
              <a:t>11-11-0023-02-00ai-use-case-senario-for-tgai.pptx</a:t>
            </a:r>
          </a:p>
          <a:p>
            <a:pPr lvl="0"/>
            <a:r>
              <a:rPr lang="en-US" sz="2000" b="0" dirty="0"/>
              <a:t>11-11-0441-00-00ai-self-growing-use-cases-requiring-fast-initial-link-setup.docx</a:t>
            </a:r>
          </a:p>
          <a:p>
            <a:pPr lvl="0"/>
            <a:r>
              <a:rPr lang="en-GB" sz="2000" b="0" dirty="0"/>
              <a:t>11-11-0746-00-00ai-discussion-on-how-many-aps-to-cover.ppt </a:t>
            </a:r>
            <a:endParaRPr lang="en-US" sz="2000" b="0" dirty="0"/>
          </a:p>
          <a:p>
            <a:pPr lvl="0"/>
            <a:r>
              <a:rPr lang="en-GB" sz="2000" b="0" dirty="0"/>
              <a:t>11-11-0750-00-00ai-use-case-document-definitions.pptx</a:t>
            </a:r>
            <a:endParaRPr lang="en-US" sz="2000" b="0" dirty="0"/>
          </a:p>
          <a:p>
            <a:pPr lvl="0"/>
            <a:r>
              <a:rPr lang="en-GB" sz="2000" b="0" dirty="0"/>
              <a:t>11-11-0619-00-00ai-use-case-network-mobility.pptx</a:t>
            </a:r>
            <a:endParaRPr lang="en-US" sz="2000" b="0" dirty="0"/>
          </a:p>
          <a:p>
            <a:pPr lvl="0"/>
            <a:r>
              <a:rPr lang="en-GB" sz="2000" b="0" dirty="0"/>
              <a:t>11-11-0797-00-00ai-use-case-mobile-hotspot.pptx</a:t>
            </a:r>
            <a:endParaRPr lang="en-US" sz="2000" b="0" dirty="0"/>
          </a:p>
          <a:p>
            <a:endParaRPr lang="en-US" sz="2000" dirty="0"/>
          </a:p>
        </p:txBody>
      </p:sp>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16</a:t>
            </a:fld>
            <a:endParaRPr lang="en-US"/>
          </a:p>
        </p:txBody>
      </p:sp>
    </p:spTree>
    <p:extLst>
      <p:ext uri="{BB962C8B-B14F-4D97-AF65-F5344CB8AC3E}">
        <p14:creationId xmlns:p14="http://schemas.microsoft.com/office/powerpoint/2010/main" val="1081050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mazon.com: Robopocalypse: A Novel (9780385533850): Daniel H. Wilson: Books - Mozilla Firefox"/>
          <p:cNvPicPr>
            <a:picLocks noChangeAspect="1"/>
          </p:cNvPicPr>
          <p:nvPr/>
        </p:nvPicPr>
        <p:blipFill rotWithShape="1">
          <a:blip r:embed="rId3">
            <a:extLst>
              <a:ext uri="{28A0092B-C50C-407E-A947-70E740481C1C}">
                <a14:useLocalDpi xmlns:a14="http://schemas.microsoft.com/office/drawing/2010/main" val="0"/>
              </a:ext>
            </a:extLst>
          </a:blip>
          <a:srcRect l="27998" t="19345" r="30999" b="1129"/>
          <a:stretch/>
        </p:blipFill>
        <p:spPr>
          <a:xfrm>
            <a:off x="2430780" y="1522142"/>
            <a:ext cx="4206240" cy="4924378"/>
          </a:xfrm>
          <a:prstGeom prst="rect">
            <a:avLst/>
          </a:prstGeom>
        </p:spPr>
      </p:pic>
      <p:sp>
        <p:nvSpPr>
          <p:cNvPr id="2" name="Title 1"/>
          <p:cNvSpPr>
            <a:spLocks noGrp="1"/>
          </p:cNvSpPr>
          <p:nvPr>
            <p:ph type="title"/>
          </p:nvPr>
        </p:nvSpPr>
        <p:spPr/>
        <p:txBody>
          <a:bodyPr/>
          <a:lstStyle/>
          <a:p>
            <a:r>
              <a:rPr lang="en-US" dirty="0" smtClean="0"/>
              <a:t>What is 802.11ai</a:t>
            </a:r>
            <a:r>
              <a:rPr lang="en-US" dirty="0" smtClean="0"/>
              <a:t>?</a:t>
            </a:r>
            <a:endParaRPr lang="en-US" dirty="0"/>
          </a:p>
        </p:txBody>
      </p:sp>
      <p:sp>
        <p:nvSpPr>
          <p:cNvPr id="3" name="Content Placeholder 2"/>
          <p:cNvSpPr>
            <a:spLocks noGrp="1"/>
          </p:cNvSpPr>
          <p:nvPr>
            <p:ph idx="1"/>
          </p:nvPr>
        </p:nvSpPr>
        <p:spPr/>
        <p:txBody>
          <a:bodyPr/>
          <a:lstStyle/>
          <a:p>
            <a:r>
              <a:rPr lang="en-US" dirty="0"/>
              <a:t>802.11ai — Will define the way artificially intelligent robots overtake the world using Wi-Fi</a:t>
            </a:r>
            <a:r>
              <a:rPr lang="en-US" dirty="0" smtClean="0"/>
              <a:t>.*</a:t>
            </a:r>
            <a:endParaRPr lang="en-US" dirty="0" smtClean="0"/>
          </a:p>
          <a:p>
            <a:pPr marL="339725" indent="0">
              <a:buNone/>
            </a:pPr>
            <a:r>
              <a:rPr lang="en-US" dirty="0" smtClean="0">
                <a:solidFill>
                  <a:schemeClr val="tx2"/>
                </a:solidFill>
              </a:rPr>
              <a:t>Actually</a:t>
            </a:r>
            <a:r>
              <a:rPr lang="en-US" dirty="0">
                <a:solidFill>
                  <a:schemeClr val="tx2"/>
                </a:solidFill>
              </a:rPr>
              <a:t>, that’s a lie. </a:t>
            </a:r>
            <a:endParaRPr lang="en-US" dirty="0">
              <a:solidFill>
                <a:schemeClr val="tx2"/>
              </a:solidFill>
            </a:endParaRPr>
          </a:p>
        </p:txBody>
      </p:sp>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2</a:t>
            </a:fld>
            <a:endParaRPr lang="en-US"/>
          </a:p>
        </p:txBody>
      </p:sp>
      <p:sp>
        <p:nvSpPr>
          <p:cNvPr id="7" name="TextBox 6"/>
          <p:cNvSpPr txBox="1"/>
          <p:nvPr/>
        </p:nvSpPr>
        <p:spPr>
          <a:xfrm>
            <a:off x="1447800" y="4419600"/>
            <a:ext cx="6172200" cy="338554"/>
          </a:xfrm>
          <a:prstGeom prst="rect">
            <a:avLst/>
          </a:prstGeom>
          <a:noFill/>
        </p:spPr>
        <p:txBody>
          <a:bodyPr wrap="square" rtlCol="0">
            <a:spAutoFit/>
          </a:bodyPr>
          <a:lstStyle/>
          <a:p>
            <a:r>
              <a:rPr lang="en-US" sz="1600" dirty="0" smtClean="0"/>
              <a:t>*https</a:t>
            </a:r>
            <a:r>
              <a:rPr lang="en-US" sz="1600" dirty="0"/>
              <a:t>://www.cwnp.com/cwnp_wifi_blog/802-11-alphabet-soup</a:t>
            </a:r>
          </a:p>
        </p:txBody>
      </p:sp>
      <p:sp>
        <p:nvSpPr>
          <p:cNvPr id="8" name="TextBox 7"/>
          <p:cNvSpPr txBox="1"/>
          <p:nvPr/>
        </p:nvSpPr>
        <p:spPr>
          <a:xfrm>
            <a:off x="685800" y="3048000"/>
            <a:ext cx="6477000" cy="461665"/>
          </a:xfrm>
          <a:prstGeom prst="rect">
            <a:avLst/>
          </a:prstGeom>
          <a:noFill/>
        </p:spPr>
        <p:txBody>
          <a:bodyPr wrap="square" rtlCol="0">
            <a:spAutoFit/>
          </a:bodyPr>
          <a:lstStyle/>
          <a:p>
            <a:pPr marL="339725" eaLnBrk="1" hangingPunct="1">
              <a:spcBef>
                <a:spcPct val="20000"/>
              </a:spcBef>
            </a:pPr>
            <a:r>
              <a:rPr lang="en-US" sz="2400" b="1" dirty="0">
                <a:solidFill>
                  <a:schemeClr val="tx2"/>
                </a:solidFill>
                <a:latin typeface="+mn-lt"/>
              </a:rPr>
              <a:t>No public info is yet available for 802.11ai.</a:t>
            </a:r>
          </a:p>
        </p:txBody>
      </p:sp>
    </p:spTree>
    <p:extLst>
      <p:ext uri="{BB962C8B-B14F-4D97-AF65-F5344CB8AC3E}">
        <p14:creationId xmlns:p14="http://schemas.microsoft.com/office/powerpoint/2010/main" val="406727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125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Use Case Process</a:t>
            </a:r>
            <a:endParaRPr lang="en-US" dirty="0"/>
          </a:p>
        </p:txBody>
      </p:sp>
      <p:sp>
        <p:nvSpPr>
          <p:cNvPr id="3" name="Content Placeholder 2"/>
          <p:cNvSpPr>
            <a:spLocks noGrp="1"/>
          </p:cNvSpPr>
          <p:nvPr>
            <p:ph idx="1"/>
          </p:nvPr>
        </p:nvSpPr>
        <p:spPr/>
        <p:txBody>
          <a:bodyPr/>
          <a:lstStyle/>
          <a:p>
            <a:r>
              <a:rPr lang="en-GB" dirty="0" smtClean="0"/>
              <a:t>Prototypical use cases </a:t>
            </a:r>
          </a:p>
          <a:p>
            <a:pPr lvl="1"/>
            <a:r>
              <a:rPr lang="en-GB" dirty="0"/>
              <a:t>Establishes a small set reference use </a:t>
            </a:r>
            <a:r>
              <a:rPr lang="en-GB" dirty="0" smtClean="0"/>
              <a:t>cases</a:t>
            </a:r>
          </a:p>
          <a:p>
            <a:pPr lvl="1"/>
            <a:r>
              <a:rPr lang="en-GB" dirty="0" smtClean="0"/>
              <a:t>Provides </a:t>
            </a:r>
            <a:r>
              <a:rPr lang="en-GB" dirty="0"/>
              <a:t>summary all use cases accepted by TGai</a:t>
            </a:r>
            <a:endParaRPr lang="en-US" dirty="0"/>
          </a:p>
          <a:p>
            <a:pPr lvl="1"/>
            <a:r>
              <a:rPr lang="en-GB" dirty="0" smtClean="0"/>
              <a:t>Sets criteria for 802.11ai submissions</a:t>
            </a:r>
            <a:endParaRPr lang="en-US" dirty="0" smtClean="0"/>
          </a:p>
          <a:p>
            <a:r>
              <a:rPr lang="en-US" dirty="0" smtClean="0"/>
              <a:t>Full set of use case in </a:t>
            </a:r>
          </a:p>
          <a:p>
            <a:pPr marL="457200" lvl="1" indent="0">
              <a:buNone/>
            </a:pPr>
            <a:r>
              <a:rPr lang="en-US" dirty="0">
                <a:hlinkClick r:id="rId2"/>
              </a:rPr>
              <a:t>11-11-0238-19-00ai-Use-Case-Reference-List-for-TGai.docx</a:t>
            </a: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3</a:t>
            </a:fld>
            <a:endParaRPr lang="en-US"/>
          </a:p>
        </p:txBody>
      </p:sp>
    </p:spTree>
    <p:extLst>
      <p:ext uri="{BB962C8B-B14F-4D97-AF65-F5344CB8AC3E}">
        <p14:creationId xmlns:p14="http://schemas.microsoft.com/office/powerpoint/2010/main" val="85259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4</a:t>
            </a:fld>
            <a:endParaRPr lang="en-US"/>
          </a:p>
        </p:txBody>
      </p:sp>
      <p:pic>
        <p:nvPicPr>
          <p:cNvPr id="32770" name="Picture 2" descr="C:\Documents and Settings\ts03\My Documents\_CSR\IEEE\11ai\RE%3a_IEE_Tutorail_Photo_Possibilities\Definitions_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229600" cy="547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02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C:\Documents and Settings\ts03\My Documents\_CSR\IEEE\11ai\RE%3a_IEE_Tutorail_Photo_Possibilities\Definitions_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229600" cy="54778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r>
              <a:rPr lang="en-US" dirty="0" smtClean="0">
                <a:solidFill>
                  <a:schemeClr val="bg1"/>
                </a:solidFill>
              </a:rPr>
              <a:t>Definitions </a:t>
            </a:r>
            <a:r>
              <a:rPr lang="en-US" dirty="0" smtClean="0">
                <a:solidFill>
                  <a:schemeClr val="bg1"/>
                </a:solidFill>
              </a:rPr>
              <a:t>(1 </a:t>
            </a:r>
            <a:r>
              <a:rPr lang="en-US" dirty="0" smtClean="0">
                <a:solidFill>
                  <a:schemeClr val="bg1"/>
                </a:solidFill>
              </a:rPr>
              <a:t>of 2)</a:t>
            </a:r>
            <a:endParaRPr lang="en-US" dirty="0">
              <a:solidFill>
                <a:schemeClr val="bg1"/>
              </a:solidFill>
            </a:endParaRPr>
          </a:p>
        </p:txBody>
      </p:sp>
      <p:sp>
        <p:nvSpPr>
          <p:cNvPr id="3" name="Content Placeholder 2"/>
          <p:cNvSpPr>
            <a:spLocks noGrp="1"/>
          </p:cNvSpPr>
          <p:nvPr>
            <p:ph idx="1"/>
          </p:nvPr>
        </p:nvSpPr>
        <p:spPr>
          <a:xfrm>
            <a:off x="457200" y="1981200"/>
            <a:ext cx="4495800" cy="4114800"/>
          </a:xfrm>
        </p:spPr>
        <p:txBody>
          <a:bodyPr/>
          <a:lstStyle/>
          <a:p>
            <a:r>
              <a:rPr lang="en-GB" b="0" dirty="0" smtClean="0"/>
              <a:t>FILS = </a:t>
            </a:r>
            <a:r>
              <a:rPr lang="en-GB" u="sng" dirty="0" smtClean="0"/>
              <a:t>F</a:t>
            </a:r>
            <a:r>
              <a:rPr lang="en-GB" b="0" dirty="0" smtClean="0"/>
              <a:t>ast </a:t>
            </a:r>
            <a:r>
              <a:rPr lang="en-GB" u="sng" dirty="0" smtClean="0"/>
              <a:t>I</a:t>
            </a:r>
            <a:r>
              <a:rPr lang="en-GB" b="0" dirty="0" smtClean="0"/>
              <a:t>nitial </a:t>
            </a:r>
            <a:r>
              <a:rPr lang="en-GB" u="sng" dirty="0" smtClean="0"/>
              <a:t>L</a:t>
            </a:r>
            <a:r>
              <a:rPr lang="en-GB" b="0" dirty="0" smtClean="0"/>
              <a:t>ink </a:t>
            </a:r>
            <a:r>
              <a:rPr lang="en-GB" u="sng" dirty="0" smtClean="0"/>
              <a:t>S</a:t>
            </a:r>
            <a:r>
              <a:rPr lang="en-GB" b="0" dirty="0" smtClean="0"/>
              <a:t>etup  </a:t>
            </a:r>
          </a:p>
          <a:p>
            <a:r>
              <a:rPr lang="en-GB" dirty="0" smtClean="0"/>
              <a:t>Device set</a:t>
            </a:r>
            <a:endParaRPr lang="en-GB" dirty="0" smtClean="0"/>
          </a:p>
          <a:p>
            <a:pPr lvl="1"/>
            <a:r>
              <a:rPr lang="en-GB" b="0" dirty="0" smtClean="0"/>
              <a:t>mobile </a:t>
            </a:r>
            <a:r>
              <a:rPr lang="en-GB" b="0" dirty="0" smtClean="0"/>
              <a:t>STA</a:t>
            </a:r>
          </a:p>
          <a:p>
            <a:pPr lvl="1"/>
            <a:r>
              <a:rPr lang="en-GB" b="0" dirty="0" smtClean="0"/>
              <a:t>network </a:t>
            </a:r>
            <a:r>
              <a:rPr lang="en-GB" b="0" dirty="0" smtClean="0"/>
              <a:t>access point </a:t>
            </a:r>
            <a:endParaRPr lang="en-US" b="0" dirty="0"/>
          </a:p>
          <a:p>
            <a:r>
              <a:rPr lang="en-GB" dirty="0" smtClean="0"/>
              <a:t>Use Case Differences</a:t>
            </a:r>
          </a:p>
          <a:p>
            <a:pPr lvl="1"/>
            <a:r>
              <a:rPr lang="en-GB" b="0" dirty="0" smtClean="0"/>
              <a:t>Link-Attempt Rate</a:t>
            </a:r>
          </a:p>
          <a:p>
            <a:pPr lvl="1"/>
            <a:r>
              <a:rPr lang="en-GB" b="0" dirty="0" smtClean="0"/>
              <a:t>Media </a:t>
            </a:r>
            <a:r>
              <a:rPr lang="en-GB" b="0" dirty="0" smtClean="0"/>
              <a:t>Load</a:t>
            </a:r>
          </a:p>
          <a:p>
            <a:pPr lvl="1"/>
            <a:r>
              <a:rPr lang="en-GB" b="0" dirty="0" smtClean="0"/>
              <a:t>Coverage Interval</a:t>
            </a:r>
          </a:p>
          <a:p>
            <a:pPr lvl="1"/>
            <a:r>
              <a:rPr lang="en-GB" b="0" dirty="0" smtClean="0"/>
              <a:t>Link </a:t>
            </a:r>
            <a:r>
              <a:rPr lang="en-GB" b="0" dirty="0"/>
              <a:t>Setup </a:t>
            </a:r>
            <a:r>
              <a:rPr lang="en-GB" b="0" dirty="0" smtClean="0"/>
              <a:t>Time</a:t>
            </a:r>
          </a:p>
        </p:txBody>
      </p:sp>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5</a:t>
            </a:fld>
            <a:endParaRPr lang="en-US"/>
          </a:p>
        </p:txBody>
      </p:sp>
      <p:sp>
        <p:nvSpPr>
          <p:cNvPr id="8" name="TextBox 7"/>
          <p:cNvSpPr txBox="1"/>
          <p:nvPr/>
        </p:nvSpPr>
        <p:spPr>
          <a:xfrm>
            <a:off x="5638800" y="2286000"/>
            <a:ext cx="2971800" cy="27699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93479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C:\Documents and Settings\ts03\My Documents\_CSR\IEEE\11ai\RE%3a_IEE_Tutorail_Photo_Possibilities\Definitions_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229600" cy="54778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r>
              <a:rPr lang="en-US" dirty="0" smtClean="0">
                <a:solidFill>
                  <a:schemeClr val="bg1"/>
                </a:solidFill>
              </a:rPr>
              <a:t>Definitions </a:t>
            </a:r>
            <a:r>
              <a:rPr lang="en-US" dirty="0" smtClean="0">
                <a:solidFill>
                  <a:schemeClr val="bg1"/>
                </a:solidFill>
              </a:rPr>
              <a:t>(2 </a:t>
            </a:r>
            <a:r>
              <a:rPr lang="en-US" dirty="0" smtClean="0">
                <a:solidFill>
                  <a:schemeClr val="bg1"/>
                </a:solidFill>
              </a:rPr>
              <a:t>of 2)</a:t>
            </a:r>
            <a:endParaRPr lang="en-US" dirty="0">
              <a:solidFill>
                <a:schemeClr val="bg1"/>
              </a:solidFill>
            </a:endParaRPr>
          </a:p>
        </p:txBody>
      </p:sp>
      <p:sp>
        <p:nvSpPr>
          <p:cNvPr id="3" name="Content Placeholder 2"/>
          <p:cNvSpPr>
            <a:spLocks noGrp="1"/>
          </p:cNvSpPr>
          <p:nvPr>
            <p:ph idx="1"/>
          </p:nvPr>
        </p:nvSpPr>
        <p:spPr>
          <a:xfrm>
            <a:off x="457200" y="1981200"/>
            <a:ext cx="4495800" cy="4114800"/>
          </a:xfrm>
        </p:spPr>
        <p:txBody>
          <a:bodyPr/>
          <a:lstStyle/>
          <a:p>
            <a:r>
              <a:rPr lang="en-US" dirty="0"/>
              <a:t>Link-Attempt Rate </a:t>
            </a:r>
          </a:p>
          <a:p>
            <a:pPr marL="457200" lvl="1" indent="0">
              <a:buNone/>
            </a:pPr>
            <a:r>
              <a:rPr lang="en-US" dirty="0" smtClean="0"/>
              <a:t>Connection attempts per </a:t>
            </a:r>
            <a:r>
              <a:rPr lang="en-US" dirty="0"/>
              <a:t>second</a:t>
            </a:r>
          </a:p>
          <a:p>
            <a:r>
              <a:rPr lang="en-US" dirty="0"/>
              <a:t>Media Load </a:t>
            </a:r>
          </a:p>
          <a:p>
            <a:pPr marL="400050" lvl="1" indent="0">
              <a:buNone/>
            </a:pPr>
            <a:r>
              <a:rPr lang="en-US" dirty="0"/>
              <a:t>“Busyness” </a:t>
            </a:r>
            <a:r>
              <a:rPr lang="en-US" dirty="0" smtClean="0"/>
              <a:t>of the medium</a:t>
            </a:r>
            <a:endParaRPr lang="en-US" dirty="0"/>
          </a:p>
          <a:p>
            <a:r>
              <a:rPr lang="en-US" dirty="0"/>
              <a:t>Coverage Interval </a:t>
            </a:r>
          </a:p>
          <a:p>
            <a:pPr marL="400050" lvl="1" indent="0">
              <a:buNone/>
            </a:pPr>
            <a:r>
              <a:rPr lang="en-US" dirty="0"/>
              <a:t>Time within the range</a:t>
            </a:r>
          </a:p>
          <a:p>
            <a:r>
              <a:rPr lang="en-US" dirty="0"/>
              <a:t>Link Setup Time </a:t>
            </a:r>
          </a:p>
          <a:p>
            <a:pPr marL="400050" lvl="1" indent="0">
              <a:buNone/>
            </a:pPr>
            <a:r>
              <a:rPr lang="en-US" dirty="0" smtClean="0"/>
              <a:t>Tolerable time </a:t>
            </a:r>
            <a:r>
              <a:rPr lang="en-US" dirty="0"/>
              <a:t>to </a:t>
            </a:r>
            <a:r>
              <a:rPr lang="en-US" dirty="0" smtClean="0"/>
              <a:t>connect</a:t>
            </a:r>
            <a:endParaRPr lang="en-US" dirty="0"/>
          </a:p>
        </p:txBody>
      </p:sp>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6</a:t>
            </a:fld>
            <a:endParaRPr lang="en-US"/>
          </a:p>
        </p:txBody>
      </p:sp>
      <p:sp>
        <p:nvSpPr>
          <p:cNvPr id="8" name="TextBox 7"/>
          <p:cNvSpPr txBox="1"/>
          <p:nvPr/>
        </p:nvSpPr>
        <p:spPr>
          <a:xfrm>
            <a:off x="5638800" y="2286000"/>
            <a:ext cx="2971800" cy="27699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71999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Tokyo Central Station</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88069"/>
            <a:ext cx="7772400" cy="4101062"/>
          </a:xfrm>
        </p:spPr>
      </p:pic>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7</a:t>
            </a:fld>
            <a:endParaRPr lang="en-US"/>
          </a:p>
        </p:txBody>
      </p:sp>
    </p:spTree>
    <p:extLst>
      <p:ext uri="{BB962C8B-B14F-4D97-AF65-F5344CB8AC3E}">
        <p14:creationId xmlns:p14="http://schemas.microsoft.com/office/powerpoint/2010/main" val="1032092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Tokyo Central Station Use Case</a:t>
            </a:r>
            <a:endParaRPr lang="en-US" dirty="0"/>
          </a:p>
        </p:txBody>
      </p:sp>
      <p:sp>
        <p:nvSpPr>
          <p:cNvPr id="3" name="Content Placeholder 2"/>
          <p:cNvSpPr>
            <a:spLocks noGrp="1"/>
          </p:cNvSpPr>
          <p:nvPr>
            <p:ph idx="1"/>
          </p:nvPr>
        </p:nvSpPr>
        <p:spPr/>
        <p:txBody>
          <a:bodyPr/>
          <a:lstStyle/>
          <a:p>
            <a:r>
              <a:rPr lang="en-US" dirty="0" smtClean="0"/>
              <a:t>Very large number </a:t>
            </a:r>
            <a:r>
              <a:rPr lang="en-US" dirty="0" smtClean="0"/>
              <a:t>of </a:t>
            </a:r>
            <a:r>
              <a:rPr lang="en-US" dirty="0" smtClean="0"/>
              <a:t>pedestrians attempt to connect at virtually the same time</a:t>
            </a:r>
          </a:p>
          <a:p>
            <a:endParaRPr lang="en-US" dirty="0" smtClean="0"/>
          </a:p>
          <a:p>
            <a:r>
              <a:rPr lang="en-US" dirty="0" smtClean="0"/>
              <a:t>General internet access with graphics and video</a:t>
            </a:r>
            <a:endParaRPr lang="en-US" dirty="0" smtClean="0"/>
          </a:p>
          <a:p>
            <a:pPr lvl="1"/>
            <a:r>
              <a:rPr lang="en-US" dirty="0" smtClean="0"/>
              <a:t>Link-Attempt Rate:	100s/second</a:t>
            </a:r>
          </a:p>
          <a:p>
            <a:pPr lvl="1"/>
            <a:r>
              <a:rPr lang="en-US" dirty="0" smtClean="0"/>
              <a:t>Media Load: 	50%</a:t>
            </a:r>
          </a:p>
          <a:p>
            <a:pPr lvl="1"/>
            <a:r>
              <a:rPr lang="en-US" dirty="0" smtClean="0"/>
              <a:t>Coverage Interval	&lt;10 sec</a:t>
            </a:r>
          </a:p>
          <a:p>
            <a:pPr lvl="1"/>
            <a:r>
              <a:rPr lang="en-US" dirty="0" smtClean="0"/>
              <a:t>Link Setup Time	100 </a:t>
            </a:r>
            <a:r>
              <a:rPr lang="en-US" dirty="0" err="1" smtClean="0"/>
              <a:t>ms</a:t>
            </a:r>
            <a:endParaRPr lang="en-US" dirty="0" smtClean="0"/>
          </a:p>
          <a:p>
            <a:pPr lvl="1"/>
            <a:endParaRPr lang="en-US" dirty="0" smtClean="0"/>
          </a:p>
          <a:p>
            <a:r>
              <a:rPr lang="en-US" dirty="0" smtClean="0"/>
              <a:t>Driver for the adoption of FILS  </a:t>
            </a:r>
            <a:endParaRPr lang="en-US" dirty="0"/>
          </a:p>
        </p:txBody>
      </p:sp>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8</a:t>
            </a:fld>
            <a:endParaRPr lang="en-US"/>
          </a:p>
        </p:txBody>
      </p:sp>
    </p:spTree>
    <p:extLst>
      <p:ext uri="{BB962C8B-B14F-4D97-AF65-F5344CB8AC3E}">
        <p14:creationId xmlns:p14="http://schemas.microsoft.com/office/powerpoint/2010/main" val="2628098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ts03\My Documents\_CSR\IEEE\11ai\RE%3a_IEE_Tutorail_Photo_Possibilities\iStock_000016180597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914400"/>
            <a:ext cx="8086725" cy="53863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r>
              <a:rPr lang="en-US" dirty="0" smtClean="0">
                <a:solidFill>
                  <a:schemeClr val="bg1"/>
                </a:solidFill>
              </a:rPr>
              <a:t>Drive-by Information</a:t>
            </a:r>
            <a:endParaRPr lang="en-US" dirty="0">
              <a:solidFill>
                <a:schemeClr val="bg1"/>
              </a:solidFill>
            </a:endParaRPr>
          </a:p>
        </p:txBody>
      </p:sp>
      <p:sp>
        <p:nvSpPr>
          <p:cNvPr id="4" name="Date Placeholder 3"/>
          <p:cNvSpPr>
            <a:spLocks noGrp="1"/>
          </p:cNvSpPr>
          <p:nvPr>
            <p:ph type="dt" sz="half" idx="10"/>
          </p:nvPr>
        </p:nvSpPr>
        <p:spPr/>
        <p:txBody>
          <a:bodyPr/>
          <a:lstStyle/>
          <a:p>
            <a:r>
              <a:rPr lang="en-US" smtClean="0"/>
              <a:t>September 2011</a:t>
            </a:r>
            <a:endParaRPr lang="en-US" dirty="0"/>
          </a:p>
        </p:txBody>
      </p:sp>
      <p:sp>
        <p:nvSpPr>
          <p:cNvPr id="5" name="Footer Placeholder 4"/>
          <p:cNvSpPr>
            <a:spLocks noGrp="1"/>
          </p:cNvSpPr>
          <p:nvPr>
            <p:ph type="ftr" sz="quarter" idx="11"/>
          </p:nvPr>
        </p:nvSpPr>
        <p:spPr/>
        <p:txBody>
          <a:bodyPr/>
          <a:lstStyle/>
          <a:p>
            <a:r>
              <a:rPr lang="en-US" smtClean="0"/>
              <a:t>Tom Siep, CSR</a:t>
            </a:r>
            <a:endParaRPr lang="en-US" dirty="0"/>
          </a:p>
        </p:txBody>
      </p:sp>
      <p:sp>
        <p:nvSpPr>
          <p:cNvPr id="6" name="Slide Number Placeholder 5"/>
          <p:cNvSpPr>
            <a:spLocks noGrp="1"/>
          </p:cNvSpPr>
          <p:nvPr>
            <p:ph type="sldNum" sz="quarter" idx="12"/>
          </p:nvPr>
        </p:nvSpPr>
        <p:spPr/>
        <p:txBody>
          <a:bodyPr/>
          <a:lstStyle/>
          <a:p>
            <a:r>
              <a:rPr lang="en-US" smtClean="0"/>
              <a:t>Slide </a:t>
            </a:r>
            <a:fld id="{9B9B1211-0C6B-4A89-9A56-BDD25937852F}" type="slidenum">
              <a:rPr lang="en-US" smtClean="0"/>
              <a:pPr/>
              <a:t>9</a:t>
            </a:fld>
            <a:endParaRPr lang="en-US"/>
          </a:p>
        </p:txBody>
      </p:sp>
      <p:pic>
        <p:nvPicPr>
          <p:cNvPr id="33795" name="Picture 3" descr="C:\Documents and Settings\ts03\My Documents\_CSR\IEEE\11ai\RE%3a_IEE_Tutorail_Photo_Possibilities\drive by info coll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086725" cy="538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1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tms">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802-11-Submission-tms</Template>
  <TotalTime>7195</TotalTime>
  <Words>622</Words>
  <Application>Microsoft Office PowerPoint</Application>
  <PresentationFormat>On-screen Show (4:3)</PresentationFormat>
  <Paragraphs>200</Paragraphs>
  <Slides>16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802-11-Submission-tms</vt:lpstr>
      <vt:lpstr>Document</vt:lpstr>
      <vt:lpstr>Use Cases For FILS</vt:lpstr>
      <vt:lpstr>What is 802.11ai?</vt:lpstr>
      <vt:lpstr>Use Case Process</vt:lpstr>
      <vt:lpstr>PowerPoint Presentation</vt:lpstr>
      <vt:lpstr>Definitions (1 of 2)</vt:lpstr>
      <vt:lpstr>Definitions (2 of 2)</vt:lpstr>
      <vt:lpstr>Tokyo Central Station</vt:lpstr>
      <vt:lpstr>Tokyo Central Station Use Case</vt:lpstr>
      <vt:lpstr>Drive-by Information</vt:lpstr>
      <vt:lpstr>Drive-by Use Case</vt:lpstr>
      <vt:lpstr>Emergency Coordination</vt:lpstr>
      <vt:lpstr>Emergency Coordination Use Case</vt:lpstr>
      <vt:lpstr>Handover from Mobbile to Wi-Fi</vt:lpstr>
      <vt:lpstr>Handover Use Case</vt:lpstr>
      <vt:lpstr>Other Use Cases</vt:lpstr>
      <vt:lpstr>References</vt:lpstr>
    </vt:vector>
  </TitlesOfParts>
  <Company>CSR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Cases For FILS</dc:title>
  <dc:creator>Tom Siep</dc:creator>
  <cp:lastModifiedBy>Tom Siep</cp:lastModifiedBy>
  <cp:revision>26</cp:revision>
  <cp:lastPrinted>1998-02-10T13:28:06Z</cp:lastPrinted>
  <dcterms:created xsi:type="dcterms:W3CDTF">2011-09-01T13:12:51Z</dcterms:created>
  <dcterms:modified xsi:type="dcterms:W3CDTF">2011-09-18T21:18:28Z</dcterms:modified>
</cp:coreProperties>
</file>