
<file path=[Content_Types].xml><?xml version="1.0" encoding="utf-8"?>
<Types xmlns="http://schemas.openxmlformats.org/package/2006/content-types">
  <Default Extension="png" ContentType="image/png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113" r:id="rId2"/>
    <p:sldId id="2114" r:id="rId3"/>
    <p:sldId id="2115" r:id="rId4"/>
    <p:sldId id="2116" r:id="rId5"/>
    <p:sldId id="2117" r:id="rId6"/>
    <p:sldId id="2118" r:id="rId7"/>
    <p:sldId id="2119" r:id="rId8"/>
    <p:sldId id="2120" r:id="rId9"/>
    <p:sldId id="2121" r:id="rId10"/>
    <p:sldId id="2123" r:id="rId11"/>
    <p:sldId id="2124" r:id="rId12"/>
    <p:sldId id="2138" r:id="rId13"/>
  </p:sldIdLst>
  <p:sldSz cx="9144000" cy="6858000" type="screen4x3"/>
  <p:notesSz cx="7086600" cy="93726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33CC33"/>
    <a:srgbClr val="66FF99"/>
    <a:srgbClr val="FF3300"/>
    <a:srgbClr val="C0C0C0"/>
    <a:srgbClr val="B2B2B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34580" autoAdjust="0"/>
    <p:restoredTop sz="86410" autoAdjust="0"/>
  </p:normalViewPr>
  <p:slideViewPr>
    <p:cSldViewPr snapToGrid="0">
      <p:cViewPr>
        <p:scale>
          <a:sx n="75" d="100"/>
          <a:sy n="75" d="100"/>
        </p:scale>
        <p:origin x="-1110" y="-9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20" y="-72"/>
      </p:cViewPr>
      <p:guideLst>
        <p:guide orient="horz" pos="2181"/>
        <p:guide pos="29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0754" y="178255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802.11-11/1112r2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78256"/>
            <a:ext cx="9871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>
              <a:defRPr sz="1400"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79008" y="9072563"/>
            <a:ext cx="15773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7422" y="90725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5250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118DDD9-F89B-41B8-B27C-3845A41A6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08025" y="390525"/>
            <a:ext cx="567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08025" y="90725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defTabSz="952500"/>
            <a:r>
              <a:rPr lang="en-US" sz="1200" b="0"/>
              <a:t>Submission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08025" y="9061450"/>
            <a:ext cx="582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8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3617" y="97293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802.11-11/1112r2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39" y="97293"/>
            <a:ext cx="9871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>
              <a:defRPr sz="1400"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8025"/>
            <a:ext cx="4673600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9"/>
            <a:ext cx="5197475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0" tIns="46971" rIns="95560" bIns="46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2496" y="9075739"/>
            <a:ext cx="20473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5138" lvl="4" algn="r" defTabSz="95250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581" y="9075739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27D1EA3-1CA2-4899-BB85-6EB46AC6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39775" y="9075739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defTabSz="933450"/>
            <a:r>
              <a:rPr lang="en-US" sz="1200" b="0"/>
              <a:t>Submission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739775" y="90741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661988" y="2984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7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802.11-11/1112r2</a:t>
            </a:r>
            <a:endParaRPr lang="en-US" sz="1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August  2011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5138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23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95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67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939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1172" y="9075739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4B08C31-ECF0-4155-9827-D115C83C9FBD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173C87-510F-4B4E-B399-C5BA81A2C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2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5AFFFB-7598-46B1-B527-30C773DE2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1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02EAE-8CB6-4177-88FB-C69245881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3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5D02F5-CD60-4AF1-B550-513F7BB1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8BBBD3-BD0D-4BED-93C5-10B5A0391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0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BF0ACC-F069-4E0C-92ED-64188A436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986AE1-F98C-421E-AA2F-ED0537C4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696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EE7F32-3520-4D10-9A0D-AF5467A88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3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world_dot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8" y="533400"/>
            <a:ext cx="9039225" cy="508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wmx_forum_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48125" y="5181600"/>
            <a:ext cx="1133475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124200" y="6553200"/>
            <a:ext cx="2982913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dirty="0">
                <a:latin typeface="Arial" charset="0"/>
                <a:ea typeface="+mn-ea"/>
              </a:rPr>
              <a:t>Copyright </a:t>
            </a:r>
            <a:r>
              <a:rPr lang="en-US" sz="1000" dirty="0" smtClean="0">
                <a:latin typeface="Arial" charset="0"/>
                <a:ea typeface="+mn-ea"/>
              </a:rPr>
              <a:t>2011 </a:t>
            </a:r>
            <a:r>
              <a:rPr lang="en-US" sz="1000" dirty="0">
                <a:latin typeface="Arial" charset="0"/>
                <a:ea typeface="+mn-ea"/>
              </a:rPr>
              <a:t>WiMAX Forum. 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382000" cy="1470025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rgbClr val="00669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2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696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/>
            </a:lvl1pPr>
          </a:lstStyle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92967FB-D658-47C9-B2D2-85F8C3EEC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9654" y="311964"/>
            <a:ext cx="324473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802.11-11/1112r2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0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ollaborate.nist.gov/twiki-sggrid/bin/view/SmartGrid/CoSStandardsReviewQueueAndTrackingTool" TargetMode="External"/><Relationship Id="rId3" Type="http://schemas.openxmlformats.org/officeDocument/2006/relationships/hyperlink" Target="http://collaborate.nist.gov/twiki-sggrid/pub/SmartGrid/SGIPCatalogOfStandards/SGIPCatalogOfStandards_StandardsInformationForm.xls" TargetMode="External"/><Relationship Id="rId7" Type="http://schemas.openxmlformats.org/officeDocument/2006/relationships/hyperlink" Target="http://collaborate.nist.gov/twiki-sggrid/bin/view/SmartGrid/CSWG" TargetMode="External"/><Relationship Id="rId2" Type="http://schemas.openxmlformats.org/officeDocument/2006/relationships/hyperlink" Target="http://collaborate.nist.gov/twiki-sggrid/bin/view/SmartGrid/CoSTWikiPageConstruction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collaborate.nist.gov/twiki-sggrid/pub/SmartGrid/SGIPCatalogOfStandards/SGIP_CoS_CriteriaAndAnalysisReport.doc" TargetMode="External"/><Relationship Id="rId5" Type="http://schemas.openxmlformats.org/officeDocument/2006/relationships/hyperlink" Target="http://collaborate.nist.gov/twiki-sggrid/pub/SmartGrid/SGIPCatalogOfStandards/SGIP_CoS_DevelopmentProcessStatement.doc" TargetMode="External"/><Relationship Id="rId4" Type="http://schemas.openxmlformats.org/officeDocument/2006/relationships/hyperlink" Target="http://collaborate.nist.gov/twiki-sggrid/bin/view/SmartGrid/SGIPCatalogOfStandard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llaborate.nist.gov/twiki-sggrid/bin/view/SmartGrid/SGIPCosSIFNISTIR7761?sortcol=1;table=1;up=0#sorted_table" TargetMode="External"/><Relationship Id="rId2" Type="http://schemas.openxmlformats.org/officeDocument/2006/relationships/hyperlink" Target="http://collaborate.nist.gov/twiki-sggrid/bin/view/SmartGrid/SGIPCosSIFNISTIR7761?sortcol=0;table=1;up=0#sorted_table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://collaborate.nist.gov/twiki-sggrid/bin/view/SmartGrid/SGIPCosSIFNISTIR7761" TargetMode="External"/><Relationship Id="rId4" Type="http://schemas.openxmlformats.org/officeDocument/2006/relationships/hyperlink" Target="http://collaborate.nist.gov/twiki-sggrid/pub/SmartGrid/PAP02Objective3/NIST_PAP2_Guidelines_for_Assessing_Wireless_Standards_for_Smart_Grid_Applications_1.0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llaborate.nist.gov/twiki-sggrid/bin/view/SmartGrid/SGIPCosSIFNISTIR7761" TargetMode="External"/><Relationship Id="rId2" Type="http://schemas.openxmlformats.org/officeDocument/2006/relationships/hyperlink" Target="http://collaborate.nist.gov/twiki-sggrid/bin/view/SmartGrid/CSWG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ollaborate.nist.gov/twiki-sggrid/bin/view/SmartGrid/SGIPCosSIFNISTIR7761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llaborate.nist.gov/twiki-sggrid/pub/SmartGrid/SGIPCatalogOfStandards/SGIP_CoS_DevelopmentProcessStatement.doc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875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August  2011</a:t>
            </a:r>
            <a:endParaRPr lang="en-US" sz="1800" dirty="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2FB2AE3-ED80-4B40-A627-9A889A281C26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4101" name="Rectangle 321"/>
          <p:cNvSpPr>
            <a:spLocks noGrp="1" noChangeArrowheads="1"/>
          </p:cNvSpPr>
          <p:nvPr>
            <p:ph type="title"/>
          </p:nvPr>
        </p:nvSpPr>
        <p:spPr>
          <a:xfrm>
            <a:off x="338138" y="685800"/>
            <a:ext cx="8632825" cy="849313"/>
          </a:xfrm>
          <a:noFill/>
        </p:spPr>
        <p:txBody>
          <a:bodyPr/>
          <a:lstStyle/>
          <a:p>
            <a:r>
              <a:rPr lang="en-US" dirty="0" smtClean="0"/>
              <a:t>Smart Grid ad hoc – August 2011</a:t>
            </a:r>
          </a:p>
        </p:txBody>
      </p:sp>
      <p:sp>
        <p:nvSpPr>
          <p:cNvPr id="4102" name="Rectangle 32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94025"/>
            <a:ext cx="3810000" cy="446088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17 August 2011</a:t>
            </a:r>
          </a:p>
        </p:txBody>
      </p:sp>
      <p:sp>
        <p:nvSpPr>
          <p:cNvPr id="4103" name="Text Box 330"/>
          <p:cNvSpPr txBox="1">
            <a:spLocks noChangeArrowheads="1"/>
          </p:cNvSpPr>
          <p:nvPr/>
        </p:nvSpPr>
        <p:spPr bwMode="auto">
          <a:xfrm>
            <a:off x="177800" y="3538538"/>
            <a:ext cx="8394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dirty="0"/>
              <a:t>Discussions during </a:t>
            </a:r>
            <a:r>
              <a:rPr lang="en-US" sz="2000" dirty="0" smtClean="0"/>
              <a:t>Teleconferences between July and September </a:t>
            </a:r>
            <a:endParaRPr lang="en-US" sz="2000" dirty="0"/>
          </a:p>
        </p:txBody>
      </p:sp>
      <p:graphicFrame>
        <p:nvGraphicFramePr>
          <p:cNvPr id="1725817" name="Group 377"/>
          <p:cNvGraphicFramePr>
            <a:graphicFrameLocks noGrp="1"/>
          </p:cNvGraphicFramePr>
          <p:nvPr>
            <p:ph sz="half" idx="2"/>
          </p:nvPr>
        </p:nvGraphicFramePr>
        <p:xfrm>
          <a:off x="336550" y="1763713"/>
          <a:ext cx="8553450" cy="1220787"/>
        </p:xfrm>
        <a:graphic>
          <a:graphicData uri="http://schemas.openxmlformats.org/drawingml/2006/table">
            <a:tbl>
              <a:tblPr/>
              <a:tblGrid>
                <a:gridCol w="1711325"/>
                <a:gridCol w="1709738"/>
                <a:gridCol w="1711325"/>
                <a:gridCol w="1528762"/>
                <a:gridCol w="1892300"/>
              </a:tblGrid>
              <a:tr h="39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Company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Phone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Marvell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5488 Marvell Lane,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Santa Clara, CA, 95054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+1-321-751-3988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bkraemer@marvell.com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30"/>
          <p:cNvSpPr txBox="1">
            <a:spLocks noChangeArrowheads="1"/>
          </p:cNvSpPr>
          <p:nvPr/>
        </p:nvSpPr>
        <p:spPr bwMode="auto">
          <a:xfrm>
            <a:off x="533400" y="4042748"/>
            <a:ext cx="26670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dirty="0" smtClean="0"/>
              <a:t>Tuesday Abstract</a:t>
            </a:r>
            <a:r>
              <a:rPr lang="en-US" sz="2000" dirty="0"/>
              <a:t>: </a:t>
            </a:r>
          </a:p>
          <a:p>
            <a:pPr algn="l"/>
            <a:r>
              <a:rPr lang="en-US" dirty="0"/>
              <a:t>1 </a:t>
            </a:r>
            <a:r>
              <a:rPr lang="en-US" dirty="0" smtClean="0"/>
              <a:t>– </a:t>
            </a:r>
            <a:r>
              <a:rPr lang="en-US" dirty="0"/>
              <a:t>SGIP </a:t>
            </a:r>
            <a:endParaRPr lang="en-US" dirty="0" smtClean="0"/>
          </a:p>
          <a:p>
            <a:pPr algn="l"/>
            <a:r>
              <a:rPr lang="en-US" dirty="0" smtClean="0"/>
              <a:t>2 - NIST PAP2</a:t>
            </a:r>
          </a:p>
        </p:txBody>
      </p:sp>
    </p:spTree>
    <p:extLst>
      <p:ext uri="{BB962C8B-B14F-4D97-AF65-F5344CB8AC3E}">
        <p14:creationId xmlns:p14="http://schemas.microsoft.com/office/powerpoint/2010/main" val="6135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382000" cy="2438400"/>
          </a:xfrm>
        </p:spPr>
        <p:txBody>
          <a:bodyPr/>
          <a:lstStyle/>
          <a:p>
            <a:pPr eaLnBrk="1" hangingPunct="1"/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/>
            </a:r>
            <a:br>
              <a:rPr lang="en-US" sz="2900" dirty="0" smtClean="0"/>
            </a:br>
            <a:r>
              <a:rPr lang="en-US" sz="2900" dirty="0" smtClean="0"/>
              <a:t>Smart Grid Working Group Report to </a:t>
            </a:r>
            <a:br>
              <a:rPr lang="en-US" sz="2900" dirty="0" smtClean="0"/>
            </a:br>
            <a:r>
              <a:rPr lang="en-US" sz="2900" dirty="0" smtClean="0"/>
              <a:t>WiMAX Forum</a:t>
            </a:r>
            <a:br>
              <a:rPr lang="en-US" sz="2900" dirty="0" smtClean="0"/>
            </a:br>
            <a:r>
              <a:rPr lang="en-US" sz="2900" dirty="0" smtClean="0"/>
              <a:t>Board of Directors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381000" y="3298825"/>
            <a:ext cx="8382000" cy="1882775"/>
          </a:xfrm>
        </p:spPr>
        <p:txBody>
          <a:bodyPr/>
          <a:lstStyle/>
          <a:p>
            <a:pPr eaLnBrk="1" hangingPunct="1"/>
            <a:r>
              <a:rPr lang="en-US" dirty="0" smtClean="0"/>
              <a:t>2011- 07-27</a:t>
            </a:r>
          </a:p>
          <a:p>
            <a:pPr eaLnBrk="1" hangingPunct="1"/>
            <a:r>
              <a:rPr lang="en-US" dirty="0" smtClean="0"/>
              <a:t>Prepared by: Declan Byrne, SGWG Interim Chair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517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en-US" dirty="0" smtClean="0"/>
              <a:t>SDO Update – Modeling Tool 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120000"/>
              <a:buFont typeface="Arial" pitchFamily="34" charset="0"/>
              <a:buChar char="•"/>
              <a:tabLst/>
              <a:defRPr/>
            </a:pPr>
            <a:r>
              <a:rPr lang="en-US" sz="2000" noProof="0" dirty="0" smtClean="0">
                <a:latin typeface="+mn-lt"/>
                <a:ea typeface="Geneva" pitchFamily="-108" charset="0"/>
                <a:cs typeface="Geneva" pitchFamily="-108" charset="0"/>
              </a:rPr>
              <a:t>Goal: Provide “easy-to-use” tool for utilities to do AT evaluations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Generically applicable to “terrestrial-based” ATs for “apples-to-apples” comparisons of coverage and cell capacity</a:t>
            </a:r>
            <a:endParaRPr lang="en-US" sz="2000" noProof="0" dirty="0" smtClean="0">
              <a:latin typeface="+mn-lt"/>
              <a:ea typeface="Geneva" pitchFamily="-108" charset="0"/>
              <a:cs typeface="Geneva" pitchFamily="-10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9933"/>
              </a:buClr>
              <a:buSzPct val="120000"/>
              <a:buFont typeface="Arial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Inputs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 required</a:t>
            </a: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: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000" dirty="0" smtClean="0">
                <a:ea typeface="Geneva" pitchFamily="-108" charset="0"/>
                <a:cs typeface="Geneva" pitchFamily="-108" charset="0"/>
              </a:rPr>
              <a:t>Cell-Edge </a:t>
            </a:r>
            <a:r>
              <a:rPr lang="en-US" sz="2000" dirty="0" err="1" smtClean="0">
                <a:ea typeface="Geneva" pitchFamily="-108" charset="0"/>
                <a:cs typeface="Geneva" pitchFamily="-108" charset="0"/>
              </a:rPr>
              <a:t>Perf</a:t>
            </a:r>
            <a:r>
              <a:rPr lang="en-US" sz="2000" dirty="0" smtClean="0">
                <a:ea typeface="Geneva" pitchFamily="-108" charset="0"/>
                <a:cs typeface="Geneva" pitchFamily="-108" charset="0"/>
              </a:rPr>
              <a:t>. ►</a:t>
            </a: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System Gain ► Link Budget  ► Range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Propagation model (</a:t>
            </a:r>
            <a:r>
              <a:rPr lang="en-US" sz="2000" dirty="0" err="1" smtClean="0">
                <a:latin typeface="+mn-lt"/>
                <a:ea typeface="Geneva" pitchFamily="-108" charset="0"/>
                <a:cs typeface="Geneva" pitchFamily="-108" charset="0"/>
              </a:rPr>
              <a:t>Erceg</a:t>
            </a: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-SUI, </a:t>
            </a:r>
            <a:r>
              <a:rPr lang="en-US" sz="2000" dirty="0" err="1" smtClean="0">
                <a:latin typeface="+mn-lt"/>
                <a:ea typeface="Geneva" pitchFamily="-108" charset="0"/>
                <a:cs typeface="Geneva" pitchFamily="-108" charset="0"/>
              </a:rPr>
              <a:t>Hata</a:t>
            </a: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-Okumura, COST231, WINNER II, ITU-R M.2135-1)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Application: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 Mobile Handset, AMI network, DAP backhaul, etc.</a:t>
            </a:r>
            <a:endParaRPr lang="en-US" sz="2000" dirty="0" smtClean="0">
              <a:latin typeface="+mn-lt"/>
              <a:ea typeface="Geneva" pitchFamily="-108" charset="0"/>
              <a:cs typeface="Geneva" pitchFamily="-108" charset="0"/>
            </a:endParaRPr>
          </a:p>
          <a:p>
            <a:pPr marL="342900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Key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 question: Can we get required performance detail for each AT to achieve our objective?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Mod/coding vs. S/(N+I), HARQ differences, hand-offs, Interferences margins, etc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Unlicensed vs. Licensed</a:t>
            </a:r>
          </a:p>
          <a:p>
            <a:pPr marL="342900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Near term SDO Activity (next 1-2 weeks): Focus on </a:t>
            </a:r>
            <a:r>
              <a:rPr kumimoji="0" lang="en-US" sz="2000" b="0" i="0" u="sng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Link Budget </a:t>
            </a:r>
            <a:r>
              <a:rPr kumimoji="0" lang="en-US" sz="20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Geneva" pitchFamily="-108" charset="0"/>
                <a:cs typeface="Geneva" pitchFamily="-108" charset="0"/>
              </a:rPr>
              <a:t> </a:t>
            </a: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  <a:ea typeface="Geneva" pitchFamily="-108" charset="0"/>
                <a:cs typeface="Geneva" pitchFamily="-108" charset="0"/>
              </a:rPr>
              <a:t>WiMAX, LTE, CDMA2000, 802.11, 802.15</a:t>
            </a:r>
            <a:endParaRPr kumimoji="0" lang="en-US" sz="2000" b="0" i="0" strike="noStrike" kern="1200" cap="none" spc="0" normalizeH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eneva" pitchFamily="-108" charset="0"/>
              <a:cs typeface="Geneva" pitchFamily="-108" charset="0"/>
            </a:endParaRPr>
          </a:p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kumimoji="0" lang="en-US" sz="20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eneva" pitchFamily="-108" charset="0"/>
              <a:cs typeface="Geneva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26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0142"/>
              </p:ext>
            </p:extLst>
          </p:nvPr>
        </p:nvGraphicFramePr>
        <p:xfrm>
          <a:off x="2108199" y="2462213"/>
          <a:ext cx="1887727" cy="147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showAsIcon="1" r:id="rId3" imgW="914400" imgH="714240" progId="Excel.Sheet.8">
                  <p:embed/>
                </p:oleObj>
              </mc:Choice>
              <mc:Fallback>
                <p:oleObj name="Worksheet" showAsIcon="1" r:id="rId3" imgW="914400" imgH="71424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8199" y="2462213"/>
                        <a:ext cx="1887727" cy="1474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SDO Update – Modeling Tool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61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2800"/>
          </a:xfrm>
        </p:spPr>
        <p:txBody>
          <a:bodyPr/>
          <a:lstStyle/>
          <a:p>
            <a:r>
              <a:rPr lang="en-US" dirty="0" smtClean="0"/>
              <a:t>PAP02 Activities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1612900"/>
            <a:ext cx="8470900" cy="4711700"/>
          </a:xfrm>
        </p:spPr>
        <p:txBody>
          <a:bodyPr/>
          <a:lstStyle/>
          <a:p>
            <a:r>
              <a:rPr lang="en-US" sz="1800" dirty="0" smtClean="0"/>
              <a:t>•</a:t>
            </a:r>
            <a:r>
              <a:rPr lang="en-US" sz="1800" dirty="0"/>
              <a:t>Purpose: Biweekly meeting to discuss PAP 2 work items </a:t>
            </a:r>
          </a:p>
          <a:p>
            <a:r>
              <a:rPr lang="en-US" sz="1800" dirty="0"/>
              <a:t>•Webinar Info: https://www2.gotomeeting.com/register/798765194 </a:t>
            </a:r>
          </a:p>
          <a:p>
            <a:r>
              <a:rPr lang="en-US" sz="1800" dirty="0"/>
              <a:t>August 16 - Teleconference 2:00pm ET </a:t>
            </a:r>
          </a:p>
          <a:p>
            <a:endParaRPr lang="en-US" sz="1800" dirty="0"/>
          </a:p>
          <a:p>
            <a:r>
              <a:rPr lang="en-US" sz="1800" dirty="0" smtClean="0"/>
              <a:t>Tuesdays </a:t>
            </a:r>
            <a:r>
              <a:rPr lang="en-US" sz="1800" dirty="0"/>
              <a:t>Aug 30, Sep 13, 27 - Teleconference 2:00pm ET </a:t>
            </a:r>
          </a:p>
          <a:p>
            <a:r>
              <a:rPr lang="en-US" sz="1800" dirty="0"/>
              <a:t>SDO Sub-group </a:t>
            </a:r>
          </a:p>
          <a:p>
            <a:endParaRPr lang="en-US" sz="1800" dirty="0"/>
          </a:p>
          <a:p>
            <a:r>
              <a:rPr lang="en-US" sz="1800" dirty="0"/>
              <a:t>•Purpose: Sub-group open to anyone with technical knowledge interested in contributing to clarifying SDO terms and generating estimates for covered equipment </a:t>
            </a:r>
          </a:p>
          <a:p>
            <a:r>
              <a:rPr lang="en-US" sz="1800" dirty="0"/>
              <a:t>•When: Occurs every Monday effective 8/8/2011 from 9:00 AM to 10:30 AM (UTC-08:00) Pacific Time (US &amp; Canada). </a:t>
            </a:r>
          </a:p>
          <a:p>
            <a:r>
              <a:rPr lang="en-US" sz="1800" dirty="0"/>
              <a:t>•Conference Bridge Information Phone: +1-858-658-1111 Conference ID: 3827472 Passcode: 0681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1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24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PAP02- Phase 2-SDO Proposal –r1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u="sng" dirty="0" smtClean="0"/>
              <a:t>Intro</a:t>
            </a:r>
          </a:p>
          <a:p>
            <a:r>
              <a:rPr lang="en-US" sz="1600" dirty="0" smtClean="0"/>
              <a:t>Thanks to Ron Cunningham for his diligent preparation of requirements for completion of Phase 2.</a:t>
            </a:r>
          </a:p>
          <a:p>
            <a:r>
              <a:rPr lang="en-US" sz="1600" dirty="0" smtClean="0"/>
              <a:t>We propose that it is time for the wireless SDO’s to take a more active role in constructing the analytic</a:t>
            </a:r>
          </a:p>
          <a:p>
            <a:pPr marL="0" indent="0">
              <a:buNone/>
            </a:pPr>
            <a:r>
              <a:rPr lang="en-US" sz="1600" u="sng" dirty="0" smtClean="0"/>
              <a:t>Proposal/Request</a:t>
            </a:r>
          </a:p>
          <a:p>
            <a:r>
              <a:rPr lang="en-US" sz="1600" dirty="0" smtClean="0"/>
              <a:t>We request authorization from PAP2 members  to form an “SDO subcommittee” committed to completing delivery of an operational analysis framework , and related descriptive text, in time for presentation to the Dec  05, 2011 SGIP board meeting.</a:t>
            </a:r>
          </a:p>
          <a:p>
            <a:pPr marL="0" indent="0">
              <a:buNone/>
            </a:pPr>
            <a:r>
              <a:rPr lang="en-US" sz="1600" u="sng" dirty="0" smtClean="0"/>
              <a:t>Goals</a:t>
            </a:r>
          </a:p>
          <a:p>
            <a:r>
              <a:rPr lang="en-US" sz="1600" dirty="0" smtClean="0"/>
              <a:t>Example of deliverables include: Definition of propagation model, ability to calculate quantity of wireless equipment required to cover a given demographic/topographic area  and description of statistical confidence in reported numbers</a:t>
            </a:r>
          </a:p>
          <a:p>
            <a:pPr marL="0" indent="0">
              <a:buNone/>
            </a:pPr>
            <a:r>
              <a:rPr lang="en-US" sz="1600" u="sng" dirty="0" smtClean="0"/>
              <a:t>Utility/GRID Input Requirements</a:t>
            </a:r>
          </a:p>
          <a:p>
            <a:r>
              <a:rPr lang="en-US" sz="1600" dirty="0" smtClean="0"/>
              <a:t>Information regarding actor quantities by type, relative locations, topography, data traffic loads</a:t>
            </a:r>
          </a:p>
          <a:p>
            <a:pPr marL="0" indent="0">
              <a:buNone/>
            </a:pPr>
            <a:r>
              <a:rPr lang="en-US" sz="1600" u="sng" dirty="0" smtClean="0"/>
              <a:t>Synchronization</a:t>
            </a:r>
          </a:p>
          <a:p>
            <a:r>
              <a:rPr lang="en-US" sz="1600" dirty="0" smtClean="0"/>
              <a:t>“SDO subcommittee” will report progress to during  currently scheduled biweekly PAP2 calls</a:t>
            </a:r>
          </a:p>
          <a:p>
            <a:pPr marL="0" indent="0">
              <a:buNone/>
            </a:pPr>
            <a:r>
              <a:rPr lang="en-US" sz="1600" u="sng" dirty="0" smtClean="0"/>
              <a:t>Logistics 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“SDO subcommittee” will convene a series of teleconferences  scheduled to optimize SDO participation but open to all PAP2. SDO subcommittee will self organize , assign/delegate work. develop a milestone based project schedule. Webinar facilities will be available.</a:t>
            </a:r>
          </a:p>
          <a:p>
            <a:pPr marL="0" indent="0">
              <a:buNone/>
            </a:pPr>
            <a:r>
              <a:rPr lang="en-US" sz="1600" u="sng" dirty="0" smtClean="0"/>
              <a:t>Membership</a:t>
            </a:r>
          </a:p>
          <a:p>
            <a:r>
              <a:rPr lang="en-US" sz="1600" dirty="0" smtClean="0"/>
              <a:t>“SDO subcommittee” is a volunteer group initially underwritten by ATIS, IEEE, TIA, and </a:t>
            </a:r>
            <a:r>
              <a:rPr lang="en-US" sz="1600" dirty="0" err="1" smtClean="0"/>
              <a:t>WiMAX</a:t>
            </a:r>
            <a:r>
              <a:rPr lang="en-US" sz="1600" dirty="0" smtClean="0"/>
              <a:t>.  Additional wireless SDO participants will be recruited</a:t>
            </a:r>
          </a:p>
        </p:txBody>
      </p:sp>
    </p:spTree>
    <p:extLst>
      <p:ext uri="{BB962C8B-B14F-4D97-AF65-F5344CB8AC3E}">
        <p14:creationId xmlns:p14="http://schemas.microsoft.com/office/powerpoint/2010/main" val="278278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3" y="774700"/>
            <a:ext cx="7772400" cy="1362075"/>
          </a:xfrm>
        </p:spPr>
        <p:txBody>
          <a:bodyPr/>
          <a:lstStyle/>
          <a:p>
            <a:r>
              <a:rPr lang="en-US" dirty="0" smtClean="0"/>
              <a:t>SDO Activities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5AFFFB-7598-46B1-B527-30C773DE22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0036" y="2171700"/>
            <a:ext cx="8194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Complete all work by November</a:t>
            </a:r>
          </a:p>
          <a:p>
            <a:pPr algn="l"/>
            <a:r>
              <a:rPr lang="en-US" dirty="0" smtClean="0"/>
              <a:t>Verify completion criteria</a:t>
            </a:r>
          </a:p>
          <a:p>
            <a:pPr lvl="1" algn="l"/>
            <a:r>
              <a:rPr lang="en-US" dirty="0" smtClean="0"/>
              <a:t>Deviation from standard procedure assumed – verifying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Complete propagation model</a:t>
            </a:r>
          </a:p>
          <a:p>
            <a:pPr lvl="1" algn="l"/>
            <a:r>
              <a:rPr lang="en-US" dirty="0" smtClean="0"/>
              <a:t>One approach for all technologies?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01000" cy="749300"/>
          </a:xfrm>
        </p:spPr>
        <p:txBody>
          <a:bodyPr/>
          <a:lstStyle/>
          <a:p>
            <a:r>
              <a:rPr lang="en-US" dirty="0" smtClean="0"/>
              <a:t>Catalog of Standards Process + Deliverables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8000" y="1435100"/>
            <a:ext cx="8153400" cy="4406900"/>
          </a:xfrm>
        </p:spPr>
        <p:txBody>
          <a:bodyPr/>
          <a:lstStyle/>
          <a:p>
            <a:r>
              <a:rPr lang="en-US" sz="1800" dirty="0"/>
              <a:t>Process to progress standard to "all artifacts completed" state </a:t>
            </a:r>
          </a:p>
          <a:p>
            <a:r>
              <a:rPr lang="en-US" sz="1800" dirty="0"/>
              <a:t>As each artifact is constructed, update this page's record by setting an "X" in the appropriate column </a:t>
            </a:r>
          </a:p>
          <a:p>
            <a:r>
              <a:rPr lang="en-US" sz="1800" dirty="0"/>
              <a:t>Construct </a:t>
            </a:r>
            <a:r>
              <a:rPr lang="en-US" sz="1800" dirty="0" err="1"/>
              <a:t>TWiki</a:t>
            </a:r>
            <a:r>
              <a:rPr lang="en-US" sz="1800" dirty="0"/>
              <a:t> Page (use procedure on this page </a:t>
            </a:r>
            <a:r>
              <a:rPr lang="en-US" sz="1800" dirty="0" err="1">
                <a:hlinkClick r:id="rId2" action="ppaction://hlinkfile"/>
              </a:rPr>
              <a:t>CoSTWikiPageConstruction</a:t>
            </a:r>
            <a:r>
              <a:rPr lang="en-US" sz="1800" dirty="0"/>
              <a:t>) </a:t>
            </a:r>
          </a:p>
          <a:p>
            <a:r>
              <a:rPr lang="en-US" sz="1800" dirty="0"/>
              <a:t>Complete Standard Information Form (SIF) with help of SSO proponent (</a:t>
            </a:r>
            <a:r>
              <a:rPr lang="en-US" sz="1800" dirty="0">
                <a:hlinkClick r:id="rId3" action="ppaction://hlinkfile"/>
              </a:rPr>
              <a:t>SIF Template</a:t>
            </a:r>
            <a:r>
              <a:rPr lang="en-US" sz="1800" dirty="0"/>
              <a:t>): </a:t>
            </a:r>
            <a:r>
              <a:rPr lang="en-US" sz="1800" i="1" dirty="0" err="1"/>
              <a:t>note:check</a:t>
            </a:r>
            <a:r>
              <a:rPr lang="en-US" sz="1800" i="1" dirty="0"/>
              <a:t> </a:t>
            </a:r>
            <a:r>
              <a:rPr lang="en-US" sz="1800" i="1" dirty="0">
                <a:hlinkClick r:id="rId4" action="ppaction://hlinkfile"/>
              </a:rPr>
              <a:t>Catalog of Standards</a:t>
            </a:r>
            <a:r>
              <a:rPr lang="en-US" sz="1800" i="1" dirty="0"/>
              <a:t> page for attached </a:t>
            </a:r>
            <a:r>
              <a:rPr lang="en-US" sz="1800" i="1" dirty="0" err="1"/>
              <a:t>pdfs</a:t>
            </a:r>
            <a:r>
              <a:rPr lang="en-US" sz="1800" i="1" dirty="0"/>
              <a:t> from earlier version of SIF</a:t>
            </a:r>
            <a:r>
              <a:rPr lang="en-US" sz="1800" dirty="0"/>
              <a:t> </a:t>
            </a:r>
          </a:p>
          <a:p>
            <a:r>
              <a:rPr lang="en-US" sz="1800" dirty="0"/>
              <a:t>Complete Development Process Statement (DPS) (</a:t>
            </a:r>
            <a:r>
              <a:rPr lang="en-US" sz="1800" dirty="0">
                <a:hlinkClick r:id="rId5" action="ppaction://hlinkfile"/>
              </a:rPr>
              <a:t>SDP Template</a:t>
            </a:r>
            <a:r>
              <a:rPr lang="en-US" sz="1800" dirty="0"/>
              <a:t>) </a:t>
            </a:r>
          </a:p>
          <a:p>
            <a:r>
              <a:rPr lang="en-US" sz="1800" dirty="0"/>
              <a:t>Develop initial Criteria and Analysis Report (C&amp;AR) (</a:t>
            </a:r>
            <a:r>
              <a:rPr lang="en-US" sz="1800" dirty="0">
                <a:hlinkClick r:id="rId6" action="ppaction://hlinkfile"/>
              </a:rPr>
              <a:t>C&amp;AR Template</a:t>
            </a:r>
            <a:r>
              <a:rPr lang="en-US" sz="1800" dirty="0"/>
              <a:t>) </a:t>
            </a:r>
          </a:p>
          <a:p>
            <a:r>
              <a:rPr lang="en-US" sz="1800" dirty="0"/>
              <a:t>Perform SGAC, </a:t>
            </a:r>
            <a:r>
              <a:rPr lang="en-US" sz="1800" dirty="0">
                <a:hlinkClick r:id="rId7" action="ppaction://hlinkfile"/>
              </a:rPr>
              <a:t>CSWG</a:t>
            </a:r>
            <a:r>
              <a:rPr lang="en-US" sz="1800" dirty="0"/>
              <a:t>, SGTCC, IPRWG reviews -- attach review documents to standard's </a:t>
            </a:r>
            <a:r>
              <a:rPr lang="en-US" sz="1800" dirty="0" err="1"/>
              <a:t>TWiki</a:t>
            </a:r>
            <a:r>
              <a:rPr lang="en-US" sz="1800" dirty="0"/>
              <a:t> page and place summary of comments on page </a:t>
            </a:r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54548" y="6179234"/>
            <a:ext cx="7146636" cy="2769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hlinkClick r:id="rId8"/>
              </a:rPr>
              <a:t>http://</a:t>
            </a:r>
            <a:r>
              <a:rPr lang="en-US" sz="1200" dirty="0" smtClean="0">
                <a:hlinkClick r:id="rId8"/>
              </a:rPr>
              <a:t>collaborate.nist.gov/twiki-sggrid/bin/view/SmartGrid/CoSStandardsReviewQueueAndTrackingTool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482309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 Version 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245331"/>
              </p:ext>
            </p:extLst>
          </p:nvPr>
        </p:nvGraphicFramePr>
        <p:xfrm>
          <a:off x="241300" y="2392680"/>
          <a:ext cx="8712200" cy="1920240"/>
        </p:xfrm>
        <a:graphic>
          <a:graphicData uri="http://schemas.openxmlformats.org/drawingml/2006/table">
            <a:tbl>
              <a:tblPr/>
              <a:tblGrid>
                <a:gridCol w="3124200"/>
                <a:gridCol w="55880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  <a:hlinkClick r:id="rId2" action="ppaction://hlinkfile" tooltip="Sort by this column"/>
                        </a:rPr>
                        <a:t>Attribute</a:t>
                      </a:r>
                      <a:r>
                        <a:rPr lang="en-US" sz="140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96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>
                          <a:effectLst/>
                          <a:hlinkClick r:id="rId3" action="ppaction://hlinkfile" tooltip="Sort by this column"/>
                        </a:rPr>
                        <a:t>Standard Information</a:t>
                      </a:r>
                      <a:r>
                        <a:rPr lang="en-US" sz="140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963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Identifier of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NIST IR 7761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Title of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Guidelines for Assessing Wireless Standards for Smart Grid 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Applications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Name of owner organization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NIST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Latest versions, stages, dates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1A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URL(s) for the standard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strike="noStrike" dirty="0">
                          <a:effectLst/>
                          <a:hlinkClick r:id="rId4"/>
                        </a:rPr>
                        <a:t>http://collaborate.nist.gov/twiki-sggrid/pub/SmartGrid/PAP02Objective3/NIST_PAP2_Guidelines_for_Assessing_Wireless_Standards_for_Smart_Grid_Applications_1.0.pdf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6BF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85800" y="23923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3066" y="5915799"/>
            <a:ext cx="6638634" cy="2769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5"/>
              </a:rPr>
              <a:t>http://</a:t>
            </a:r>
            <a:r>
              <a:rPr lang="en-US" sz="1200" dirty="0" smtClean="0">
                <a:hlinkClick r:id="rId5"/>
              </a:rPr>
              <a:t>collaborate.nist.gov/twiki-sggrid/bin/view/SmartGrid/SGIPCosSIFNISTIR7761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60397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98500"/>
          </a:xfrm>
        </p:spPr>
        <p:txBody>
          <a:bodyPr/>
          <a:lstStyle/>
          <a:p>
            <a:r>
              <a:rPr lang="en-US" dirty="0" smtClean="0"/>
              <a:t>CSWG Comments on 7761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82700"/>
            <a:ext cx="8445500" cy="4521200"/>
          </a:xfrm>
        </p:spPr>
        <p:txBody>
          <a:bodyPr/>
          <a:lstStyle/>
          <a:p>
            <a:r>
              <a:rPr lang="en-US" sz="2000" dirty="0"/>
              <a:t>The </a:t>
            </a:r>
            <a:r>
              <a:rPr lang="en-US" sz="2000" dirty="0">
                <a:hlinkClick r:id="rId2" action="ppaction://hlinkfile"/>
              </a:rPr>
              <a:t>CSWG</a:t>
            </a:r>
            <a:r>
              <a:rPr lang="en-US" sz="2000" dirty="0"/>
              <a:t> recommends the PAP-02 output document, Wireless Standards for the Smart Grid, be accepted as is, but that additional documents be developed in future efforts (in a DEWG or PAP) that: </a:t>
            </a:r>
          </a:p>
          <a:p>
            <a:r>
              <a:rPr lang="en-US" sz="2000" dirty="0"/>
              <a:t>• Address relevant key security requirements identified in the NISTIR 7628, Guidelines for Smart Grid Cyber Security, then add NISTIR 7628 as a normative reference. This effort would require completion of a risk assessment to determine applicable security requirements. </a:t>
            </a:r>
          </a:p>
          <a:p>
            <a:r>
              <a:rPr lang="en-US" sz="2000" dirty="0"/>
              <a:t>• Assess the various </a:t>
            </a:r>
            <a:r>
              <a:rPr lang="en-US" sz="2000" dirty="0" err="1"/>
              <a:t>cybersecurity</a:t>
            </a:r>
            <a:r>
              <a:rPr lang="en-US" sz="2000" dirty="0"/>
              <a:t> techniques used with wireless systems, as well as assess the impacts of these </a:t>
            </a:r>
            <a:r>
              <a:rPr lang="en-US" sz="2000" dirty="0" err="1"/>
              <a:t>cybersecurity</a:t>
            </a:r>
            <a:r>
              <a:rPr lang="en-US" sz="2000" dirty="0"/>
              <a:t> techniques on complete wireless systems, including the degree/type of security, performance considerations, configuration issues, and policies/procedures required to ensure their effectiveness. </a:t>
            </a:r>
          </a:p>
          <a:p>
            <a:r>
              <a:rPr lang="en-US" sz="2000" dirty="0"/>
              <a:t>• Develop additional Use Cases that cover wireless-specific </a:t>
            </a:r>
            <a:r>
              <a:rPr lang="en-US" sz="2000" dirty="0" err="1"/>
              <a:t>cybersecurity</a:t>
            </a:r>
            <a:r>
              <a:rPr lang="en-US" sz="2000" dirty="0"/>
              <a:t> requirements. </a:t>
            </a:r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3066" y="5915799"/>
            <a:ext cx="6638634" cy="2769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collaborate.nist.gov/twiki-sggrid/bin/view/SmartGrid/SGIPCosSIFNISTIR7761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78355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98500"/>
          </a:xfrm>
        </p:spPr>
        <p:txBody>
          <a:bodyPr/>
          <a:lstStyle/>
          <a:p>
            <a:r>
              <a:rPr lang="en-US" dirty="0" err="1" smtClean="0"/>
              <a:t>CoS</a:t>
            </a:r>
            <a:r>
              <a:rPr lang="en-US" dirty="0" smtClean="0"/>
              <a:t> Standards Development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82700"/>
            <a:ext cx="8445500" cy="4521200"/>
          </a:xfrm>
        </p:spPr>
        <p:txBody>
          <a:bodyPr/>
          <a:lstStyle/>
          <a:p>
            <a:r>
              <a:rPr lang="en-US" sz="2000" dirty="0" smtClean="0"/>
              <a:t>Submitter shall provide materials describing specification development process.</a:t>
            </a:r>
          </a:p>
          <a:p>
            <a:r>
              <a:rPr lang="en-US" sz="2000" dirty="0" smtClean="0"/>
              <a:t>Must support maxims </a:t>
            </a:r>
            <a:r>
              <a:rPr lang="en-US" sz="2000" dirty="0" err="1" smtClean="0"/>
              <a:t>i</a:t>
            </a:r>
            <a:r>
              <a:rPr lang="en-US" sz="2000" dirty="0" smtClean="0"/>
              <a:t> thru v of OMB Circular A-119 with regard to Voluntary Consensus Standards</a:t>
            </a:r>
          </a:p>
          <a:p>
            <a:endParaRPr lang="en-US" sz="2000" dirty="0"/>
          </a:p>
          <a:p>
            <a:r>
              <a:rPr lang="en-US" sz="2000" dirty="0" smtClean="0"/>
              <a:t>Openness</a:t>
            </a:r>
          </a:p>
          <a:p>
            <a:r>
              <a:rPr lang="en-US" sz="2000" dirty="0" smtClean="0"/>
              <a:t>Balance of interests</a:t>
            </a:r>
          </a:p>
          <a:p>
            <a:r>
              <a:rPr lang="en-US" sz="2000" dirty="0" smtClean="0"/>
              <a:t>An Appeals process</a:t>
            </a:r>
          </a:p>
          <a:p>
            <a:r>
              <a:rPr lang="en-US" sz="2000" dirty="0" smtClean="0"/>
              <a:t>Consensus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3066" y="5915799"/>
            <a:ext cx="6638634" cy="27699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2"/>
              </a:rPr>
              <a:t>http://</a:t>
            </a:r>
            <a:r>
              <a:rPr lang="en-US" sz="1200" dirty="0" smtClean="0">
                <a:hlinkClick r:id="rId2"/>
              </a:rPr>
              <a:t>collaborate.nist.gov/twiki-sggrid/bin/view/SmartGrid/SGIPCosSIFNISTIR7761</a:t>
            </a: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32021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861300" cy="16002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collaborate.nist.gov/twiki-sggrid/pub/SmartGrid/SGIPCatalogOfStandards/SGIP_CoS_DevelopmentProcessStatement.doc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191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268276</TotalTime>
  <Words>1005</Words>
  <Application>Microsoft Office PowerPoint</Application>
  <PresentationFormat>On-screen Show (4:3)</PresentationFormat>
  <Paragraphs>138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Microsoft Excel 97-2003 Worksheet</vt:lpstr>
      <vt:lpstr>Smart Grid ad hoc – August 2011</vt:lpstr>
      <vt:lpstr>PAP02 Activities</vt:lpstr>
      <vt:lpstr>PAP02- Phase 2-SDO Proposal –r1</vt:lpstr>
      <vt:lpstr>SDO Activities</vt:lpstr>
      <vt:lpstr>Catalog of Standards Process + Deliverables</vt:lpstr>
      <vt:lpstr>Guideline Version 1</vt:lpstr>
      <vt:lpstr>CSWG Comments on 7761</vt:lpstr>
      <vt:lpstr>CoS Standards Development Process</vt:lpstr>
      <vt:lpstr>Development Process</vt:lpstr>
      <vt:lpstr>  Smart Grid Working Group Report to  WiMAX Forum Board of Directors</vt:lpstr>
      <vt:lpstr>SDO Update – Modeling Tool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-Sep 2011 teleconfernces -Smart Grid ad hoc</dc:title>
  <dc:subject>Smart Grid Information </dc:subject>
  <dc:creator>Bruce Kraemer (Marvell)</dc:creator>
  <cp:lastModifiedBy>Bruce Kraemer</cp:lastModifiedBy>
  <cp:revision>2697</cp:revision>
  <cp:lastPrinted>2011-08-10T17:42:46Z</cp:lastPrinted>
  <dcterms:created xsi:type="dcterms:W3CDTF">1998-02-10T13:07:52Z</dcterms:created>
  <dcterms:modified xsi:type="dcterms:W3CDTF">2011-08-17T21:28:21Z</dcterms:modified>
</cp:coreProperties>
</file>