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1105" r:id="rId2"/>
    <p:sldId id="2110" r:id="rId3"/>
    <p:sldId id="2109" r:id="rId4"/>
    <p:sldId id="2112" r:id="rId5"/>
    <p:sldId id="2102" r:id="rId6"/>
    <p:sldId id="2098" r:id="rId7"/>
    <p:sldId id="2099" r:id="rId8"/>
    <p:sldId id="2111" r:id="rId9"/>
  </p:sldIdLst>
  <p:sldSz cx="9144000" cy="6858000" type="screen4x3"/>
  <p:notesSz cx="9372600" cy="70866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66"/>
    <a:srgbClr val="33CC33"/>
    <a:srgbClr val="66FF99"/>
    <a:srgbClr val="FF3300"/>
    <a:srgbClr val="C0C0C0"/>
    <a:srgbClr val="B2B2B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34580" autoAdjust="0"/>
    <p:restoredTop sz="86410" autoAdjust="0"/>
  </p:normalViewPr>
  <p:slideViewPr>
    <p:cSldViewPr snapToGrid="0">
      <p:cViewPr>
        <p:scale>
          <a:sx n="75" d="100"/>
          <a:sy n="75" d="100"/>
        </p:scale>
        <p:origin x="-834" y="-618"/>
      </p:cViewPr>
      <p:guideLst>
        <p:guide orient="horz" pos="2160"/>
        <p:guide pos="2880"/>
      </p:guideLst>
    </p:cSldViewPr>
  </p:slideViewPr>
  <p:outlineViewPr>
    <p:cViewPr>
      <p:scale>
        <a:sx n="50" d="100"/>
        <a:sy n="50"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20" y="-72"/>
      </p:cViewPr>
      <p:guideLst>
        <p:guide orient="horz" pos="1649"/>
        <p:guide pos="389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248098" y="82231"/>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802.11-11/1112r0</a:t>
            </a:r>
            <a:endParaRPr lang="en-US" dirty="0"/>
          </a:p>
        </p:txBody>
      </p:sp>
      <p:sp>
        <p:nvSpPr>
          <p:cNvPr id="3075" name="Rectangle 3"/>
          <p:cNvSpPr>
            <a:spLocks noGrp="1" noChangeArrowheads="1"/>
          </p:cNvSpPr>
          <p:nvPr>
            <p:ph type="dt" sz="quarter" idx="1"/>
          </p:nvPr>
        </p:nvSpPr>
        <p:spPr bwMode="auto">
          <a:xfrm>
            <a:off x="938520" y="82232"/>
            <a:ext cx="76758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August  2011</a:t>
            </a:r>
            <a:endParaRPr lang="en-US" dirty="0"/>
          </a:p>
        </p:txBody>
      </p:sp>
      <p:sp>
        <p:nvSpPr>
          <p:cNvPr id="3076" name="Rectangle 4"/>
          <p:cNvSpPr>
            <a:spLocks noGrp="1" noChangeArrowheads="1"/>
          </p:cNvSpPr>
          <p:nvPr>
            <p:ph type="ftr" sz="quarter" idx="2"/>
          </p:nvPr>
        </p:nvSpPr>
        <p:spPr bwMode="auto">
          <a:xfrm>
            <a:off x="6961706" y="6859743"/>
            <a:ext cx="157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4325585" y="68597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defTabSz="952500">
              <a:defRPr sz="1200" b="0"/>
            </a:lvl1pPr>
          </a:lstStyle>
          <a:p>
            <a:pPr>
              <a:defRPr/>
            </a:pPr>
            <a:r>
              <a:rPr lang="en-US"/>
              <a:t>Page </a:t>
            </a:r>
            <a:fld id="{0118DDD9-F89B-41B8-B27C-3845A41A6010}" type="slidenum">
              <a:rPr lang="en-US"/>
              <a:pPr>
                <a:defRPr/>
              </a:pPr>
              <a:t>‹#›</a:t>
            </a:fld>
            <a:endParaRPr lang="en-US"/>
          </a:p>
        </p:txBody>
      </p:sp>
      <p:sp>
        <p:nvSpPr>
          <p:cNvPr id="50182" name="Line 6"/>
          <p:cNvSpPr>
            <a:spLocks noChangeShapeType="1"/>
          </p:cNvSpPr>
          <p:nvPr/>
        </p:nvSpPr>
        <p:spPr bwMode="auto">
          <a:xfrm>
            <a:off x="936420" y="295275"/>
            <a:ext cx="7499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936420" y="685974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52500"/>
            <a:r>
              <a:rPr lang="en-US" sz="1200" b="0"/>
              <a:t>Submission</a:t>
            </a:r>
          </a:p>
        </p:txBody>
      </p:sp>
      <p:sp>
        <p:nvSpPr>
          <p:cNvPr id="50184" name="Line 8"/>
          <p:cNvSpPr>
            <a:spLocks noChangeShapeType="1"/>
          </p:cNvSpPr>
          <p:nvPr/>
        </p:nvSpPr>
        <p:spPr bwMode="auto">
          <a:xfrm>
            <a:off x="936420" y="6851340"/>
            <a:ext cx="770971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105835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304787" y="21016"/>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2500">
              <a:defRPr sz="1400" smtClean="0"/>
            </a:lvl1pPr>
          </a:lstStyle>
          <a:p>
            <a:pPr>
              <a:defRPr/>
            </a:pPr>
            <a:r>
              <a:rPr lang="en-US" smtClean="0"/>
              <a:t>doc.: IEEE 802.11-11/1112r0</a:t>
            </a:r>
            <a:endParaRPr lang="en-US"/>
          </a:p>
        </p:txBody>
      </p:sp>
      <p:sp>
        <p:nvSpPr>
          <p:cNvPr id="2051" name="Rectangle 3"/>
          <p:cNvSpPr>
            <a:spLocks noGrp="1" noChangeArrowheads="1"/>
          </p:cNvSpPr>
          <p:nvPr>
            <p:ph type="dt" idx="1"/>
          </p:nvPr>
        </p:nvSpPr>
        <p:spPr bwMode="auto">
          <a:xfrm>
            <a:off x="883932" y="21016"/>
            <a:ext cx="78842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defTabSz="952500">
              <a:defRPr sz="1400"/>
            </a:lvl1pPr>
          </a:lstStyle>
          <a:p>
            <a:pPr>
              <a:defRPr/>
            </a:pPr>
            <a:r>
              <a:rPr lang="en-US" smtClean="0"/>
              <a:t>August  2011</a:t>
            </a:r>
            <a:endParaRPr lang="en-US"/>
          </a:p>
        </p:txBody>
      </p:sp>
      <p:sp>
        <p:nvSpPr>
          <p:cNvPr id="39940" name="Rectangle 4"/>
          <p:cNvSpPr>
            <a:spLocks noGrp="1" noRot="1" noChangeAspect="1" noChangeArrowheads="1" noTextEdit="1"/>
          </p:cNvSpPr>
          <p:nvPr>
            <p:ph type="sldImg" idx="2"/>
          </p:nvPr>
        </p:nvSpPr>
        <p:spPr bwMode="auto">
          <a:xfrm>
            <a:off x="2919413" y="534988"/>
            <a:ext cx="3535362" cy="26511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9261" y="3366856"/>
            <a:ext cx="6874080" cy="3189210"/>
          </a:xfrm>
          <a:prstGeom prst="rect">
            <a:avLst/>
          </a:prstGeom>
          <a:noFill/>
          <a:ln w="9525">
            <a:noFill/>
            <a:miter lim="800000"/>
            <a:headEnd/>
            <a:tailEnd/>
          </a:ln>
          <a:effectLst/>
        </p:spPr>
        <p:txBody>
          <a:bodyPr vert="horz" wrap="square" lIns="95560" tIns="46971" rIns="95560" bIns="4697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443415" y="6862144"/>
            <a:ext cx="20473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5138" lvl="4" algn="r" defTabSz="95250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4529663" y="6862144"/>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2500">
              <a:defRPr sz="1200" b="0"/>
            </a:lvl1pPr>
          </a:lstStyle>
          <a:p>
            <a:pPr>
              <a:defRPr/>
            </a:pPr>
            <a:r>
              <a:rPr lang="en-US"/>
              <a:t>Page </a:t>
            </a:r>
            <a:fld id="{D27D1EA3-1CA2-4899-BB85-6EB46AC6F15C}" type="slidenum">
              <a:rPr lang="en-US"/>
              <a:pPr>
                <a:defRPr/>
              </a:pPr>
              <a:t>‹#›</a:t>
            </a:fld>
            <a:endParaRPr lang="en-US"/>
          </a:p>
        </p:txBody>
      </p:sp>
      <p:sp>
        <p:nvSpPr>
          <p:cNvPr id="39944" name="Rectangle 8"/>
          <p:cNvSpPr>
            <a:spLocks noChangeArrowheads="1"/>
          </p:cNvSpPr>
          <p:nvPr/>
        </p:nvSpPr>
        <p:spPr bwMode="auto">
          <a:xfrm>
            <a:off x="978412" y="6862144"/>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defTabSz="933450"/>
            <a:r>
              <a:rPr lang="en-US" sz="1200" b="0"/>
              <a:t>Submission</a:t>
            </a:r>
          </a:p>
        </p:txBody>
      </p:sp>
      <p:sp>
        <p:nvSpPr>
          <p:cNvPr id="39945" name="Line 9"/>
          <p:cNvSpPr>
            <a:spLocks noChangeShapeType="1"/>
          </p:cNvSpPr>
          <p:nvPr/>
        </p:nvSpPr>
        <p:spPr bwMode="auto">
          <a:xfrm>
            <a:off x="978412" y="6860943"/>
            <a:ext cx="741577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946" name="Line 10"/>
          <p:cNvSpPr>
            <a:spLocks noChangeShapeType="1"/>
          </p:cNvSpPr>
          <p:nvPr/>
        </p:nvSpPr>
        <p:spPr bwMode="auto">
          <a:xfrm>
            <a:off x="875533" y="225657"/>
            <a:ext cx="762153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0170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802.11-11/1112r0</a:t>
            </a:r>
            <a:endParaRPr lang="en-US" sz="1400"/>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400" smtClean="0"/>
              <a:t>August  2011</a:t>
            </a:r>
            <a:endParaRPr lang="en-US" sz="1400" smtClean="0"/>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465138" defTabSz="952500">
              <a:defRPr sz="2400" b="1">
                <a:solidFill>
                  <a:schemeClr val="tx1"/>
                </a:solidFill>
                <a:latin typeface="Times New Roman" pitchFamily="18" charset="0"/>
              </a:defRPr>
            </a:lvl5pPr>
            <a:lvl6pPr marL="922338" algn="ctr" defTabSz="952500" eaLnBrk="0" fontAlgn="base" hangingPunct="0">
              <a:spcBef>
                <a:spcPct val="0"/>
              </a:spcBef>
              <a:spcAft>
                <a:spcPct val="0"/>
              </a:spcAft>
              <a:defRPr sz="2400" b="1">
                <a:solidFill>
                  <a:schemeClr val="tx1"/>
                </a:solidFill>
                <a:latin typeface="Times New Roman" pitchFamily="18" charset="0"/>
              </a:defRPr>
            </a:lvl6pPr>
            <a:lvl7pPr marL="1379538" algn="ctr" defTabSz="952500" eaLnBrk="0" fontAlgn="base" hangingPunct="0">
              <a:spcBef>
                <a:spcPct val="0"/>
              </a:spcBef>
              <a:spcAft>
                <a:spcPct val="0"/>
              </a:spcAft>
              <a:defRPr sz="2400" b="1">
                <a:solidFill>
                  <a:schemeClr val="tx1"/>
                </a:solidFill>
                <a:latin typeface="Times New Roman" pitchFamily="18" charset="0"/>
              </a:defRPr>
            </a:lvl7pPr>
            <a:lvl8pPr marL="1836738" algn="ctr" defTabSz="952500" eaLnBrk="0" fontAlgn="base" hangingPunct="0">
              <a:spcBef>
                <a:spcPct val="0"/>
              </a:spcBef>
              <a:spcAft>
                <a:spcPct val="0"/>
              </a:spcAft>
              <a:defRPr sz="2400" b="1">
                <a:solidFill>
                  <a:schemeClr val="tx1"/>
                </a:solidFill>
                <a:latin typeface="Times New Roman" pitchFamily="18" charset="0"/>
              </a:defRPr>
            </a:lvl8pPr>
            <a:lvl9pPr marL="2293938" algn="ctr" defTabSz="952500"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0965" name="Rectangle 7"/>
          <p:cNvSpPr>
            <a:spLocks noGrp="1" noChangeArrowheads="1"/>
          </p:cNvSpPr>
          <p:nvPr>
            <p:ph type="sldNum" sz="quarter" idx="5"/>
          </p:nvPr>
        </p:nvSpPr>
        <p:spPr>
          <a:xfrm>
            <a:off x="4632254" y="6862144"/>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defRPr sz="2400" b="1">
                <a:solidFill>
                  <a:schemeClr val="tx1"/>
                </a:solidFill>
                <a:latin typeface="Times New Roman" pitchFamily="18" charset="0"/>
              </a:defRPr>
            </a:lvl1pPr>
            <a:lvl2pPr marL="742950" indent="-285750" defTabSz="952500">
              <a:defRPr sz="2400" b="1">
                <a:solidFill>
                  <a:schemeClr val="tx1"/>
                </a:solidFill>
                <a:latin typeface="Times New Roman" pitchFamily="18" charset="0"/>
              </a:defRPr>
            </a:lvl2pPr>
            <a:lvl3pPr marL="1143000" indent="-228600" defTabSz="952500">
              <a:defRPr sz="2400" b="1">
                <a:solidFill>
                  <a:schemeClr val="tx1"/>
                </a:solidFill>
                <a:latin typeface="Times New Roman" pitchFamily="18" charset="0"/>
              </a:defRPr>
            </a:lvl3pPr>
            <a:lvl4pPr marL="1600200" indent="-228600" defTabSz="952500">
              <a:defRPr sz="2400" b="1">
                <a:solidFill>
                  <a:schemeClr val="tx1"/>
                </a:solidFill>
                <a:latin typeface="Times New Roman" pitchFamily="18" charset="0"/>
              </a:defRPr>
            </a:lvl4pPr>
            <a:lvl5pPr marL="2057400" indent="-228600" defTabSz="952500">
              <a:defRPr sz="2400" b="1">
                <a:solidFill>
                  <a:schemeClr val="tx1"/>
                </a:solidFill>
                <a:latin typeface="Times New Roman" pitchFamily="18" charset="0"/>
              </a:defRPr>
            </a:lvl5pPr>
            <a:lvl6pPr marL="2514600" indent="-228600" algn="ctr" defTabSz="952500" eaLnBrk="0" fontAlgn="base" hangingPunct="0">
              <a:spcBef>
                <a:spcPct val="0"/>
              </a:spcBef>
              <a:spcAft>
                <a:spcPct val="0"/>
              </a:spcAft>
              <a:defRPr sz="2400" b="1">
                <a:solidFill>
                  <a:schemeClr val="tx1"/>
                </a:solidFill>
                <a:latin typeface="Times New Roman" pitchFamily="18" charset="0"/>
              </a:defRPr>
            </a:lvl6pPr>
            <a:lvl7pPr marL="2971800" indent="-228600" algn="ctr" defTabSz="952500" eaLnBrk="0" fontAlgn="base" hangingPunct="0">
              <a:spcBef>
                <a:spcPct val="0"/>
              </a:spcBef>
              <a:spcAft>
                <a:spcPct val="0"/>
              </a:spcAft>
              <a:defRPr sz="2400" b="1">
                <a:solidFill>
                  <a:schemeClr val="tx1"/>
                </a:solidFill>
                <a:latin typeface="Times New Roman" pitchFamily="18" charset="0"/>
              </a:defRPr>
            </a:lvl7pPr>
            <a:lvl8pPr marL="3429000" indent="-228600" algn="ctr" defTabSz="952500" eaLnBrk="0" fontAlgn="base" hangingPunct="0">
              <a:spcBef>
                <a:spcPct val="0"/>
              </a:spcBef>
              <a:spcAft>
                <a:spcPct val="0"/>
              </a:spcAft>
              <a:defRPr sz="2400" b="1">
                <a:solidFill>
                  <a:schemeClr val="tx1"/>
                </a:solidFill>
                <a:latin typeface="Times New Roman" pitchFamily="18" charset="0"/>
              </a:defRPr>
            </a:lvl8pPr>
            <a:lvl9pPr marL="3886200" indent="-228600" algn="ctr" defTabSz="952500"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4B08C31-ECF0-4155-9827-D115C83C9FBD}" type="slidenum">
              <a:rPr lang="en-US" sz="1200" b="0" smtClean="0"/>
              <a:pPr/>
              <a:t>1</a:t>
            </a:fld>
            <a:endParaRPr lang="en-US" sz="1200" b="0"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87514" cy="276999"/>
          </a:xfrm>
        </p:spPr>
        <p:txBody>
          <a:bodyPr/>
          <a:lstStyle>
            <a:lvl1pPr>
              <a:defRPr/>
            </a:lvl1pPr>
          </a:lstStyle>
          <a:p>
            <a:pPr>
              <a:defRPr/>
            </a:pPr>
            <a:r>
              <a:rPr lang="en-US" smtClean="0"/>
              <a:t>August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2173C87-510F-4B4E-B399-C5BA81A2C239}" type="slidenum">
              <a:rPr lang="en-US"/>
              <a:pPr>
                <a:defRPr/>
              </a:pPr>
              <a:t>‹#›</a:t>
            </a:fld>
            <a:endParaRPr lang="en-US"/>
          </a:p>
        </p:txBody>
      </p:sp>
    </p:spTree>
    <p:extLst>
      <p:ext uri="{BB962C8B-B14F-4D97-AF65-F5344CB8AC3E}">
        <p14:creationId xmlns:p14="http://schemas.microsoft.com/office/powerpoint/2010/main" val="287052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smtClean="0"/>
              <a:t>August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5AFFFB-7598-46B1-B527-30C773DE2223}" type="slidenum">
              <a:rPr lang="en-US"/>
              <a:pPr>
                <a:defRPr/>
              </a:pPr>
              <a:t>‹#›</a:t>
            </a:fld>
            <a:endParaRPr lang="en-US"/>
          </a:p>
        </p:txBody>
      </p:sp>
    </p:spTree>
    <p:extLst>
      <p:ext uri="{BB962C8B-B14F-4D97-AF65-F5344CB8AC3E}">
        <p14:creationId xmlns:p14="http://schemas.microsoft.com/office/powerpoint/2010/main" val="190681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02EAE-8CB6-4177-88FB-C6924588172B}" type="slidenum">
              <a:rPr lang="en-US"/>
              <a:pPr>
                <a:defRPr/>
              </a:pPr>
              <a:t>‹#›</a:t>
            </a:fld>
            <a:endParaRPr lang="en-US"/>
          </a:p>
        </p:txBody>
      </p:sp>
    </p:spTree>
    <p:extLst>
      <p:ext uri="{BB962C8B-B14F-4D97-AF65-F5344CB8AC3E}">
        <p14:creationId xmlns:p14="http://schemas.microsoft.com/office/powerpoint/2010/main" val="118803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05D02F5-CD60-4AF1-B550-513F7BB1D91D}" type="slidenum">
              <a:rPr lang="en-US"/>
              <a:pPr>
                <a:defRPr/>
              </a:pPr>
              <a:t>‹#›</a:t>
            </a:fld>
            <a:endParaRPr lang="en-US"/>
          </a:p>
        </p:txBody>
      </p:sp>
    </p:spTree>
    <p:extLst>
      <p:ext uri="{BB962C8B-B14F-4D97-AF65-F5344CB8AC3E}">
        <p14:creationId xmlns:p14="http://schemas.microsoft.com/office/powerpoint/2010/main" val="387650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C8BBBD3-BD0D-4BED-93C5-10B5A0391E2F}" type="slidenum">
              <a:rPr lang="en-US"/>
              <a:pPr>
                <a:defRPr/>
              </a:pPr>
              <a:t>‹#›</a:t>
            </a:fld>
            <a:endParaRPr lang="en-US"/>
          </a:p>
        </p:txBody>
      </p:sp>
    </p:spTree>
    <p:extLst>
      <p:ext uri="{BB962C8B-B14F-4D97-AF65-F5344CB8AC3E}">
        <p14:creationId xmlns:p14="http://schemas.microsoft.com/office/powerpoint/2010/main" val="187660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3BF0ACC-F069-4E0C-92ED-64188A4362E5}" type="slidenum">
              <a:rPr lang="en-US"/>
              <a:pPr>
                <a:defRPr/>
              </a:pPr>
              <a:t>‹#›</a:t>
            </a:fld>
            <a:endParaRPr lang="en-US"/>
          </a:p>
        </p:txBody>
      </p:sp>
    </p:spTree>
    <p:extLst>
      <p:ext uri="{BB962C8B-B14F-4D97-AF65-F5344CB8AC3E}">
        <p14:creationId xmlns:p14="http://schemas.microsoft.com/office/powerpoint/2010/main" val="136687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August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986AE1-F98C-421E-AA2F-ED0537C47B8D}" type="slidenum">
              <a:rPr lang="en-US"/>
              <a:pPr>
                <a:defRPr/>
              </a:pPr>
              <a:t>‹#›</a:t>
            </a:fld>
            <a:endParaRPr lang="en-US"/>
          </a:p>
        </p:txBody>
      </p:sp>
    </p:spTree>
    <p:extLst>
      <p:ext uri="{BB962C8B-B14F-4D97-AF65-F5344CB8AC3E}">
        <p14:creationId xmlns:p14="http://schemas.microsoft.com/office/powerpoint/2010/main" val="47415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269643" cy="276999"/>
          </a:xfrm>
          <a:ln/>
        </p:spPr>
        <p:txBody>
          <a:bodyPr/>
          <a:lstStyle>
            <a:lvl1pPr>
              <a:defRPr/>
            </a:lvl1pPr>
          </a:lstStyle>
          <a:p>
            <a:pPr>
              <a:defRPr/>
            </a:pPr>
            <a:r>
              <a:rPr lang="en-US" smtClean="0"/>
              <a:t>August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6EE7F32-3520-4D10-9A0D-AF5467A88447}" type="slidenum">
              <a:rPr lang="en-US"/>
              <a:pPr>
                <a:defRPr/>
              </a:pPr>
              <a:t>‹#›</a:t>
            </a:fld>
            <a:endParaRPr lang="en-US"/>
          </a:p>
        </p:txBody>
      </p:sp>
    </p:spTree>
    <p:extLst>
      <p:ext uri="{BB962C8B-B14F-4D97-AF65-F5344CB8AC3E}">
        <p14:creationId xmlns:p14="http://schemas.microsoft.com/office/powerpoint/2010/main" val="428783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696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lvl1pPr>
          </a:lstStyle>
          <a:p>
            <a:pPr>
              <a:defRPr/>
            </a:pPr>
            <a:r>
              <a:rPr lang="en-US" smtClean="0"/>
              <a:t>August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lvl1pPr>
          </a:lstStyle>
          <a:p>
            <a:pPr>
              <a:defRPr/>
            </a:pPr>
            <a:r>
              <a:rPr lang="en-US"/>
              <a:t>Slide </a:t>
            </a:r>
            <a:fld id="{392967FB-D658-47C9-B2D2-85F8C3EECE15}" type="slidenum">
              <a:rPr lang="en-US"/>
              <a:pPr>
                <a:defRPr/>
              </a:pPr>
              <a:t>‹#›</a:t>
            </a:fld>
            <a:endParaRPr lang="en-US"/>
          </a:p>
        </p:txBody>
      </p:sp>
      <p:sp>
        <p:nvSpPr>
          <p:cNvPr id="1031" name="Rectangle 7"/>
          <p:cNvSpPr>
            <a:spLocks noChangeArrowheads="1"/>
          </p:cNvSpPr>
          <p:nvPr/>
        </p:nvSpPr>
        <p:spPr bwMode="auto">
          <a:xfrm>
            <a:off x="5189654" y="311964"/>
            <a:ext cx="32447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802.11-11/1112r0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02" r:id="rId2"/>
    <p:sldLayoutId id="2147483703" r:id="rId3"/>
    <p:sldLayoutId id="2147483704" r:id="rId4"/>
    <p:sldLayoutId id="2147483705" r:id="rId5"/>
    <p:sldLayoutId id="2147483706" r:id="rId6"/>
    <p:sldLayoutId id="2147483707" r:id="rId7"/>
    <p:sldLayoutId id="2147483708" r:id="rId8"/>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collaborate.nist.gov/twiki-sggrid/bin/view/SmartGrid/CoSStandardsReviewQueueAndTrackingTool" TargetMode="External"/><Relationship Id="rId3" Type="http://schemas.openxmlformats.org/officeDocument/2006/relationships/hyperlink" Target="http://collaborate.nist.gov/twiki-sggrid/pub/SmartGrid/SGIPCatalogOfStandards/SGIPCatalogOfStandards_StandardsInformationForm.xls" TargetMode="External"/><Relationship Id="rId7" Type="http://schemas.openxmlformats.org/officeDocument/2006/relationships/hyperlink" Target="http://collaborate.nist.gov/twiki-sggrid/bin/view/SmartGrid/CSWG" TargetMode="External"/><Relationship Id="rId2" Type="http://schemas.openxmlformats.org/officeDocument/2006/relationships/hyperlink" Target="http://collaborate.nist.gov/twiki-sggrid/bin/view/SmartGrid/CoSTWikiPageConstruction" TargetMode="External"/><Relationship Id="rId1" Type="http://schemas.openxmlformats.org/officeDocument/2006/relationships/slideLayout" Target="../slideLayouts/slideLayout8.xml"/><Relationship Id="rId6" Type="http://schemas.openxmlformats.org/officeDocument/2006/relationships/hyperlink" Target="http://collaborate.nist.gov/twiki-sggrid/pub/SmartGrid/SGIPCatalogOfStandards/SGIP_CoS_CriteriaAndAnalysisReport.doc" TargetMode="External"/><Relationship Id="rId5" Type="http://schemas.openxmlformats.org/officeDocument/2006/relationships/hyperlink" Target="http://collaborate.nist.gov/twiki-sggrid/pub/SmartGrid/SGIPCatalogOfStandards/SGIP_CoS_DevelopmentProcessStatement.doc" TargetMode="External"/><Relationship Id="rId4" Type="http://schemas.openxmlformats.org/officeDocument/2006/relationships/hyperlink" Target="http://collaborate.nist.gov/twiki-sggrid/bin/view/SmartGrid/SGIPCatalogOfStandard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collaborate.nist.gov/twiki-sggrid/pub/SmartGrid/SGIPCatalogOfStandards/SGIP_CoS_DevelopmentProcessStatement.doc"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elibrary.ferc.gov/idmws/file_list.asp?accession_num=20110719-302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nerc.com/files/Order_Smart_Grid_Interoperability_standards.pdf" TargetMode="External"/><Relationship Id="rId2" Type="http://schemas.openxmlformats.org/officeDocument/2006/relationships/hyperlink" Target="http://ferc.morganlewis.com/2011/07/20/ferc-terminates-consideration-of-smart-grid-interoperability-standard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nerc.com/files/Order_Smart_Grid_Interoperability_standard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smartgridlegalnews.com/interviews/george-arnold-discusses-ferc-smart-grid-interoperability-standards-ord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xfrm>
            <a:off x="696913" y="332601"/>
            <a:ext cx="9875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August  2011</a:t>
            </a:r>
            <a:endParaRPr lang="en-US" sz="1800" dirty="0" smtClean="0"/>
          </a:p>
        </p:txBody>
      </p:sp>
      <p:sp>
        <p:nvSpPr>
          <p:cNvPr id="409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42FB2AE3-ED80-4B40-A627-9A889A281C26}" type="slidenum">
              <a:rPr lang="en-US" sz="1200" b="0" smtClean="0"/>
              <a:pPr/>
              <a:t>1</a:t>
            </a:fld>
            <a:endParaRPr lang="en-US" sz="1200" b="0" smtClean="0"/>
          </a:p>
        </p:txBody>
      </p:sp>
      <p:sp>
        <p:nvSpPr>
          <p:cNvPr id="4101" name="Rectangle 321"/>
          <p:cNvSpPr>
            <a:spLocks noGrp="1" noChangeArrowheads="1"/>
          </p:cNvSpPr>
          <p:nvPr>
            <p:ph type="title"/>
          </p:nvPr>
        </p:nvSpPr>
        <p:spPr>
          <a:xfrm>
            <a:off x="338138" y="685800"/>
            <a:ext cx="8632825" cy="849313"/>
          </a:xfrm>
          <a:noFill/>
        </p:spPr>
        <p:txBody>
          <a:bodyPr/>
          <a:lstStyle/>
          <a:p>
            <a:r>
              <a:rPr lang="en-US" dirty="0" smtClean="0"/>
              <a:t>Smart Grid ad hoc – </a:t>
            </a:r>
            <a:r>
              <a:rPr lang="en-US" dirty="0" smtClean="0"/>
              <a:t>August </a:t>
            </a:r>
            <a:r>
              <a:rPr lang="en-US" dirty="0" smtClean="0"/>
              <a:t>2011</a:t>
            </a:r>
          </a:p>
        </p:txBody>
      </p:sp>
      <p:sp>
        <p:nvSpPr>
          <p:cNvPr id="4102" name="Rectangle 322"/>
          <p:cNvSpPr>
            <a:spLocks noGrp="1" noChangeArrowheads="1"/>
          </p:cNvSpPr>
          <p:nvPr>
            <p:ph type="body" sz="half" idx="1"/>
          </p:nvPr>
        </p:nvSpPr>
        <p:spPr>
          <a:xfrm>
            <a:off x="685800" y="2994025"/>
            <a:ext cx="3810000" cy="446088"/>
          </a:xfrm>
          <a:noFill/>
        </p:spPr>
        <p:txBody>
          <a:bodyPr/>
          <a:lstStyle/>
          <a:p>
            <a:pPr algn="ctr">
              <a:buFontTx/>
              <a:buNone/>
            </a:pPr>
            <a:r>
              <a:rPr lang="en-US" sz="2000" dirty="0" smtClean="0"/>
              <a:t>Date:</a:t>
            </a:r>
            <a:r>
              <a:rPr lang="en-US" sz="2000" b="0" dirty="0" smtClean="0"/>
              <a:t> </a:t>
            </a:r>
            <a:r>
              <a:rPr lang="en-US" sz="2000" b="0" dirty="0" smtClean="0"/>
              <a:t>10 August </a:t>
            </a:r>
            <a:r>
              <a:rPr lang="en-US" sz="2000" b="0" dirty="0" smtClean="0"/>
              <a:t>2011</a:t>
            </a:r>
          </a:p>
        </p:txBody>
      </p:sp>
      <p:sp>
        <p:nvSpPr>
          <p:cNvPr id="4103" name="Text Box 330"/>
          <p:cNvSpPr txBox="1">
            <a:spLocks noChangeArrowheads="1"/>
          </p:cNvSpPr>
          <p:nvPr/>
        </p:nvSpPr>
        <p:spPr bwMode="auto">
          <a:xfrm>
            <a:off x="177800" y="3538538"/>
            <a:ext cx="8394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a:t>Discussions during </a:t>
            </a:r>
            <a:r>
              <a:rPr lang="en-US" sz="2000" dirty="0" smtClean="0"/>
              <a:t>Teleconferences between July and September </a:t>
            </a:r>
            <a:endParaRPr lang="en-US" sz="2000" dirty="0"/>
          </a:p>
        </p:txBody>
      </p:sp>
      <p:graphicFrame>
        <p:nvGraphicFramePr>
          <p:cNvPr id="1725817" name="Group 377"/>
          <p:cNvGraphicFramePr>
            <a:graphicFrameLocks noGrp="1"/>
          </p:cNvGraphicFramePr>
          <p:nvPr>
            <p:ph sz="half" idx="2"/>
          </p:nvPr>
        </p:nvGraphicFramePr>
        <p:xfrm>
          <a:off x="336550" y="1763713"/>
          <a:ext cx="8553450" cy="1220787"/>
        </p:xfrm>
        <a:graphic>
          <a:graphicData uri="http://schemas.openxmlformats.org/drawingml/2006/table">
            <a:tbl>
              <a:tblPr/>
              <a:tblGrid>
                <a:gridCol w="1711325"/>
                <a:gridCol w="1709738"/>
                <a:gridCol w="1711325"/>
                <a:gridCol w="1528762"/>
                <a:gridCol w="1892300"/>
              </a:tblGrid>
              <a:tr h="3964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Name</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Company</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Address</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Phone</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email</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9714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Marvell</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5488 Marvell Lane,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Santa Clara, CA, 95054</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+1-321-751-3988</a:t>
                      </a: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bkraemer@marvell.com</a:t>
                      </a: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71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45744" marB="4574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 name="Text Box 330"/>
          <p:cNvSpPr txBox="1">
            <a:spLocks noChangeArrowheads="1"/>
          </p:cNvSpPr>
          <p:nvPr/>
        </p:nvSpPr>
        <p:spPr bwMode="auto">
          <a:xfrm>
            <a:off x="533400" y="4042748"/>
            <a:ext cx="266700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pPr algn="l"/>
            <a:r>
              <a:rPr lang="en-US" sz="2000" dirty="0" smtClean="0"/>
              <a:t>Tuesday Abstract</a:t>
            </a:r>
            <a:r>
              <a:rPr lang="en-US" sz="2000" dirty="0"/>
              <a:t>: </a:t>
            </a:r>
          </a:p>
          <a:p>
            <a:pPr algn="l"/>
            <a:r>
              <a:rPr lang="en-US" dirty="0"/>
              <a:t>1 </a:t>
            </a:r>
            <a:r>
              <a:rPr lang="en-US" dirty="0" smtClean="0"/>
              <a:t>– </a:t>
            </a:r>
            <a:r>
              <a:rPr lang="en-US" dirty="0"/>
              <a:t>SGIP </a:t>
            </a:r>
            <a:endParaRPr lang="en-US" dirty="0" smtClean="0"/>
          </a:p>
          <a:p>
            <a:pPr algn="l"/>
            <a:r>
              <a:rPr lang="en-US" dirty="0" smtClean="0"/>
              <a:t>2 - NIST </a:t>
            </a:r>
            <a:r>
              <a:rPr lang="en-US" dirty="0" smtClean="0"/>
              <a:t>PAP2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438"/>
            <a:ext cx="8229600" cy="715962"/>
          </a:xfrm>
        </p:spPr>
        <p:txBody>
          <a:bodyPr>
            <a:normAutofit/>
          </a:bodyPr>
          <a:lstStyle/>
          <a:p>
            <a:r>
              <a:rPr lang="en-US" dirty="0" smtClean="0"/>
              <a:t>PAP02- Phase 2-SDO Proposal –r1</a:t>
            </a:r>
            <a:endParaRPr lang="en-US"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pPr marL="0" indent="0">
              <a:buNone/>
            </a:pPr>
            <a:r>
              <a:rPr lang="en-US" sz="1600" u="sng" dirty="0" smtClean="0"/>
              <a:t>Intro</a:t>
            </a:r>
          </a:p>
          <a:p>
            <a:r>
              <a:rPr lang="en-US" sz="1600" dirty="0" smtClean="0"/>
              <a:t>Thanks to Ron Cunningham for his diligent preparation of requirements for completion of Phase 2.</a:t>
            </a:r>
          </a:p>
          <a:p>
            <a:r>
              <a:rPr lang="en-US" sz="1600" dirty="0" smtClean="0"/>
              <a:t>We propose that it is time for the wireless SDO’s to take a more active role in constructing the analytic</a:t>
            </a:r>
          </a:p>
          <a:p>
            <a:pPr marL="0" indent="0">
              <a:buNone/>
            </a:pPr>
            <a:r>
              <a:rPr lang="en-US" sz="1600" u="sng" dirty="0" smtClean="0"/>
              <a:t>Proposal/Request</a:t>
            </a:r>
          </a:p>
          <a:p>
            <a:r>
              <a:rPr lang="en-US" sz="1600" dirty="0" smtClean="0"/>
              <a:t>We request authorization from PAP2 members  to form an “SDO subcommittee” committed to completing delivery of an operational analysis framework , and related descriptive text, in time for presentation to the Dec  05, 2011 SGIP board meeting.</a:t>
            </a:r>
          </a:p>
          <a:p>
            <a:pPr marL="0" indent="0">
              <a:buNone/>
            </a:pPr>
            <a:r>
              <a:rPr lang="en-US" sz="1600" u="sng" dirty="0" smtClean="0"/>
              <a:t>Goals</a:t>
            </a:r>
          </a:p>
          <a:p>
            <a:r>
              <a:rPr lang="en-US" sz="1600" dirty="0" smtClean="0"/>
              <a:t>Example of deliverables include: Definition of propagation model, ability to calculate quantity of wireless equipment required to cover a given demographic/topographic area  and description of statistical confidence in reported numbers</a:t>
            </a:r>
          </a:p>
          <a:p>
            <a:pPr marL="0" indent="0">
              <a:buNone/>
            </a:pPr>
            <a:r>
              <a:rPr lang="en-US" sz="1600" u="sng" dirty="0" smtClean="0"/>
              <a:t>Utility/GRID Input Requirements</a:t>
            </a:r>
          </a:p>
          <a:p>
            <a:r>
              <a:rPr lang="en-US" sz="1600" dirty="0" smtClean="0"/>
              <a:t>Information regarding actor quantities by type, relative locations, topography, data traffic loads</a:t>
            </a:r>
          </a:p>
          <a:p>
            <a:pPr marL="0" indent="0">
              <a:buNone/>
            </a:pPr>
            <a:r>
              <a:rPr lang="en-US" sz="1600" u="sng" dirty="0" smtClean="0"/>
              <a:t>Synchronization</a:t>
            </a:r>
          </a:p>
          <a:p>
            <a:r>
              <a:rPr lang="en-US" sz="1600" dirty="0" smtClean="0"/>
              <a:t>“SDO subcommittee” will report progress to during  currently scheduled biweekly PAP2 calls</a:t>
            </a:r>
          </a:p>
          <a:p>
            <a:pPr marL="0" indent="0">
              <a:buNone/>
            </a:pPr>
            <a:r>
              <a:rPr lang="en-US" sz="1600" u="sng" dirty="0" smtClean="0"/>
              <a:t>Logistics </a:t>
            </a:r>
            <a:r>
              <a:rPr lang="en-US" sz="1600" dirty="0" smtClean="0"/>
              <a:t> </a:t>
            </a:r>
          </a:p>
          <a:p>
            <a:r>
              <a:rPr lang="en-US" sz="1600" dirty="0" smtClean="0"/>
              <a:t>“SDO subcommittee” will convene a series of teleconferences  scheduled to optimize SDO participation but open to all PAP2. SDO subcommittee will self organize , assign/delegate work. develop a milestone based project schedule. Webinar facilities will be available.</a:t>
            </a:r>
          </a:p>
          <a:p>
            <a:pPr marL="0" indent="0">
              <a:buNone/>
            </a:pPr>
            <a:r>
              <a:rPr lang="en-US" sz="1600" u="sng" dirty="0" smtClean="0"/>
              <a:t>Membership</a:t>
            </a:r>
          </a:p>
          <a:p>
            <a:r>
              <a:rPr lang="en-US" sz="1600" dirty="0" smtClean="0"/>
              <a:t>“SDO subcommittee” is a volunteer group initially underwritten by ATIS, IEEE, TIA, and </a:t>
            </a:r>
            <a:r>
              <a:rPr lang="en-US" sz="1600" dirty="0" err="1" smtClean="0"/>
              <a:t>WiMAX</a:t>
            </a:r>
            <a:r>
              <a:rPr lang="en-US" sz="1600" dirty="0" smtClean="0"/>
              <a:t>.  Additional wireless SDO participants will be recruited</a:t>
            </a:r>
          </a:p>
        </p:txBody>
      </p:sp>
    </p:spTree>
    <p:extLst>
      <p:ext uri="{BB962C8B-B14F-4D97-AF65-F5344CB8AC3E}">
        <p14:creationId xmlns:p14="http://schemas.microsoft.com/office/powerpoint/2010/main" val="241515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001000" cy="749300"/>
          </a:xfrm>
        </p:spPr>
        <p:txBody>
          <a:bodyPr/>
          <a:lstStyle/>
          <a:p>
            <a:r>
              <a:rPr lang="en-US" dirty="0" smtClean="0"/>
              <a:t>Catalog of Standards Process + Deliverables</a:t>
            </a:r>
            <a:endParaRPr lang="en-US" dirty="0"/>
          </a:p>
        </p:txBody>
      </p:sp>
      <p:sp>
        <p:nvSpPr>
          <p:cNvPr id="3" name="Text Placeholder 2"/>
          <p:cNvSpPr>
            <a:spLocks noGrp="1"/>
          </p:cNvSpPr>
          <p:nvPr>
            <p:ph type="body" sz="half" idx="1"/>
          </p:nvPr>
        </p:nvSpPr>
        <p:spPr>
          <a:xfrm>
            <a:off x="508000" y="1435100"/>
            <a:ext cx="8153400" cy="4406900"/>
          </a:xfrm>
        </p:spPr>
        <p:txBody>
          <a:bodyPr/>
          <a:lstStyle/>
          <a:p>
            <a:r>
              <a:rPr lang="en-US" sz="1800" dirty="0"/>
              <a:t>Process to progress standard to "all artifacts completed" state </a:t>
            </a:r>
          </a:p>
          <a:p>
            <a:r>
              <a:rPr lang="en-US" sz="1800" dirty="0"/>
              <a:t>As each artifact is constructed, update this page's record by setting an "X" in the appropriate column </a:t>
            </a:r>
          </a:p>
          <a:p>
            <a:r>
              <a:rPr lang="en-US" sz="1800" dirty="0"/>
              <a:t>Construct </a:t>
            </a:r>
            <a:r>
              <a:rPr lang="en-US" sz="1800" dirty="0" err="1"/>
              <a:t>TWiki</a:t>
            </a:r>
            <a:r>
              <a:rPr lang="en-US" sz="1800" dirty="0"/>
              <a:t> Page (use procedure on this page </a:t>
            </a:r>
            <a:r>
              <a:rPr lang="en-US" sz="1800" dirty="0" err="1">
                <a:hlinkClick r:id="rId2" action="ppaction://hlinkfile"/>
              </a:rPr>
              <a:t>CoSTWikiPageConstruction</a:t>
            </a:r>
            <a:r>
              <a:rPr lang="en-US" sz="1800" dirty="0"/>
              <a:t>) </a:t>
            </a:r>
          </a:p>
          <a:p>
            <a:r>
              <a:rPr lang="en-US" sz="1800" dirty="0"/>
              <a:t>Complete Standard Information Form (SIF) with help of SSO proponent (</a:t>
            </a:r>
            <a:r>
              <a:rPr lang="en-US" sz="1800" dirty="0">
                <a:hlinkClick r:id="rId3" action="ppaction://hlinkfile"/>
              </a:rPr>
              <a:t>SIF Template</a:t>
            </a:r>
            <a:r>
              <a:rPr lang="en-US" sz="1800" dirty="0"/>
              <a:t>): </a:t>
            </a:r>
            <a:r>
              <a:rPr lang="en-US" sz="1800" i="1" dirty="0" err="1"/>
              <a:t>note:check</a:t>
            </a:r>
            <a:r>
              <a:rPr lang="en-US" sz="1800" i="1" dirty="0"/>
              <a:t> </a:t>
            </a:r>
            <a:r>
              <a:rPr lang="en-US" sz="1800" i="1" dirty="0">
                <a:hlinkClick r:id="rId4" action="ppaction://hlinkfile"/>
              </a:rPr>
              <a:t>Catalog of Standards</a:t>
            </a:r>
            <a:r>
              <a:rPr lang="en-US" sz="1800" i="1" dirty="0"/>
              <a:t> page for attached </a:t>
            </a:r>
            <a:r>
              <a:rPr lang="en-US" sz="1800" i="1" dirty="0" err="1"/>
              <a:t>pdfs</a:t>
            </a:r>
            <a:r>
              <a:rPr lang="en-US" sz="1800" i="1" dirty="0"/>
              <a:t> from earlier version of SIF</a:t>
            </a:r>
            <a:r>
              <a:rPr lang="en-US" sz="1800" dirty="0"/>
              <a:t> </a:t>
            </a:r>
          </a:p>
          <a:p>
            <a:r>
              <a:rPr lang="en-US" sz="1800" dirty="0"/>
              <a:t>Complete Development Process Statement (DPS) (</a:t>
            </a:r>
            <a:r>
              <a:rPr lang="en-US" sz="1800" dirty="0">
                <a:hlinkClick r:id="rId5" action="ppaction://hlinkfile"/>
              </a:rPr>
              <a:t>SDP Template</a:t>
            </a:r>
            <a:r>
              <a:rPr lang="en-US" sz="1800" dirty="0"/>
              <a:t>) </a:t>
            </a:r>
          </a:p>
          <a:p>
            <a:r>
              <a:rPr lang="en-US" sz="1800" dirty="0"/>
              <a:t>Develop initial Criteria and Analysis Report (C&amp;AR) (</a:t>
            </a:r>
            <a:r>
              <a:rPr lang="en-US" sz="1800" dirty="0">
                <a:hlinkClick r:id="rId6" action="ppaction://hlinkfile"/>
              </a:rPr>
              <a:t>C&amp;AR Template</a:t>
            </a:r>
            <a:r>
              <a:rPr lang="en-US" sz="1800" dirty="0"/>
              <a:t>) </a:t>
            </a:r>
          </a:p>
          <a:p>
            <a:r>
              <a:rPr lang="en-US" sz="1800" dirty="0"/>
              <a:t>Perform SGAC, </a:t>
            </a:r>
            <a:r>
              <a:rPr lang="en-US" sz="1800" dirty="0">
                <a:hlinkClick r:id="rId7" action="ppaction://hlinkfile"/>
              </a:rPr>
              <a:t>CSWG</a:t>
            </a:r>
            <a:r>
              <a:rPr lang="en-US" sz="1800" dirty="0"/>
              <a:t>, SGTCC, IPRWG reviews -- attach review documents to standard's </a:t>
            </a:r>
            <a:r>
              <a:rPr lang="en-US" sz="1800" dirty="0" err="1"/>
              <a:t>TWiki</a:t>
            </a:r>
            <a:r>
              <a:rPr lang="en-US" sz="1800" dirty="0"/>
              <a:t> page and place summary of comments on page </a:t>
            </a:r>
          </a:p>
          <a:p>
            <a:endParaRPr lang="en-US" sz="1800" dirty="0"/>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3</a:t>
            </a:fld>
            <a:endParaRPr lang="en-US"/>
          </a:p>
        </p:txBody>
      </p:sp>
      <p:sp>
        <p:nvSpPr>
          <p:cNvPr id="8" name="TextBox 7"/>
          <p:cNvSpPr txBox="1"/>
          <p:nvPr/>
        </p:nvSpPr>
        <p:spPr>
          <a:xfrm>
            <a:off x="1154548" y="6179234"/>
            <a:ext cx="7146636" cy="276999"/>
          </a:xfrm>
          <a:prstGeom prst="rect">
            <a:avLst/>
          </a:prstGeom>
          <a:noFill/>
          <a:ln>
            <a:solidFill>
              <a:srgbClr val="FFC000"/>
            </a:solidFill>
          </a:ln>
        </p:spPr>
        <p:txBody>
          <a:bodyPr wrap="none" rtlCol="0">
            <a:spAutoFit/>
          </a:bodyPr>
          <a:lstStyle/>
          <a:p>
            <a:r>
              <a:rPr lang="en-US" sz="1200" dirty="0">
                <a:hlinkClick r:id="rId8"/>
              </a:rPr>
              <a:t>http://</a:t>
            </a:r>
            <a:r>
              <a:rPr lang="en-US" sz="1200" dirty="0" smtClean="0">
                <a:hlinkClick r:id="rId8"/>
              </a:rPr>
              <a:t>collaborate.nist.gov/twiki-sggrid/bin/view/SmartGrid/CoSStandardsReviewQueueAndTrackingTool</a:t>
            </a:r>
            <a:endParaRPr lang="en-US" sz="1200" dirty="0" smtClean="0"/>
          </a:p>
        </p:txBody>
      </p:sp>
    </p:spTree>
    <p:extLst>
      <p:ext uri="{BB962C8B-B14F-4D97-AF65-F5344CB8AC3E}">
        <p14:creationId xmlns:p14="http://schemas.microsoft.com/office/powerpoint/2010/main" val="133515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Process</a:t>
            </a:r>
            <a:endParaRPr lang="en-US" dirty="0"/>
          </a:p>
        </p:txBody>
      </p:sp>
      <p:sp>
        <p:nvSpPr>
          <p:cNvPr id="3" name="Text Placeholder 2"/>
          <p:cNvSpPr>
            <a:spLocks noGrp="1"/>
          </p:cNvSpPr>
          <p:nvPr>
            <p:ph type="body" sz="half" idx="1"/>
          </p:nvPr>
        </p:nvSpPr>
        <p:spPr>
          <a:xfrm>
            <a:off x="685800" y="1981200"/>
            <a:ext cx="7861300" cy="1600200"/>
          </a:xfrm>
        </p:spPr>
        <p:txBody>
          <a:bodyPr/>
          <a:lstStyle/>
          <a:p>
            <a:r>
              <a:rPr lang="en-US" dirty="0">
                <a:hlinkClick r:id="rId2"/>
              </a:rPr>
              <a:t>http://</a:t>
            </a:r>
            <a:r>
              <a:rPr lang="en-US" dirty="0" smtClean="0">
                <a:hlinkClick r:id="rId2"/>
              </a:rPr>
              <a:t>collaborate.nist.gov/twiki-sggrid/pub/SmartGrid/SGIPCatalogOfStandards/SGIP_CoS_DevelopmentProcessStatement.doc</a:t>
            </a:r>
            <a:endParaRPr lang="en-US" dirty="0" smtClean="0"/>
          </a:p>
          <a:p>
            <a:endParaRPr lang="en-US" dirty="0"/>
          </a:p>
          <a:p>
            <a:endParaRPr lang="en-US" dirty="0"/>
          </a:p>
        </p:txBody>
      </p:sp>
      <p:sp>
        <p:nvSpPr>
          <p:cNvPr id="5" name="Date Placeholder 4"/>
          <p:cNvSpPr>
            <a:spLocks noGrp="1"/>
          </p:cNvSpPr>
          <p:nvPr>
            <p:ph type="dt" sz="half" idx="10"/>
          </p:nvPr>
        </p:nvSpPr>
        <p:spPr/>
        <p:txBody>
          <a:bodyPr/>
          <a:lstStyle/>
          <a:p>
            <a:pPr>
              <a:defRPr/>
            </a:pPr>
            <a:r>
              <a:rPr lang="en-US" smtClean="0"/>
              <a:t>August  2011</a:t>
            </a:r>
            <a:endParaRPr lang="en-US" dirty="0"/>
          </a:p>
        </p:txBody>
      </p:sp>
      <p:sp>
        <p:nvSpPr>
          <p:cNvPr id="6" name="Footer Placeholder 5"/>
          <p:cNvSpPr>
            <a:spLocks noGrp="1"/>
          </p:cNvSpPr>
          <p:nvPr>
            <p:ph type="ftr" sz="quarter" idx="11"/>
          </p:nvPr>
        </p:nvSpPr>
        <p:spPr/>
        <p:txBody>
          <a:bodyPr/>
          <a:lstStyle/>
          <a:p>
            <a:pPr>
              <a:defRPr/>
            </a:pPr>
            <a:r>
              <a:rPr lang="en-US" smtClean="0"/>
              <a:t>Bruce Kraemer, Marvell</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6EE7F32-3520-4D10-9A0D-AF5467A88447}" type="slidenum">
              <a:rPr lang="en-US" smtClean="0"/>
              <a:pPr>
                <a:defRPr/>
              </a:pPr>
              <a:t>4</a:t>
            </a:fld>
            <a:endParaRPr lang="en-US"/>
          </a:p>
        </p:txBody>
      </p:sp>
    </p:spTree>
    <p:extLst>
      <p:ext uri="{BB962C8B-B14F-4D97-AF65-F5344CB8AC3E}">
        <p14:creationId xmlns:p14="http://schemas.microsoft.com/office/powerpoint/2010/main" val="2744156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85800" y="685800"/>
            <a:ext cx="7772400" cy="546100"/>
          </a:xfrm>
        </p:spPr>
        <p:txBody>
          <a:bodyPr/>
          <a:lstStyle/>
          <a:p>
            <a:r>
              <a:rPr lang="en-US" dirty="0" smtClean="0"/>
              <a:t>FERC Order</a:t>
            </a:r>
          </a:p>
        </p:txBody>
      </p:sp>
      <p:sp>
        <p:nvSpPr>
          <p:cNvPr id="24579" name="Content Placeholder 2"/>
          <p:cNvSpPr>
            <a:spLocks noGrp="1"/>
          </p:cNvSpPr>
          <p:nvPr>
            <p:ph idx="1"/>
          </p:nvPr>
        </p:nvSpPr>
        <p:spPr>
          <a:xfrm>
            <a:off x="406400" y="1181100"/>
            <a:ext cx="8470900" cy="5016500"/>
          </a:xfrm>
        </p:spPr>
        <p:txBody>
          <a:bodyPr/>
          <a:lstStyle/>
          <a:p>
            <a:pPr marL="0" indent="0">
              <a:buNone/>
            </a:pPr>
            <a:r>
              <a:rPr lang="en-US" sz="1600" dirty="0"/>
              <a:t>FERC Issues Order on Smart Grid Interoperability Standards</a:t>
            </a:r>
          </a:p>
          <a:p>
            <a:pPr marL="0" indent="0">
              <a:buNone/>
            </a:pPr>
            <a:endParaRPr lang="en-US" sz="1600" dirty="0" smtClean="0"/>
          </a:p>
          <a:p>
            <a:pPr marL="0" indent="0">
              <a:buNone/>
            </a:pPr>
            <a:r>
              <a:rPr lang="en-US" sz="1600" dirty="0" smtClean="0"/>
              <a:t>The </a:t>
            </a:r>
            <a:r>
              <a:rPr lang="en-US" sz="1600" dirty="0"/>
              <a:t>FERC issued its </a:t>
            </a:r>
            <a:r>
              <a:rPr lang="en-US" sz="1600" dirty="0">
                <a:hlinkClick r:id="rId2"/>
              </a:rPr>
              <a:t>Order </a:t>
            </a:r>
            <a:r>
              <a:rPr lang="en-US" sz="1600" dirty="0"/>
              <a:t>on Smart Grid Interoperability </a:t>
            </a:r>
            <a:r>
              <a:rPr lang="en-US" sz="1600" dirty="0" err="1"/>
              <a:t>Standards,and</a:t>
            </a:r>
            <a:r>
              <a:rPr lang="en-US" sz="1600" dirty="0"/>
              <a:t> it has concluded that there is "insufficient consensus" on the initial five families of standards that were sent by NIST for FERC adoption in accordance with the Energy Independence and Security Act of 2007.  Furthermore, the FERC encouraged stakeholders to actively participate in the NIST interoperability framework process to develop standards for interoperability and to refer to that process for guidance on smart grid standards.  Finally, FERC terminated its proceeding in docket RM11-2-000. </a:t>
            </a:r>
          </a:p>
          <a:p>
            <a:pPr marL="0" indent="0">
              <a:buNone/>
            </a:pPr>
            <a:r>
              <a:rPr lang="en-US" sz="1600" dirty="0"/>
              <a:t/>
            </a:r>
            <a:br>
              <a:rPr lang="en-US" sz="1600" dirty="0"/>
            </a:br>
            <a:r>
              <a:rPr lang="en-US" sz="1600" dirty="0"/>
              <a:t>In reaching its conclusion not to institute a rulemaking proceeding to adopt the standards, the Commission agreed with comments that registered concerns about cyber security deficiencies and potential unintended consequences from premature adoption of individual standards.  The Commission did express its support for the NIST process and did encourage active participation by stakeholders, citing planned improvements to the NIST process including "an enhanced SGIP role in reviewing existing as well as new smart grid interoperability standards, the establishment of a preliminary testing process, the establishment of a process to identify cyber security design principles, and efforts to better address reliability and implementation concerns within the SGIP process."</a:t>
            </a:r>
            <a:br>
              <a:rPr lang="en-US" sz="1600" dirty="0"/>
            </a:br>
            <a:endParaRPr lang="en-US" sz="1600" dirty="0">
              <a:effectLst/>
            </a:endParaRP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800" smtClean="0"/>
              <a:t>August  2011</a:t>
            </a:r>
            <a:endParaRPr lang="en-US" sz="1800" smtClean="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27AD1A10-37CD-48F9-B6EA-7CBB5AFAD215}" type="slidenum">
              <a:rPr lang="en-US" sz="1200" b="0" smtClean="0"/>
              <a:pPr/>
              <a:t>5</a:t>
            </a:fld>
            <a:endParaRPr lang="en-US" sz="1200" b="0" smtClean="0"/>
          </a:p>
        </p:txBody>
      </p:sp>
      <p:sp>
        <p:nvSpPr>
          <p:cNvPr id="2" name="Cross 1"/>
          <p:cNvSpPr/>
          <p:nvPr/>
        </p:nvSpPr>
        <p:spPr bwMode="auto">
          <a:xfrm>
            <a:off x="8686800" y="292100"/>
            <a:ext cx="228600" cy="190500"/>
          </a:xfrm>
          <a:prstGeom prst="plus">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1688" y="6350000"/>
            <a:ext cx="338555" cy="461665"/>
          </a:xfrm>
          <a:prstGeom prst="rect">
            <a:avLst/>
          </a:prstGeom>
          <a:noFill/>
        </p:spPr>
        <p:txBody>
          <a:bodyPr wrap="none" rtlCol="0">
            <a:spAutoFit/>
          </a:bodyPr>
          <a:lstStyle/>
          <a:p>
            <a:r>
              <a:rPr lang="en-US" smtClean="0"/>
              <a:t>x</a:t>
            </a:r>
            <a:endParaRPr lang="en-US" dirty="0"/>
          </a:p>
        </p:txBody>
      </p:sp>
    </p:spTree>
    <p:extLst>
      <p:ext uri="{BB962C8B-B14F-4D97-AF65-F5344CB8AC3E}">
        <p14:creationId xmlns:p14="http://schemas.microsoft.com/office/powerpoint/2010/main" val="371853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685800"/>
            <a:ext cx="7772400" cy="584200"/>
          </a:xfrm>
        </p:spPr>
        <p:txBody>
          <a:bodyPr/>
          <a:lstStyle/>
          <a:p>
            <a:r>
              <a:rPr lang="en-US" dirty="0" smtClean="0"/>
              <a:t>FERC decision of July 19</a:t>
            </a:r>
          </a:p>
        </p:txBody>
      </p:sp>
      <p:sp>
        <p:nvSpPr>
          <p:cNvPr id="3" name="Content Placeholder 2"/>
          <p:cNvSpPr>
            <a:spLocks noGrp="1"/>
          </p:cNvSpPr>
          <p:nvPr>
            <p:ph idx="1"/>
          </p:nvPr>
        </p:nvSpPr>
        <p:spPr>
          <a:xfrm>
            <a:off x="216037" y="1181099"/>
            <a:ext cx="8744253" cy="4821823"/>
          </a:xfrm>
        </p:spPr>
        <p:txBody>
          <a:bodyPr>
            <a:normAutofit fontScale="62500" lnSpcReduction="20000"/>
          </a:bodyPr>
          <a:lstStyle/>
          <a:p>
            <a:r>
              <a:rPr lang="en-US" dirty="0">
                <a:hlinkClick r:id="rId2" tooltip="FERC Terminates Consideration of Smart Grid Interoperability Standards"/>
              </a:rPr>
              <a:t>FERC Terminates Consideration of Smart Grid Interoperability Standards</a:t>
            </a:r>
            <a:r>
              <a:rPr lang="en-US" dirty="0"/>
              <a:t> </a:t>
            </a:r>
            <a:br>
              <a:rPr lang="en-US" dirty="0"/>
            </a:br>
            <a:r>
              <a:rPr lang="en-US" dirty="0"/>
              <a:t>July 20, 2011</a:t>
            </a:r>
          </a:p>
          <a:p>
            <a:r>
              <a:rPr lang="en-US" dirty="0"/>
              <a:t>On July 19, 2011, following a lengthy consideration of the smart grid interoperability standards proposed by the National Institute of Standards and Technology (NIST), </a:t>
            </a:r>
            <a:r>
              <a:rPr lang="en-US" dirty="0">
                <a:hlinkClick r:id="rId3"/>
              </a:rPr>
              <a:t>FERC terminated its consideration of the five “families” of proposed interoperability standards</a:t>
            </a:r>
            <a:r>
              <a:rPr lang="en-US" dirty="0"/>
              <a:t>, concluding that there was a lack of consensus regarding the standards.</a:t>
            </a:r>
          </a:p>
          <a:p>
            <a:r>
              <a:rPr lang="en-US" dirty="0"/>
              <a:t>NIST had initiated the development of smart grid interoperability standards following the Energy Independency and Security Act of 2007 (EISA). Under the EISA, if FERC is satisfied that there is “sufficient consensus” surrounding the standards developed and proposed by NIST, FERC must institute a rulemaking to adopt those standards and protocols “necessary to insure smart-grid functionality and interoperability.” Last fall, NIST filed the results of its work on smart grid interoperability standards with FERC. FERC then held two technical conferences and asked for comments from industry stakeholders on the NIST proposal.</a:t>
            </a:r>
          </a:p>
          <a:p>
            <a:r>
              <a:rPr lang="en-US" dirty="0"/>
              <a:t>Following this process, FERC concluded that there is insufficient consensus to adopt the proposed standards at this time, pointing to “nearly unanimous” comments from the industry regarding cyber security concerns and the potential unintended consequences from adopting such standards too soon. For these reasons, FERC stated that it would not institute a rulemaking proceeding regarding the proposed smart grid interoperability standards.</a:t>
            </a:r>
          </a:p>
          <a:p>
            <a:r>
              <a:rPr lang="en-US" dirty="0"/>
              <a:t>Nevertheless, FERC reiterated its support for the NIST process, and urged stakeholders to actively participate in NIST’s work on smart grid interoperability standards, particularly in those areas related to cyber security</a:t>
            </a:r>
            <a:r>
              <a:rPr lang="en-US" dirty="0" smtClean="0"/>
              <a:t>.</a:t>
            </a:r>
          </a:p>
          <a:p>
            <a:r>
              <a:rPr lang="en-US" dirty="0"/>
              <a:t>FERC terminated its proceeding in docket RM11-2-000. </a:t>
            </a:r>
          </a:p>
          <a:p>
            <a:endParaRPr lang="en-US" dirty="0"/>
          </a:p>
          <a:p>
            <a:pPr>
              <a:defRPr/>
            </a:pPr>
            <a:endParaRPr lang="en-US" dirty="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2" name="TextBox 1"/>
          <p:cNvSpPr txBox="1"/>
          <p:nvPr/>
        </p:nvSpPr>
        <p:spPr>
          <a:xfrm>
            <a:off x="216038" y="6002923"/>
            <a:ext cx="8744253" cy="307777"/>
          </a:xfrm>
          <a:prstGeom prst="rect">
            <a:avLst/>
          </a:prstGeom>
          <a:noFill/>
          <a:ln>
            <a:solidFill>
              <a:srgbClr val="FFC000"/>
            </a:solidFill>
          </a:ln>
        </p:spPr>
        <p:txBody>
          <a:bodyPr wrap="none" rtlCol="0">
            <a:spAutoFit/>
          </a:bodyPr>
          <a:lstStyle/>
          <a:p>
            <a:r>
              <a:rPr lang="en-US" sz="1400" dirty="0">
                <a:hlinkClick r:id="rId2"/>
              </a:rPr>
              <a:t>http://ferc.morganlewis.com/2011/07/20/ferc-terminates-consideration-of-smart-grid-interoperability-standards</a:t>
            </a:r>
            <a:r>
              <a:rPr lang="en-US" sz="1400" dirty="0" smtClean="0">
                <a:hlinkClick r:id="rId2"/>
              </a:rPr>
              <a:t>/</a:t>
            </a:r>
            <a:endParaRPr lang="en-US" sz="1400" dirty="0" smtClean="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22173C87-510F-4B4E-B399-C5BA81A2C239}" type="slidenum">
              <a:rPr lang="en-US" smtClean="0"/>
              <a:pPr>
                <a:defRPr/>
              </a:pPr>
              <a:t>6</a:t>
            </a:fld>
            <a:endParaRPr lang="en-US"/>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FERC Order</a:t>
            </a:r>
          </a:p>
        </p:txBody>
      </p:sp>
      <p:sp>
        <p:nvSpPr>
          <p:cNvPr id="3" name="Content Placeholder 2"/>
          <p:cNvSpPr>
            <a:spLocks noGrp="1"/>
          </p:cNvSpPr>
          <p:nvPr>
            <p:ph idx="1"/>
          </p:nvPr>
        </p:nvSpPr>
        <p:spPr>
          <a:xfrm>
            <a:off x="799084" y="1562100"/>
            <a:ext cx="7772400" cy="469900"/>
          </a:xfrm>
          <a:ln>
            <a:solidFill>
              <a:srgbClr val="FF9933"/>
            </a:solidFill>
          </a:ln>
        </p:spPr>
        <p:txBody>
          <a:bodyPr>
            <a:normAutofit/>
          </a:bodyPr>
          <a:lstStyle/>
          <a:p>
            <a:pPr marL="0" indent="0">
              <a:buNone/>
              <a:defRPr/>
            </a:pPr>
            <a:r>
              <a:rPr lang="en-US" sz="1600" u="sng" dirty="0">
                <a:hlinkClick r:id="rId2"/>
              </a:rPr>
              <a:t>http://</a:t>
            </a:r>
            <a:r>
              <a:rPr lang="en-US" sz="1600" u="sng" dirty="0" smtClean="0">
                <a:hlinkClick r:id="rId2"/>
              </a:rPr>
              <a:t>www.nerc.com/files/Order_Smart_Grid_Interoperability_standards.pdf</a:t>
            </a:r>
            <a:endParaRPr lang="en-US" sz="1600" u="sng" dirty="0" smtClean="0"/>
          </a:p>
        </p:txBody>
      </p:sp>
      <p:sp>
        <p:nvSpPr>
          <p:cNvPr id="122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algn="ctr" eaLnBrk="0" fontAlgn="base" hangingPunct="0">
              <a:spcBef>
                <a:spcPct val="0"/>
              </a:spcBef>
              <a:spcAft>
                <a:spcPct val="0"/>
              </a:spcAft>
              <a:defRPr sz="2400" b="1">
                <a:solidFill>
                  <a:schemeClr val="tx1"/>
                </a:solidFill>
                <a:latin typeface="Times New Roman" pitchFamily="18" charset="0"/>
              </a:defRPr>
            </a:lvl6pPr>
            <a:lvl7pPr marL="2971800" indent="-228600" algn="ctr" eaLnBrk="0" fontAlgn="base" hangingPunct="0">
              <a:spcBef>
                <a:spcPct val="0"/>
              </a:spcBef>
              <a:spcAft>
                <a:spcPct val="0"/>
              </a:spcAft>
              <a:defRPr sz="2400" b="1">
                <a:solidFill>
                  <a:schemeClr val="tx1"/>
                </a:solidFill>
                <a:latin typeface="Times New Roman" pitchFamily="18" charset="0"/>
              </a:defRPr>
            </a:lvl7pPr>
            <a:lvl8pPr marL="3429000" indent="-228600" algn="ctr" eaLnBrk="0" fontAlgn="base" hangingPunct="0">
              <a:spcBef>
                <a:spcPct val="0"/>
              </a:spcBef>
              <a:spcAft>
                <a:spcPct val="0"/>
              </a:spcAft>
              <a:defRPr sz="2400" b="1">
                <a:solidFill>
                  <a:schemeClr val="tx1"/>
                </a:solidFill>
                <a:latin typeface="Times New Roman" pitchFamily="18" charset="0"/>
              </a:defRPr>
            </a:lvl8pPr>
            <a:lvl9pPr marL="3886200" indent="-228600" algn="ctr"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smtClean="0"/>
          </a:p>
        </p:txBody>
      </p:sp>
      <p:sp>
        <p:nvSpPr>
          <p:cNvPr id="2" name="TextBox 1"/>
          <p:cNvSpPr txBox="1"/>
          <p:nvPr/>
        </p:nvSpPr>
        <p:spPr>
          <a:xfrm>
            <a:off x="594868" y="2158915"/>
            <a:ext cx="8180832" cy="3970318"/>
          </a:xfrm>
          <a:prstGeom prst="rect">
            <a:avLst/>
          </a:prstGeom>
          <a:noFill/>
        </p:spPr>
        <p:txBody>
          <a:bodyPr wrap="square" rtlCol="0">
            <a:spAutoFit/>
          </a:bodyPr>
          <a:lstStyle/>
          <a:p>
            <a:pPr algn="l"/>
            <a:endParaRPr lang="en-US" sz="1800" b="0" dirty="0"/>
          </a:p>
          <a:p>
            <a:pPr algn="l"/>
            <a:r>
              <a:rPr lang="en-US" sz="1800" b="0" dirty="0"/>
              <a:t> </a:t>
            </a:r>
            <a:r>
              <a:rPr lang="en-US" sz="1800" b="0" u="sng" dirty="0"/>
              <a:t>SUMMARY</a:t>
            </a:r>
            <a:r>
              <a:rPr lang="en-US" sz="1800" b="0" dirty="0"/>
              <a:t>: Section 1305(d) of the Energy Independence and Security Act of 2007 directs the Commission to institute a rulemaking proceeding to adopt such standards and protocols as may be necessary to insure smart-grid functionality and interoperability in interstate transmission of electric power, and regional and wholesale electricity markets once it is satisfied that the work of the National Institute of Standards and Technology has led to “sufficient consensus” on smart grid interoperability standards. The Commission finds that there is insufficient consensus for the five families of standards under consideration. For this reason, the Commission will not institute a rulemaking proceeding at this time with respect to these standards and terminates this docket. In this order, the Commission encourages stakeholders to actively participate in the NIST interoperability framework process to work on the development of interoperability standards and to refer to that process for guidance on smart grid standards</a:t>
            </a:r>
            <a:r>
              <a:rPr lang="en-US" sz="1800" b="0" i="1" dirty="0"/>
              <a:t>. </a:t>
            </a:r>
            <a:endParaRPr lang="en-US" sz="1800" dirty="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22173C87-510F-4B4E-B399-C5BA81A2C239}" type="slidenum">
              <a:rPr lang="en-US" smtClean="0"/>
              <a:pPr>
                <a:defRPr/>
              </a:pPr>
              <a:t>7</a:t>
            </a:fld>
            <a:endParaRPr lang="en-US"/>
          </a:p>
        </p:txBody>
      </p:sp>
    </p:spTree>
    <p:extLst>
      <p:ext uri="{BB962C8B-B14F-4D97-AF65-F5344CB8AC3E}">
        <p14:creationId xmlns:p14="http://schemas.microsoft.com/office/powerpoint/2010/main" val="2900963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3" y="2413001"/>
            <a:ext cx="7772400" cy="1028700"/>
          </a:xfrm>
          <a:ln>
            <a:solidFill>
              <a:srgbClr val="FFC000"/>
            </a:solidFill>
          </a:ln>
        </p:spPr>
        <p:txBody>
          <a:bodyPr/>
          <a:lstStyle/>
          <a:p>
            <a:r>
              <a:rPr lang="en-US" sz="1200" dirty="0"/>
              <a:t> </a:t>
            </a:r>
            <a:br>
              <a:rPr lang="en-US" sz="1200" dirty="0"/>
            </a:br>
            <a:r>
              <a:rPr lang="en-US" sz="1200" u="sng" dirty="0">
                <a:hlinkClick r:id="rId2"/>
              </a:rPr>
              <a:t>http://www.smartgridlegalnews.com/interviews/george-arnold-discusses-ferc-smart-grid-interoperability-standards-order/</a:t>
            </a:r>
            <a:r>
              <a:rPr lang="en-US" sz="1200" dirty="0"/>
              <a:t/>
            </a:r>
            <a:br>
              <a:rPr lang="en-US" sz="1200" dirty="0"/>
            </a:br>
            <a:r>
              <a:rPr lang="en-US" sz="1200" dirty="0"/>
              <a:t> </a:t>
            </a:r>
            <a:br>
              <a:rPr lang="en-US" sz="1200" dirty="0"/>
            </a:br>
            <a:r>
              <a:rPr lang="en-US" sz="1200" dirty="0"/>
              <a:t> </a:t>
            </a:r>
            <a:br>
              <a:rPr lang="en-US" sz="1200" dirty="0"/>
            </a:br>
            <a:r>
              <a:rPr lang="en-US" sz="1200" dirty="0" smtClean="0"/>
              <a:t/>
            </a:r>
            <a:br>
              <a:rPr lang="en-US" sz="1200" dirty="0" smtClean="0"/>
            </a:br>
            <a:r>
              <a:rPr lang="en-US" sz="1200" dirty="0"/>
              <a:t/>
            </a:r>
            <a:br>
              <a:rPr lang="en-US" sz="1200" dirty="0"/>
            </a:br>
            <a:endParaRPr lang="en-US" sz="1200" dirty="0"/>
          </a:p>
        </p:txBody>
      </p:sp>
      <p:sp>
        <p:nvSpPr>
          <p:cNvPr id="3" name="Text Placeholder 2"/>
          <p:cNvSpPr>
            <a:spLocks noGrp="1"/>
          </p:cNvSpPr>
          <p:nvPr>
            <p:ph type="body" idx="1"/>
          </p:nvPr>
        </p:nvSpPr>
        <p:spPr>
          <a:xfrm>
            <a:off x="722313" y="812801"/>
            <a:ext cx="7772400" cy="736599"/>
          </a:xfrm>
        </p:spPr>
        <p:txBody>
          <a:bodyPr/>
          <a:lstStyle/>
          <a:p>
            <a:r>
              <a:rPr lang="en-US" dirty="0" smtClean="0"/>
              <a:t>Comments from NIST on FERC Decision</a:t>
            </a:r>
            <a:endParaRPr lang="en-US" dirty="0"/>
          </a:p>
        </p:txBody>
      </p:sp>
      <p:sp>
        <p:nvSpPr>
          <p:cNvPr id="4" name="Date Placeholder 3"/>
          <p:cNvSpPr>
            <a:spLocks noGrp="1"/>
          </p:cNvSpPr>
          <p:nvPr>
            <p:ph type="dt" sz="half" idx="10"/>
          </p:nvPr>
        </p:nvSpPr>
        <p:spPr/>
        <p:txBody>
          <a:bodyPr/>
          <a:lstStyle/>
          <a:p>
            <a:pPr>
              <a:defRPr/>
            </a:pPr>
            <a:r>
              <a:rPr lang="en-US" smtClean="0"/>
              <a:t>August  2011</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95AFFFB-7598-46B1-B527-30C773DE2223}" type="slidenum">
              <a:rPr lang="en-US" smtClean="0"/>
              <a:pPr>
                <a:defRPr/>
              </a:pPr>
              <a:t>8</a:t>
            </a:fld>
            <a:endParaRPr lang="en-US"/>
          </a:p>
        </p:txBody>
      </p:sp>
    </p:spTree>
    <p:extLst>
      <p:ext uri="{BB962C8B-B14F-4D97-AF65-F5344CB8AC3E}">
        <p14:creationId xmlns:p14="http://schemas.microsoft.com/office/powerpoint/2010/main" val="1659765273"/>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262777</TotalTime>
  <Words>722</Words>
  <Application>Microsoft Office PowerPoint</Application>
  <PresentationFormat>On-screen Show (4:3)</PresentationFormat>
  <Paragraphs>89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Smart Grid ad hoc – August 2011</vt:lpstr>
      <vt:lpstr>PAP02- Phase 2-SDO Proposal –r1</vt:lpstr>
      <vt:lpstr>Catalog of Standards Process + Deliverables</vt:lpstr>
      <vt:lpstr>Development Process</vt:lpstr>
      <vt:lpstr>FERC Order</vt:lpstr>
      <vt:lpstr>FERC decision of July 19</vt:lpstr>
      <vt:lpstr>FERC Order</vt:lpstr>
      <vt:lpstr>  http://www.smartgridlegalnews.com/interviews/george-arnold-discusses-ferc-smart-grid-interoperability-standards-order/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2011 Smart Grid ad hoc</dc:title>
  <dc:subject>Smart Grid Information </dc:subject>
  <dc:creator>Bruce Kraemer (Marvell)</dc:creator>
  <cp:lastModifiedBy>Bruce Kraemer</cp:lastModifiedBy>
  <cp:revision>2686</cp:revision>
  <cp:lastPrinted>2011-08-10T14:59:43Z</cp:lastPrinted>
  <dcterms:created xsi:type="dcterms:W3CDTF">1998-02-10T13:07:52Z</dcterms:created>
  <dcterms:modified xsi:type="dcterms:W3CDTF">2011-08-10T17:40:11Z</dcterms:modified>
</cp:coreProperties>
</file>