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1105" r:id="rId2"/>
    <p:sldId id="1295" r:id="rId3"/>
    <p:sldId id="1468" r:id="rId4"/>
    <p:sldId id="1463" r:id="rId5"/>
    <p:sldId id="1357" r:id="rId6"/>
    <p:sldId id="1445" r:id="rId7"/>
    <p:sldId id="1465" r:id="rId8"/>
    <p:sldId id="1464" r:id="rId9"/>
    <p:sldId id="1387" r:id="rId10"/>
    <p:sldId id="1315" r:id="rId11"/>
    <p:sldId id="1456" r:id="rId12"/>
    <p:sldId id="1360" r:id="rId13"/>
    <p:sldId id="1431" r:id="rId14"/>
    <p:sldId id="1446" r:id="rId15"/>
    <p:sldId id="1432" r:id="rId16"/>
    <p:sldId id="1362" r:id="rId17"/>
    <p:sldId id="1318" r:id="rId18"/>
    <p:sldId id="1458" r:id="rId19"/>
    <p:sldId id="1469" r:id="rId20"/>
    <p:sldId id="1466" r:id="rId21"/>
    <p:sldId id="1379" r:id="rId22"/>
    <p:sldId id="1386" r:id="rId23"/>
    <p:sldId id="1450" r:id="rId24"/>
    <p:sldId id="1368" r:id="rId25"/>
    <p:sldId id="1448" r:id="rId26"/>
    <p:sldId id="1296" r:id="rId27"/>
    <p:sldId id="1459" r:id="rId28"/>
    <p:sldId id="1474" r:id="rId29"/>
    <p:sldId id="1475" r:id="rId30"/>
    <p:sldId id="1438" r:id="rId31"/>
    <p:sldId id="1437" r:id="rId32"/>
    <p:sldId id="1436" r:id="rId33"/>
    <p:sldId id="1297" r:id="rId34"/>
    <p:sldId id="1398" r:id="rId35"/>
    <p:sldId id="1384" r:id="rId36"/>
    <p:sldId id="1388" r:id="rId37"/>
    <p:sldId id="1478" r:id="rId38"/>
    <p:sldId id="1477" r:id="rId39"/>
    <p:sldId id="1476" r:id="rId40"/>
    <p:sldId id="1346" r:id="rId41"/>
    <p:sldId id="1480" r:id="rId42"/>
    <p:sldId id="1479" r:id="rId43"/>
    <p:sldId id="1347" r:id="rId44"/>
    <p:sldId id="1473" r:id="rId45"/>
    <p:sldId id="1447" r:id="rId46"/>
    <p:sldId id="1349" r:id="rId47"/>
    <p:sldId id="1435" r:id="rId48"/>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3300"/>
    <a:srgbClr val="33CC33"/>
    <a:srgbClr val="66FF99"/>
    <a:srgbClr val="FF9966"/>
    <a:srgbClr val="C0C0C0"/>
    <a:srgbClr val="B2B2B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86410" autoAdjust="0"/>
  </p:normalViewPr>
  <p:slideViewPr>
    <p:cSldViewPr snapToGrid="0">
      <p:cViewPr>
        <p:scale>
          <a:sx n="66" d="100"/>
          <a:sy n="66" d="100"/>
        </p:scale>
        <p:origin x="-492" y="-3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328"/>
    </p:cViewPr>
  </p:sorterViewPr>
  <p:notesViewPr>
    <p:cSldViewPr snapToGrid="0">
      <p:cViewPr>
        <p:scale>
          <a:sx n="100" d="100"/>
          <a:sy n="100" d="100"/>
        </p:scale>
        <p:origin x="-1302" y="474"/>
      </p:cViewPr>
      <p:guideLst>
        <p:guide orient="horz" pos="2181"/>
        <p:guide pos="294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91000" y="179388"/>
            <a:ext cx="2185988"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smtClean="0"/>
              <a:t>doc.: IEEE 802.11-11/1101r4</a:t>
            </a:r>
            <a:endParaRPr lang="en-US"/>
          </a:p>
        </p:txBody>
      </p:sp>
      <p:sp>
        <p:nvSpPr>
          <p:cNvPr id="3075" name="Rectangle 3"/>
          <p:cNvSpPr>
            <a:spLocks noGrp="1" noChangeArrowheads="1"/>
          </p:cNvSpPr>
          <p:nvPr>
            <p:ph type="dt" sz="quarter" idx="1"/>
          </p:nvPr>
        </p:nvSpPr>
        <p:spPr bwMode="auto">
          <a:xfrm>
            <a:off x="709613" y="179388"/>
            <a:ext cx="742950"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3076" name="Rectangle 4"/>
          <p:cNvSpPr>
            <a:spLocks noGrp="1" noChangeArrowheads="1"/>
          </p:cNvSpPr>
          <p:nvPr>
            <p:ph type="ftr" sz="quarter" idx="2"/>
          </p:nvPr>
        </p:nvSpPr>
        <p:spPr bwMode="auto">
          <a:xfrm>
            <a:off x="4878388" y="9072563"/>
            <a:ext cx="157797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208338" y="9072563"/>
            <a:ext cx="512762"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500" eaLnBrk="0" hangingPunct="0">
              <a:defRPr sz="1200" b="0"/>
            </a:lvl1pPr>
          </a:lstStyle>
          <a:p>
            <a:pPr>
              <a:defRPr/>
            </a:pPr>
            <a:r>
              <a:rPr lang="en-US"/>
              <a:t>Page </a:t>
            </a:r>
            <a:fld id="{AA7F7284-1418-4B4F-9D91-885FD670BF0A}" type="slidenum">
              <a:rPr lang="en-US"/>
              <a:pPr>
                <a:defRPr/>
              </a:pPr>
              <a:t>‹#›</a:t>
            </a:fld>
            <a:endParaRPr lang="en-US"/>
          </a:p>
        </p:txBody>
      </p:sp>
      <p:sp>
        <p:nvSpPr>
          <p:cNvPr id="72710" name="Line 6"/>
          <p:cNvSpPr>
            <a:spLocks noChangeShapeType="1"/>
          </p:cNvSpPr>
          <p:nvPr/>
        </p:nvSpPr>
        <p:spPr bwMode="auto">
          <a:xfrm>
            <a:off x="708025" y="390525"/>
            <a:ext cx="567055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72711" name="Rectangle 7"/>
          <p:cNvSpPr>
            <a:spLocks noChangeArrowheads="1"/>
          </p:cNvSpPr>
          <p:nvPr/>
        </p:nvSpPr>
        <p:spPr bwMode="auto">
          <a:xfrm>
            <a:off x="708025" y="9072563"/>
            <a:ext cx="717550" cy="184150"/>
          </a:xfrm>
          <a:prstGeom prst="rect">
            <a:avLst/>
          </a:prstGeom>
          <a:noFill/>
          <a:ln>
            <a:noFill/>
          </a:ln>
          <a:effectLst/>
          <a:extLst/>
        </p:spPr>
        <p:txBody>
          <a:bodyPr wrap="none" lIns="0" tIns="0" rIns="0" bIns="0">
            <a:spAutoFit/>
          </a:bodyPr>
          <a:lstStyle/>
          <a:p>
            <a:pPr defTabSz="952500" eaLnBrk="0" hangingPunct="0">
              <a:defRPr/>
            </a:pPr>
            <a:r>
              <a:rPr lang="en-US" sz="1200" b="0"/>
              <a:t>Submission</a:t>
            </a:r>
          </a:p>
        </p:txBody>
      </p:sp>
      <p:sp>
        <p:nvSpPr>
          <p:cNvPr id="72712" name="Line 8"/>
          <p:cNvSpPr>
            <a:spLocks noChangeShapeType="1"/>
          </p:cNvSpPr>
          <p:nvPr/>
        </p:nvSpPr>
        <p:spPr bwMode="auto">
          <a:xfrm>
            <a:off x="708025" y="9061450"/>
            <a:ext cx="58293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extLst>
      <p:ext uri="{BB962C8B-B14F-4D97-AF65-F5344CB8AC3E}">
        <p14:creationId xmlns:p14="http://schemas.microsoft.com/office/powerpoint/2010/main" val="8240207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33863" y="96838"/>
            <a:ext cx="2185987"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2500" eaLnBrk="0" hangingPunct="0">
              <a:defRPr sz="1400"/>
            </a:lvl1pPr>
          </a:lstStyle>
          <a:p>
            <a:pPr>
              <a:defRPr/>
            </a:pPr>
            <a:r>
              <a:rPr lang="en-US" smtClean="0"/>
              <a:t>doc.: IEEE 802.11-11/1101r4</a:t>
            </a:r>
            <a:endParaRPr lang="en-US"/>
          </a:p>
        </p:txBody>
      </p:sp>
      <p:sp>
        <p:nvSpPr>
          <p:cNvPr id="2051" name="Rectangle 3"/>
          <p:cNvSpPr>
            <a:spLocks noGrp="1" noChangeArrowheads="1"/>
          </p:cNvSpPr>
          <p:nvPr>
            <p:ph type="dt" idx="1"/>
          </p:nvPr>
        </p:nvSpPr>
        <p:spPr bwMode="auto">
          <a:xfrm>
            <a:off x="668338" y="96838"/>
            <a:ext cx="744537"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500" eaLnBrk="0" hangingPunct="0">
              <a:defRPr sz="1400"/>
            </a:lvl1pPr>
          </a:lstStyle>
          <a:p>
            <a:pPr>
              <a:defRPr/>
            </a:pPr>
            <a:r>
              <a:rPr lang="en-US"/>
              <a:t>September 2011</a:t>
            </a:r>
          </a:p>
        </p:txBody>
      </p:sp>
      <p:sp>
        <p:nvSpPr>
          <p:cNvPr id="14340" name="Rectangle 4"/>
          <p:cNvSpPr>
            <a:spLocks noGrp="1" noRot="1" noChangeAspect="1" noChangeArrowheads="1" noTextEdit="1"/>
          </p:cNvSpPr>
          <p:nvPr>
            <p:ph type="sldImg" idx="2"/>
          </p:nvPr>
        </p:nvSpPr>
        <p:spPr bwMode="auto">
          <a:xfrm>
            <a:off x="1208088" y="708025"/>
            <a:ext cx="4672012" cy="35052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4563" y="4452938"/>
            <a:ext cx="5197475" cy="4217987"/>
          </a:xfrm>
          <a:prstGeom prst="rect">
            <a:avLst/>
          </a:prstGeom>
          <a:noFill/>
          <a:ln>
            <a:noFill/>
          </a:ln>
          <a:effectLst/>
          <a:ex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73563" y="9077325"/>
            <a:ext cx="2046287"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5138" lvl="4" algn="r" defTabSz="95250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303588" y="9077325"/>
            <a:ext cx="512762"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500" eaLnBrk="0" hangingPunct="0">
              <a:defRPr sz="1200" b="0"/>
            </a:lvl1pPr>
          </a:lstStyle>
          <a:p>
            <a:pPr>
              <a:defRPr/>
            </a:pPr>
            <a:r>
              <a:rPr lang="en-US"/>
              <a:t>Page </a:t>
            </a:r>
            <a:fld id="{D0D9B5F3-BEE1-492A-A820-62CC625CCFF8}" type="slidenum">
              <a:rPr lang="en-US"/>
              <a:pPr>
                <a:defRPr/>
              </a:pPr>
              <a:t>‹#›</a:t>
            </a:fld>
            <a:endParaRPr lang="en-US"/>
          </a:p>
        </p:txBody>
      </p:sp>
      <p:sp>
        <p:nvSpPr>
          <p:cNvPr id="50184" name="Rectangle 8"/>
          <p:cNvSpPr>
            <a:spLocks noChangeArrowheads="1"/>
          </p:cNvSpPr>
          <p:nvPr/>
        </p:nvSpPr>
        <p:spPr bwMode="auto">
          <a:xfrm>
            <a:off x="739775" y="9077325"/>
            <a:ext cx="717550" cy="184150"/>
          </a:xfrm>
          <a:prstGeom prst="rect">
            <a:avLst/>
          </a:prstGeom>
          <a:noFill/>
          <a:ln>
            <a:noFill/>
          </a:ln>
          <a:effectLst/>
          <a:extLst/>
        </p:spPr>
        <p:txBody>
          <a:bodyPr wrap="none" lIns="0" tIns="0" rIns="0" bIns="0">
            <a:spAutoFit/>
          </a:bodyPr>
          <a:lstStyle/>
          <a:p>
            <a:pPr defTabSz="933450" eaLnBrk="0" hangingPunct="0">
              <a:defRPr/>
            </a:pPr>
            <a:r>
              <a:rPr lang="en-US" sz="1200" b="0"/>
              <a:t>Submission</a:t>
            </a:r>
          </a:p>
        </p:txBody>
      </p:sp>
      <p:sp>
        <p:nvSpPr>
          <p:cNvPr id="50185" name="Line 9"/>
          <p:cNvSpPr>
            <a:spLocks noChangeShapeType="1"/>
          </p:cNvSpPr>
          <p:nvPr/>
        </p:nvSpPr>
        <p:spPr bwMode="auto">
          <a:xfrm>
            <a:off x="739775" y="9074150"/>
            <a:ext cx="560705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50186" name="Line 10"/>
          <p:cNvSpPr>
            <a:spLocks noChangeShapeType="1"/>
          </p:cNvSpPr>
          <p:nvPr/>
        </p:nvSpPr>
        <p:spPr bwMode="auto">
          <a:xfrm>
            <a:off x="661988" y="298450"/>
            <a:ext cx="5762625"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extLst>
      <p:ext uri="{BB962C8B-B14F-4D97-AF65-F5344CB8AC3E}">
        <p14:creationId xmlns:p14="http://schemas.microsoft.com/office/powerpoint/2010/main" val="40411144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1741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7412"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224CC2B9-1EF6-4436-8A0F-1E1828B11583}" type="slidenum">
              <a:rPr lang="en-US" smtClean="0"/>
              <a:pPr/>
              <a:t>1</a:t>
            </a:fld>
            <a:endParaRPr 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txBox="1">
            <a:spLocks noGrp="1" noRot="1" noChangeAspect="1" noChangeArrowheads="1"/>
          </p:cNvSpPr>
          <p:nvPr>
            <p:ph type="sldImg"/>
          </p:nvPr>
        </p:nvSpPr>
        <p:spPr bwMode="auto">
          <a:xfrm>
            <a:off x="1200150" y="712788"/>
            <a:ext cx="4686300" cy="3514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08660" y="4451985"/>
            <a:ext cx="5669280" cy="421767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p:cNvSpPr txBox="1">
            <a:spLocks noGrp="1" noRot="1" noChangeAspect="1" noChangeArrowheads="1"/>
          </p:cNvSpPr>
          <p:nvPr>
            <p:ph type="sldImg"/>
          </p:nvPr>
        </p:nvSpPr>
        <p:spPr bwMode="auto">
          <a:xfrm>
            <a:off x="1200150" y="712788"/>
            <a:ext cx="4686300" cy="35147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08660" y="4451985"/>
            <a:ext cx="5669280" cy="421767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802.11-11/1101r4</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0D9B5F3-BEE1-492A-A820-62CC625CCFF8}" type="slidenum">
              <a:rPr lang="en-US" smtClean="0"/>
              <a:pPr>
                <a:defRPr/>
              </a:pPr>
              <a:t>30</a:t>
            </a:fld>
            <a:endParaRPr lang="en-US"/>
          </a:p>
        </p:txBody>
      </p:sp>
    </p:spTree>
    <p:extLst>
      <p:ext uri="{BB962C8B-B14F-4D97-AF65-F5344CB8AC3E}">
        <p14:creationId xmlns:p14="http://schemas.microsoft.com/office/powerpoint/2010/main" val="3913698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5939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939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939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78BDA1E9-031B-4532-A434-6A9A4B5E3475}" type="slidenum">
              <a:rPr lang="en-US" smtClean="0"/>
              <a:pPr/>
              <a:t>35</a:t>
            </a:fld>
            <a:endParaRPr lang="en-US" smtClean="0"/>
          </a:p>
        </p:txBody>
      </p:sp>
      <p:sp>
        <p:nvSpPr>
          <p:cNvPr id="59397" name="Rectangle 2"/>
          <p:cNvSpPr>
            <a:spLocks noGrp="1" noRot="1" noChangeAspect="1" noChangeArrowheads="1" noTextEdit="1"/>
          </p:cNvSpPr>
          <p:nvPr>
            <p:ph type="sldImg"/>
          </p:nvPr>
        </p:nvSpPr>
        <p:spPr>
          <a:ln/>
        </p:spPr>
      </p:sp>
      <p:sp>
        <p:nvSpPr>
          <p:cNvPr id="5939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61442"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1443"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1444"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5D01CA3E-A25A-4036-9DF2-B4DF60B9646C}" type="slidenum">
              <a:rPr lang="en-US" smtClean="0"/>
              <a:pPr/>
              <a:t>36</a:t>
            </a:fld>
            <a:endParaRPr lang="en-US" smtClean="0"/>
          </a:p>
        </p:txBody>
      </p:sp>
      <p:sp>
        <p:nvSpPr>
          <p:cNvPr id="61445" name="Rectangle 2"/>
          <p:cNvSpPr>
            <a:spLocks noGrp="1" noRot="1" noChangeAspect="1" noChangeArrowheads="1" noTextEdit="1"/>
          </p:cNvSpPr>
          <p:nvPr>
            <p:ph type="sldImg"/>
          </p:nvPr>
        </p:nvSpPr>
        <p:spPr>
          <a:ln/>
        </p:spPr>
      </p:sp>
      <p:sp>
        <p:nvSpPr>
          <p:cNvPr id="6144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1208088" y="708025"/>
            <a:ext cx="4670425" cy="3503613"/>
          </a:xfrm>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t>doc.: IEEE 802.11-11/1101r4</a:t>
            </a:r>
            <a:endParaRPr lang="en-US"/>
          </a:p>
        </p:txBody>
      </p:sp>
      <p:sp>
        <p:nvSpPr>
          <p:cNvPr id="5" name="Date Placeholder 4"/>
          <p:cNvSpPr>
            <a:spLocks noGrp="1"/>
          </p:cNvSpPr>
          <p:nvPr>
            <p:ph type="dt" sz="quarter" idx="1"/>
          </p:nvPr>
        </p:nvSpPr>
        <p:spPr>
          <a:xfrm>
            <a:off x="668338" y="97294"/>
            <a:ext cx="1217962" cy="215444"/>
          </a:xfrm>
        </p:spPr>
        <p:txBody>
          <a:bodyPr/>
          <a:lstStyle/>
          <a:p>
            <a:pPr>
              <a:defRPr/>
            </a:pPr>
            <a:r>
              <a:rPr lang="en-US"/>
              <a:t>September 2011</a:t>
            </a:r>
            <a:endParaRPr lang="en-US"/>
          </a:p>
        </p:txBody>
      </p:sp>
      <p:sp>
        <p:nvSpPr>
          <p:cNvPr id="6" name="Footer Placeholder 5"/>
          <p:cNvSpPr>
            <a:spLocks noGrp="1"/>
          </p:cNvSpPr>
          <p:nvPr>
            <p:ph type="ftr" sz="quarter" idx="4"/>
          </p:nvPr>
        </p:nvSpPr>
        <p:spPr>
          <a:xfrm>
            <a:off x="4603327" y="9077325"/>
            <a:ext cx="1816523" cy="184666"/>
          </a:xfrm>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a:xfrm>
            <a:off x="3401173" y="9077325"/>
            <a:ext cx="415177" cy="184666"/>
          </a:xfrm>
        </p:spPr>
        <p:txBody>
          <a:bodyPr/>
          <a:lstStyle/>
          <a:p>
            <a:pPr>
              <a:defRPr/>
            </a:pPr>
            <a:r>
              <a:rPr lang="en-US" smtClean="0"/>
              <a:t>Page </a:t>
            </a:r>
            <a:fld id="{B53726F9-67F8-4FED-A403-0B6EBBD33F8C}" type="slidenum">
              <a:rPr lang="en-US" smtClean="0"/>
              <a:pPr>
                <a:defRPr/>
              </a:pPr>
              <a:t>37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802.11-11/1101r4</a:t>
            </a:r>
            <a:endParaRPr lang="en-US"/>
          </a:p>
        </p:txBody>
      </p:sp>
      <p:sp>
        <p:nvSpPr>
          <p:cNvPr id="5" name="Date Placeholder 4"/>
          <p:cNvSpPr>
            <a:spLocks noGrp="1"/>
          </p:cNvSpPr>
          <p:nvPr>
            <p:ph type="dt" idx="11"/>
          </p:nvPr>
        </p:nvSpPr>
        <p:spPr/>
        <p:txBody>
          <a:bodyPr/>
          <a:lstStyle/>
          <a:p>
            <a:pPr>
              <a:defRPr/>
            </a:pPr>
            <a:r>
              <a:rPr lang="en-US" smtClean="0"/>
              <a:t>September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38</a:t>
            </a:fld>
            <a:endParaRPr lang="en-US"/>
          </a:p>
        </p:txBody>
      </p:sp>
    </p:spTree>
    <p:extLst>
      <p:ext uri="{BB962C8B-B14F-4D97-AF65-F5344CB8AC3E}">
        <p14:creationId xmlns:p14="http://schemas.microsoft.com/office/powerpoint/2010/main" val="2204428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p:spPr>
        <p:txBody>
          <a:bodyPr/>
          <a:lstStyle/>
          <a:p>
            <a:endParaRPr lang="en-US" smtClean="0"/>
          </a:p>
        </p:txBody>
      </p:sp>
      <p:sp>
        <p:nvSpPr>
          <p:cNvPr id="63491" name="Header Placeholder 3"/>
          <p:cNvSpPr>
            <a:spLocks noGrp="1"/>
          </p:cNvSpPr>
          <p:nvPr>
            <p:ph type="hdr" sz="quarter"/>
          </p:nvPr>
        </p:nvSpPr>
        <p:spPr>
          <a:noFill/>
          <a:ln>
            <a:miter lim="800000"/>
            <a:headEnd/>
            <a:tailEnd/>
          </a:ln>
        </p:spPr>
        <p:txBody>
          <a:bodyPr/>
          <a:lstStyle/>
          <a:p>
            <a:r>
              <a:rPr lang="en-US" smtClean="0"/>
              <a:t>doc.: IEEE 802.11-11/1101r4</a:t>
            </a:r>
            <a:endParaRPr lang="en-US" smtClean="0"/>
          </a:p>
        </p:txBody>
      </p:sp>
      <p:sp>
        <p:nvSpPr>
          <p:cNvPr id="6349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6349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6349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40BEC2F8-1FF4-4F3B-8838-DCF6DCC19E11}" type="slidenum">
              <a:rPr lang="en-US" smtClean="0"/>
              <a:pPr/>
              <a:t>40</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p:spPr>
        <p:txBody>
          <a:bodyPr/>
          <a:lstStyle/>
          <a:p>
            <a:endParaRPr lang="en-US" smtClean="0"/>
          </a:p>
        </p:txBody>
      </p:sp>
      <p:sp>
        <p:nvSpPr>
          <p:cNvPr id="63491" name="Header Placeholder 3"/>
          <p:cNvSpPr>
            <a:spLocks noGrp="1"/>
          </p:cNvSpPr>
          <p:nvPr>
            <p:ph type="hdr" sz="quarter"/>
          </p:nvPr>
        </p:nvSpPr>
        <p:spPr>
          <a:noFill/>
          <a:ln>
            <a:miter lim="800000"/>
            <a:headEnd/>
            <a:tailEnd/>
          </a:ln>
        </p:spPr>
        <p:txBody>
          <a:bodyPr/>
          <a:lstStyle/>
          <a:p>
            <a:r>
              <a:rPr lang="en-US" smtClean="0"/>
              <a:t>doc.: IEEE 802.11-11/1101r4</a:t>
            </a:r>
            <a:endParaRPr lang="en-US" smtClean="0"/>
          </a:p>
        </p:txBody>
      </p:sp>
      <p:sp>
        <p:nvSpPr>
          <p:cNvPr id="6349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6349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6349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40BEC2F8-1FF4-4F3B-8838-DCF6DCC19E11}" type="slidenum">
              <a:rPr lang="en-US" smtClean="0"/>
              <a:pPr/>
              <a:t>41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p:spPr>
        <p:txBody>
          <a:bodyPr/>
          <a:lstStyle/>
          <a:p>
            <a:endParaRPr lang="en-US" smtClean="0"/>
          </a:p>
        </p:txBody>
      </p:sp>
      <p:sp>
        <p:nvSpPr>
          <p:cNvPr id="63491" name="Header Placeholder 3"/>
          <p:cNvSpPr>
            <a:spLocks noGrp="1"/>
          </p:cNvSpPr>
          <p:nvPr>
            <p:ph type="hdr" sz="quarter"/>
          </p:nvPr>
        </p:nvSpPr>
        <p:spPr>
          <a:noFill/>
          <a:ln>
            <a:miter lim="800000"/>
            <a:headEnd/>
            <a:tailEnd/>
          </a:ln>
        </p:spPr>
        <p:txBody>
          <a:bodyPr/>
          <a:lstStyle/>
          <a:p>
            <a:r>
              <a:rPr lang="en-US" smtClean="0"/>
              <a:t>doc.: IEEE 802.11-11/1101r4</a:t>
            </a:r>
            <a:endParaRPr lang="en-US" smtClean="0"/>
          </a:p>
        </p:txBody>
      </p:sp>
      <p:sp>
        <p:nvSpPr>
          <p:cNvPr id="6349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6349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6349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40BEC2F8-1FF4-4F3B-8838-DCF6DCC19E11}" type="slidenum">
              <a:rPr lang="en-US" smtClean="0"/>
              <a:pPr/>
              <a:t>42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1945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1945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19460"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5094F416-D41B-42BA-B40D-7BCDED70012F}" type="slidenum">
              <a:rPr lang="en-US" smtClean="0"/>
              <a:pPr/>
              <a:t>2</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6553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553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554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4778F57-9D9E-4583-B4E4-D766EDB81D32}" type="slidenum">
              <a:rPr lang="en-US" smtClean="0"/>
              <a:pPr/>
              <a:t>43</a:t>
            </a:fld>
            <a:endParaRPr lang="en-US" smtClean="0"/>
          </a:p>
        </p:txBody>
      </p:sp>
      <p:sp>
        <p:nvSpPr>
          <p:cNvPr id="65541" name="Rectangle 2"/>
          <p:cNvSpPr>
            <a:spLocks noGrp="1" noRot="1" noChangeAspect="1" noChangeArrowheads="1" noTextEdit="1"/>
          </p:cNvSpPr>
          <p:nvPr>
            <p:ph type="sldImg"/>
          </p:nvPr>
        </p:nvSpPr>
        <p:spPr>
          <a:ln/>
        </p:spPr>
      </p:sp>
      <p:sp>
        <p:nvSpPr>
          <p:cNvPr id="6554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6553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553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554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4778F57-9D9E-4583-B4E4-D766EDB81D32}" type="slidenum">
              <a:rPr lang="en-US" smtClean="0"/>
              <a:pPr/>
              <a:t>44</a:t>
            </a:fld>
            <a:endParaRPr lang="en-US" smtClean="0"/>
          </a:p>
        </p:txBody>
      </p:sp>
      <p:sp>
        <p:nvSpPr>
          <p:cNvPr id="65541" name="Rectangle 2"/>
          <p:cNvSpPr>
            <a:spLocks noGrp="1" noRot="1" noChangeAspect="1" noChangeArrowheads="1" noTextEdit="1"/>
          </p:cNvSpPr>
          <p:nvPr>
            <p:ph type="sldImg"/>
          </p:nvPr>
        </p:nvSpPr>
        <p:spPr>
          <a:ln/>
        </p:spPr>
      </p:sp>
      <p:sp>
        <p:nvSpPr>
          <p:cNvPr id="6554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6758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758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758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81BC183E-A9F8-4ECE-85E1-0ADC0A6003E8}" type="slidenum">
              <a:rPr lang="en-US" smtClean="0"/>
              <a:pPr/>
              <a:t>45</a:t>
            </a:fld>
            <a:endParaRPr lang="en-US" smtClean="0"/>
          </a:p>
        </p:txBody>
      </p:sp>
      <p:sp>
        <p:nvSpPr>
          <p:cNvPr id="67589" name="Rectangle 2"/>
          <p:cNvSpPr>
            <a:spLocks noGrp="1" noRot="1" noChangeAspect="1" noChangeArrowheads="1" noTextEdit="1"/>
          </p:cNvSpPr>
          <p:nvPr>
            <p:ph type="sldImg"/>
          </p:nvPr>
        </p:nvSpPr>
        <p:spPr>
          <a:ln/>
        </p:spPr>
      </p:sp>
      <p:sp>
        <p:nvSpPr>
          <p:cNvPr id="675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69634"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69635"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69636"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14778693-9296-4E08-B9E8-B4963261D10E}" type="slidenum">
              <a:rPr lang="en-US" smtClean="0"/>
              <a:pPr/>
              <a:t>46</a:t>
            </a:fld>
            <a:endParaRPr lang="en-US" smtClean="0"/>
          </a:p>
        </p:txBody>
      </p:sp>
      <p:sp>
        <p:nvSpPr>
          <p:cNvPr id="69637" name="Rectangle 2"/>
          <p:cNvSpPr>
            <a:spLocks noGrp="1" noRot="1" noChangeAspect="1" noChangeArrowheads="1" noTextEdit="1"/>
          </p:cNvSpPr>
          <p:nvPr>
            <p:ph type="sldImg"/>
          </p:nvPr>
        </p:nvSpPr>
        <p:spPr>
          <a:ln/>
        </p:spPr>
      </p:sp>
      <p:sp>
        <p:nvSpPr>
          <p:cNvPr id="6963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p:spPr>
        <p:txBody>
          <a:bodyPr/>
          <a:lstStyle/>
          <a:p>
            <a:endParaRPr lang="en-US" smtClean="0"/>
          </a:p>
        </p:txBody>
      </p:sp>
      <p:sp>
        <p:nvSpPr>
          <p:cNvPr id="27651" name="Header Placeholder 3"/>
          <p:cNvSpPr>
            <a:spLocks noGrp="1"/>
          </p:cNvSpPr>
          <p:nvPr>
            <p:ph type="hdr" sz="quarter"/>
          </p:nvPr>
        </p:nvSpPr>
        <p:spPr>
          <a:noFill/>
          <a:ln>
            <a:miter lim="800000"/>
            <a:headEnd/>
            <a:tailEnd/>
          </a:ln>
        </p:spPr>
        <p:txBody>
          <a:bodyPr/>
          <a:lstStyle/>
          <a:p>
            <a:r>
              <a:rPr lang="en-US" smtClean="0"/>
              <a:t>doc.: IEEE 802.11-11/1101r4</a:t>
            </a:r>
            <a:endParaRPr lang="en-US" smtClean="0"/>
          </a:p>
        </p:txBody>
      </p:sp>
      <p:sp>
        <p:nvSpPr>
          <p:cNvPr id="27652" name="Date Placeholder 4"/>
          <p:cNvSpPr>
            <a:spLocks noGrp="1"/>
          </p:cNvSpPr>
          <p:nvPr>
            <p:ph type="dt" sz="quarter" idx="1"/>
          </p:nvPr>
        </p:nvSpPr>
        <p:spPr>
          <a:noFill/>
          <a:ln>
            <a:miter lim="800000"/>
            <a:headEnd/>
            <a:tailEnd/>
          </a:ln>
        </p:spPr>
        <p:txBody>
          <a:bodyPr/>
          <a:lstStyle/>
          <a:p>
            <a:r>
              <a:rPr lang="en-US" smtClean="0"/>
              <a:t>September 2011</a:t>
            </a:r>
          </a:p>
        </p:txBody>
      </p:sp>
      <p:sp>
        <p:nvSpPr>
          <p:cNvPr id="27653" name="Footer Placeholder 5"/>
          <p:cNvSpPr>
            <a:spLocks noGrp="1"/>
          </p:cNvSpPr>
          <p:nvPr>
            <p:ph type="ftr" sz="quarter" idx="4"/>
          </p:nvPr>
        </p:nvSpPr>
        <p:spPr>
          <a:noFill/>
          <a:ln>
            <a:miter lim="800000"/>
            <a:headEnd/>
            <a:tailEnd/>
          </a:ln>
        </p:spPr>
        <p:txBody>
          <a:bodyPr/>
          <a:lstStyle/>
          <a:p>
            <a:pPr lvl="4"/>
            <a:r>
              <a:rPr lang="en-US" smtClean="0"/>
              <a:t>Bruce Kraemer (Marvell)</a:t>
            </a:r>
          </a:p>
        </p:txBody>
      </p:sp>
      <p:sp>
        <p:nvSpPr>
          <p:cNvPr id="27654" name="Slide Number Placeholder 6"/>
          <p:cNvSpPr>
            <a:spLocks noGrp="1"/>
          </p:cNvSpPr>
          <p:nvPr>
            <p:ph type="sldNum" sz="quarter" idx="5"/>
          </p:nvPr>
        </p:nvSpPr>
        <p:spPr>
          <a:xfrm>
            <a:off x="3297238" y="9077325"/>
            <a:ext cx="519112" cy="184150"/>
          </a:xfrm>
          <a:noFill/>
          <a:ln>
            <a:miter lim="800000"/>
            <a:headEnd/>
            <a:tailEnd/>
          </a:ln>
        </p:spPr>
        <p:txBody>
          <a:bodyPr/>
          <a:lstStyle/>
          <a:p>
            <a:r>
              <a:rPr lang="en-US" smtClean="0"/>
              <a:t>Page </a:t>
            </a:r>
            <a:fld id="{CA7EF681-BA79-48C0-9E6C-3046D437E1A9}" type="slidenum">
              <a:rPr lang="en-US" smtClean="0"/>
              <a:pPr/>
              <a:t>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2969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2969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29700" name="Rectangle 7"/>
          <p:cNvSpPr>
            <a:spLocks noGrp="1" noChangeArrowheads="1"/>
          </p:cNvSpPr>
          <p:nvPr>
            <p:ph type="sldNum" sz="quarter" idx="5"/>
          </p:nvPr>
        </p:nvSpPr>
        <p:spPr>
          <a:xfrm>
            <a:off x="3400425" y="9077325"/>
            <a:ext cx="415925" cy="184150"/>
          </a:xfrm>
          <a:noFill/>
          <a:ln>
            <a:miter lim="800000"/>
            <a:headEnd/>
            <a:tailEnd/>
          </a:ln>
        </p:spPr>
        <p:txBody>
          <a:bodyPr/>
          <a:lstStyle/>
          <a:p>
            <a:r>
              <a:rPr lang="en-US" smtClean="0"/>
              <a:t>Page </a:t>
            </a:r>
            <a:fld id="{9D6484D9-8FCC-4F41-8E63-74FB16F2013D}" type="slidenum">
              <a:rPr lang="en-US" smtClean="0"/>
              <a:pPr/>
              <a:t>10</a:t>
            </a:fld>
            <a:endParaRPr lang="en-US" smtClean="0"/>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41986"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1987"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1988"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4DCAA0A8-E020-4FF0-B824-0D67AAF952E6}" type="slidenum">
              <a:rPr lang="en-US" smtClean="0"/>
              <a:pPr/>
              <a:t>21</a:t>
            </a:fld>
            <a:endParaRPr lang="en-US" smtClean="0"/>
          </a:p>
        </p:txBody>
      </p:sp>
      <p:sp>
        <p:nvSpPr>
          <p:cNvPr id="41989" name="Rectangle 2"/>
          <p:cNvSpPr>
            <a:spLocks noGrp="1" noRot="1" noChangeAspect="1" noChangeArrowheads="1" noTextEdit="1"/>
          </p:cNvSpPr>
          <p:nvPr>
            <p:ph type="sldImg"/>
          </p:nvPr>
        </p:nvSpPr>
        <p:spPr>
          <a:ln/>
        </p:spPr>
      </p:sp>
      <p:sp>
        <p:nvSpPr>
          <p:cNvPr id="419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46082"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6083"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6084"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25B72232-84AE-4101-BD51-9E82C64F4BE7}" type="slidenum">
              <a:rPr lang="en-US" smtClean="0"/>
              <a:pPr/>
              <a:t>24</a:t>
            </a:fld>
            <a:endParaRPr lang="en-US" smtClean="0"/>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48130"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48131"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48132"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F68806D0-AF3F-4CC1-80F7-3E76AA294A1C}" type="slidenum">
              <a:rPr lang="en-US" smtClean="0"/>
              <a:pPr/>
              <a:t>25</a:t>
            </a:fld>
            <a:endParaRPr lang="en-US" smtClean="0"/>
          </a:p>
        </p:txBody>
      </p:sp>
      <p:sp>
        <p:nvSpPr>
          <p:cNvPr id="48133" name="Rectangle 2"/>
          <p:cNvSpPr>
            <a:spLocks noGrp="1" noRot="1" noChangeAspect="1" noChangeArrowheads="1" noTextEdit="1"/>
          </p:cNvSpPr>
          <p:nvPr>
            <p:ph type="sldImg"/>
          </p:nvPr>
        </p:nvSpPr>
        <p:spPr>
          <a:ln/>
        </p:spPr>
      </p:sp>
      <p:sp>
        <p:nvSpPr>
          <p:cNvPr id="4813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hdr" sz="quarter"/>
          </p:nvPr>
        </p:nvSpPr>
        <p:spPr>
          <a:noFill/>
          <a:ln>
            <a:miter lim="800000"/>
            <a:headEnd/>
            <a:tailEnd/>
          </a:ln>
        </p:spPr>
        <p:txBody>
          <a:bodyPr/>
          <a:lstStyle/>
          <a:p>
            <a:r>
              <a:rPr lang="en-US" smtClean="0"/>
              <a:t>doc.: IEEE 802.11-11/1101r4</a:t>
            </a:r>
            <a:endParaRPr lang="en-US" smtClean="0"/>
          </a:p>
        </p:txBody>
      </p:sp>
      <p:sp>
        <p:nvSpPr>
          <p:cNvPr id="50178" name="Rectangle 3"/>
          <p:cNvSpPr>
            <a:spLocks noGrp="1" noChangeArrowheads="1"/>
          </p:cNvSpPr>
          <p:nvPr>
            <p:ph type="dt" sz="quarter" idx="1"/>
          </p:nvPr>
        </p:nvSpPr>
        <p:spPr>
          <a:noFill/>
          <a:ln>
            <a:miter lim="800000"/>
            <a:headEnd/>
            <a:tailEnd/>
          </a:ln>
        </p:spPr>
        <p:txBody>
          <a:bodyPr/>
          <a:lstStyle/>
          <a:p>
            <a:r>
              <a:rPr lang="en-US" smtClean="0"/>
              <a:t>September 2011</a:t>
            </a:r>
          </a:p>
        </p:txBody>
      </p:sp>
      <p:sp>
        <p:nvSpPr>
          <p:cNvPr id="50179" name="Rectangle 6"/>
          <p:cNvSpPr>
            <a:spLocks noGrp="1" noChangeArrowheads="1"/>
          </p:cNvSpPr>
          <p:nvPr>
            <p:ph type="ftr" sz="quarter" idx="4"/>
          </p:nvPr>
        </p:nvSpPr>
        <p:spPr>
          <a:noFill/>
          <a:ln>
            <a:miter lim="800000"/>
            <a:headEnd/>
            <a:tailEnd/>
          </a:ln>
        </p:spPr>
        <p:txBody>
          <a:bodyPr/>
          <a:lstStyle/>
          <a:p>
            <a:pPr lvl="4"/>
            <a:r>
              <a:rPr lang="en-US" smtClean="0"/>
              <a:t>Bruce Kraemer (Marvell)</a:t>
            </a:r>
          </a:p>
        </p:txBody>
      </p:sp>
      <p:sp>
        <p:nvSpPr>
          <p:cNvPr id="50180" name="Rectangle 7"/>
          <p:cNvSpPr>
            <a:spLocks noGrp="1" noChangeArrowheads="1"/>
          </p:cNvSpPr>
          <p:nvPr>
            <p:ph type="sldNum" sz="quarter" idx="5"/>
          </p:nvPr>
        </p:nvSpPr>
        <p:spPr>
          <a:xfrm>
            <a:off x="3324225" y="9077325"/>
            <a:ext cx="492125" cy="184150"/>
          </a:xfrm>
          <a:noFill/>
          <a:ln>
            <a:miter lim="800000"/>
            <a:headEnd/>
            <a:tailEnd/>
          </a:ln>
        </p:spPr>
        <p:txBody>
          <a:bodyPr/>
          <a:lstStyle/>
          <a:p>
            <a:r>
              <a:rPr lang="en-US" smtClean="0"/>
              <a:t>Page </a:t>
            </a:r>
            <a:fld id="{47BE6ADD-2B25-4C17-B482-DE54721D02FE}" type="slidenum">
              <a:rPr lang="en-US" smtClean="0"/>
              <a:pPr/>
              <a:t>26</a:t>
            </a:fld>
            <a:endParaRPr lang="en-US" smtClean="0"/>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Grp="1" noRot="1" noChangeAspect="1" noChangeArrowheads="1" noTextEdit="1"/>
          </p:cNvSpPr>
          <p:nvPr>
            <p:ph type="sldImg"/>
          </p:nvPr>
        </p:nvSpPr>
        <p:spPr>
          <a:xfrm>
            <a:off x="1200150" y="712788"/>
            <a:ext cx="4686300" cy="3514725"/>
          </a:xfrm>
          <a:solidFill>
            <a:srgbClr val="FFFFFF"/>
          </a:solidFill>
          <a:ln/>
        </p:spPr>
      </p:sp>
      <p:sp>
        <p:nvSpPr>
          <p:cNvPr id="52227" name="Rectangle 2"/>
          <p:cNvSpPr>
            <a:spLocks noGrp="1" noChangeArrowheads="1"/>
          </p:cNvSpPr>
          <p:nvPr>
            <p:ph type="body" idx="1"/>
          </p:nvPr>
        </p:nvSpPr>
        <p:spPr>
          <a:xfrm>
            <a:off x="708025" y="4451350"/>
            <a:ext cx="5670550" cy="4217988"/>
          </a:xfrm>
          <a:noFill/>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597CD7-2FDE-4F66-A2F4-87B47AEDA7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5FB74E5-1351-40C6-964B-D7CE132400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A35E2D8-D853-4FFF-8C62-78B10B9A01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212AAD-3F6D-47DB-B656-A4ECA9A53A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9CA45B-EF05-44F5-852E-AC0C5011FE3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87B0192-7D72-4C9C-97CA-568400A664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E47D3CA-2706-48D1-805A-41E0DEF6189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4788B18-3931-4357-9629-873D1A59AB1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DB5DF7EE-3139-488C-B44B-8579984DF9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7708754-D076-44D6-A794-2024A78A550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3F4BA3-851F-4736-B48D-9F84C9FFFD8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95F9C0F-ADE1-46F7-9F55-E273AA242E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66862" cy="2762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eaLnBrk="0" hangingPunct="0">
              <a:defRPr sz="1800"/>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01034358-E54D-4D53-BF9E-148C841007E0}"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802.11-11/1101r4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1/18-11-0072-00-0000-consultation-on-non-broadcasting-use-of-spectrum-below-698-mhz.pdf" TargetMode="External"/><Relationship Id="rId2" Type="http://schemas.openxmlformats.org/officeDocument/2006/relationships/hyperlink" Target="https://mentor.ieee.org/802.18/dcn/11/18-11-0071-00-0000-rr-tag-agenda-sept-2011.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mentor.ieee.org/802.19/dcn/11/19-11-0066-01-0000-july-2011-wg-agenda.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10/15-10-0668-05-004g-tg4g-coexistence-assurance-document-first-draft.pdf" TargetMode="External"/><Relationship Id="rId3" Type="http://schemas.openxmlformats.org/officeDocument/2006/relationships/hyperlink" Target="https://mentor.ieee.org/802.11/dcn/10/11-10-1025-05-00ad-coexistence-assurance.doc" TargetMode="External"/><Relationship Id="rId7" Type="http://schemas.openxmlformats.org/officeDocument/2006/relationships/hyperlink" Target="https://mentor.ieee.org/802.15/dcn/10/15-10-0737-04-004e-ieee-802-15-4e-coexistence-assurance-document.docx" TargetMode="External"/><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 Id="rId6" Type="http://schemas.openxmlformats.org/officeDocument/2006/relationships/hyperlink" Target="http://grouper.ieee.org/groups/802/19/pub/CA/15-10-0918-00-004f-TG4f-Active-RFID-Coexistence-Document.pdf" TargetMode="External"/><Relationship Id="rId11" Type="http://schemas.openxmlformats.org/officeDocument/2006/relationships/hyperlink" Target="http://grouper.ieee.org/groups/802/19/pub/CA/19-09-0007-00-0000-coexistence-assurance-document-for-802-16h-cx-cbp.doc" TargetMode="External"/><Relationship Id="rId5" Type="http://schemas.openxmlformats.org/officeDocument/2006/relationships/hyperlink" Target="http://grouper.ieee.org/groups/802/19/pub/CA/11-06-0338-04-000n-p802-11n-ca-document-doc.doc" TargetMode="External"/><Relationship Id="rId10" Type="http://schemas.openxmlformats.org/officeDocument/2006/relationships/hyperlink" Target="http://grouper.ieee.org/groups/802/19/pub/CA/15-09-0022-09-003c-coexistence-assurance.pdf" TargetMode="External"/><Relationship Id="rId4" Type="http://schemas.openxmlformats.org/officeDocument/2006/relationships/hyperlink" Target="http://grouper.ieee.org/groups/802/19/pub/CA/11-07-2066-01-000y-coexistence-assurance.doc" TargetMode="External"/><Relationship Id="rId9" Type="http://schemas.openxmlformats.org/officeDocument/2006/relationships/hyperlink" Target="http://grouper.ieee.org/groups/802/19/pub/CA/15-10-0808-00-0000-802-15-4-2011-coexistence-analysi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shkato@attglobal.net" TargetMode="External"/><Relationship Id="rId3" Type="http://schemas.openxmlformats.org/officeDocument/2006/relationships/hyperlink" Target="mailto:I_reede@amerisys.com" TargetMode="External"/><Relationship Id="rId7" Type="http://schemas.openxmlformats.org/officeDocument/2006/relationships/hyperlink" Target="mailto:prabodh.varshney@nokia.com" TargetMode="External"/><Relationship Id="rId2" Type="http://schemas.openxmlformats.org/officeDocument/2006/relationships/hyperlink" Target="mailto:shellhammer@ieee.org" TargetMode="External"/><Relationship Id="rId1" Type="http://schemas.openxmlformats.org/officeDocument/2006/relationships/slideLayout" Target="../slideLayouts/slideLayout2.xml"/><Relationship Id="rId6" Type="http://schemas.openxmlformats.org/officeDocument/2006/relationships/hyperlink" Target="mailto:eldad.perahia@intel.com" TargetMode="External"/><Relationship Id="rId5" Type="http://schemas.openxmlformats.org/officeDocument/2006/relationships/hyperlink" Target="mailto:gilb@ieee.org" TargetMode="External"/><Relationship Id="rId10" Type="http://schemas.openxmlformats.org/officeDocument/2006/relationships/hyperlink" Target="mailto:matthew.sherman@baesystems.com" TargetMode="External"/><Relationship Id="rId4" Type="http://schemas.openxmlformats.org/officeDocument/2006/relationships/hyperlink" Target="mailto:junyi.wang@nict.go.jp" TargetMode="External"/><Relationship Id="rId9" Type="http://schemas.openxmlformats.org/officeDocument/2006/relationships/hyperlink" Target="mailto:henry@etri.re.kr"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mentor.ieee.org/802.22/dcn/11/22-11-0109-00-0000-agenda-for-the-september-interim.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arinex.com.au/ieee2011/docs/IEEE_2011_Program_Room.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Tutorial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243-01-0000-standardization-activities-in-japan.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dykim@cnu.k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etools_documentation/dcn/11/etools_documentation-11-0016-01-MYBA-vote-chang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PARs/2011-07/new-pelissier-p802-1BR-draft-5c-0511.pdf" TargetMode="External"/><Relationship Id="rId13" Type="http://schemas.openxmlformats.org/officeDocument/2006/relationships/hyperlink" Target="http://www.ieee802.org/PARs/2011-07/802.22a_Amendment-PAR-for-Enhanced-MIBs-and-Management-Control-Plane-Procedures.pdf" TargetMode="External"/><Relationship Id="rId3" Type="http://schemas.openxmlformats.org/officeDocument/2006/relationships/hyperlink" Target="http://www.ieee802.org/PARs/2011-07/new-p802-1AXbq-draft-5c-0311.pdf" TargetMode="External"/><Relationship Id="rId7" Type="http://schemas.openxmlformats.org/officeDocument/2006/relationships/hyperlink" Target="http://www.ieee802.org/PARs/2011-07/new-pelissier-p802-1BRdraft-par-0511.pdf" TargetMode="External"/><Relationship Id="rId12" Type="http://schemas.openxmlformats.org/officeDocument/2006/relationships/hyperlink" Target="http://www.ieee802.org/PARs/2011-07/15-11-0338-04-04tv-sg4tv-draft-5c.pdf" TargetMode="External"/><Relationship Id="rId2" Type="http://schemas.openxmlformats.org/officeDocument/2006/relationships/hyperlink" Target="http://www.ieee802.org/PARs/2011-07/new-p802-1AXbq-draft-PAR-0311.pdf" TargetMode="External"/><Relationship Id="rId1" Type="http://schemas.openxmlformats.org/officeDocument/2006/relationships/slideLayout" Target="../slideLayouts/slideLayout2.xml"/><Relationship Id="rId6" Type="http://schemas.openxmlformats.org/officeDocument/2006/relationships/hyperlink" Target="http://www.ieee802.org/PARs/2011-07/as-garner-p802-1AS-cor-1-draft-par-0511.pdf" TargetMode="External"/><Relationship Id="rId11" Type="http://schemas.openxmlformats.org/officeDocument/2006/relationships/hyperlink" Target="http://www.ieee802.org/PARs/2011-07/15-11-0337-04-04tv-sg4tv-draft-par.pdf" TargetMode="External"/><Relationship Id="rId5" Type="http://schemas.openxmlformats.org/officeDocument/2006/relationships/hyperlink" Target="http://www.ieee802.org/PARs/2011-07/as-garner-p802-1ASbt-draft-5-Criteria-0511-v2.pdf" TargetMode="External"/><Relationship Id="rId10" Type="http://schemas.openxmlformats.org/officeDocument/2006/relationships/hyperlink" Target="http://www.ieee802.org/PARs/2011-07/5C_0511.pdf" TargetMode="External"/><Relationship Id="rId4" Type="http://schemas.openxmlformats.org/officeDocument/2006/relationships/hyperlink" Target="http://www.ieee802.org/PARs/2011-07/as-garner-p802-1ASbt-draft-par-0511-v4.pdf" TargetMode="External"/><Relationship Id="rId9" Type="http://schemas.openxmlformats.org/officeDocument/2006/relationships/hyperlink" Target="http://www.ieee802.org/PARs/2011-07/par_0511.pdf" TargetMode="External"/><Relationship Id="rId14" Type="http://schemas.openxmlformats.org/officeDocument/2006/relationships/hyperlink" Target="http://www.ieee802.org/PARs.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1DED6850-7ABF-449F-B967-91B58C7FA347}"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September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2011-September-19</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24775" cy="338138"/>
          </a:xfrm>
          <a:prstGeom prst="rect">
            <a:avLst/>
          </a:prstGeom>
          <a:noFill/>
          <a:ln w="9525">
            <a:noFill/>
            <a:miter lim="800000"/>
            <a:headEnd/>
            <a:tailEnd/>
          </a:ln>
        </p:spPr>
        <p:txBody>
          <a:bodyPr wrap="none">
            <a:spAutoFit/>
          </a:bodyPr>
          <a:lstStyle/>
          <a:p>
            <a:pPr eaLnBrk="0" hangingPunct="0"/>
            <a:r>
              <a:rPr lang="en-US" sz="1600"/>
              <a:t>Abstract: Additional Information on topics for 802 interim meeting – September 2011 </a:t>
            </a:r>
          </a:p>
        </p:txBody>
      </p:sp>
      <p:sp>
        <p:nvSpPr>
          <p:cNvPr id="16498"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867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867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7ACBD5A-D875-47A4-87E3-A3F0E858831B}" type="slidenum">
              <a:rPr lang="en-US" smtClean="0"/>
              <a:pPr/>
              <a:t>10</a:t>
            </a:fld>
            <a:endParaRPr lang="en-US" smtClean="0"/>
          </a:p>
        </p:txBody>
      </p:sp>
      <p:sp>
        <p:nvSpPr>
          <p:cNvPr id="28676" name="Rectangle 2"/>
          <p:cNvSpPr>
            <a:spLocks noGrp="1" noChangeArrowheads="1"/>
          </p:cNvSpPr>
          <p:nvPr>
            <p:ph type="title"/>
          </p:nvPr>
        </p:nvSpPr>
        <p:spPr>
          <a:xfrm>
            <a:off x="161925" y="782638"/>
            <a:ext cx="7575550" cy="711200"/>
          </a:xfrm>
        </p:spPr>
        <p:txBody>
          <a:bodyPr/>
          <a:lstStyle/>
          <a:p>
            <a:r>
              <a:rPr lang="en-US" sz="2800" smtClean="0"/>
              <a:t>WG18 Agenda</a:t>
            </a:r>
          </a:p>
        </p:txBody>
      </p:sp>
      <p:sp>
        <p:nvSpPr>
          <p:cNvPr id="28677" name="Text Box 8"/>
          <p:cNvSpPr txBox="1">
            <a:spLocks noChangeArrowheads="1"/>
          </p:cNvSpPr>
          <p:nvPr/>
        </p:nvSpPr>
        <p:spPr bwMode="auto">
          <a:xfrm>
            <a:off x="706438" y="1577975"/>
            <a:ext cx="5487987" cy="2041525"/>
          </a:xfrm>
          <a:prstGeom prst="rect">
            <a:avLst/>
          </a:prstGeom>
          <a:noFill/>
          <a:ln w="9525">
            <a:noFill/>
            <a:miter lim="800000"/>
            <a:headEnd/>
            <a:tailEnd/>
          </a:ln>
        </p:spPr>
        <p:txBody>
          <a:bodyPr wrap="none">
            <a:spAutoFit/>
          </a:bodyPr>
          <a:lstStyle/>
          <a:p>
            <a:pPr eaLnBrk="0" hangingPunct="0"/>
            <a:r>
              <a:rPr lang="en-US" sz="3200"/>
              <a:t> Monday 		</a:t>
            </a:r>
            <a:r>
              <a:rPr lang="en-US" sz="3200">
                <a:solidFill>
                  <a:srgbClr val="FF3300"/>
                </a:solidFill>
              </a:rPr>
              <a:t>1:30- 6:00 pm</a:t>
            </a:r>
          </a:p>
          <a:p>
            <a:pPr eaLnBrk="0" hangingPunct="0"/>
            <a:r>
              <a:rPr lang="en-US" sz="3200"/>
              <a:t>Tuesday   		8:00 – 6:00 pm</a:t>
            </a:r>
          </a:p>
          <a:p>
            <a:pPr eaLnBrk="0" hangingPunct="0"/>
            <a:r>
              <a:rPr lang="en-US" sz="3200"/>
              <a:t>Wednesday   	8:00 – 6:00 pm</a:t>
            </a:r>
          </a:p>
          <a:p>
            <a:pPr eaLnBrk="0" hangingPunct="0"/>
            <a:r>
              <a:rPr lang="en-US" sz="3200"/>
              <a:t>Thursday   	8:00 – 6:00 pm</a:t>
            </a:r>
          </a:p>
        </p:txBody>
      </p:sp>
      <p:sp>
        <p:nvSpPr>
          <p:cNvPr id="28678" name="Text Box 9"/>
          <p:cNvSpPr txBox="1">
            <a:spLocks noChangeArrowheads="1"/>
          </p:cNvSpPr>
          <p:nvPr/>
        </p:nvSpPr>
        <p:spPr bwMode="auto">
          <a:xfrm>
            <a:off x="204788" y="4354513"/>
            <a:ext cx="8724900" cy="469900"/>
          </a:xfrm>
          <a:prstGeom prst="rect">
            <a:avLst/>
          </a:prstGeom>
          <a:noFill/>
          <a:ln w="12700">
            <a:solidFill>
              <a:srgbClr val="33CC33"/>
            </a:solidFill>
            <a:miter lim="800000"/>
            <a:headEnd type="none" w="sm" len="sm"/>
            <a:tailEnd type="none" w="sm" len="sm"/>
          </a:ln>
        </p:spPr>
        <p:txBody>
          <a:bodyPr>
            <a:spAutoFit/>
          </a:bodyPr>
          <a:lstStyle/>
          <a:p>
            <a:pPr eaLnBrk="0" hangingPunct="0"/>
            <a:r>
              <a:rPr lang="en-US"/>
              <a:t>Noted Items</a:t>
            </a:r>
            <a:endParaRPr lang="en-US" sz="1600"/>
          </a:p>
        </p:txBody>
      </p:sp>
      <p:sp>
        <p:nvSpPr>
          <p:cNvPr id="2867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685800"/>
            <a:ext cx="7772400" cy="474663"/>
          </a:xfrm>
        </p:spPr>
        <p:txBody>
          <a:bodyPr/>
          <a:lstStyle/>
          <a:p>
            <a:r>
              <a:rPr lang="en-US" smtClean="0"/>
              <a:t>WG18 Agenda – New item</a:t>
            </a:r>
          </a:p>
        </p:txBody>
      </p:sp>
      <p:sp>
        <p:nvSpPr>
          <p:cNvPr id="30722" name="Content Placeholder 2"/>
          <p:cNvSpPr>
            <a:spLocks noGrp="1"/>
          </p:cNvSpPr>
          <p:nvPr>
            <p:ph idx="1"/>
          </p:nvPr>
        </p:nvSpPr>
        <p:spPr>
          <a:xfrm>
            <a:off x="347663" y="1422399"/>
            <a:ext cx="8564562" cy="5021263"/>
          </a:xfrm>
        </p:spPr>
        <p:txBody>
          <a:bodyPr/>
          <a:lstStyle/>
          <a:p>
            <a:pPr marL="0" indent="0">
              <a:buFontTx/>
              <a:buNone/>
            </a:pPr>
            <a:r>
              <a:rPr lang="en-US" sz="2800" dirty="0" smtClean="0"/>
              <a:t>WG18 Agenda</a:t>
            </a:r>
            <a:endParaRPr lang="en-US" sz="2800" dirty="0" smtClean="0">
              <a:hlinkClick r:id="rId2"/>
            </a:endParaRPr>
          </a:p>
          <a:p>
            <a:pPr marL="0" indent="0">
              <a:buFontTx/>
              <a:buNone/>
            </a:pPr>
            <a:r>
              <a:rPr lang="en-US" sz="2000" dirty="0">
                <a:hlinkClick r:id="rId2"/>
              </a:rPr>
              <a:t>https://</a:t>
            </a:r>
            <a:r>
              <a:rPr lang="en-US" sz="2000" dirty="0" smtClean="0">
                <a:hlinkClick r:id="rId2"/>
              </a:rPr>
              <a:t>mentor.ieee.org/802.18/dcn/11/18-11-0071-00-0000-rr-tag-agenda-sept-2011.xlsx</a:t>
            </a:r>
            <a:endParaRPr lang="en-US" sz="2000" dirty="0">
              <a:hlinkClick r:id="rId2"/>
            </a:endParaRPr>
          </a:p>
          <a:p>
            <a:pPr marL="0" indent="0">
              <a:buFontTx/>
              <a:buNone/>
            </a:pPr>
            <a:endParaRPr lang="en-US" sz="2800" dirty="0"/>
          </a:p>
          <a:p>
            <a:pPr marL="0" indent="0">
              <a:buFontTx/>
              <a:buNone/>
            </a:pPr>
            <a:endParaRPr lang="en-US" sz="2800" dirty="0" smtClean="0"/>
          </a:p>
          <a:p>
            <a:pPr marL="0" indent="0">
              <a:buFontTx/>
              <a:buNone/>
            </a:pPr>
            <a:r>
              <a:rPr lang="en-US" sz="2800" dirty="0" smtClean="0"/>
              <a:t>Canadian Consultation on TVWS</a:t>
            </a:r>
          </a:p>
          <a:p>
            <a:pPr marL="0" indent="0">
              <a:buFontTx/>
              <a:buNone/>
            </a:pPr>
            <a:r>
              <a:rPr lang="en-US" sz="2000" dirty="0" smtClean="0">
                <a:hlinkClick r:id="rId3"/>
              </a:rPr>
              <a:t>https://mentor.ieee.org/802.18/dcn/11/18-11-0072-00-0000-consultation-on-non-broadcasting-use-of-spectrum-below-698-m</a:t>
            </a:r>
            <a:r>
              <a:rPr lang="en-US" sz="1600" dirty="0" smtClean="0">
                <a:hlinkClick r:id="rId3"/>
              </a:rPr>
              <a:t>hz.pdf</a:t>
            </a:r>
            <a:endParaRPr lang="en-US" sz="1600" dirty="0" smtClean="0"/>
          </a:p>
          <a:p>
            <a:pPr marL="0" indent="0">
              <a:buFontTx/>
              <a:buNone/>
            </a:pPr>
            <a:endParaRPr lang="en-US" sz="2800" dirty="0" smtClean="0"/>
          </a:p>
          <a:p>
            <a:pPr marL="0" indent="0">
              <a:buFontTx/>
              <a:buNone/>
            </a:pPr>
            <a:endParaRPr lang="en-US" sz="2800" dirty="0" smtClean="0"/>
          </a:p>
          <a:p>
            <a:pPr marL="0" indent="0">
              <a:buFontTx/>
              <a:buNone/>
            </a:pPr>
            <a:r>
              <a:rPr lang="en-US" sz="2800" dirty="0" smtClean="0"/>
              <a:t>		</a:t>
            </a:r>
          </a:p>
        </p:txBody>
      </p:sp>
      <p:sp>
        <p:nvSpPr>
          <p:cNvPr id="3072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072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06D5C796-417F-4097-B005-A89F87F1CBF5}"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174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17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F8D7385-755B-47C9-B5EB-040D73B926AE}" type="slidenum">
              <a:rPr lang="en-US" smtClean="0"/>
              <a:pPr/>
              <a:t>12</a:t>
            </a:fld>
            <a:endParaRPr lang="en-US" smtClean="0"/>
          </a:p>
        </p:txBody>
      </p:sp>
      <p:sp>
        <p:nvSpPr>
          <p:cNvPr id="31748" name="Rectangle 5"/>
          <p:cNvSpPr>
            <a:spLocks noGrp="1" noChangeArrowheads="1"/>
          </p:cNvSpPr>
          <p:nvPr>
            <p:ph type="title"/>
          </p:nvPr>
        </p:nvSpPr>
        <p:spPr>
          <a:xfrm>
            <a:off x="363538" y="685800"/>
            <a:ext cx="7772400" cy="523875"/>
          </a:xfrm>
        </p:spPr>
        <p:txBody>
          <a:bodyPr/>
          <a:lstStyle/>
          <a:p>
            <a:r>
              <a:rPr lang="en-US" sz="2800" smtClean="0"/>
              <a:t>WG19 Agenda - September</a:t>
            </a:r>
          </a:p>
        </p:txBody>
      </p:sp>
      <p:sp>
        <p:nvSpPr>
          <p:cNvPr id="31749" name="Text Box 6"/>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4.1.7 </a:t>
            </a:r>
          </a:p>
        </p:txBody>
      </p:sp>
      <p:sp>
        <p:nvSpPr>
          <p:cNvPr id="31750" name="Text Box 9"/>
          <p:cNvSpPr txBox="1">
            <a:spLocks noChangeArrowheads="1"/>
          </p:cNvSpPr>
          <p:nvPr/>
        </p:nvSpPr>
        <p:spPr bwMode="auto">
          <a:xfrm>
            <a:off x="90488" y="6138863"/>
            <a:ext cx="8632825" cy="338137"/>
          </a:xfrm>
          <a:prstGeom prst="rect">
            <a:avLst/>
          </a:prstGeom>
          <a:solidFill>
            <a:schemeClr val="bg1"/>
          </a:solidFill>
          <a:ln w="12700">
            <a:solidFill>
              <a:srgbClr val="33CC33"/>
            </a:solidFill>
            <a:miter lim="800000"/>
            <a:headEnd type="none" w="sm" len="sm"/>
            <a:tailEnd type="none" w="sm" len="sm"/>
          </a:ln>
        </p:spPr>
        <p:txBody>
          <a:bodyPr>
            <a:spAutoFit/>
          </a:bodyPr>
          <a:lstStyle/>
          <a:p>
            <a:pPr eaLnBrk="0" hangingPunct="0"/>
            <a:r>
              <a:rPr lang="en-US" sz="1600">
                <a:hlinkClick r:id="rId2"/>
              </a:rPr>
              <a:t>https://mentor.ieee.org/802.19/dcn/11/19-11-0066-01-0000-july-2011-wg-agenda.xls</a:t>
            </a:r>
            <a:endParaRPr lang="en-US" sz="1600"/>
          </a:p>
        </p:txBody>
      </p:sp>
      <p:pic>
        <p:nvPicPr>
          <p:cNvPr id="31751" name="Picture 9"/>
          <p:cNvPicPr>
            <a:picLocks noChangeAspect="1" noChangeArrowheads="1"/>
          </p:cNvPicPr>
          <p:nvPr/>
        </p:nvPicPr>
        <p:blipFill>
          <a:blip r:embed="rId3"/>
          <a:srcRect/>
          <a:stretch>
            <a:fillRect/>
          </a:stretch>
        </p:blipFill>
        <p:spPr bwMode="auto">
          <a:xfrm>
            <a:off x="479425" y="1160463"/>
            <a:ext cx="8054975" cy="497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33375" y="685800"/>
            <a:ext cx="8477250" cy="1066800"/>
          </a:xfrm>
        </p:spPr>
        <p:txBody>
          <a:bodyPr/>
          <a:lstStyle/>
          <a:p>
            <a:r>
              <a:rPr lang="en-US" smtClean="0">
                <a:solidFill>
                  <a:srgbClr val="55AA8F"/>
                </a:solidFill>
                <a:latin typeface="Arial" charset="0"/>
                <a:ea typeface="Times New Roman" pitchFamily="18" charset="0"/>
                <a:cs typeface="Arial" charset="0"/>
              </a:rPr>
              <a:t>Coexistence Assurance (CA) documents</a:t>
            </a:r>
            <a:r>
              <a:rPr lang="en-US" smtClean="0">
                <a:solidFill>
                  <a:schemeClr val="tx1"/>
                </a:solidFill>
                <a:ea typeface="Times New Roman" pitchFamily="18" charset="0"/>
                <a:cs typeface="Arial" charset="0"/>
              </a:rPr>
              <a:t/>
            </a:r>
            <a:br>
              <a:rPr lang="en-US" smtClean="0">
                <a:solidFill>
                  <a:schemeClr val="tx1"/>
                </a:solidFill>
                <a:ea typeface="Times New Roman" pitchFamily="18" charset="0"/>
                <a:cs typeface="Arial" charset="0"/>
              </a:rPr>
            </a:br>
            <a:endParaRPr lang="en-US" smtClean="0">
              <a:ea typeface="Times New Roman" pitchFamily="18" charset="0"/>
              <a:cs typeface="Arial" charset="0"/>
            </a:endParaRPr>
          </a:p>
        </p:txBody>
      </p:sp>
      <p:sp>
        <p:nvSpPr>
          <p:cNvPr id="32770"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277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2772"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558A106-2671-4620-906C-331BE0D665F4}" type="slidenum">
              <a:rPr lang="en-US" smtClean="0"/>
              <a:pPr/>
              <a:t>13</a:t>
            </a:fld>
            <a:endParaRPr lang="en-US" smtClean="0"/>
          </a:p>
        </p:txBody>
      </p:sp>
      <p:graphicFrame>
        <p:nvGraphicFramePr>
          <p:cNvPr id="3" name="Content Placeholder 2"/>
          <p:cNvGraphicFramePr>
            <a:graphicFrameLocks noGrp="1"/>
          </p:cNvGraphicFramePr>
          <p:nvPr>
            <p:ph idx="1"/>
          </p:nvPr>
        </p:nvGraphicFramePr>
        <p:xfrm>
          <a:off x="581025" y="1524000"/>
          <a:ext cx="7793038" cy="4789488"/>
        </p:xfrm>
        <a:graphic>
          <a:graphicData uri="http://schemas.openxmlformats.org/drawingml/2006/table">
            <a:tbl>
              <a:tblPr/>
              <a:tblGrid>
                <a:gridCol w="3387717"/>
                <a:gridCol w="4405321"/>
              </a:tblGrid>
              <a:tr h="299343">
                <a:tc>
                  <a:txBody>
                    <a:bodyPr/>
                    <a:lstStyle/>
                    <a:p>
                      <a:pPr marL="0" marR="0">
                        <a:spcBef>
                          <a:spcPts val="200"/>
                        </a:spcBef>
                        <a:spcAft>
                          <a:spcPts val="200"/>
                        </a:spcAft>
                      </a:pPr>
                      <a:r>
                        <a:rPr lang="en-US" sz="1200" b="1" dirty="0">
                          <a:effectLst/>
                          <a:latin typeface="Arial"/>
                          <a:ea typeface="Times New Roman"/>
                        </a:rPr>
                        <a:t>Standard</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b="1">
                          <a:effectLst/>
                          <a:latin typeface="Arial"/>
                          <a:ea typeface="Times New Roman"/>
                        </a:rPr>
                        <a:t>Coexistence Assurance Document</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2"/>
                        </a:rPr>
                        <a:t>IEEE 802.11-11/177r0</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802.11ad</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3"/>
                        </a:rPr>
                        <a:t>IEEE 802.11-10/1025r5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802.11y</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4"/>
                        </a:rPr>
                        <a:t>IEEE 802.11-07/2066r1</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802.11n</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5"/>
                        </a:rPr>
                        <a:t>IEEE 802.11-06/0338r4</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dirty="0">
                          <a:effectLst/>
                          <a:latin typeface="Arial"/>
                          <a:ea typeface="Times New Roman"/>
                        </a:rPr>
                        <a:t> </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6"/>
                        </a:rPr>
                        <a:t>IEEE 802.15-10/918r0</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802.15.4e</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7"/>
                        </a:rPr>
                        <a:t>IEEE 802.15-10/737r4</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802.15.4g</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8"/>
                        </a:rPr>
                        <a:t>IEEE 802.15-10/668r5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802.15.4i</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9"/>
                        </a:rPr>
                        <a:t>IEEE 802.15-10/808r0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802.15.3c</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10"/>
                        </a:rPr>
                        <a:t>IEEE 802.15-09/22r9</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802.15.4b</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 </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802.16h</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11"/>
                        </a:rPr>
                        <a:t>IEEE 802.19-09/07r0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5800" y="685800"/>
            <a:ext cx="7772400" cy="519113"/>
          </a:xfrm>
        </p:spPr>
        <p:txBody>
          <a:bodyPr/>
          <a:lstStyle/>
          <a:p>
            <a:r>
              <a:rPr lang="en-US" smtClean="0"/>
              <a:t>802 Projects  -  CA plans</a:t>
            </a:r>
          </a:p>
        </p:txBody>
      </p:sp>
      <p:graphicFrame>
        <p:nvGraphicFramePr>
          <p:cNvPr id="7" name="Content Placeholder 6"/>
          <p:cNvGraphicFramePr>
            <a:graphicFrameLocks noGrp="1"/>
          </p:cNvGraphicFramePr>
          <p:nvPr>
            <p:ph idx="1"/>
          </p:nvPr>
        </p:nvGraphicFramePr>
        <p:xfrm>
          <a:off x="652463" y="1481138"/>
          <a:ext cx="7229475" cy="4541835"/>
        </p:xfrm>
        <a:graphic>
          <a:graphicData uri="http://schemas.openxmlformats.org/drawingml/2006/table">
            <a:tbl>
              <a:tblPr firstRow="1" firstCol="1" bandRow="1"/>
              <a:tblGrid>
                <a:gridCol w="1597989"/>
                <a:gridCol w="3219428"/>
                <a:gridCol w="2412058"/>
              </a:tblGrid>
              <a:tr h="239044">
                <a:tc>
                  <a:txBody>
                    <a:bodyPr/>
                    <a:lstStyle/>
                    <a:p>
                      <a:pPr marL="0" marR="0">
                        <a:spcBef>
                          <a:spcPts val="0"/>
                        </a:spcBef>
                        <a:spcAft>
                          <a:spcPts val="0"/>
                        </a:spcAft>
                      </a:pPr>
                      <a:r>
                        <a:rPr lang="en-US" sz="1200" b="1" dirty="0">
                          <a:effectLst/>
                          <a:latin typeface="Times New Roman"/>
                          <a:ea typeface="Times New Roman"/>
                        </a:rPr>
                        <a:t>Project</a:t>
                      </a:r>
                      <a:endParaRPr lang="en-US" sz="1200" dirty="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Brief Description</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Will Produce a CA Doc.</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Audio/Video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Below 5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60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Priority Management Frames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TVWS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802.11ah</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Sub 1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802.11ai</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Fast Initial Link Setup</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China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RFID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802.15.4g</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802.15.4j</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Medical Body Area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087">
                <a:tc>
                  <a:txBody>
                    <a:bodyPr/>
                    <a:lstStyle/>
                    <a:p>
                      <a:pPr marL="0" marR="0">
                        <a:spcBef>
                          <a:spcPts val="0"/>
                        </a:spcBef>
                        <a:spcAft>
                          <a:spcPts val="0"/>
                        </a:spcAft>
                      </a:pPr>
                      <a:r>
                        <a:rPr lang="en-US" sz="1200">
                          <a:effectLst/>
                          <a:latin typeface="Times New Roman"/>
                          <a:ea typeface="Times New Roman"/>
                        </a:rPr>
                        <a:t>802.15.4k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Low Energy,Critical Infrastructure Monitoring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802.15.6</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802.15.7</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VLC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WRAN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802.22.1</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Beacon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Installation and Deployment</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3872"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387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3874"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7EC1639-EB09-4C8F-A349-5C5B20F67D68}"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IEEE 802.19 CONTACT INFORMATION</a:t>
            </a:r>
            <a:br>
              <a:rPr lang="en-US" smtClean="0"/>
            </a:br>
            <a:endParaRPr lang="en-US" smtClean="0"/>
          </a:p>
        </p:txBody>
      </p:sp>
      <p:sp>
        <p:nvSpPr>
          <p:cNvPr id="34818" name="Content Placeholder 2"/>
          <p:cNvSpPr>
            <a:spLocks noGrp="1"/>
          </p:cNvSpPr>
          <p:nvPr>
            <p:ph idx="1"/>
          </p:nvPr>
        </p:nvSpPr>
        <p:spPr>
          <a:xfrm>
            <a:off x="392113" y="1233488"/>
            <a:ext cx="8374062" cy="5153025"/>
          </a:xfrm>
        </p:spPr>
        <p:txBody>
          <a:bodyPr/>
          <a:lstStyle/>
          <a:p>
            <a:r>
              <a:rPr lang="en-US" sz="2300" smtClean="0"/>
              <a:t>IEEE 802.19 CONTACT INFORMATION</a:t>
            </a:r>
          </a:p>
          <a:p>
            <a:r>
              <a:rPr lang="en-US" sz="2300" smtClean="0"/>
              <a:t>WG Chair: </a:t>
            </a:r>
            <a:r>
              <a:rPr lang="en-US" sz="2300" smtClean="0">
                <a:hlinkClick r:id="rId2"/>
              </a:rPr>
              <a:t>Steve Shellhammer</a:t>
            </a:r>
            <a:r>
              <a:rPr lang="en-US" sz="2300" smtClean="0"/>
              <a:t> </a:t>
            </a:r>
          </a:p>
          <a:p>
            <a:r>
              <a:rPr lang="en-US" sz="2300" smtClean="0"/>
              <a:t>WG Vice Chair: </a:t>
            </a:r>
            <a:r>
              <a:rPr lang="en-US" sz="2300" smtClean="0">
                <a:hlinkClick r:id="rId3"/>
              </a:rPr>
              <a:t>Ivan Reede</a:t>
            </a:r>
            <a:r>
              <a:rPr lang="en-US" sz="2300" smtClean="0"/>
              <a:t> </a:t>
            </a:r>
          </a:p>
          <a:p>
            <a:r>
              <a:rPr lang="en-US" sz="2300" smtClean="0"/>
              <a:t>WG Secretary: </a:t>
            </a:r>
            <a:r>
              <a:rPr lang="en-US" sz="2300" smtClean="0">
                <a:hlinkClick r:id="rId4"/>
              </a:rPr>
              <a:t>Junyi Wang</a:t>
            </a:r>
            <a:r>
              <a:rPr lang="en-US" sz="2300" smtClean="0"/>
              <a:t> </a:t>
            </a:r>
          </a:p>
          <a:p>
            <a:r>
              <a:rPr lang="en-US" sz="2300" smtClean="0"/>
              <a:t>Technical Editor: </a:t>
            </a:r>
            <a:r>
              <a:rPr lang="en-US" sz="2300" smtClean="0">
                <a:hlinkClick r:id="rId5"/>
              </a:rPr>
              <a:t>James Gilb</a:t>
            </a:r>
            <a:r>
              <a:rPr lang="en-US" sz="2300" smtClean="0"/>
              <a:t> </a:t>
            </a:r>
          </a:p>
          <a:p>
            <a:r>
              <a:rPr lang="en-US" sz="2300" smtClean="0"/>
              <a:t>Liaison to 802.11: </a:t>
            </a:r>
            <a:r>
              <a:rPr lang="en-US" sz="2300" u="sng" smtClean="0">
                <a:hlinkClick r:id="rId6"/>
              </a:rPr>
              <a:t>Eldad Perahia</a:t>
            </a:r>
            <a:r>
              <a:rPr lang="en-US" sz="2300" smtClean="0"/>
              <a:t> </a:t>
            </a:r>
          </a:p>
          <a:p>
            <a:r>
              <a:rPr lang="en-US" sz="2300" smtClean="0"/>
              <a:t>Liaison from 802.11: </a:t>
            </a:r>
            <a:r>
              <a:rPr lang="en-US" sz="2300" u="sng" smtClean="0">
                <a:hlinkClick r:id="rId7"/>
              </a:rPr>
              <a:t>Prabodh Varshney</a:t>
            </a:r>
            <a:r>
              <a:rPr lang="en-US" sz="2300" smtClean="0"/>
              <a:t> </a:t>
            </a:r>
          </a:p>
          <a:p>
            <a:r>
              <a:rPr lang="en-US" sz="2300" smtClean="0"/>
              <a:t>Liaison to 802.15: </a:t>
            </a:r>
            <a:r>
              <a:rPr lang="en-US" sz="2300" u="sng" smtClean="0">
                <a:hlinkClick r:id="rId8"/>
              </a:rPr>
              <a:t>Shuzo Kato</a:t>
            </a:r>
            <a:r>
              <a:rPr lang="en-US" sz="2300" smtClean="0"/>
              <a:t> </a:t>
            </a:r>
          </a:p>
          <a:p>
            <a:r>
              <a:rPr lang="en-US" sz="2300" smtClean="0"/>
              <a:t>Liaison from 802.15: </a:t>
            </a:r>
            <a:r>
              <a:rPr lang="en-US" sz="2300" u="sng" smtClean="0">
                <a:hlinkClick r:id="rId9"/>
              </a:rPr>
              <a:t>Hyunduk Kang</a:t>
            </a:r>
            <a:r>
              <a:rPr lang="en-US" sz="2300" smtClean="0"/>
              <a:t> </a:t>
            </a:r>
          </a:p>
          <a:p>
            <a:r>
              <a:rPr lang="en-US" sz="2300" smtClean="0"/>
              <a:t>Liaison from 802.18: </a:t>
            </a:r>
            <a:r>
              <a:rPr lang="en-US" sz="2300" smtClean="0">
                <a:hlinkClick r:id="rId4"/>
              </a:rPr>
              <a:t>Junyi Wang</a:t>
            </a:r>
            <a:r>
              <a:rPr lang="en-US" sz="2300" smtClean="0"/>
              <a:t> </a:t>
            </a:r>
          </a:p>
          <a:p>
            <a:r>
              <a:rPr lang="en-US" sz="2300" smtClean="0"/>
              <a:t>IEEE 802.16 Liaison: </a:t>
            </a:r>
            <a:r>
              <a:rPr lang="en-US" sz="2300" smtClean="0">
                <a:hlinkClick r:id="rId10"/>
              </a:rPr>
              <a:t>Matthew Sherman</a:t>
            </a:r>
            <a:r>
              <a:rPr lang="en-US" sz="2300" smtClean="0"/>
              <a:t> </a:t>
            </a:r>
          </a:p>
          <a:p>
            <a:r>
              <a:rPr lang="en-US" sz="2300" smtClean="0"/>
              <a:t> Liaison from 802.22: </a:t>
            </a:r>
            <a:r>
              <a:rPr lang="en-US" sz="2300" smtClean="0">
                <a:hlinkClick r:id="rId3"/>
              </a:rPr>
              <a:t>Ivan Reede</a:t>
            </a:r>
            <a:r>
              <a:rPr lang="en-US" sz="2300" smtClean="0"/>
              <a:t> </a:t>
            </a:r>
          </a:p>
          <a:p>
            <a:endParaRPr lang="en-US" sz="2300" smtClean="0"/>
          </a:p>
        </p:txBody>
      </p:sp>
      <p:sp>
        <p:nvSpPr>
          <p:cNvPr id="3481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482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482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2938F1F-95FD-40D0-B70A-93E8CE69F2D0}"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584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58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E8AE244-F733-4E24-8AF7-020E9E9D4E14}" type="slidenum">
              <a:rPr lang="en-US" smtClean="0"/>
              <a:pPr/>
              <a:t>16</a:t>
            </a:fld>
            <a:endParaRPr lang="en-US" smtClean="0"/>
          </a:p>
        </p:txBody>
      </p:sp>
      <p:sp>
        <p:nvSpPr>
          <p:cNvPr id="35844" name="Rectangle 2"/>
          <p:cNvSpPr>
            <a:spLocks noGrp="1" noChangeArrowheads="1"/>
          </p:cNvSpPr>
          <p:nvPr>
            <p:ph type="title"/>
          </p:nvPr>
        </p:nvSpPr>
        <p:spPr>
          <a:xfrm>
            <a:off x="3462338" y="469900"/>
            <a:ext cx="5305425" cy="577850"/>
          </a:xfrm>
        </p:spPr>
        <p:txBody>
          <a:bodyPr/>
          <a:lstStyle/>
          <a:p>
            <a:r>
              <a:rPr lang="en-US" sz="2800" smtClean="0"/>
              <a:t>WG22 Agenda - September</a:t>
            </a:r>
          </a:p>
        </p:txBody>
      </p:sp>
      <p:sp>
        <p:nvSpPr>
          <p:cNvPr id="35845" name="Text Box 5"/>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4.1.8 </a:t>
            </a:r>
          </a:p>
        </p:txBody>
      </p:sp>
      <p:sp>
        <p:nvSpPr>
          <p:cNvPr id="35846" name="Text Box 7"/>
          <p:cNvSpPr txBox="1">
            <a:spLocks noChangeArrowheads="1"/>
          </p:cNvSpPr>
          <p:nvPr/>
        </p:nvSpPr>
        <p:spPr bwMode="auto">
          <a:xfrm>
            <a:off x="508000" y="6219825"/>
            <a:ext cx="6432550" cy="276225"/>
          </a:xfrm>
          <a:prstGeom prst="rect">
            <a:avLst/>
          </a:prstGeom>
          <a:solidFill>
            <a:schemeClr val="bg1"/>
          </a:solidFill>
          <a:ln w="12700">
            <a:solidFill>
              <a:srgbClr val="33CC33"/>
            </a:solidFill>
            <a:miter lim="800000"/>
            <a:headEnd type="none" w="sm" len="sm"/>
            <a:tailEnd type="none" w="sm" len="sm"/>
          </a:ln>
        </p:spPr>
        <p:txBody>
          <a:bodyPr wrap="none">
            <a:spAutoFit/>
          </a:bodyPr>
          <a:lstStyle/>
          <a:p>
            <a:pPr eaLnBrk="0" hangingPunct="0"/>
            <a:r>
              <a:rPr lang="en-US" sz="1200">
                <a:hlinkClick r:id="rId2"/>
              </a:rPr>
              <a:t>https://mentor.ieee.org/802.22/dcn/11/22-11-0109-00-0000-agenda-for-the-september-interim.xls</a:t>
            </a:r>
            <a:endParaRPr lang="en-US" sz="1200"/>
          </a:p>
        </p:txBody>
      </p:sp>
      <p:pic>
        <p:nvPicPr>
          <p:cNvPr id="35847" name="Picture 9"/>
          <p:cNvPicPr>
            <a:picLocks noChangeAspect="1" noChangeArrowheads="1"/>
          </p:cNvPicPr>
          <p:nvPr/>
        </p:nvPicPr>
        <p:blipFill>
          <a:blip r:embed="rId3"/>
          <a:srcRect/>
          <a:stretch>
            <a:fillRect/>
          </a:stretch>
        </p:blipFill>
        <p:spPr bwMode="auto">
          <a:xfrm>
            <a:off x="117475" y="1103313"/>
            <a:ext cx="8978900" cy="5116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68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68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D23C584-B83C-4606-A903-22F571365D37}" type="slidenum">
              <a:rPr lang="en-US" smtClean="0"/>
              <a:pPr/>
              <a:t>17</a:t>
            </a:fld>
            <a:endParaRPr lang="en-US" smtClean="0"/>
          </a:p>
        </p:txBody>
      </p:sp>
      <p:sp>
        <p:nvSpPr>
          <p:cNvPr id="36868" name="Rectangle 2"/>
          <p:cNvSpPr>
            <a:spLocks noGrp="1" noChangeArrowheads="1"/>
          </p:cNvSpPr>
          <p:nvPr>
            <p:ph type="title"/>
          </p:nvPr>
        </p:nvSpPr>
        <p:spPr>
          <a:xfrm>
            <a:off x="685800" y="1082675"/>
            <a:ext cx="7772400" cy="461963"/>
          </a:xfrm>
        </p:spPr>
        <p:txBody>
          <a:bodyPr/>
          <a:lstStyle/>
          <a:p>
            <a:r>
              <a:rPr lang="en-US" sz="2800" smtClean="0"/>
              <a:t>Emergency Services SG – WG23 </a:t>
            </a:r>
          </a:p>
        </p:txBody>
      </p:sp>
      <p:sp>
        <p:nvSpPr>
          <p:cNvPr id="36869" name="Text Box 4"/>
          <p:cNvSpPr txBox="1">
            <a:spLocks noChangeArrowheads="1"/>
          </p:cNvSpPr>
          <p:nvPr/>
        </p:nvSpPr>
        <p:spPr bwMode="auto">
          <a:xfrm>
            <a:off x="98425" y="617538"/>
            <a:ext cx="37163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4.1.9</a:t>
            </a:r>
          </a:p>
        </p:txBody>
      </p:sp>
      <p:sp>
        <p:nvSpPr>
          <p:cNvPr id="36870" name="Text Box 5"/>
          <p:cNvSpPr txBox="1">
            <a:spLocks noChangeArrowheads="1"/>
          </p:cNvSpPr>
          <p:nvPr/>
        </p:nvSpPr>
        <p:spPr bwMode="auto">
          <a:xfrm>
            <a:off x="434975" y="2851150"/>
            <a:ext cx="8259763" cy="954088"/>
          </a:xfrm>
          <a:prstGeom prst="rect">
            <a:avLst/>
          </a:prstGeom>
          <a:noFill/>
          <a:ln w="12700">
            <a:solidFill>
              <a:srgbClr val="33CC33"/>
            </a:solidFill>
            <a:miter lim="800000"/>
            <a:headEnd type="none" w="sm" len="sm"/>
            <a:tailEnd type="none" w="sm" len="sm"/>
          </a:ln>
        </p:spPr>
        <p:txBody>
          <a:bodyPr>
            <a:spAutoFit/>
          </a:bodyPr>
          <a:lstStyle/>
          <a:p>
            <a:pPr algn="ctr" eaLnBrk="0" hangingPunct="0"/>
            <a:endParaRPr lang="en-US" sz="2800"/>
          </a:p>
          <a:p>
            <a:pPr algn="ctr" eaLnBrk="0" hangingPunct="0"/>
            <a:r>
              <a:rPr lang="en-US" sz="2800"/>
              <a:t>PAR Withdrawn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789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FA2E09C-384B-4A44-8FA8-C7E9C571A960}" type="slidenum">
              <a:rPr lang="en-US" smtClean="0"/>
              <a:pPr/>
              <a:t>18</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smtClean="0"/>
              <a:t>November Meeting – Atlanta, Georgia, US</a:t>
            </a:r>
            <a:br>
              <a:rPr lang="en-US" sz="2800" smtClean="0"/>
            </a:br>
            <a:r>
              <a:rPr lang="en-US" sz="2800" smtClean="0"/>
              <a:t>November 6-11</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479425" y="3062288"/>
            <a:ext cx="7659688" cy="1630362"/>
          </a:xfrm>
          <a:prstGeom prst="rect">
            <a:avLst/>
          </a:prstGeom>
          <a:noFill/>
          <a:ln w="12700">
            <a:solidFill>
              <a:srgbClr val="33CC33"/>
            </a:solidFill>
            <a:miter lim="800000"/>
            <a:headEnd type="none" w="sm" len="sm"/>
            <a:tailEnd type="none" w="sm" len="sm"/>
          </a:ln>
        </p:spPr>
        <p:txBody>
          <a:bodyPr>
            <a:spAutoFit/>
          </a:bodyPr>
          <a:lstStyle/>
          <a:p>
            <a:pPr algn="ctr" eaLnBrk="0" hangingPunct="0"/>
            <a:r>
              <a:rPr lang="en-US" sz="4000"/>
              <a:t>Registration opened in September</a:t>
            </a:r>
          </a:p>
          <a:p>
            <a:pPr algn="ctr" eaLnBrk="0" hangingPunct="0"/>
            <a:r>
              <a:rPr lang="en-US" sz="3600"/>
              <a:t>Early bird registration expires  Oct 7 </a:t>
            </a:r>
          </a:p>
          <a:p>
            <a:pPr algn="ct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38914"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A5551FFA-66E7-4F05-8857-9B91DF61305A}" type="slidenum">
              <a:rPr lang="en-US" sz="1200" b="0"/>
              <a:pPr algn="ctr" eaLnBrk="0" hangingPunct="0"/>
              <a:t>19</a:t>
            </a:fld>
            <a:endParaRPr lang="en-US" sz="1200" b="0"/>
          </a:p>
        </p:txBody>
      </p:sp>
      <p:sp>
        <p:nvSpPr>
          <p:cNvPr id="38915" name="Rectangle 2"/>
          <p:cNvSpPr>
            <a:spLocks noGrp="1" noChangeArrowheads="1"/>
          </p:cNvSpPr>
          <p:nvPr>
            <p:ph type="title" idx="4294967295"/>
          </p:nvPr>
        </p:nvSpPr>
        <p:spPr/>
        <p:txBody>
          <a:bodyPr/>
          <a:lstStyle/>
          <a:p>
            <a:r>
              <a:rPr lang="en-US" smtClean="0"/>
              <a:t>Venue Logistics</a:t>
            </a:r>
          </a:p>
        </p:txBody>
      </p:sp>
      <p:sp>
        <p:nvSpPr>
          <p:cNvPr id="38916" name="Rectangle 3"/>
          <p:cNvSpPr>
            <a:spLocks noGrp="1" noChangeArrowheads="1"/>
          </p:cNvSpPr>
          <p:nvPr>
            <p:ph type="body" idx="4294967295"/>
          </p:nvPr>
        </p:nvSpPr>
        <p:spPr>
          <a:xfrm>
            <a:off x="119063" y="1277938"/>
            <a:ext cx="9024937" cy="4586287"/>
          </a:xfrm>
        </p:spPr>
        <p:txBody>
          <a:bodyPr/>
          <a:lstStyle/>
          <a:p>
            <a:r>
              <a:rPr lang="en-US" sz="2000" smtClean="0">
                <a:solidFill>
                  <a:srgbClr val="7F7F7F"/>
                </a:solidFill>
                <a:hlinkClick r:id="rId2"/>
              </a:rPr>
              <a:t>Program plan</a:t>
            </a:r>
          </a:p>
          <a:p>
            <a:r>
              <a:rPr lang="en-US" sz="2000" u="sng" smtClean="0">
                <a:hlinkClick r:id="rId2"/>
              </a:rPr>
              <a:t>http://www.arinex.com.au/ieee2011/docs/IEEE_2011_Program_Room.pdf</a:t>
            </a:r>
            <a:endParaRPr lang="en-US" sz="2000" u="sng" smtClean="0"/>
          </a:p>
          <a:p>
            <a:endParaRPr lang="en-US" sz="2000" u="sng" smtClean="0"/>
          </a:p>
          <a:p>
            <a:r>
              <a:rPr lang="en-US" smtClean="0"/>
              <a:t>No breakfast or coffee prior to 8am meetings </a:t>
            </a:r>
          </a:p>
          <a:p>
            <a:pPr lvl="1"/>
            <a:r>
              <a:rPr lang="en-US" smtClean="0"/>
              <a:t>Coffee service starts at 10:00 am</a:t>
            </a:r>
          </a:p>
          <a:p>
            <a:pPr lvl="1"/>
            <a:endParaRPr lang="en-US" smtClean="0"/>
          </a:p>
          <a:p>
            <a:r>
              <a:rPr lang="en-US" smtClean="0"/>
              <a:t>Do not reconfigure tables – they are </a:t>
            </a:r>
            <a:r>
              <a:rPr lang="en-US" sz="2800" smtClean="0"/>
              <a:t>very</a:t>
            </a:r>
            <a:r>
              <a:rPr lang="en-US" smtClean="0"/>
              <a:t> hard wired</a:t>
            </a:r>
          </a:p>
          <a:p>
            <a:endParaRPr lang="en-US" smtClean="0"/>
          </a:p>
          <a:p>
            <a:r>
              <a:rPr lang="en-US" smtClean="0"/>
              <a:t>Tuesday Social – Laguna Hotel – 6:30 pm</a:t>
            </a:r>
          </a:p>
          <a:p>
            <a:endParaRPr lang="en-US" smtClean="0"/>
          </a:p>
          <a:p>
            <a:r>
              <a:rPr lang="en-US" smtClean="0"/>
              <a:t>Convention Center access: 7am to 10pm</a:t>
            </a:r>
          </a:p>
        </p:txBody>
      </p:sp>
      <p:sp>
        <p:nvSpPr>
          <p:cNvPr id="38917" name="Text Box 4"/>
          <p:cNvSpPr txBox="1">
            <a:spLocks noChangeArrowheads="1"/>
          </p:cNvSpPr>
          <p:nvPr/>
        </p:nvSpPr>
        <p:spPr bwMode="auto">
          <a:xfrm>
            <a:off x="-23813" y="561975"/>
            <a:ext cx="39449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 </a:t>
            </a:r>
          </a:p>
        </p:txBody>
      </p:sp>
      <p:sp>
        <p:nvSpPr>
          <p:cNvPr id="38918" name="Date Placeholder 1"/>
          <p:cNvSpPr txBox="1">
            <a:spLocks noGrp="1"/>
          </p:cNvSpPr>
          <p:nvPr/>
        </p:nvSpPr>
        <p:spPr bwMode="auto">
          <a:xfrm>
            <a:off x="696913" y="333375"/>
            <a:ext cx="1566862" cy="276225"/>
          </a:xfrm>
          <a:prstGeom prst="rect">
            <a:avLst/>
          </a:prstGeom>
          <a:noFill/>
          <a:ln w="9525">
            <a:noFill/>
            <a:miter lim="800000"/>
            <a:headEnd/>
            <a:tailEnd/>
          </a:ln>
        </p:spPr>
        <p:txBody>
          <a:bodyPr wrap="none" lIns="0" tIns="0" rIns="0" bIns="0" anchor="b">
            <a:spAutoFit/>
          </a:bodyPr>
          <a:lstStyle/>
          <a:p>
            <a:pPr eaLnBrk="0" hangingPunct="0"/>
            <a:r>
              <a:rPr lang="en-US" sz="1800"/>
              <a:t>September 2011</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7708754-D076-44D6-A794-2024A78A5509}"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1843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7DCBEF4E-D67E-469F-8CD2-B79F1160D172}"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363538" y="685800"/>
            <a:ext cx="8416925" cy="446088"/>
          </a:xfrm>
        </p:spPr>
        <p:txBody>
          <a:bodyPr/>
          <a:lstStyle/>
          <a:p>
            <a:r>
              <a:rPr lang="en-US" sz="2800" smtClean="0"/>
              <a:t>Monday Tutorial - 18:30-21:30, September 19, 2011</a:t>
            </a:r>
          </a:p>
        </p:txBody>
      </p:sp>
      <p:sp>
        <p:nvSpPr>
          <p:cNvPr id="39938" name="Content Placeholder 2"/>
          <p:cNvSpPr>
            <a:spLocks noGrp="1"/>
          </p:cNvSpPr>
          <p:nvPr>
            <p:ph idx="1"/>
          </p:nvPr>
        </p:nvSpPr>
        <p:spPr>
          <a:xfrm>
            <a:off x="333375" y="1160463"/>
            <a:ext cx="8621713" cy="5197475"/>
          </a:xfrm>
        </p:spPr>
        <p:txBody>
          <a:bodyPr/>
          <a:lstStyle/>
          <a:p>
            <a:pPr marL="0" indent="0" algn="ctr">
              <a:buFontTx/>
              <a:buNone/>
            </a:pPr>
            <a:r>
              <a:rPr lang="en-US" sz="1800" smtClean="0"/>
              <a:t>Standardization activities in Japan (15.4 &amp; 11ai)</a:t>
            </a:r>
            <a:endParaRPr lang="en-US" sz="1400" smtClean="0"/>
          </a:p>
          <a:p>
            <a:pPr marL="0" indent="0" algn="ctr">
              <a:buFontTx/>
              <a:buNone/>
            </a:pPr>
            <a:r>
              <a:rPr lang="en-US" sz="1800" smtClean="0"/>
              <a:t>Conference room A1, Okinawa Convention Center </a:t>
            </a:r>
          </a:p>
          <a:p>
            <a:pPr marL="0" indent="0" algn="ctr">
              <a:buFontTx/>
              <a:buNone/>
            </a:pPr>
            <a:r>
              <a:rPr lang="en-US" sz="1800" smtClean="0"/>
              <a:t>Moderators  Hiroshi Harada (NICT) and Hiroshi Mano (Root Inc.)</a:t>
            </a:r>
          </a:p>
          <a:p>
            <a:pPr marL="0" indent="0">
              <a:buFontTx/>
              <a:buNone/>
            </a:pPr>
            <a:r>
              <a:rPr lang="en-US" sz="1600" smtClean="0"/>
              <a:t> </a:t>
            </a:r>
          </a:p>
          <a:p>
            <a:pPr marL="0" indent="0">
              <a:buFontTx/>
              <a:buNone/>
            </a:pPr>
            <a:r>
              <a:rPr lang="en-US" sz="1800" smtClean="0"/>
              <a:t>Session 1 / 802.15.4 topics 18:30-19:30</a:t>
            </a:r>
          </a:p>
          <a:p>
            <a:pPr marL="0" indent="0">
              <a:buFontTx/>
              <a:buNone/>
            </a:pPr>
            <a:r>
              <a:rPr lang="en-US" sz="1800" smtClean="0"/>
              <a:t>1a. What Japan Utility Telemetering Association (JUTA) has done and will do on next-generation Gas metering system in Japan</a:t>
            </a:r>
          </a:p>
          <a:p>
            <a:pPr marL="0" indent="0">
              <a:buFontTx/>
              <a:buNone/>
            </a:pPr>
            <a:r>
              <a:rPr lang="en-US" sz="1800" smtClean="0"/>
              <a:t>Hajime　Furusawa  (Japan Utility Telemetering Association)</a:t>
            </a:r>
          </a:p>
          <a:p>
            <a:pPr marL="0" indent="0">
              <a:buFontTx/>
              <a:buNone/>
            </a:pPr>
            <a:r>
              <a:rPr lang="en-US" sz="1800" smtClean="0"/>
              <a:t> </a:t>
            </a:r>
          </a:p>
          <a:p>
            <a:pPr marL="0" indent="0">
              <a:buFontTx/>
              <a:buNone/>
            </a:pPr>
            <a:r>
              <a:rPr lang="en-US" sz="1800" smtClean="0"/>
              <a:t>1b. Research, development, and testbed on Smart Utility Network by IEEE standard </a:t>
            </a:r>
          </a:p>
          <a:p>
            <a:pPr marL="0" indent="0">
              <a:buFontTx/>
              <a:buNone/>
            </a:pPr>
            <a:r>
              <a:rPr lang="en-US" sz="1800" smtClean="0"/>
              <a:t>Fumihide Kojima (NICT)</a:t>
            </a:r>
          </a:p>
          <a:p>
            <a:pPr marL="0" indent="0">
              <a:buFontTx/>
              <a:buNone/>
            </a:pPr>
            <a:r>
              <a:rPr lang="en-US" sz="1800" smtClean="0"/>
              <a:t> </a:t>
            </a:r>
          </a:p>
          <a:p>
            <a:pPr marL="0" indent="0">
              <a:buFontTx/>
              <a:buNone/>
            </a:pPr>
            <a:r>
              <a:rPr lang="en-US" sz="1800" smtClean="0"/>
              <a:t>Session 2 802.11ai (FILS) topics 19:30-21:30</a:t>
            </a:r>
          </a:p>
          <a:p>
            <a:pPr marL="0" indent="0">
              <a:buFontTx/>
              <a:buNone/>
            </a:pPr>
            <a:r>
              <a:rPr lang="en-US" sz="1800" smtClean="0"/>
              <a:t>2a. 11ai over view (PAR, Scope and current status)  Hiroshi Mano (Root,Inc.) 2b. Prospected Use case reference  Tom Siep (CSR) 2c. Basic technical ideas  Marc Emmelmann (Fokus) 2d. Security requirements to IEEE802.11ai  Paul Lambert (Marvell)</a:t>
            </a:r>
          </a:p>
          <a:p>
            <a:pPr marL="0" indent="0">
              <a:buFontTx/>
              <a:buNone/>
            </a:pPr>
            <a:endParaRPr lang="en-US" sz="1400" smtClean="0"/>
          </a:p>
        </p:txBody>
      </p:sp>
      <p:sp>
        <p:nvSpPr>
          <p:cNvPr id="3993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3994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3994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4AB30B9-69AD-448A-97B6-520BD7AFE72D}"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09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09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D5EF2F2-7A30-4FB4-8371-A35DE442B8AC}" type="slidenum">
              <a:rPr lang="en-US" smtClean="0"/>
              <a:pPr/>
              <a:t>21</a:t>
            </a:fld>
            <a:endParaRPr lang="en-US" smtClean="0"/>
          </a:p>
        </p:txBody>
      </p:sp>
      <p:sp>
        <p:nvSpPr>
          <p:cNvPr id="40964" name="Rectangle 2"/>
          <p:cNvSpPr>
            <a:spLocks noGrp="1" noChangeArrowheads="1"/>
          </p:cNvSpPr>
          <p:nvPr>
            <p:ph type="title"/>
          </p:nvPr>
        </p:nvSpPr>
        <p:spPr>
          <a:xfrm>
            <a:off x="454025" y="685800"/>
            <a:ext cx="8396288" cy="1066800"/>
          </a:xfrm>
        </p:spPr>
        <p:txBody>
          <a:bodyPr/>
          <a:lstStyle/>
          <a:p>
            <a:r>
              <a:rPr lang="en-US" smtClean="0"/>
              <a:t>Topics since July EC</a:t>
            </a:r>
          </a:p>
        </p:txBody>
      </p:sp>
      <p:sp>
        <p:nvSpPr>
          <p:cNvPr id="15366" name="Rectangle 3"/>
          <p:cNvSpPr>
            <a:spLocks noGrp="1" noChangeArrowheads="1"/>
          </p:cNvSpPr>
          <p:nvPr>
            <p:ph type="body" idx="1"/>
          </p:nvPr>
        </p:nvSpPr>
        <p:spPr>
          <a:xfrm>
            <a:off x="319088" y="1509713"/>
            <a:ext cx="8651875" cy="4964112"/>
          </a:xfrm>
        </p:spPr>
        <p:txBody>
          <a:bodyPr/>
          <a:lstStyle/>
          <a:p>
            <a:pPr>
              <a:lnSpc>
                <a:spcPct val="90000"/>
              </a:lnSpc>
              <a:defRPr/>
            </a:pPr>
            <a:r>
              <a:rPr lang="en-US" dirty="0" smtClean="0"/>
              <a:t>IEEE store revamp – you will now go to:</a:t>
            </a:r>
          </a:p>
          <a:p>
            <a:pPr>
              <a:lnSpc>
                <a:spcPct val="90000"/>
              </a:lnSpc>
              <a:defRPr/>
            </a:pPr>
            <a:r>
              <a:rPr lang="en-US" dirty="0" smtClean="0">
                <a:hlinkClick r:id="rId3"/>
              </a:rPr>
              <a:t>http://www.techstreet.com/ieeegate.html</a:t>
            </a:r>
            <a:endParaRPr lang="en-US" dirty="0" smtClean="0"/>
          </a:p>
          <a:p>
            <a:pPr marL="0" indent="0">
              <a:lnSpc>
                <a:spcPct val="90000"/>
              </a:lnSpc>
              <a:buFontTx/>
              <a:buNone/>
              <a:defRPr/>
            </a:pPr>
            <a:endParaRPr lang="en-US" dirty="0" smtClean="0"/>
          </a:p>
          <a:p>
            <a:pPr>
              <a:lnSpc>
                <a:spcPct val="90000"/>
              </a:lnSpc>
              <a:defRPr/>
            </a:pPr>
            <a:r>
              <a:rPr lang="en-US" dirty="0" smtClean="0"/>
              <a:t>Press releases for TGS approved</a:t>
            </a:r>
          </a:p>
          <a:p>
            <a:pPr>
              <a:lnSpc>
                <a:spcPct val="90000"/>
              </a:lnSpc>
              <a:defRPr/>
            </a:pPr>
            <a:endParaRPr lang="en-US" dirty="0"/>
          </a:p>
          <a:p>
            <a:pPr lvl="1">
              <a:lnSpc>
                <a:spcPct val="90000"/>
              </a:lnSpc>
              <a:defRPr/>
            </a:pPr>
            <a:endParaRPr lang="en-US" sz="2400" dirty="0" smtClean="0"/>
          </a:p>
          <a:p>
            <a:pPr>
              <a:lnSpc>
                <a:spcPct val="90000"/>
              </a:lnSpc>
              <a:defRPr/>
            </a:pPr>
            <a:r>
              <a:rPr lang="en-US" dirty="0" smtClean="0"/>
              <a:t>EC workshop in November – Sat/Sun following  plenary</a:t>
            </a:r>
          </a:p>
          <a:p>
            <a:pPr>
              <a:lnSpc>
                <a:spcPct val="90000"/>
              </a:lnSpc>
              <a:defRPr/>
            </a:pPr>
            <a:endParaRPr lang="en-US" dirty="0" smtClean="0"/>
          </a:p>
          <a:p>
            <a:pPr>
              <a:lnSpc>
                <a:spcPct val="90000"/>
              </a:lnSpc>
              <a:defRPr/>
            </a:pPr>
            <a:endParaRPr lang="en-US" dirty="0" smtClean="0"/>
          </a:p>
        </p:txBody>
      </p:sp>
      <p:sp>
        <p:nvSpPr>
          <p:cNvPr id="40966"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301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13A68A1-31F1-435A-88F4-3FC52C9F3B2D}" type="slidenum">
              <a:rPr lang="en-US" smtClean="0"/>
              <a:pPr/>
              <a:t>22</a:t>
            </a:fld>
            <a:endParaRPr lang="en-US" smtClean="0"/>
          </a:p>
        </p:txBody>
      </p:sp>
      <p:sp>
        <p:nvSpPr>
          <p:cNvPr id="43012" name="Rectangle 2"/>
          <p:cNvSpPr>
            <a:spLocks noGrp="1" noChangeArrowheads="1"/>
          </p:cNvSpPr>
          <p:nvPr>
            <p:ph type="title"/>
          </p:nvPr>
        </p:nvSpPr>
        <p:spPr/>
        <p:txBody>
          <a:bodyPr/>
          <a:lstStyle/>
          <a:p>
            <a:r>
              <a:rPr lang="en-US" smtClean="0"/>
              <a:t>802.11 Topics for November  2011 EC</a:t>
            </a:r>
          </a:p>
        </p:txBody>
      </p:sp>
      <p:sp>
        <p:nvSpPr>
          <p:cNvPr id="43013" name="Rectangle 3"/>
          <p:cNvSpPr>
            <a:spLocks noGrp="1" noChangeArrowheads="1"/>
          </p:cNvSpPr>
          <p:nvPr>
            <p:ph type="body" idx="1"/>
          </p:nvPr>
        </p:nvSpPr>
        <p:spPr>
          <a:xfrm>
            <a:off x="376238" y="1524000"/>
            <a:ext cx="8523287" cy="4905375"/>
          </a:xfrm>
        </p:spPr>
        <p:txBody>
          <a:bodyPr/>
          <a:lstStyle/>
          <a:p>
            <a:r>
              <a:rPr lang="en-US" sz="2800" smtClean="0"/>
              <a:t>Begin Sponsor Ballot</a:t>
            </a:r>
          </a:p>
          <a:p>
            <a:pPr lvl="1"/>
            <a:r>
              <a:rPr lang="en-US" sz="2400" smtClean="0"/>
              <a:t>TGad</a:t>
            </a:r>
          </a:p>
          <a:p>
            <a:pPr lvl="1"/>
            <a:r>
              <a:rPr lang="en-US" sz="2400" smtClean="0"/>
              <a:t>Requests to submit to RevCom?</a:t>
            </a:r>
          </a:p>
          <a:p>
            <a:r>
              <a:rPr lang="en-US" sz="2800" smtClean="0"/>
              <a:t>New project PAR to NesCom ?</a:t>
            </a:r>
          </a:p>
          <a:p>
            <a:pPr lvl="1"/>
            <a:r>
              <a:rPr lang="en-US" sz="2400" smtClean="0"/>
              <a:t>Nothing anticipated</a:t>
            </a:r>
          </a:p>
          <a:p>
            <a:r>
              <a:rPr lang="en-US" sz="2800" smtClean="0"/>
              <a:t>PAR Extension ?</a:t>
            </a:r>
          </a:p>
          <a:p>
            <a:pPr lvl="1"/>
            <a:r>
              <a:rPr lang="en-US" sz="2400" smtClean="0"/>
              <a:t>Nothing anticipated</a:t>
            </a:r>
          </a:p>
          <a:p>
            <a:r>
              <a:rPr lang="en-US" sz="2800" smtClean="0"/>
              <a:t>Study Group start up?</a:t>
            </a:r>
          </a:p>
          <a:p>
            <a:pPr lvl="1"/>
            <a:r>
              <a:rPr lang="en-US" sz="2400" smtClean="0"/>
              <a:t>Nothing anticipated</a:t>
            </a:r>
          </a:p>
        </p:txBody>
      </p:sp>
      <p:sp>
        <p:nvSpPr>
          <p:cNvPr id="43014"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403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B5EDDF3-8F6E-4B75-9B74-CE126C111F69}" type="slidenum">
              <a:rPr lang="en-US" smtClean="0"/>
              <a:pPr/>
              <a:t>23</a:t>
            </a:fld>
            <a:endParaRPr lang="en-US" smtClean="0"/>
          </a:p>
        </p:txBody>
      </p:sp>
      <p:sp>
        <p:nvSpPr>
          <p:cNvPr id="44036" name="Rectangle 2"/>
          <p:cNvSpPr>
            <a:spLocks noGrp="1" noChangeArrowheads="1"/>
          </p:cNvSpPr>
          <p:nvPr>
            <p:ph type="title"/>
          </p:nvPr>
        </p:nvSpPr>
        <p:spPr/>
        <p:txBody>
          <a:bodyPr/>
          <a:lstStyle/>
          <a:p>
            <a:r>
              <a:rPr lang="en-US" smtClean="0"/>
              <a:t>802.1 Architecture Document</a:t>
            </a:r>
          </a:p>
        </p:txBody>
      </p:sp>
      <p:pic>
        <p:nvPicPr>
          <p:cNvPr id="44037"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4038"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505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505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FA02C2E-111C-4114-BDA8-369CE07EFBC4}" type="slidenum">
              <a:rPr lang="en-US" smtClean="0"/>
              <a:pPr/>
              <a:t>24</a:t>
            </a:fld>
            <a:endParaRPr lang="en-US" smtClean="0"/>
          </a:p>
        </p:txBody>
      </p:sp>
      <p:sp>
        <p:nvSpPr>
          <p:cNvPr id="45060" name="Rectangle 2"/>
          <p:cNvSpPr>
            <a:spLocks noGrp="1" noChangeArrowheads="1"/>
          </p:cNvSpPr>
          <p:nvPr>
            <p:ph type="title"/>
          </p:nvPr>
        </p:nvSpPr>
        <p:spPr/>
        <p:txBody>
          <a:bodyPr/>
          <a:lstStyle/>
          <a:p>
            <a:r>
              <a:rPr lang="en-US" smtClean="0"/>
              <a:t>Smart Grid Meetings</a:t>
            </a:r>
          </a:p>
        </p:txBody>
      </p:sp>
      <p:sp>
        <p:nvSpPr>
          <p:cNvPr id="45061"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4.1.14</a:t>
            </a:r>
          </a:p>
        </p:txBody>
      </p:sp>
      <p:sp>
        <p:nvSpPr>
          <p:cNvPr id="45062" name="Text Box 13"/>
          <p:cNvSpPr txBox="1">
            <a:spLocks noChangeArrowheads="1"/>
          </p:cNvSpPr>
          <p:nvPr/>
        </p:nvSpPr>
        <p:spPr bwMode="auto">
          <a:xfrm>
            <a:off x="412750" y="3810000"/>
            <a:ext cx="8377238" cy="579438"/>
          </a:xfrm>
          <a:prstGeom prst="rect">
            <a:avLst/>
          </a:prstGeom>
          <a:noFill/>
          <a:ln w="9525">
            <a:noFill/>
            <a:miter lim="800000"/>
            <a:headEnd/>
            <a:tailEnd/>
          </a:ln>
        </p:spPr>
        <p:txBody>
          <a:bodyPr wrap="none">
            <a:spAutoFit/>
          </a:bodyPr>
          <a:lstStyle/>
          <a:p>
            <a:pPr eaLnBrk="0" hangingPunct="0"/>
            <a:r>
              <a:rPr lang="en-US" sz="3200"/>
              <a:t>Revision of NIST Smart Grid PAP#2 Guideline</a:t>
            </a:r>
          </a:p>
        </p:txBody>
      </p:sp>
      <p:sp>
        <p:nvSpPr>
          <p:cNvPr id="45063" name="Text Box 13"/>
          <p:cNvSpPr txBox="1">
            <a:spLocks noChangeArrowheads="1"/>
          </p:cNvSpPr>
          <p:nvPr/>
        </p:nvSpPr>
        <p:spPr bwMode="auto">
          <a:xfrm>
            <a:off x="508000" y="1916113"/>
            <a:ext cx="4248150" cy="1066800"/>
          </a:xfrm>
          <a:prstGeom prst="rect">
            <a:avLst/>
          </a:prstGeom>
          <a:noFill/>
          <a:ln w="9525">
            <a:noFill/>
            <a:miter lim="800000"/>
            <a:headEnd/>
            <a:tailEnd/>
          </a:ln>
        </p:spPr>
        <p:txBody>
          <a:bodyPr wrap="none">
            <a:spAutoFit/>
          </a:bodyPr>
          <a:lstStyle/>
          <a:p>
            <a:pPr eaLnBrk="0" hangingPunct="0"/>
            <a:r>
              <a:rPr lang="en-US" sz="3200"/>
              <a:t>One session</a:t>
            </a:r>
          </a:p>
          <a:p>
            <a:pPr eaLnBrk="0" hangingPunct="0"/>
            <a:r>
              <a:rPr lang="en-US" sz="3200"/>
              <a:t>Thursday am2   -  B2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710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4710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887F14B-2D6E-41C6-B180-80D95FDA3043}" type="slidenum">
              <a:rPr lang="en-US" smtClean="0"/>
              <a:pPr/>
              <a:t>25</a:t>
            </a:fld>
            <a:endParaRPr lang="en-US" smtClean="0"/>
          </a:p>
        </p:txBody>
      </p:sp>
      <p:sp>
        <p:nvSpPr>
          <p:cNvPr id="47108" name="Rectangle 2"/>
          <p:cNvSpPr>
            <a:spLocks noGrp="1" noChangeArrowheads="1"/>
          </p:cNvSpPr>
          <p:nvPr>
            <p:ph type="title"/>
          </p:nvPr>
        </p:nvSpPr>
        <p:spPr/>
        <p:txBody>
          <a:bodyPr/>
          <a:lstStyle/>
          <a:p>
            <a:r>
              <a:rPr lang="en-US" smtClean="0"/>
              <a:t>November Tutorials</a:t>
            </a:r>
          </a:p>
        </p:txBody>
      </p:sp>
      <p:sp>
        <p:nvSpPr>
          <p:cNvPr id="47109"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4.1.15</a:t>
            </a:r>
          </a:p>
        </p:txBody>
      </p:sp>
      <p:sp>
        <p:nvSpPr>
          <p:cNvPr id="47110" name="Text Box 13"/>
          <p:cNvSpPr txBox="1">
            <a:spLocks noChangeArrowheads="1"/>
          </p:cNvSpPr>
          <p:nvPr/>
        </p:nvSpPr>
        <p:spPr bwMode="auto">
          <a:xfrm>
            <a:off x="174625" y="1893888"/>
            <a:ext cx="8809038" cy="1920875"/>
          </a:xfrm>
          <a:prstGeom prst="rect">
            <a:avLst/>
          </a:prstGeom>
          <a:noFill/>
          <a:ln w="9525">
            <a:noFill/>
            <a:miter lim="800000"/>
            <a:headEnd/>
            <a:tailEnd/>
          </a:ln>
        </p:spPr>
        <p:txBody>
          <a:bodyPr>
            <a:spAutoFit/>
          </a:bodyPr>
          <a:lstStyle/>
          <a:p>
            <a:pPr eaLnBrk="0" hangingPunct="0"/>
            <a:r>
              <a:rPr lang="en-US" sz="4000"/>
              <a:t>Smart Grid Update</a:t>
            </a:r>
          </a:p>
          <a:p>
            <a:pPr eaLnBrk="0" hangingPunct="0"/>
            <a:endParaRPr lang="en-US" sz="4000"/>
          </a:p>
          <a:p>
            <a:pPr eaLnBrk="0" hangingPunct="0"/>
            <a:r>
              <a:rPr lang="en-US" sz="4000"/>
              <a:t>Any other Suggestions?</a:t>
            </a:r>
          </a:p>
        </p:txBody>
      </p:sp>
      <p:sp>
        <p:nvSpPr>
          <p:cNvPr id="47111" name="TextBox 2"/>
          <p:cNvSpPr txBox="1">
            <a:spLocks noChangeArrowheads="1"/>
          </p:cNvSpPr>
          <p:nvPr/>
        </p:nvSpPr>
        <p:spPr bwMode="auto">
          <a:xfrm>
            <a:off x="174625" y="5864225"/>
            <a:ext cx="4564063" cy="461963"/>
          </a:xfrm>
          <a:prstGeom prst="rect">
            <a:avLst/>
          </a:prstGeom>
          <a:noFill/>
          <a:ln w="9525">
            <a:solidFill>
              <a:srgbClr val="FFC000"/>
            </a:solidFill>
            <a:miter lim="800000"/>
            <a:headEnd/>
            <a:tailEnd/>
          </a:ln>
        </p:spPr>
        <p:txBody>
          <a:bodyPr wrap="none">
            <a:spAutoFit/>
          </a:bodyPr>
          <a:lstStyle/>
          <a:p>
            <a:pPr algn="ctr" eaLnBrk="0" hangingPunct="0"/>
            <a:r>
              <a:rPr lang="en-US">
                <a:hlinkClick r:id="rId3"/>
              </a:rPr>
              <a:t>http://ieee802.org/Tutorials.shtml</a:t>
            </a:r>
            <a:endParaRPr lang="en-US"/>
          </a:p>
        </p:txBody>
      </p:sp>
      <p:cxnSp>
        <p:nvCxnSpPr>
          <p:cNvPr id="47112" name="Straight Connector 2"/>
          <p:cNvCxnSpPr>
            <a:cxnSpLocks noChangeShapeType="1"/>
          </p:cNvCxnSpPr>
          <p:nvPr/>
        </p:nvCxnSpPr>
        <p:spPr bwMode="auto">
          <a:xfrm>
            <a:off x="66675" y="5153025"/>
            <a:ext cx="8772525"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4915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4915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6201E46-8EDD-4BC7-90BD-707902B49BDA}" type="slidenum">
              <a:rPr lang="en-US" smtClean="0"/>
              <a:pPr/>
              <a:t>26</a:t>
            </a:fld>
            <a:endParaRPr lang="en-US" smtClean="0"/>
          </a:p>
        </p:txBody>
      </p:sp>
      <p:sp>
        <p:nvSpPr>
          <p:cNvPr id="49156"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Grp="1" noChangeArrowheads="1"/>
          </p:cNvSpPr>
          <p:nvPr>
            <p:ph type="title" idx="4294967295"/>
          </p:nvPr>
        </p:nvSpPr>
        <p:spPr>
          <a:xfrm>
            <a:off x="232229" y="1451429"/>
            <a:ext cx="8766628" cy="4503680"/>
          </a:xfrm>
        </p:spPr>
        <p:txBody>
          <a:bodyPr anchor="t"/>
          <a:lstStyle/>
          <a:p>
            <a:pPr algn="l"/>
            <a:r>
              <a:rPr lang="en-US" sz="1800" dirty="0"/>
              <a:t>1. Opening remarks (16:00-16:05)</a:t>
            </a:r>
            <a:br>
              <a:rPr lang="en-US" sz="1800" dirty="0"/>
            </a:br>
            <a:r>
              <a:rPr lang="en-US" sz="1800" dirty="0"/>
              <a:t>Hiroshi Harada</a:t>
            </a:r>
            <a:br>
              <a:rPr lang="en-US" sz="1800" dirty="0"/>
            </a:br>
            <a:r>
              <a:rPr lang="en-US" sz="1800" dirty="0"/>
              <a:t>Director, Smart Wireless </a:t>
            </a:r>
            <a:r>
              <a:rPr lang="en-US" sz="1800" dirty="0" smtClean="0"/>
              <a:t>Laboratory       NICT</a:t>
            </a:r>
            <a:r>
              <a:rPr lang="en-US" sz="1800" dirty="0"/>
              <a:t/>
            </a:r>
            <a:br>
              <a:rPr lang="en-US" sz="1800" dirty="0"/>
            </a:br>
            <a:r>
              <a:rPr lang="en-US" sz="1800" dirty="0"/>
              <a:t> </a:t>
            </a:r>
            <a:br>
              <a:rPr lang="en-US" sz="1800" dirty="0"/>
            </a:br>
            <a:r>
              <a:rPr lang="en-US" sz="1800" dirty="0"/>
              <a:t>2. Standardization Strategies of ICT in Japan　(16:05-16:45) Hideo </a:t>
            </a:r>
            <a:r>
              <a:rPr lang="en-US" sz="1800" dirty="0" err="1"/>
              <a:t>Fuseda</a:t>
            </a:r>
            <a:r>
              <a:rPr lang="en-US" sz="1800" dirty="0"/>
              <a:t> Director, Standardization Division, Global ICT Strategy Bureau Ministry of Internal Affairs and Communications</a:t>
            </a:r>
            <a:br>
              <a:rPr lang="en-US" sz="1800" dirty="0"/>
            </a:br>
            <a:r>
              <a:rPr lang="en-US" sz="1800" dirty="0"/>
              <a:t> </a:t>
            </a:r>
            <a:br>
              <a:rPr lang="en-US" sz="1800" dirty="0"/>
            </a:br>
            <a:r>
              <a:rPr lang="en-US" sz="1800" dirty="0"/>
              <a:t>3. Radio Policy in Japan  (16:45-17:25)</a:t>
            </a:r>
            <a:br>
              <a:rPr lang="en-US" sz="1800" dirty="0"/>
            </a:br>
            <a:r>
              <a:rPr lang="en-US" sz="1800" dirty="0"/>
              <a:t>Yoshiaki Takeuchi</a:t>
            </a:r>
            <a:br>
              <a:rPr lang="en-US" sz="1800" dirty="0"/>
            </a:br>
            <a:r>
              <a:rPr lang="en-US" sz="1800" dirty="0"/>
              <a:t>Director, Radio Policy Division Radio Department Telecommunications Bureau Ministry of Internal Affairs and Communications</a:t>
            </a:r>
            <a:br>
              <a:rPr lang="en-US" sz="1800" dirty="0"/>
            </a:br>
            <a:r>
              <a:rPr lang="en-US" sz="1800" dirty="0"/>
              <a:t> </a:t>
            </a:r>
            <a:br>
              <a:rPr lang="en-US" sz="1800" dirty="0"/>
            </a:br>
            <a:r>
              <a:rPr lang="en-US" sz="1800" dirty="0"/>
              <a:t>4. Conformity Certification to Technical Standard in Japan (17:25-18:00) </a:t>
            </a:r>
            <a:r>
              <a:rPr lang="en-US" sz="1800" dirty="0" err="1"/>
              <a:t>Tohru</a:t>
            </a:r>
            <a:r>
              <a:rPr lang="en-US" sz="1800" dirty="0"/>
              <a:t> </a:t>
            </a:r>
            <a:r>
              <a:rPr lang="en-US" sz="1800" dirty="0" err="1"/>
              <a:t>Koshima</a:t>
            </a:r>
            <a:r>
              <a:rPr lang="en-US" sz="1800" dirty="0"/>
              <a:t> Manager, Radio Equipment Group Overseas Testing &amp; Certification Department Telecom Engineering Center (TELEC</a:t>
            </a:r>
            <a:r>
              <a:rPr lang="en-US" sz="1800" dirty="0" smtClean="0"/>
              <a:t>)</a:t>
            </a:r>
            <a:endParaRPr lang="en-US" sz="1800" dirty="0"/>
          </a:p>
        </p:txBody>
      </p:sp>
      <p:sp>
        <p:nvSpPr>
          <p:cNvPr id="51203" name="Text Box 3"/>
          <p:cNvSpPr txBox="1">
            <a:spLocks noChangeArrowheads="1"/>
          </p:cNvSpPr>
          <p:nvPr/>
        </p:nvSpPr>
        <p:spPr bwMode="auto">
          <a:xfrm>
            <a:off x="4276725" y="6510338"/>
            <a:ext cx="411163" cy="258762"/>
          </a:xfrm>
          <a:prstGeom prst="rect">
            <a:avLst/>
          </a:prstGeom>
          <a:noFill/>
          <a:ln w="9525">
            <a:noFill/>
            <a:miter lim="800000"/>
            <a:headEnd/>
            <a:tailEnd/>
          </a:ln>
        </p:spPr>
        <p:txBody>
          <a:bodyPr lIns="63288" tIns="32910" rIns="63288" bIns="32910" anchorCtr="1"/>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300" dirty="0">
              <a:solidFill>
                <a:srgbClr val="000000"/>
              </a:solidFill>
              <a:latin typeface="Gill Sans"/>
              <a:ea typeface="Arial Unicode MS" pitchFamily="34" charset="-128"/>
              <a:cs typeface="Arial Unicode MS" pitchFamily="34" charset="-128"/>
            </a:endParaRPr>
          </a:p>
        </p:txBody>
      </p:sp>
      <p:sp>
        <p:nvSpPr>
          <p:cNvPr id="51205"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1206"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120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B03F155-C543-48F5-853F-78078DDB0F08}" type="slidenum">
              <a:rPr lang="en-US" smtClean="0"/>
              <a:pPr/>
              <a:t>27</a:t>
            </a:fld>
            <a:endParaRPr lang="en-US" smtClean="0"/>
          </a:p>
        </p:txBody>
      </p:sp>
      <p:sp>
        <p:nvSpPr>
          <p:cNvPr id="9" name="TextBox 5"/>
          <p:cNvSpPr txBox="1">
            <a:spLocks noChangeArrowheads="1"/>
          </p:cNvSpPr>
          <p:nvPr/>
        </p:nvSpPr>
        <p:spPr bwMode="auto">
          <a:xfrm>
            <a:off x="2521683" y="873062"/>
            <a:ext cx="3707617" cy="584775"/>
          </a:xfrm>
          <a:prstGeom prst="rect">
            <a:avLst/>
          </a:prstGeom>
          <a:noFill/>
          <a:ln w="9525">
            <a:noFill/>
            <a:miter lim="800000"/>
            <a:headEnd/>
            <a:tailEnd/>
          </a:ln>
        </p:spPr>
        <p:txBody>
          <a:bodyPr wrap="none">
            <a:spAutoFit/>
          </a:bodyPr>
          <a:lstStyle/>
          <a:p>
            <a:pPr algn="ctr" eaLnBrk="0" hangingPunct="0"/>
            <a:r>
              <a:rPr lang="en-US" sz="3200" dirty="0" smtClean="0"/>
              <a:t>Wednesday Tutorial</a:t>
            </a:r>
            <a:endParaRPr lang="en-US" sz="3200" dirty="0"/>
          </a:p>
        </p:txBody>
      </p:sp>
      <p:sp>
        <p:nvSpPr>
          <p:cNvPr id="2" name="TextBox 1"/>
          <p:cNvSpPr txBox="1"/>
          <p:nvPr/>
        </p:nvSpPr>
        <p:spPr>
          <a:xfrm>
            <a:off x="246741" y="6014329"/>
            <a:ext cx="8609921" cy="338554"/>
          </a:xfrm>
          <a:prstGeom prst="rect">
            <a:avLst/>
          </a:prstGeom>
          <a:noFill/>
          <a:ln>
            <a:solidFill>
              <a:srgbClr val="FF9933"/>
            </a:solidFill>
          </a:ln>
        </p:spPr>
        <p:txBody>
          <a:bodyPr wrap="none" rtlCol="0">
            <a:spAutoFit/>
          </a:bodyPr>
          <a:lstStyle/>
          <a:p>
            <a:r>
              <a:rPr lang="en-US" sz="1600" u="sng" dirty="0">
                <a:hlinkClick r:id="rId3"/>
              </a:rPr>
              <a:t>https://</a:t>
            </a:r>
            <a:r>
              <a:rPr lang="en-US" sz="1600" u="sng" dirty="0" smtClean="0">
                <a:hlinkClick r:id="rId3"/>
              </a:rPr>
              <a:t>mentor.ieee.org/802.11/dcn/11/11-11-1243-01-0000-standardization-activities-in-japan.ppt</a:t>
            </a:r>
            <a:endParaRPr lang="en-US" sz="1600" u="sng" dirty="0" smtClean="0"/>
          </a:p>
        </p:txBody>
      </p:sp>
      <p:sp>
        <p:nvSpPr>
          <p:cNvPr id="10" name="Text Box 4"/>
          <p:cNvSpPr txBox="1">
            <a:spLocks noChangeArrowheads="1"/>
          </p:cNvSpPr>
          <p:nvPr/>
        </p:nvSpPr>
        <p:spPr bwMode="auto">
          <a:xfrm>
            <a:off x="130766" y="622300"/>
            <a:ext cx="4145367"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2.2.7</a:t>
            </a:r>
            <a:endParaRPr lang="en-US" dirty="0">
              <a:solidFill>
                <a:schemeClr val="tx2"/>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893077" y="1152117"/>
            <a:ext cx="7358961" cy="2322097"/>
          </a:xfrm>
          <a:ln/>
        </p:spPr>
        <p:txBody>
          <a:bodyPr/>
          <a:lstStyle/>
          <a:p>
            <a:pPr>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SC 6 Update</a:t>
            </a:r>
          </a:p>
        </p:txBody>
      </p:sp>
      <p:sp>
        <p:nvSpPr>
          <p:cNvPr id="16386" name="Rectangle 2"/>
          <p:cNvSpPr>
            <a:spLocks noGrp="1" noChangeArrowheads="1"/>
          </p:cNvSpPr>
          <p:nvPr>
            <p:ph type="body" idx="4294967295"/>
          </p:nvPr>
        </p:nvSpPr>
        <p:spPr>
          <a:xfrm>
            <a:off x="893077" y="3536732"/>
            <a:ext cx="7358961" cy="1615420"/>
          </a:xfrm>
          <a:ln/>
        </p:spPr>
        <p:txBody>
          <a:bodyPr/>
          <a:lstStyle/>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endParaRPr lang="en-US"/>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2011. 9. 21</a:t>
            </a:r>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Dae Young KIM</a:t>
            </a:r>
          </a:p>
          <a:p>
            <a:pPr marL="0" indent="0">
              <a:buNone/>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u="sng">
                <a:solidFill>
                  <a:srgbClr val="009999"/>
                </a:solidFill>
                <a:hlinkClick r:id="rId3"/>
              </a:rPr>
              <a:t>dykim@cnu.kr</a:t>
            </a:r>
          </a:p>
        </p:txBody>
      </p:sp>
      <p:sp>
        <p:nvSpPr>
          <p:cNvPr id="4" name="Text Box 4"/>
          <p:cNvSpPr txBox="1">
            <a:spLocks noChangeArrowheads="1"/>
          </p:cNvSpPr>
          <p:nvPr/>
        </p:nvSpPr>
        <p:spPr bwMode="auto">
          <a:xfrm>
            <a:off x="130175" y="622300"/>
            <a:ext cx="4146550" cy="461963"/>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3.2.5</a:t>
            </a:r>
            <a:endParaRPr lang="en-US" dirty="0">
              <a:solidFill>
                <a:schemeClr val="tx2"/>
              </a:solidFill>
            </a:endParaRP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ED9CA45B-EF05-44F5-852E-AC0C5011FE31}" type="slidenum">
              <a:rPr lang="en-US" smtClean="0"/>
              <a:pPr>
                <a:defRPr/>
              </a:pPr>
              <a:t>28</a:t>
            </a:fld>
            <a:endParaRPr lang="en-US"/>
          </a:p>
        </p:txBody>
      </p:sp>
    </p:spTree>
    <p:extLst>
      <p:ext uri="{BB962C8B-B14F-4D97-AF65-F5344CB8AC3E}">
        <p14:creationId xmlns:p14="http://schemas.microsoft.com/office/powerpoint/2010/main" val="142445198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893077" y="178623"/>
            <a:ext cx="7358961" cy="1714779"/>
          </a:xfrm>
          <a:ln/>
        </p:spPr>
        <p:txBody>
          <a:bodyPr/>
          <a:lstStyle/>
          <a:p>
            <a:pPr>
              <a:tabLst>
                <a:tab pos="0" algn="l"/>
                <a:tab pos="643006" algn="l"/>
                <a:tab pos="1286012" algn="l"/>
                <a:tab pos="1929018" algn="l"/>
                <a:tab pos="2572024" algn="l"/>
                <a:tab pos="3215030" algn="l"/>
                <a:tab pos="3858036" algn="l"/>
                <a:tab pos="4501043" algn="l"/>
                <a:tab pos="5144049" algn="l"/>
                <a:tab pos="5787055" algn="l"/>
                <a:tab pos="6430061" algn="l"/>
                <a:tab pos="7073067" algn="l"/>
                <a:tab pos="7126651" algn="l"/>
              </a:tabLst>
            </a:pPr>
            <a:r>
              <a:rPr lang="en-US"/>
              <a:t>WAPI</a:t>
            </a:r>
          </a:p>
        </p:txBody>
      </p:sp>
      <p:sp>
        <p:nvSpPr>
          <p:cNvPr id="17410" name="Rectangle 2"/>
          <p:cNvSpPr>
            <a:spLocks noGrp="1" noChangeArrowheads="1"/>
          </p:cNvSpPr>
          <p:nvPr>
            <p:ph type="body" idx="4294967295"/>
          </p:nvPr>
        </p:nvSpPr>
        <p:spPr>
          <a:xfrm>
            <a:off x="275771" y="1364343"/>
            <a:ext cx="8534400" cy="4601659"/>
          </a:xfrm>
          <a:ln/>
        </p:spPr>
        <p:txBody>
          <a:bodyPr/>
          <a:lstStyle/>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3 </a:t>
            </a:r>
            <a:r>
              <a:rPr lang="en-US" sz="3600" dirty="0" err="1"/>
              <a:t>telecons</a:t>
            </a:r>
            <a:r>
              <a:rPr lang="en-US" sz="3600" dirty="0"/>
              <a:t> since Aug. 10</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hundreds of emails with tens of threads</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not much converging /w endless rebuttals</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next telecon on Nov. 21</a:t>
            </a:r>
          </a:p>
          <a:p>
            <a:pPr marL="624029" indent="-401879">
              <a:buSzPct val="171000"/>
              <a:buFont typeface="Gill Sans" charset="0"/>
              <a:buChar char="•"/>
              <a:tabLst>
                <a:tab pos="676496" algn="l"/>
                <a:tab pos="1319502" algn="l"/>
                <a:tab pos="1962508" algn="l"/>
                <a:tab pos="2605514" algn="l"/>
                <a:tab pos="3248520" algn="l"/>
                <a:tab pos="3891526" algn="l"/>
                <a:tab pos="4534532" algn="l"/>
                <a:tab pos="5177539" algn="l"/>
                <a:tab pos="5820545" algn="l"/>
                <a:tab pos="6463551" algn="l"/>
                <a:tab pos="7106557" algn="l"/>
                <a:tab pos="7126651" algn="l"/>
              </a:tabLst>
            </a:pPr>
            <a:r>
              <a:rPr lang="en-US" sz="3600" dirty="0"/>
              <a:t>prospect of CRM in the fog</a:t>
            </a: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D9CA45B-EF05-44F5-852E-AC0C5011FE31}" type="slidenum">
              <a:rPr lang="en-US" smtClean="0"/>
              <a:pPr>
                <a:defRPr/>
              </a:pPr>
              <a:t>29</a:t>
            </a:fld>
            <a:endParaRPr lang="en-US"/>
          </a:p>
        </p:txBody>
      </p:sp>
    </p:spTree>
    <p:extLst>
      <p:ext uri="{BB962C8B-B14F-4D97-AF65-F5344CB8AC3E}">
        <p14:creationId xmlns:p14="http://schemas.microsoft.com/office/powerpoint/2010/main" val="3294082096"/>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272439A-389D-4EA1-9915-5A2197E23E98}"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3250"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325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CA81C04-E3B5-4710-BE93-8207337B86CB}" type="slidenum">
              <a:rPr lang="en-US" smtClean="0"/>
              <a:pPr/>
              <a:t>30</a:t>
            </a:fld>
            <a:endParaRPr lang="en-US" smtClean="0"/>
          </a:p>
        </p:txBody>
      </p:sp>
      <p:sp>
        <p:nvSpPr>
          <p:cNvPr id="53252"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dirty="0"/>
              <a:t>Room Changes</a:t>
            </a:r>
          </a:p>
        </p:txBody>
      </p:sp>
      <p:sp>
        <p:nvSpPr>
          <p:cNvPr id="53253"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53254" name="TextBox 7"/>
          <p:cNvSpPr txBox="1">
            <a:spLocks noChangeArrowheads="1"/>
          </p:cNvSpPr>
          <p:nvPr/>
        </p:nvSpPr>
        <p:spPr bwMode="auto">
          <a:xfrm>
            <a:off x="702389" y="1635125"/>
            <a:ext cx="6808947" cy="3785652"/>
          </a:xfrm>
          <a:prstGeom prst="rect">
            <a:avLst/>
          </a:prstGeom>
          <a:noFill/>
          <a:ln w="9525">
            <a:noFill/>
            <a:miter lim="800000"/>
            <a:headEnd/>
            <a:tailEnd/>
          </a:ln>
        </p:spPr>
        <p:txBody>
          <a:bodyPr wrap="square">
            <a:spAutoFit/>
          </a:bodyPr>
          <a:lstStyle/>
          <a:p>
            <a:pPr eaLnBrk="0" hangingPunct="0"/>
            <a:r>
              <a:rPr lang="en-US" sz="2000" dirty="0" smtClean="0"/>
              <a:t>Add time slots for </a:t>
            </a:r>
            <a:r>
              <a:rPr lang="en-US" sz="2000" dirty="0" err="1" smtClean="0"/>
              <a:t>TGmb</a:t>
            </a:r>
            <a:r>
              <a:rPr lang="en-US" sz="2000" dirty="0" smtClean="0"/>
              <a:t> </a:t>
            </a:r>
          </a:p>
          <a:p>
            <a:pPr lvl="1" eaLnBrk="0" hangingPunct="0"/>
            <a:r>
              <a:rPr lang="en-US" sz="2000" dirty="0" smtClean="0"/>
              <a:t>Thursday am2 – Waiting Room  0</a:t>
            </a:r>
          </a:p>
          <a:p>
            <a:pPr lvl="1" eaLnBrk="0" hangingPunct="0"/>
            <a:r>
              <a:rPr lang="en-US" sz="2000" dirty="0" smtClean="0"/>
              <a:t>Thursday pm2 – Make Up room 1</a:t>
            </a:r>
          </a:p>
          <a:p>
            <a:pPr lvl="1" eaLnBrk="0" hangingPunct="0"/>
            <a:endParaRPr lang="en-US" sz="2000" dirty="0"/>
          </a:p>
          <a:p>
            <a:pPr eaLnBrk="0" hangingPunct="0"/>
            <a:r>
              <a:rPr lang="en-US" sz="2000" dirty="0" smtClean="0"/>
              <a:t>Adjourn </a:t>
            </a:r>
            <a:r>
              <a:rPr lang="en-US" sz="2000" dirty="0" err="1" smtClean="0"/>
              <a:t>Tgad</a:t>
            </a:r>
            <a:endParaRPr lang="en-US" sz="2000" dirty="0" smtClean="0"/>
          </a:p>
          <a:p>
            <a:pPr lvl="1" eaLnBrk="0" hangingPunct="0"/>
            <a:r>
              <a:rPr lang="en-US" sz="2000" dirty="0" smtClean="0"/>
              <a:t>Release Wed pm1</a:t>
            </a:r>
          </a:p>
          <a:p>
            <a:pPr lvl="1" eaLnBrk="0" hangingPunct="0"/>
            <a:r>
              <a:rPr lang="en-US" sz="2000" dirty="0" smtClean="0"/>
              <a:t>Release Thursday pm1</a:t>
            </a:r>
          </a:p>
          <a:p>
            <a:pPr lvl="1" eaLnBrk="0" hangingPunct="0"/>
            <a:endParaRPr lang="en-US" sz="2000" dirty="0" smtClean="0"/>
          </a:p>
          <a:p>
            <a:pPr lvl="1" eaLnBrk="0" hangingPunct="0"/>
            <a:endParaRPr lang="en-US" sz="2000" dirty="0"/>
          </a:p>
          <a:p>
            <a:pPr eaLnBrk="0" hangingPunct="0"/>
            <a:r>
              <a:rPr lang="en-US" sz="2000" dirty="0"/>
              <a:t>Move TGaf  </a:t>
            </a:r>
            <a:endParaRPr lang="en-US" sz="2000" dirty="0" smtClean="0"/>
          </a:p>
          <a:p>
            <a:pPr lvl="1" eaLnBrk="0" hangingPunct="0"/>
            <a:r>
              <a:rPr lang="en-US" sz="2000" dirty="0" smtClean="0"/>
              <a:t>Thursday  am1  - change room from A2 </a:t>
            </a:r>
            <a:r>
              <a:rPr lang="en-US" sz="2000" dirty="0"/>
              <a:t>to </a:t>
            </a:r>
            <a:r>
              <a:rPr lang="en-US" sz="2000" dirty="0" smtClean="0"/>
              <a:t>A1</a:t>
            </a:r>
          </a:p>
          <a:p>
            <a:pPr eaLnBrk="0" hangingPunct="0"/>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4274"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427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625310C-4C24-48E7-A039-13DEAB3A1EA9}" type="slidenum">
              <a:rPr lang="en-US" smtClean="0"/>
              <a:pPr/>
              <a:t>31</a:t>
            </a:fld>
            <a:endParaRPr lang="en-US" smtClean="0"/>
          </a:p>
        </p:txBody>
      </p:sp>
      <p:sp>
        <p:nvSpPr>
          <p:cNvPr id="5427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5427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5.1</a:t>
            </a:r>
          </a:p>
        </p:txBody>
      </p:sp>
      <p:sp>
        <p:nvSpPr>
          <p:cNvPr id="5427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5298"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529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3E4693A-5296-4AFA-B4B4-3D8CF95FA88E}" type="slidenum">
              <a:rPr lang="en-US" smtClean="0"/>
              <a:pPr/>
              <a:t>32</a:t>
            </a:fld>
            <a:endParaRPr lang="en-US" smtClean="0"/>
          </a:p>
        </p:txBody>
      </p:sp>
      <p:sp>
        <p:nvSpPr>
          <p:cNvPr id="5530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5530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5530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6322" name="Footer Placeholder 2"/>
          <p:cNvSpPr>
            <a:spLocks noGrp="1"/>
          </p:cNvSpPr>
          <p:nvPr>
            <p:ph type="ftr" sz="quarter" idx="11"/>
          </p:nvPr>
        </p:nvSpPr>
        <p:spPr>
          <a:noFill/>
          <a:ln>
            <a:miter lim="800000"/>
            <a:headEnd/>
            <a:tailEnd/>
          </a:ln>
        </p:spPr>
        <p:txBody>
          <a:bodyPr/>
          <a:lstStyle/>
          <a:p>
            <a:r>
              <a:rPr lang="en-US" smtClean="0"/>
              <a:t>Bruce Kraemer, Marvell</a:t>
            </a:r>
          </a:p>
        </p:txBody>
      </p:sp>
      <p:sp>
        <p:nvSpPr>
          <p:cNvPr id="56323"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67B7ACA-C2A1-47C1-94FE-3DC192E21542}" type="slidenum">
              <a:rPr lang="en-US" smtClean="0"/>
              <a:pPr/>
              <a:t>33</a:t>
            </a:fld>
            <a:endParaRPr lang="en-US" smtClean="0"/>
          </a:p>
        </p:txBody>
      </p:sp>
      <p:sp>
        <p:nvSpPr>
          <p:cNvPr id="56324"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734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573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D210941-A4EA-42AC-8BA1-6EE28FD181A9}" type="slidenum">
              <a:rPr lang="en-US" smtClean="0"/>
              <a:pPr/>
              <a:t>34</a:t>
            </a:fld>
            <a:endParaRPr lang="en-US" smtClean="0"/>
          </a:p>
        </p:txBody>
      </p:sp>
      <p:sp>
        <p:nvSpPr>
          <p:cNvPr id="57348" name="Rectangle 2"/>
          <p:cNvSpPr>
            <a:spLocks noGrp="1" noChangeArrowheads="1"/>
          </p:cNvSpPr>
          <p:nvPr>
            <p:ph type="title"/>
          </p:nvPr>
        </p:nvSpPr>
        <p:spPr/>
        <p:txBody>
          <a:bodyPr/>
          <a:lstStyle/>
          <a:p>
            <a:r>
              <a:rPr lang="en-US" smtClean="0"/>
              <a:t>IEEE LOA Database</a:t>
            </a:r>
          </a:p>
        </p:txBody>
      </p:sp>
      <p:sp>
        <p:nvSpPr>
          <p:cNvPr id="57349"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19 entries with 2011 submission dates</a:t>
            </a:r>
          </a:p>
        </p:txBody>
      </p:sp>
      <p:sp>
        <p:nvSpPr>
          <p:cNvPr id="57350"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5837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5837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C98E15-7546-48B9-8904-28C182D5A994}" type="slidenum">
              <a:rPr lang="en-US" smtClean="0"/>
              <a:pPr/>
              <a:t>35</a:t>
            </a:fld>
            <a:endParaRPr lang="en-US" smtClean="0"/>
          </a:p>
        </p:txBody>
      </p:sp>
      <p:sp>
        <p:nvSpPr>
          <p:cNvPr id="58372" name="Rectangle 2"/>
          <p:cNvSpPr>
            <a:spLocks noGrp="1" noChangeArrowheads="1"/>
          </p:cNvSpPr>
          <p:nvPr>
            <p:ph type="title"/>
          </p:nvPr>
        </p:nvSpPr>
        <p:spPr>
          <a:xfrm>
            <a:off x="366713" y="685800"/>
            <a:ext cx="8777287" cy="1066800"/>
          </a:xfrm>
        </p:spPr>
        <p:txBody>
          <a:bodyPr/>
          <a:lstStyle/>
          <a:p>
            <a:r>
              <a:rPr lang="en-US" smtClean="0"/>
              <a:t>Request to Remove from IEEE Shop - Nov 2010</a:t>
            </a:r>
          </a:p>
        </p:txBody>
      </p:sp>
      <p:graphicFrame>
        <p:nvGraphicFramePr>
          <p:cNvPr id="2238552" name="Group 88"/>
          <p:cNvGraphicFramePr>
            <a:graphicFrameLocks noGrp="1"/>
          </p:cNvGraphicFramePr>
          <p:nvPr>
            <p:ph idx="1"/>
          </p:nvPr>
        </p:nvGraphicFramePr>
        <p:xfrm>
          <a:off x="239713" y="1598613"/>
          <a:ext cx="8632825" cy="4145000"/>
        </p:xfrm>
        <a:graphic>
          <a:graphicData uri="http://schemas.openxmlformats.org/drawingml/2006/table">
            <a:tbl>
              <a:tblPr/>
              <a:tblGrid>
                <a:gridCol w="1798637"/>
                <a:gridCol w="4116388"/>
                <a:gridCol w="361950"/>
                <a:gridCol w="614362"/>
                <a:gridCol w="1741488"/>
              </a:tblGrid>
              <a:tr h="5790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Amendment</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7, 2010 Store</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w</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D12</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12.0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D15</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15.0</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j</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t>
                      </a: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All drafts prior to publication</a:t>
                      </a: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a:t>
                      </a: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0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06" marB="4570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58441"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58442"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041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041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B4AC34F-0BC9-40F3-B042-6AB7E701727E}" type="slidenum">
              <a:rPr lang="en-US" smtClean="0"/>
              <a:pPr/>
              <a:t>36</a:t>
            </a:fld>
            <a:endParaRPr lang="en-US" smtClean="0"/>
          </a:p>
        </p:txBody>
      </p:sp>
      <p:sp>
        <p:nvSpPr>
          <p:cNvPr id="60420" name="Rectangle 2"/>
          <p:cNvSpPr>
            <a:spLocks noGrp="1" noChangeArrowheads="1"/>
          </p:cNvSpPr>
          <p:nvPr>
            <p:ph type="title"/>
          </p:nvPr>
        </p:nvSpPr>
        <p:spPr/>
        <p:txBody>
          <a:bodyPr/>
          <a:lstStyle/>
          <a:p>
            <a:r>
              <a:rPr lang="en-US" smtClean="0"/>
              <a:t>IEEE SA Contents  - September 2011</a:t>
            </a:r>
          </a:p>
        </p:txBody>
      </p:sp>
      <p:graphicFrame>
        <p:nvGraphicFramePr>
          <p:cNvPr id="2245728" name="Group 96"/>
          <p:cNvGraphicFramePr>
            <a:graphicFrameLocks noGrp="1"/>
          </p:cNvGraphicFramePr>
          <p:nvPr>
            <p:ph idx="1"/>
          </p:nvPr>
        </p:nvGraphicFramePr>
        <p:xfrm>
          <a:off x="239713" y="1598613"/>
          <a:ext cx="8632825" cy="4511677"/>
        </p:xfrm>
        <a:graphic>
          <a:graphicData uri="http://schemas.openxmlformats.org/drawingml/2006/table">
            <a:tbl>
              <a:tblPr/>
              <a:tblGrid>
                <a:gridCol w="1798637"/>
                <a:gridCol w="1579563"/>
                <a:gridCol w="1771650"/>
                <a:gridCol w="1741487"/>
                <a:gridCol w="1741488"/>
              </a:tblGrid>
              <a:tr h="945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 18th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U</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V</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 </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0489"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Friday Agenda Item 2.09</a:t>
            </a:r>
          </a:p>
        </p:txBody>
      </p:sp>
      <p:sp>
        <p:nvSpPr>
          <p:cNvPr id="60490"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170863" y="1074738"/>
            <a:ext cx="276225" cy="304800"/>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48370"/>
            <a:ext cx="7772400" cy="635000"/>
          </a:xfrm>
        </p:spPr>
        <p:txBody>
          <a:bodyPr/>
          <a:lstStyle/>
          <a:p>
            <a:r>
              <a:rPr lang="en-AU" dirty="0" smtClean="0"/>
              <a:t>802.11 drafts </a:t>
            </a:r>
            <a:r>
              <a:rPr lang="en-AU" dirty="0" smtClean="0"/>
              <a:t>to ISO/IEC JTC1/SC6</a:t>
            </a:r>
          </a:p>
        </p:txBody>
      </p:sp>
      <p:sp>
        <p:nvSpPr>
          <p:cNvPr id="17411" name="Content Placeholder 6"/>
          <p:cNvSpPr>
            <a:spLocks noGrp="1"/>
          </p:cNvSpPr>
          <p:nvPr>
            <p:ph idx="1"/>
          </p:nvPr>
        </p:nvSpPr>
        <p:spPr>
          <a:xfrm>
            <a:off x="174171" y="5283200"/>
            <a:ext cx="8839200" cy="1117600"/>
          </a:xfrm>
        </p:spPr>
        <p:txBody>
          <a:bodyPr/>
          <a:lstStyle/>
          <a:p>
            <a:pPr marL="0" indent="0">
              <a:buNone/>
            </a:pPr>
            <a:r>
              <a:rPr lang="en-AU" sz="2000" dirty="0" smtClean="0"/>
              <a:t>Bruce Kraemer </a:t>
            </a:r>
            <a:r>
              <a:rPr lang="en-AU" sz="2000" dirty="0" smtClean="0"/>
              <a:t>will send </a:t>
            </a:r>
            <a:r>
              <a:rPr lang="en-AU" sz="2000" dirty="0" smtClean="0"/>
              <a:t>the red highlighted documents </a:t>
            </a:r>
            <a:r>
              <a:rPr lang="en-AU" sz="2000" dirty="0" smtClean="0"/>
              <a:t>after </a:t>
            </a:r>
            <a:r>
              <a:rPr lang="en-AU" sz="2000" dirty="0" smtClean="0"/>
              <a:t>Okinawa</a:t>
            </a:r>
            <a:endParaRPr lang="en-AU" sz="2000" dirty="0"/>
          </a:p>
          <a:p>
            <a:pPr marL="0" indent="0">
              <a:buNone/>
            </a:pPr>
            <a:r>
              <a:rPr lang="en-AU" sz="2000" dirty="0" smtClean="0"/>
              <a:t>The WG told SC6 it will liaise 802.11ac as soon as it passes a LB</a:t>
            </a:r>
          </a:p>
          <a:p>
            <a:pPr marL="0" indent="0">
              <a:buNone/>
            </a:pPr>
            <a:r>
              <a:rPr lang="en-AU" sz="2000" dirty="0" smtClean="0"/>
              <a:t>802.11-2012  will be submitted to SC6 when approved by the SASB – early 2012</a:t>
            </a:r>
            <a:endParaRPr lang="en-AU" sz="2000" dirty="0" smtClean="0"/>
          </a:p>
          <a:p>
            <a:pPr marL="457200" lvl="1" indent="0">
              <a:buNone/>
            </a:pPr>
            <a:endParaRPr lang="en-AU" dirty="0" smtClean="0"/>
          </a:p>
          <a:p>
            <a:pPr marL="457200" lvl="1" indent="0">
              <a:buNone/>
            </a:pPr>
            <a:endParaRPr lang="en-AU" dirty="0" smtClean="0"/>
          </a:p>
        </p:txBody>
      </p:sp>
      <p:sp>
        <p:nvSpPr>
          <p:cNvPr id="5" name="Footer Placeholder 4"/>
          <p:cNvSpPr>
            <a:spLocks noGrp="1"/>
          </p:cNvSpPr>
          <p:nvPr>
            <p:ph type="ftr" sz="quarter" idx="10"/>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37D143A-84AE-4A5D-A375-8D6F06B5730A}" type="slidenum">
              <a:rPr lang="en-US" smtClean="0"/>
              <a:pPr>
                <a:defRPr/>
              </a:pPr>
              <a:t>37</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61008278"/>
              </p:ext>
            </p:extLst>
          </p:nvPr>
        </p:nvGraphicFramePr>
        <p:xfrm>
          <a:off x="228601" y="1600200"/>
          <a:ext cx="4038600" cy="3748734"/>
        </p:xfrm>
        <a:graphic>
          <a:graphicData uri="http://schemas.openxmlformats.org/drawingml/2006/table">
            <a:tbl>
              <a:tblPr firstRow="1" bandRow="1">
                <a:tableStyleId>{073A0DAA-6AF3-43AB-8588-CEC1D06C72B9}</a:tableStyleId>
              </a:tblPr>
              <a:tblGrid>
                <a:gridCol w="1198336"/>
                <a:gridCol w="1420132"/>
                <a:gridCol w="1420132"/>
              </a:tblGrid>
              <a:tr h="518063">
                <a:tc>
                  <a:txBody>
                    <a:bodyPr/>
                    <a:lstStyle/>
                    <a:p>
                      <a:r>
                        <a:rPr lang="en-AU" sz="1600" dirty="0" smtClean="0"/>
                        <a:t>Task Group</a:t>
                      </a:r>
                      <a:endParaRPr lang="en-AU" sz="1600" dirty="0"/>
                    </a:p>
                  </a:txBody>
                  <a:tcPr marT="45703" marB="457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dirty="0" smtClean="0"/>
                        <a:t>After Okinawa</a:t>
                      </a:r>
                    </a:p>
                  </a:txBody>
                  <a:tcPr marT="45703" marB="457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marT="45703" marB="45703"/>
                </a:tc>
              </a:tr>
              <a:tr h="304735">
                <a:tc>
                  <a:txBody>
                    <a:bodyPr/>
                    <a:lstStyle/>
                    <a:p>
                      <a:r>
                        <a:rPr lang="en-AU" sz="2000" b="1" dirty="0" err="1" smtClean="0"/>
                        <a:t>TGae</a:t>
                      </a:r>
                      <a:endParaRPr lang="en-AU" sz="2000" b="1" dirty="0"/>
                    </a:p>
                  </a:txBody>
                  <a:tcPr marT="45703" marB="45703"/>
                </a:tc>
                <a:tc>
                  <a:txBody>
                    <a:bodyPr/>
                    <a:lstStyle/>
                    <a:p>
                      <a:pPr algn="ctr"/>
                      <a:r>
                        <a:rPr lang="en-AU" sz="2000" dirty="0" err="1" smtClean="0">
                          <a:solidFill>
                            <a:srgbClr val="FF0000"/>
                          </a:solidFill>
                        </a:rPr>
                        <a:t>D5.0</a:t>
                      </a:r>
                      <a:endParaRPr lang="en-AU" sz="2000" dirty="0">
                        <a:solidFill>
                          <a:srgbClr val="FF0000"/>
                        </a:solidFill>
                      </a:endParaRPr>
                    </a:p>
                  </a:txBody>
                  <a:tcPr marT="45703" marB="45703"/>
                </a:tc>
                <a:tc>
                  <a:txBody>
                    <a:bodyPr/>
                    <a:lstStyle/>
                    <a:p>
                      <a:pPr algn="ctr"/>
                      <a:endParaRPr lang="en-AU" sz="2000" dirty="0">
                        <a:solidFill>
                          <a:srgbClr val="FF0000"/>
                        </a:solidFill>
                      </a:endParaRPr>
                    </a:p>
                  </a:txBody>
                  <a:tcPr marT="45703" marB="45703"/>
                </a:tc>
              </a:tr>
              <a:tr h="304735">
                <a:tc>
                  <a:txBody>
                    <a:bodyPr/>
                    <a:lstStyle/>
                    <a:p>
                      <a:r>
                        <a:rPr lang="en-AU" sz="2000" b="1" dirty="0" err="1" smtClean="0"/>
                        <a:t>TGaa</a:t>
                      </a:r>
                      <a:endParaRPr lang="en-AU" sz="2000" b="1" dirty="0"/>
                    </a:p>
                  </a:txBody>
                  <a:tcPr marT="45703" marB="45703"/>
                </a:tc>
                <a:tc>
                  <a:txBody>
                    <a:bodyPr/>
                    <a:lstStyle/>
                    <a:p>
                      <a:pPr algn="ctr"/>
                      <a:r>
                        <a:rPr lang="en-AU" sz="2000" dirty="0" err="1" smtClean="0">
                          <a:solidFill>
                            <a:srgbClr val="FF0000"/>
                          </a:solidFill>
                        </a:rPr>
                        <a:t>D6.0</a:t>
                      </a:r>
                      <a:endParaRPr lang="en-AU" sz="2000" dirty="0">
                        <a:solidFill>
                          <a:srgbClr val="FF0000"/>
                        </a:solidFill>
                      </a:endParaRPr>
                    </a:p>
                  </a:txBody>
                  <a:tcPr marT="45703" marB="45703"/>
                </a:tc>
                <a:tc>
                  <a:txBody>
                    <a:bodyPr/>
                    <a:lstStyle/>
                    <a:p>
                      <a:pPr algn="ctr"/>
                      <a:endParaRPr lang="en-AU" sz="2000" dirty="0">
                        <a:solidFill>
                          <a:srgbClr val="FF0000"/>
                        </a:solidFill>
                      </a:endParaRPr>
                    </a:p>
                  </a:txBody>
                  <a:tcPr marT="45703" marB="45703"/>
                </a:tc>
              </a:tr>
              <a:tr h="304735">
                <a:tc>
                  <a:txBody>
                    <a:bodyPr/>
                    <a:lstStyle/>
                    <a:p>
                      <a:r>
                        <a:rPr lang="en-AU" sz="2000" b="1" dirty="0" err="1" smtClean="0"/>
                        <a:t>TGac</a:t>
                      </a:r>
                      <a:endParaRPr lang="en-AU" sz="2000" b="1" dirty="0"/>
                    </a:p>
                  </a:txBody>
                  <a:tcPr marT="45703" marB="45703"/>
                </a:tc>
                <a:tc>
                  <a:txBody>
                    <a:bodyPr/>
                    <a:lstStyle/>
                    <a:p>
                      <a:pPr algn="ctr"/>
                      <a:r>
                        <a:rPr lang="en-AU" sz="2000" dirty="0" smtClean="0">
                          <a:solidFill>
                            <a:schemeClr val="tx1"/>
                          </a:solidFill>
                        </a:rPr>
                        <a:t>-</a:t>
                      </a:r>
                      <a:endParaRPr lang="en-AU" sz="2000" dirty="0">
                        <a:solidFill>
                          <a:schemeClr val="tx1"/>
                        </a:solidFill>
                      </a:endParaRPr>
                    </a:p>
                  </a:txBody>
                  <a:tcPr marT="45703" marB="45703"/>
                </a:tc>
                <a:tc>
                  <a:txBody>
                    <a:bodyPr/>
                    <a:lstStyle/>
                    <a:p>
                      <a:pPr algn="ctr"/>
                      <a:endParaRPr lang="en-AU" sz="2000" dirty="0">
                        <a:solidFill>
                          <a:schemeClr val="tx1"/>
                        </a:solidFill>
                      </a:endParaRPr>
                    </a:p>
                  </a:txBody>
                  <a:tcPr marT="45703" marB="45703"/>
                </a:tc>
              </a:tr>
              <a:tr h="304735">
                <a:tc>
                  <a:txBody>
                    <a:bodyPr/>
                    <a:lstStyle/>
                    <a:p>
                      <a:r>
                        <a:rPr lang="en-AU" sz="2000" b="1" dirty="0" err="1" smtClean="0"/>
                        <a:t>TGmb</a:t>
                      </a:r>
                      <a:endParaRPr lang="en-AU" sz="2000" b="1" dirty="0"/>
                    </a:p>
                  </a:txBody>
                  <a:tcPr marT="45703" marB="45703"/>
                </a:tc>
                <a:tc>
                  <a:txBody>
                    <a:bodyPr/>
                    <a:lstStyle/>
                    <a:p>
                      <a:pPr algn="ctr"/>
                      <a:r>
                        <a:rPr lang="en-AU" sz="2000" dirty="0" smtClean="0">
                          <a:solidFill>
                            <a:srgbClr val="FF0000"/>
                          </a:solidFill>
                        </a:rPr>
                        <a:t>D11.0</a:t>
                      </a:r>
                      <a:endParaRPr lang="en-AU" sz="2000" dirty="0">
                        <a:solidFill>
                          <a:srgbClr val="FF0000"/>
                        </a:solidFill>
                      </a:endParaRPr>
                    </a:p>
                  </a:txBody>
                  <a:tcPr marT="45703" marB="45703"/>
                </a:tc>
                <a:tc>
                  <a:txBody>
                    <a:bodyPr/>
                    <a:lstStyle/>
                    <a:p>
                      <a:pPr algn="ctr"/>
                      <a:r>
                        <a:rPr lang="en-AU" sz="2000" dirty="0" smtClean="0">
                          <a:solidFill>
                            <a:srgbClr val="FF0000"/>
                          </a:solidFill>
                        </a:rPr>
                        <a:t>Oct 7</a:t>
                      </a:r>
                      <a:endParaRPr lang="en-AU" sz="2000" dirty="0">
                        <a:solidFill>
                          <a:srgbClr val="FF0000"/>
                        </a:solidFill>
                      </a:endParaRPr>
                    </a:p>
                  </a:txBody>
                  <a:tcPr marT="45703" marB="45703"/>
                </a:tc>
              </a:tr>
              <a:tr h="304735">
                <a:tc>
                  <a:txBody>
                    <a:bodyPr/>
                    <a:lstStyle/>
                    <a:p>
                      <a:r>
                        <a:rPr lang="en-AU" sz="2000" b="1" dirty="0" err="1" smtClean="0"/>
                        <a:t>TGs</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TGu</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TGv</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TGz</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bl>
          </a:graphicData>
        </a:graphic>
      </p:graphicFrame>
      <p:sp>
        <p:nvSpPr>
          <p:cNvPr id="7" name="Text Box 71"/>
          <p:cNvSpPr txBox="1">
            <a:spLocks noChangeArrowheads="1"/>
          </p:cNvSpPr>
          <p:nvPr/>
        </p:nvSpPr>
        <p:spPr bwMode="auto">
          <a:xfrm>
            <a:off x="232076" y="617538"/>
            <a:ext cx="3450625"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Friday Agenda Item </a:t>
            </a:r>
            <a:r>
              <a:rPr lang="en-US" dirty="0" smtClean="0">
                <a:solidFill>
                  <a:schemeClr val="tx2"/>
                </a:solidFill>
              </a:rPr>
              <a:t>2.10</a:t>
            </a:r>
            <a:endParaRPr lang="en-US" dirty="0">
              <a:solidFill>
                <a:schemeClr val="tx2"/>
              </a:solidFill>
            </a:endParaRPr>
          </a:p>
        </p:txBody>
      </p:sp>
      <p:sp>
        <p:nvSpPr>
          <p:cNvPr id="2" name="Date Placeholder 1"/>
          <p:cNvSpPr>
            <a:spLocks noGrp="1"/>
          </p:cNvSpPr>
          <p:nvPr>
            <p:ph type="dt" sz="half" idx="10"/>
          </p:nvPr>
        </p:nvSpPr>
        <p:spPr/>
        <p:txBody>
          <a:bodyPr/>
          <a:lstStyle/>
          <a:p>
            <a:pPr>
              <a:defRPr/>
            </a:pPr>
            <a:r>
              <a:rPr lang="en-US" smtClean="0"/>
              <a:t>September 2011</a:t>
            </a:r>
            <a:endParaRPr lang="en-US" dirty="0"/>
          </a:p>
        </p:txBody>
      </p:sp>
    </p:spTree>
    <p:extLst>
      <p:ext uri="{BB962C8B-B14F-4D97-AF65-F5344CB8AC3E}">
        <p14:creationId xmlns:p14="http://schemas.microsoft.com/office/powerpoint/2010/main" val="15891626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3BF0ACC-F069-4E0C-92ED-64188A4362E5}" type="slidenum">
              <a:rPr lang="en-US" smtClean="0"/>
              <a:pPr>
                <a:defRPr/>
              </a:pPr>
              <a:t>38</a:t>
            </a:fld>
            <a:endParaRPr lang="en-US"/>
          </a:p>
        </p:txBody>
      </p:sp>
      <p:sp>
        <p:nvSpPr>
          <p:cNvPr id="5" name="TextBox 4"/>
          <p:cNvSpPr txBox="1"/>
          <p:nvPr/>
        </p:nvSpPr>
        <p:spPr>
          <a:xfrm>
            <a:off x="116279" y="1019622"/>
            <a:ext cx="8809528" cy="584775"/>
          </a:xfrm>
          <a:prstGeom prst="rect">
            <a:avLst/>
          </a:prstGeom>
          <a:noFill/>
        </p:spPr>
        <p:txBody>
          <a:bodyPr wrap="none" rtlCol="0">
            <a:spAutoFit/>
          </a:bodyPr>
          <a:lstStyle/>
          <a:p>
            <a:r>
              <a:rPr lang="en-US" sz="3200" dirty="0" smtClean="0"/>
              <a:t>Proposed </a:t>
            </a:r>
            <a:r>
              <a:rPr lang="en-US" sz="3200" dirty="0" smtClean="0"/>
              <a:t> Smart Grid Tutorial     </a:t>
            </a:r>
            <a:r>
              <a:rPr lang="en-US" sz="3200" dirty="0" smtClean="0"/>
              <a:t>November </a:t>
            </a:r>
            <a:r>
              <a:rPr lang="en-US" sz="3200" dirty="0" smtClean="0"/>
              <a:t>2011</a:t>
            </a:r>
            <a:endParaRPr lang="en-US" sz="3200" dirty="0"/>
          </a:p>
        </p:txBody>
      </p:sp>
      <p:sp>
        <p:nvSpPr>
          <p:cNvPr id="7" name="TextBox 3"/>
          <p:cNvSpPr txBox="1">
            <a:spLocks noChangeArrowheads="1"/>
          </p:cNvSpPr>
          <p:nvPr/>
        </p:nvSpPr>
        <p:spPr bwMode="auto">
          <a:xfrm>
            <a:off x="127000" y="1689095"/>
            <a:ext cx="8864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b="1">
                <a:solidFill>
                  <a:schemeClr val="tx1"/>
                </a:solidFill>
                <a:latin typeface="Arial" charset="0"/>
                <a:ea typeface="ＭＳ Ｐゴシック" pitchFamily="34" charset="-128"/>
              </a:defRPr>
            </a:lvl1pPr>
            <a:lvl2pPr marL="742950" indent="-285750">
              <a:defRPr sz="2000" b="1">
                <a:solidFill>
                  <a:schemeClr val="tx1"/>
                </a:solidFill>
                <a:latin typeface="Arial" charset="0"/>
                <a:ea typeface="ＭＳ Ｐゴシック" pitchFamily="34" charset="-128"/>
              </a:defRPr>
            </a:lvl2pPr>
            <a:lvl3pPr marL="1143000" indent="-228600">
              <a:defRPr sz="2000" b="1">
                <a:solidFill>
                  <a:schemeClr val="tx1"/>
                </a:solidFill>
                <a:latin typeface="Arial" charset="0"/>
                <a:ea typeface="ＭＳ Ｐゴシック" pitchFamily="34" charset="-128"/>
              </a:defRPr>
            </a:lvl3pPr>
            <a:lvl4pPr marL="1600200" indent="-228600">
              <a:defRPr sz="2000" b="1">
                <a:solidFill>
                  <a:schemeClr val="tx1"/>
                </a:solidFill>
                <a:latin typeface="Arial" charset="0"/>
                <a:ea typeface="ＭＳ Ｐゴシック" pitchFamily="34" charset="-128"/>
              </a:defRPr>
            </a:lvl4pPr>
            <a:lvl5pPr marL="2057400" indent="-228600">
              <a:defRPr sz="2000" b="1">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rgbClr val="FE360B"/>
              </a:buClr>
              <a:buFont typeface="Wingdings" pitchFamily="2" charset="2"/>
              <a:buChar char="§"/>
              <a:defRPr sz="2000" b="1">
                <a:solidFill>
                  <a:schemeClr val="tx1"/>
                </a:solidFill>
                <a:latin typeface="Arial" charset="0"/>
                <a:ea typeface="ＭＳ Ｐゴシック" pitchFamily="34" charset="-128"/>
              </a:defRPr>
            </a:lvl9pPr>
          </a:lstStyle>
          <a:p>
            <a:pPr algn="l">
              <a:buFont typeface="Wingdings" pitchFamily="2" charset="2"/>
              <a:buNone/>
            </a:pPr>
            <a:r>
              <a:rPr lang="en-US" sz="2400" dirty="0" smtClean="0"/>
              <a:t>Possible Topics and Speakers</a:t>
            </a:r>
          </a:p>
          <a:p>
            <a:pPr algn="l">
              <a:buFont typeface="Wingdings" pitchFamily="2" charset="2"/>
              <a:buNone/>
            </a:pPr>
            <a:endParaRPr lang="en-US" sz="2400" dirty="0"/>
          </a:p>
          <a:p>
            <a:pPr algn="l">
              <a:buFont typeface="Wingdings" pitchFamily="2" charset="2"/>
              <a:buNone/>
            </a:pPr>
            <a:r>
              <a:rPr lang="en-US" sz="2400" b="0" dirty="0" smtClean="0"/>
              <a:t>What is the Smart Grid? – Views of the elephant</a:t>
            </a:r>
          </a:p>
          <a:p>
            <a:pPr algn="l">
              <a:buFont typeface="Wingdings" pitchFamily="2" charset="2"/>
              <a:buNone/>
            </a:pPr>
            <a:r>
              <a:rPr lang="en-US" sz="2400" b="0" dirty="0" smtClean="0"/>
              <a:t>IEEE </a:t>
            </a:r>
            <a:r>
              <a:rPr lang="en-US" sz="2400" b="0" dirty="0" smtClean="0"/>
              <a:t>Activities </a:t>
            </a:r>
            <a:r>
              <a:rPr lang="en-US" sz="2400" b="0" dirty="0" smtClean="0"/>
              <a:t>including P2030– </a:t>
            </a:r>
            <a:r>
              <a:rPr lang="en-US" sz="2400" b="0" dirty="0" smtClean="0"/>
              <a:t>Bill Ash</a:t>
            </a:r>
          </a:p>
          <a:p>
            <a:pPr algn="l">
              <a:buFont typeface="Wingdings" pitchFamily="2" charset="2"/>
              <a:buNone/>
            </a:pPr>
            <a:r>
              <a:rPr lang="en-US" sz="2400" b="0" dirty="0" smtClean="0"/>
              <a:t>European Perspective (EC, ITU, ETSI) – Tom Siep, Larry Taylor</a:t>
            </a:r>
          </a:p>
          <a:p>
            <a:pPr algn="l">
              <a:buFont typeface="Wingdings" pitchFamily="2" charset="2"/>
              <a:buNone/>
            </a:pPr>
            <a:r>
              <a:rPr lang="en-US" sz="2400" b="0" dirty="0" smtClean="0"/>
              <a:t>WiFi Status Report – Dave Halasz</a:t>
            </a:r>
          </a:p>
          <a:p>
            <a:pPr algn="l">
              <a:buFont typeface="Wingdings" pitchFamily="2" charset="2"/>
              <a:buNone/>
            </a:pPr>
            <a:r>
              <a:rPr lang="en-US" sz="2400" b="0" dirty="0" smtClean="0"/>
              <a:t>SEP 2.0 </a:t>
            </a:r>
            <a:r>
              <a:rPr lang="en-US" sz="2400" b="0" dirty="0" smtClean="0"/>
              <a:t> - Bob </a:t>
            </a:r>
            <a:r>
              <a:rPr lang="en-US" sz="2400" b="0" dirty="0" smtClean="0"/>
              <a:t>Heile</a:t>
            </a:r>
          </a:p>
          <a:p>
            <a:pPr algn="l">
              <a:buFont typeface="Wingdings" pitchFamily="2" charset="2"/>
              <a:buNone/>
            </a:pPr>
            <a:r>
              <a:rPr lang="en-US" sz="2400" b="0" dirty="0" smtClean="0"/>
              <a:t>NIST SGIP PAP02 – Bruce Kraemer</a:t>
            </a:r>
          </a:p>
          <a:p>
            <a:pPr algn="l">
              <a:buFont typeface="Wingdings" pitchFamily="2" charset="2"/>
              <a:buNone/>
            </a:pPr>
            <a:r>
              <a:rPr lang="en-US" sz="2400" b="0" dirty="0" smtClean="0"/>
              <a:t>EPRI Status Report – Tim Godfrey</a:t>
            </a:r>
          </a:p>
          <a:p>
            <a:pPr algn="l">
              <a:buFont typeface="Wingdings" pitchFamily="2" charset="2"/>
              <a:buNone/>
            </a:pPr>
            <a:r>
              <a:rPr lang="en-US" sz="2400" b="0" dirty="0" smtClean="0"/>
              <a:t>15.4g Status Report – Phil Beecher</a:t>
            </a:r>
          </a:p>
          <a:p>
            <a:pPr algn="l">
              <a:buFont typeface="Wingdings" pitchFamily="2" charset="2"/>
              <a:buNone/>
            </a:pPr>
            <a:r>
              <a:rPr lang="en-US" sz="2400" b="0" dirty="0" smtClean="0"/>
              <a:t>PAP15 &amp; P1901 - ?</a:t>
            </a:r>
            <a:endParaRPr lang="en-US" sz="2400" b="0" dirty="0"/>
          </a:p>
        </p:txBody>
      </p:sp>
      <p:sp>
        <p:nvSpPr>
          <p:cNvPr id="8" name="Text Box 71"/>
          <p:cNvSpPr txBox="1">
            <a:spLocks noChangeArrowheads="1"/>
          </p:cNvSpPr>
          <p:nvPr/>
        </p:nvSpPr>
        <p:spPr bwMode="auto">
          <a:xfrm>
            <a:off x="232076" y="617538"/>
            <a:ext cx="3450625"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Friday Agenda Item </a:t>
            </a:r>
            <a:r>
              <a:rPr lang="en-US" dirty="0" smtClean="0">
                <a:solidFill>
                  <a:schemeClr val="tx2"/>
                </a:solidFill>
              </a:rPr>
              <a:t>2.11</a:t>
            </a:r>
            <a:endParaRPr lang="en-US" dirty="0">
              <a:solidFill>
                <a:schemeClr val="tx2"/>
              </a:solidFill>
            </a:endParaRPr>
          </a:p>
        </p:txBody>
      </p:sp>
    </p:spTree>
    <p:extLst>
      <p:ext uri="{BB962C8B-B14F-4D97-AF65-F5344CB8AC3E}">
        <p14:creationId xmlns:p14="http://schemas.microsoft.com/office/powerpoint/2010/main" val="157272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11243"/>
            <a:ext cx="7772400" cy="547914"/>
          </a:xfrm>
        </p:spPr>
        <p:txBody>
          <a:bodyPr/>
          <a:lstStyle/>
          <a:p>
            <a:r>
              <a:rPr lang="en-US" dirty="0" smtClean="0"/>
              <a:t>myBallot - Sponsor </a:t>
            </a:r>
            <a:r>
              <a:rPr lang="en-US" dirty="0" smtClean="0"/>
              <a:t>Ballot </a:t>
            </a:r>
            <a:r>
              <a:rPr lang="en-US" dirty="0" smtClean="0"/>
              <a:t>Tool Change</a:t>
            </a:r>
            <a:endParaRPr lang="en-US" dirty="0"/>
          </a:p>
        </p:txBody>
      </p:sp>
      <p:sp>
        <p:nvSpPr>
          <p:cNvPr id="3" name="Content Placeholder 2"/>
          <p:cNvSpPr>
            <a:spLocks noGrp="1"/>
          </p:cNvSpPr>
          <p:nvPr>
            <p:ph idx="1"/>
          </p:nvPr>
        </p:nvSpPr>
        <p:spPr>
          <a:xfrm>
            <a:off x="290776" y="1306286"/>
            <a:ext cx="8225971" cy="4949371"/>
          </a:xfrm>
        </p:spPr>
        <p:txBody>
          <a:bodyPr/>
          <a:lstStyle/>
          <a:p>
            <a:pPr marL="0" indent="0">
              <a:buNone/>
            </a:pPr>
            <a:r>
              <a:rPr lang="en-US" sz="2000" dirty="0" smtClean="0"/>
              <a:t>Sponsor </a:t>
            </a:r>
            <a:r>
              <a:rPr lang="en-US" sz="2000" dirty="0"/>
              <a:t>Ballot Vote Change allows a sponsor balloter to make a vote change, from Disapprove to either Approve or Abstain, after the ballot has closed. </a:t>
            </a:r>
            <a:endParaRPr lang="en-US" sz="2000" dirty="0" smtClean="0"/>
          </a:p>
          <a:p>
            <a:pPr marL="0" indent="0">
              <a:buNone/>
            </a:pPr>
            <a:r>
              <a:rPr lang="en-US" sz="2000" dirty="0" smtClean="0"/>
              <a:t>The </a:t>
            </a:r>
            <a:r>
              <a:rPr lang="en-US" sz="2000" dirty="0"/>
              <a:t>balloter simply logs onto </a:t>
            </a:r>
            <a:r>
              <a:rPr lang="en-US" sz="2000" dirty="0" err="1"/>
              <a:t>myProject</a:t>
            </a:r>
            <a:r>
              <a:rPr lang="en-US" sz="2000" dirty="0"/>
              <a:t>, myBallot Activity and changes their vote. This eliminates the need for the balloter to email the sponsor or working group chair with a vote change, the system will do that automatically.</a:t>
            </a:r>
            <a:br>
              <a:rPr lang="en-US" sz="2000" dirty="0"/>
            </a:br>
            <a:r>
              <a:rPr lang="en-US" sz="2000" dirty="0"/>
              <a:t/>
            </a:r>
            <a:br>
              <a:rPr lang="en-US" sz="2000" dirty="0"/>
            </a:br>
            <a:r>
              <a:rPr lang="en-US" sz="2000" dirty="0"/>
              <a:t>To help you better understand how the functionality works, click on the link below:</a:t>
            </a:r>
            <a:br>
              <a:rPr lang="en-US" sz="2000" dirty="0"/>
            </a:br>
            <a:r>
              <a:rPr lang="en-US" sz="2000" b="0" dirty="0">
                <a:hlinkClick r:id="rId2"/>
              </a:rPr>
              <a:t>https://mentor.ieee.org/etools_documentation/dcn/11/etools_documentation-11-0016-01-MYBA-vote-change.pdf</a:t>
            </a:r>
            <a:r>
              <a:rPr lang="en-US" sz="2000" dirty="0"/>
              <a:t/>
            </a:r>
            <a:br>
              <a:rPr lang="en-US" sz="2000" dirty="0"/>
            </a:br>
            <a:r>
              <a:rPr lang="en-US" sz="2000" dirty="0"/>
              <a:t/>
            </a:r>
            <a:br>
              <a:rPr lang="en-US" sz="2000" dirty="0"/>
            </a:br>
            <a:r>
              <a:rPr lang="en-US" sz="2000" dirty="0"/>
              <a:t>If you have any questions, please contact myproject-admin@standards.ieee.org</a:t>
            </a:r>
            <a:br>
              <a:rPr lang="en-US" sz="2000" dirty="0"/>
            </a:br>
            <a:r>
              <a:rPr lang="en-US" sz="2000" dirty="0"/>
              <a:t/>
            </a:r>
            <a:br>
              <a:rPr lang="en-US" sz="2000" dirty="0"/>
            </a:br>
            <a:endParaRPr lang="en-US" sz="20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D9CA45B-EF05-44F5-852E-AC0C5011FE31}" type="slidenum">
              <a:rPr lang="en-US" smtClean="0"/>
              <a:pPr>
                <a:defRPr/>
              </a:pPr>
              <a:t>39</a:t>
            </a:fld>
            <a:endParaRPr lang="en-US"/>
          </a:p>
        </p:txBody>
      </p:sp>
      <p:sp>
        <p:nvSpPr>
          <p:cNvPr id="7" name="Text Box 4"/>
          <p:cNvSpPr txBox="1">
            <a:spLocks noChangeArrowheads="1"/>
          </p:cNvSpPr>
          <p:nvPr/>
        </p:nvSpPr>
        <p:spPr bwMode="auto">
          <a:xfrm>
            <a:off x="290776" y="611188"/>
            <a:ext cx="2841099" cy="40011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6.1 </a:t>
            </a:r>
            <a:endParaRPr lang="en-US" sz="2000" dirty="0">
              <a:solidFill>
                <a:schemeClr val="tx2"/>
              </a:solidFill>
            </a:endParaRPr>
          </a:p>
        </p:txBody>
      </p:sp>
    </p:spTree>
    <p:extLst>
      <p:ext uri="{BB962C8B-B14F-4D97-AF65-F5344CB8AC3E}">
        <p14:creationId xmlns:p14="http://schemas.microsoft.com/office/powerpoint/2010/main" val="3986143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490538"/>
          </a:xfrm>
        </p:spPr>
        <p:txBody>
          <a:bodyPr/>
          <a:lstStyle/>
          <a:p>
            <a:r>
              <a:rPr lang="en-US" smtClean="0"/>
              <a:t>Naha</a:t>
            </a:r>
            <a:r>
              <a:rPr lang="en-US" smtClean="0">
                <a:sym typeface="Wingdings" pitchFamily="2" charset="2"/>
              </a:rPr>
              <a:t> </a:t>
            </a:r>
            <a:r>
              <a:rPr lang="en-US" smtClean="0"/>
              <a:t>Convention -  Bus information</a:t>
            </a:r>
          </a:p>
        </p:txBody>
      </p:sp>
      <p:sp>
        <p:nvSpPr>
          <p:cNvPr id="21506" name="Content Placeholder 2"/>
          <p:cNvSpPr>
            <a:spLocks noGrp="1"/>
          </p:cNvSpPr>
          <p:nvPr>
            <p:ph idx="1"/>
          </p:nvPr>
        </p:nvSpPr>
        <p:spPr>
          <a:xfrm>
            <a:off x="231775" y="1117600"/>
            <a:ext cx="8680450" cy="5268913"/>
          </a:xfrm>
        </p:spPr>
        <p:txBody>
          <a:bodyPr/>
          <a:lstStyle/>
          <a:p>
            <a:pPr>
              <a:spcBef>
                <a:spcPct val="0"/>
              </a:spcBef>
            </a:pPr>
            <a:r>
              <a:rPr lang="en-US" sz="1600" smtClean="0"/>
              <a:t>Downtown Naha → Convention center</a:t>
            </a:r>
          </a:p>
          <a:p>
            <a:pPr>
              <a:spcBef>
                <a:spcPct val="0"/>
              </a:spcBef>
            </a:pPr>
            <a:r>
              <a:rPr lang="en-US" sz="1600" smtClean="0"/>
              <a:t>9/19（Mon）～9/22（Thu）				</a:t>
            </a:r>
          </a:p>
          <a:p>
            <a:pPr>
              <a:spcBef>
                <a:spcPct val="0"/>
              </a:spcBef>
            </a:pPr>
            <a:r>
              <a:rPr lang="en-US" sz="1600" smtClean="0"/>
              <a:t>Asahibashi (KDDI building) 　　　　　 7:00</a:t>
            </a:r>
          </a:p>
          <a:p>
            <a:pPr>
              <a:spcBef>
                <a:spcPct val="0"/>
              </a:spcBef>
            </a:pPr>
            <a:r>
              <a:rPr lang="en-US" sz="1600" smtClean="0"/>
              <a:t>Prefectural office ( palette Kumoji)  7:05</a:t>
            </a:r>
          </a:p>
          <a:p>
            <a:pPr>
              <a:spcBef>
                <a:spcPct val="0"/>
              </a:spcBef>
            </a:pPr>
            <a:r>
              <a:rPr lang="en-US" sz="1600" smtClean="0"/>
              <a:t>Makishi (Hotel Palm Royal)            7:10				</a:t>
            </a:r>
          </a:p>
          <a:p>
            <a:pPr>
              <a:spcBef>
                <a:spcPct val="0"/>
              </a:spcBef>
            </a:pPr>
            <a:r>
              <a:rPr lang="en-US" sz="1600" smtClean="0"/>
              <a:t>							</a:t>
            </a:r>
          </a:p>
          <a:p>
            <a:pPr>
              <a:spcBef>
                <a:spcPct val="0"/>
              </a:spcBef>
            </a:pPr>
            <a:r>
              <a:rPr lang="en-US" sz="1600" smtClean="0"/>
              <a:t>9/19（Mon）</a:t>
            </a:r>
          </a:p>
          <a:p>
            <a:pPr>
              <a:spcBef>
                <a:spcPct val="0"/>
              </a:spcBef>
            </a:pPr>
            <a:r>
              <a:rPr lang="en-US" sz="1600" smtClean="0"/>
              <a:t>Convention center → Down town Naha</a:t>
            </a:r>
          </a:p>
          <a:p>
            <a:pPr>
              <a:spcBef>
                <a:spcPct val="0"/>
              </a:spcBef>
            </a:pPr>
            <a:r>
              <a:rPr lang="en-US" sz="1600" smtClean="0"/>
              <a:t>Convention center		      18:45 / 21:45</a:t>
            </a:r>
          </a:p>
          <a:p>
            <a:pPr>
              <a:spcBef>
                <a:spcPct val="0"/>
              </a:spcBef>
            </a:pPr>
            <a:r>
              <a:rPr lang="en-US" sz="1600" smtClean="0"/>
              <a:t> </a:t>
            </a:r>
          </a:p>
          <a:p>
            <a:pPr>
              <a:spcBef>
                <a:spcPct val="0"/>
              </a:spcBef>
            </a:pPr>
            <a:r>
              <a:rPr lang="en-US" sz="1600" smtClean="0"/>
              <a:t>9/20 (Tue)</a:t>
            </a:r>
          </a:p>
          <a:p>
            <a:pPr>
              <a:spcBef>
                <a:spcPct val="0"/>
              </a:spcBef>
            </a:pPr>
            <a:r>
              <a:rPr lang="en-US" sz="1600" smtClean="0"/>
              <a:t>LAGUNA GARDEN HOTEL→ Down town Naha</a:t>
            </a:r>
          </a:p>
          <a:p>
            <a:pPr>
              <a:spcBef>
                <a:spcPct val="0"/>
              </a:spcBef>
            </a:pPr>
            <a:r>
              <a:rPr lang="en-US" sz="1600" smtClean="0"/>
              <a:t>LAGUNA GARDEN HOTEL                   21:45</a:t>
            </a:r>
          </a:p>
          <a:p>
            <a:pPr>
              <a:spcBef>
                <a:spcPct val="0"/>
              </a:spcBef>
            </a:pPr>
            <a:r>
              <a:rPr lang="en-US" sz="1600" smtClean="0"/>
              <a:t> </a:t>
            </a:r>
          </a:p>
          <a:p>
            <a:pPr>
              <a:spcBef>
                <a:spcPct val="0"/>
              </a:spcBef>
            </a:pPr>
            <a:r>
              <a:rPr lang="en-US" sz="1600" smtClean="0"/>
              <a:t>9/21（Wed）、9/22（Thu)				</a:t>
            </a:r>
          </a:p>
          <a:p>
            <a:pPr>
              <a:spcBef>
                <a:spcPct val="0"/>
              </a:spcBef>
            </a:pPr>
            <a:r>
              <a:rPr lang="en-US" sz="1600" smtClean="0"/>
              <a:t>Convention center → Down town Naha</a:t>
            </a:r>
          </a:p>
          <a:p>
            <a:pPr>
              <a:spcBef>
                <a:spcPct val="0"/>
              </a:spcBef>
            </a:pPr>
            <a:r>
              <a:rPr lang="en-US" sz="1600" smtClean="0"/>
              <a:t>Convention center		      18:45</a:t>
            </a:r>
          </a:p>
          <a:p>
            <a:pPr>
              <a:spcBef>
                <a:spcPct val="0"/>
              </a:spcBef>
            </a:pPr>
            <a:r>
              <a:rPr lang="en-US" sz="1600" smtClean="0"/>
              <a:t> </a:t>
            </a:r>
          </a:p>
          <a:p>
            <a:pPr>
              <a:spcBef>
                <a:spcPct val="0"/>
              </a:spcBef>
            </a:pPr>
            <a:r>
              <a:rPr lang="en-US" sz="1600" smtClean="0"/>
              <a:t>9/23 (Fri)	</a:t>
            </a:r>
          </a:p>
          <a:p>
            <a:pPr>
              <a:spcBef>
                <a:spcPct val="0"/>
              </a:spcBef>
            </a:pPr>
            <a:r>
              <a:rPr lang="en-US" sz="1600" smtClean="0"/>
              <a:t>Convention center → Air port  (email )</a:t>
            </a:r>
          </a:p>
          <a:p>
            <a:pPr>
              <a:spcBef>
                <a:spcPct val="0"/>
              </a:spcBef>
            </a:pPr>
            <a:r>
              <a:rPr lang="en-US" sz="1600" smtClean="0"/>
              <a:t>Convention center		      12:10</a:t>
            </a:r>
          </a:p>
          <a:p>
            <a:pPr>
              <a:spcBef>
                <a:spcPct val="0"/>
              </a:spcBef>
            </a:pPr>
            <a:endParaRPr lang="en-US" sz="1600" smtClean="0"/>
          </a:p>
        </p:txBody>
      </p:sp>
      <p:sp>
        <p:nvSpPr>
          <p:cNvPr id="21507"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150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1509"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D71A464-6F8F-473B-B23C-3F18D92A5A94}"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24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24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26FC8E8-45FD-42CD-8CB0-7A1247CC19C2}" type="slidenum">
              <a:rPr lang="en-US" smtClean="0"/>
              <a:pPr/>
              <a:t>40</a:t>
            </a:fld>
            <a:endParaRPr lang="en-US" smtClean="0"/>
          </a:p>
        </p:txBody>
      </p:sp>
      <p:sp>
        <p:nvSpPr>
          <p:cNvPr id="62468" name="Rectangle 2"/>
          <p:cNvSpPr>
            <a:spLocks noGrp="1" noChangeArrowheads="1"/>
          </p:cNvSpPr>
          <p:nvPr>
            <p:ph type="title"/>
          </p:nvPr>
        </p:nvSpPr>
        <p:spPr>
          <a:xfrm>
            <a:off x="685800" y="927324"/>
            <a:ext cx="7772400" cy="352425"/>
          </a:xfrm>
        </p:spPr>
        <p:txBody>
          <a:bodyPr/>
          <a:lstStyle/>
          <a:p>
            <a:r>
              <a:rPr lang="en-US" sz="2800" dirty="0"/>
              <a:t>EC November Workshop</a:t>
            </a:r>
            <a:endParaRPr lang="en-US" sz="2800" dirty="0" smtClean="0"/>
          </a:p>
        </p:txBody>
      </p:sp>
      <p:sp>
        <p:nvSpPr>
          <p:cNvPr id="62469" name="Rectangle 3"/>
          <p:cNvSpPr>
            <a:spLocks noGrp="1" noChangeArrowheads="1"/>
          </p:cNvSpPr>
          <p:nvPr>
            <p:ph type="body" idx="1"/>
          </p:nvPr>
        </p:nvSpPr>
        <p:spPr>
          <a:xfrm>
            <a:off x="295275" y="1378857"/>
            <a:ext cx="8707438" cy="4876800"/>
          </a:xfrm>
        </p:spPr>
        <p:txBody>
          <a:bodyPr/>
          <a:lstStyle/>
          <a:p>
            <a:pPr marL="0" indent="0">
              <a:buNone/>
            </a:pPr>
            <a:r>
              <a:rPr lang="en-US" sz="2800" dirty="0"/>
              <a:t>1. 802 operating procedures, tools, efficiency and changes in SA – opportunity to review, comment, improve</a:t>
            </a:r>
          </a:p>
          <a:p>
            <a:pPr lvl="0"/>
            <a:r>
              <a:rPr lang="en-US" sz="2800" dirty="0"/>
              <a:t>New myBallot sponsor balloting tools </a:t>
            </a:r>
          </a:p>
          <a:p>
            <a:pPr lvl="0"/>
            <a:r>
              <a:rPr lang="en-US" sz="2800" dirty="0"/>
              <a:t>Sponsor Ballot requirement change - 1/3 rule, Safety, Sponsor ballot category balance &amp; categories</a:t>
            </a:r>
          </a:p>
          <a:p>
            <a:pPr lvl="0"/>
            <a:r>
              <a:rPr lang="en-US" sz="2800" dirty="0"/>
              <a:t>RevCom guidelines under development</a:t>
            </a:r>
          </a:p>
          <a:p>
            <a:pPr lvl="0"/>
            <a:r>
              <a:rPr lang="en-US" sz="2800" dirty="0"/>
              <a:t>NesCom Conventions when preparing PARs</a:t>
            </a:r>
          </a:p>
          <a:p>
            <a:pPr lvl="0"/>
            <a:r>
              <a:rPr lang="en-US" sz="2800" dirty="0"/>
              <a:t>802 Succession training  and EC  Alternate voting</a:t>
            </a:r>
          </a:p>
          <a:p>
            <a:pPr lvl="0"/>
            <a:r>
              <a:rPr lang="en-US" sz="2800" dirty="0"/>
              <a:t>802 Meeting fees and Get802 </a:t>
            </a:r>
            <a:r>
              <a:rPr lang="en-US" sz="2800" dirty="0" smtClean="0"/>
              <a:t>contributions</a:t>
            </a:r>
            <a:endParaRPr lang="en-US" sz="2800" dirty="0"/>
          </a:p>
        </p:txBody>
      </p:sp>
      <p:sp>
        <p:nvSpPr>
          <p:cNvPr id="62470"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6.2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24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24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26FC8E8-45FD-42CD-8CB0-7A1247CC19C2}" type="slidenum">
              <a:rPr lang="en-US" smtClean="0"/>
              <a:pPr/>
              <a:t>41</a:t>
            </a:fld>
            <a:endParaRPr lang="en-US" smtClean="0"/>
          </a:p>
        </p:txBody>
      </p:sp>
      <p:sp>
        <p:nvSpPr>
          <p:cNvPr id="62468" name="Rectangle 2"/>
          <p:cNvSpPr>
            <a:spLocks noGrp="1" noChangeArrowheads="1"/>
          </p:cNvSpPr>
          <p:nvPr>
            <p:ph type="title"/>
          </p:nvPr>
        </p:nvSpPr>
        <p:spPr>
          <a:xfrm>
            <a:off x="685800" y="811213"/>
            <a:ext cx="7772400" cy="477838"/>
          </a:xfrm>
        </p:spPr>
        <p:txBody>
          <a:bodyPr/>
          <a:lstStyle/>
          <a:p>
            <a:r>
              <a:rPr lang="en-US" sz="2800" dirty="0" smtClean="0"/>
              <a:t>EC November Workshop</a:t>
            </a:r>
            <a:endParaRPr lang="en-US" sz="2800" dirty="0" smtClean="0"/>
          </a:p>
        </p:txBody>
      </p:sp>
      <p:sp>
        <p:nvSpPr>
          <p:cNvPr id="62469" name="Rectangle 3"/>
          <p:cNvSpPr>
            <a:spLocks noGrp="1" noChangeArrowheads="1"/>
          </p:cNvSpPr>
          <p:nvPr>
            <p:ph type="body" idx="1"/>
          </p:nvPr>
        </p:nvSpPr>
        <p:spPr>
          <a:xfrm>
            <a:off x="295275" y="1465943"/>
            <a:ext cx="8707438" cy="4518932"/>
          </a:xfrm>
        </p:spPr>
        <p:txBody>
          <a:bodyPr/>
          <a:lstStyle/>
          <a:p>
            <a:pPr marL="0" indent="0">
              <a:buNone/>
            </a:pPr>
            <a:r>
              <a:rPr lang="en-US" sz="2800" dirty="0" smtClean="0"/>
              <a:t>2</a:t>
            </a:r>
            <a:r>
              <a:rPr lang="en-US" sz="2800" dirty="0"/>
              <a:t>. </a:t>
            </a:r>
            <a:r>
              <a:rPr lang="en-US" sz="2800" dirty="0" smtClean="0"/>
              <a:t>802 </a:t>
            </a:r>
            <a:r>
              <a:rPr lang="en-US" sz="2800" dirty="0"/>
              <a:t>standards in ISO/IEC/JTC1, ITU-T, ITU-R</a:t>
            </a:r>
            <a:endParaRPr lang="en-US" sz="2000" dirty="0"/>
          </a:p>
          <a:p>
            <a:r>
              <a:rPr lang="en-US" sz="2800" dirty="0"/>
              <a:t>Status of WAPI and other 802 replacement projects</a:t>
            </a:r>
            <a:endParaRPr lang="en-US" sz="2000" dirty="0"/>
          </a:p>
          <a:p>
            <a:pPr marL="0" indent="0">
              <a:buNone/>
            </a:pPr>
            <a:r>
              <a:rPr lang="en-US" sz="2800" dirty="0"/>
              <a:t> </a:t>
            </a:r>
            <a:endParaRPr lang="en-US" sz="2000" dirty="0"/>
          </a:p>
          <a:p>
            <a:pPr marL="0" indent="0">
              <a:buNone/>
            </a:pPr>
            <a:r>
              <a:rPr lang="en-US" sz="2800" dirty="0" smtClean="0"/>
              <a:t>3. </a:t>
            </a:r>
            <a:r>
              <a:rPr lang="en-US" sz="2800" dirty="0"/>
              <a:t>Meeting provider contract review</a:t>
            </a:r>
            <a:endParaRPr lang="en-US" sz="2000" dirty="0"/>
          </a:p>
          <a:p>
            <a:pPr marL="0" indent="0">
              <a:buNone/>
            </a:pPr>
            <a:r>
              <a:rPr lang="en-US" sz="2800" dirty="0" smtClean="0"/>
              <a:t>4. </a:t>
            </a:r>
            <a:r>
              <a:rPr lang="en-US" sz="2800" dirty="0"/>
              <a:t>Network/Audio, video </a:t>
            </a:r>
            <a:r>
              <a:rPr lang="en-US" sz="2800" dirty="0" smtClean="0"/>
              <a:t>service </a:t>
            </a:r>
            <a:r>
              <a:rPr lang="en-US" sz="2800" dirty="0"/>
              <a:t>provider contract review</a:t>
            </a:r>
            <a:endParaRPr lang="en-US" sz="2000" dirty="0"/>
          </a:p>
          <a:p>
            <a:pPr marL="0" indent="0">
              <a:buNone/>
            </a:pPr>
            <a:r>
              <a:rPr lang="en-US" sz="2800" dirty="0"/>
              <a:t> </a:t>
            </a:r>
            <a:endParaRPr lang="en-US" sz="2000" dirty="0"/>
          </a:p>
          <a:p>
            <a:pPr marL="0" indent="0">
              <a:buNone/>
            </a:pPr>
            <a:r>
              <a:rPr lang="en-US" sz="2800" dirty="0"/>
              <a:t> </a:t>
            </a:r>
            <a:r>
              <a:rPr lang="en-US" sz="2800" dirty="0" smtClean="0"/>
              <a:t>5. Competition </a:t>
            </a:r>
            <a:r>
              <a:rPr lang="en-US" sz="2800" dirty="0"/>
              <a:t>and cooperation with other standards </a:t>
            </a:r>
            <a:r>
              <a:rPr lang="en-US" sz="2800" dirty="0" smtClean="0"/>
              <a:t>groups</a:t>
            </a:r>
            <a:endParaRPr lang="en-US" sz="2000" dirty="0"/>
          </a:p>
        </p:txBody>
      </p:sp>
      <p:sp>
        <p:nvSpPr>
          <p:cNvPr id="62470"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6.2 </a:t>
            </a:r>
            <a:endParaRPr lang="en-US" sz="2000" dirty="0">
              <a:solidFill>
                <a:schemeClr val="tx2"/>
              </a:solidFill>
            </a:endParaRPr>
          </a:p>
        </p:txBody>
      </p:sp>
    </p:spTree>
    <p:extLst>
      <p:ext uri="{BB962C8B-B14F-4D97-AF65-F5344CB8AC3E}">
        <p14:creationId xmlns:p14="http://schemas.microsoft.com/office/powerpoint/2010/main" val="26570318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246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24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26FC8E8-45FD-42CD-8CB0-7A1247CC19C2}" type="slidenum">
              <a:rPr lang="en-US" smtClean="0"/>
              <a:pPr/>
              <a:t>42</a:t>
            </a:fld>
            <a:endParaRPr lang="en-US" smtClean="0"/>
          </a:p>
        </p:txBody>
      </p:sp>
      <p:sp>
        <p:nvSpPr>
          <p:cNvPr id="62468" name="Rectangle 2"/>
          <p:cNvSpPr>
            <a:spLocks noGrp="1" noChangeArrowheads="1"/>
          </p:cNvSpPr>
          <p:nvPr>
            <p:ph type="title"/>
          </p:nvPr>
        </p:nvSpPr>
        <p:spPr>
          <a:xfrm>
            <a:off x="685800" y="685800"/>
            <a:ext cx="7772400" cy="477838"/>
          </a:xfrm>
        </p:spPr>
        <p:txBody>
          <a:bodyPr/>
          <a:lstStyle/>
          <a:p>
            <a:r>
              <a:rPr lang="en-US" sz="2800" smtClean="0"/>
              <a:t>Future Venues</a:t>
            </a:r>
          </a:p>
        </p:txBody>
      </p:sp>
      <p:sp>
        <p:nvSpPr>
          <p:cNvPr id="62469" name="Rectangle 3"/>
          <p:cNvSpPr>
            <a:spLocks noGrp="1" noChangeArrowheads="1"/>
          </p:cNvSpPr>
          <p:nvPr>
            <p:ph type="body" idx="1"/>
          </p:nvPr>
        </p:nvSpPr>
        <p:spPr>
          <a:xfrm>
            <a:off x="295275" y="900113"/>
            <a:ext cx="8707438" cy="5084762"/>
          </a:xfrm>
        </p:spPr>
        <p:txBody>
          <a:bodyPr/>
          <a:lstStyle/>
          <a:p>
            <a:pPr>
              <a:lnSpc>
                <a:spcPct val="80000"/>
              </a:lnSpc>
              <a:buFontTx/>
              <a:buNone/>
            </a:pPr>
            <a:r>
              <a:rPr lang="en-US" u="sng" smtClean="0"/>
              <a:t>2011</a:t>
            </a:r>
          </a:p>
          <a:p>
            <a:pPr>
              <a:lnSpc>
                <a:spcPct val="80000"/>
              </a:lnSpc>
              <a:buFontTx/>
              <a:buNone/>
            </a:pPr>
            <a:r>
              <a:rPr lang="en-US" smtClean="0"/>
              <a:t> </a:t>
            </a:r>
          </a:p>
          <a:p>
            <a:pPr>
              <a:lnSpc>
                <a:spcPct val="80000"/>
              </a:lnSpc>
              <a:buFontTx/>
              <a:buNone/>
            </a:pPr>
            <a:endParaRPr lang="en-US" baseline="30000" smtClean="0"/>
          </a:p>
          <a:p>
            <a:pPr>
              <a:lnSpc>
                <a:spcPct val="80000"/>
              </a:lnSpc>
              <a:buFontTx/>
              <a:buNone/>
            </a:pPr>
            <a:endParaRPr lang="en-US" u="sng" baseline="30000" smtClean="0"/>
          </a:p>
          <a:p>
            <a:pPr>
              <a:lnSpc>
                <a:spcPct val="80000"/>
              </a:lnSpc>
              <a:buFontTx/>
              <a:buNone/>
            </a:pPr>
            <a:endParaRPr lang="en-US" u="sng" smtClean="0"/>
          </a:p>
          <a:p>
            <a:pPr>
              <a:lnSpc>
                <a:spcPct val="80000"/>
              </a:lnSpc>
              <a:buFontTx/>
              <a:buNone/>
            </a:pPr>
            <a:r>
              <a:rPr lang="en-US" baseline="30000" smtClean="0"/>
              <a:t># </a:t>
            </a:r>
            <a:r>
              <a:rPr lang="en-US" smtClean="0"/>
              <a:t>129 </a:t>
            </a:r>
            <a:r>
              <a:rPr lang="en-US" u="sng" smtClean="0"/>
              <a:t>September 18-23, 2011</a:t>
            </a:r>
            <a:r>
              <a:rPr lang="en-US" smtClean="0"/>
              <a:t>, Okinawa Convention Center, Okinawa, Japan </a:t>
            </a:r>
          </a:p>
          <a:p>
            <a:pPr>
              <a:lnSpc>
                <a:spcPct val="80000"/>
              </a:lnSpc>
              <a:buFontTx/>
              <a:buNone/>
            </a:pPr>
            <a:endParaRPr lang="en-US" smtClean="0"/>
          </a:p>
          <a:p>
            <a:pPr>
              <a:lnSpc>
                <a:spcPct val="80000"/>
              </a:lnSpc>
              <a:buFontTx/>
              <a:buNone/>
            </a:pPr>
            <a:r>
              <a:rPr lang="en-US" baseline="30000" smtClean="0"/>
              <a:t># </a:t>
            </a:r>
            <a:r>
              <a:rPr lang="en-US" smtClean="0"/>
              <a:t>130 November 6-11, 2011, Atlanta Regency Hyatt, Atlanta, USA</a:t>
            </a:r>
          </a:p>
        </p:txBody>
      </p:sp>
      <p:sp>
        <p:nvSpPr>
          <p:cNvPr id="62470"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6.3 </a:t>
            </a:r>
            <a:endParaRPr lang="en-US" sz="2000" dirty="0">
              <a:solidFill>
                <a:schemeClr val="tx2"/>
              </a:solidFill>
            </a:endParaRPr>
          </a:p>
        </p:txBody>
      </p:sp>
    </p:spTree>
    <p:extLst>
      <p:ext uri="{BB962C8B-B14F-4D97-AF65-F5344CB8AC3E}">
        <p14:creationId xmlns:p14="http://schemas.microsoft.com/office/powerpoint/2010/main" val="40421586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451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45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8B87729-7874-4004-B363-65A098680C37}" type="slidenum">
              <a:rPr lang="en-US" smtClean="0"/>
              <a:pPr/>
              <a:t>43</a:t>
            </a:fld>
            <a:endParaRPr lang="en-US" smtClean="0"/>
          </a:p>
        </p:txBody>
      </p:sp>
      <p:sp>
        <p:nvSpPr>
          <p:cNvPr id="6451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4517"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6451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451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45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8B87729-7874-4004-B363-65A098680C37}" type="slidenum">
              <a:rPr lang="en-US" smtClean="0"/>
              <a:pPr/>
              <a:t>44</a:t>
            </a:fld>
            <a:endParaRPr lang="en-US" smtClean="0"/>
          </a:p>
        </p:txBody>
      </p:sp>
      <p:sp>
        <p:nvSpPr>
          <p:cNvPr id="6451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4517"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 </a:t>
            </a:r>
          </a:p>
          <a:p>
            <a:pPr>
              <a:lnSpc>
                <a:spcPct val="80000"/>
              </a:lnSpc>
              <a:buFontTx/>
              <a:buNone/>
            </a:pPr>
            <a:r>
              <a:rPr lang="en-US" sz="2200" dirty="0" smtClean="0"/>
              <a:t>Confirmed that 802.16 and 802.21 will join the fray in January</a:t>
            </a:r>
          </a:p>
        </p:txBody>
      </p:sp>
      <p:sp>
        <p:nvSpPr>
          <p:cNvPr id="6451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6.3 </a:t>
            </a:r>
            <a:endParaRPr lang="en-US" sz="2000" dirty="0">
              <a:solidFill>
                <a:schemeClr val="tx2"/>
              </a:solidFill>
            </a:endParaRPr>
          </a:p>
        </p:txBody>
      </p:sp>
    </p:spTree>
    <p:extLst>
      <p:ext uri="{BB962C8B-B14F-4D97-AF65-F5344CB8AC3E}">
        <p14:creationId xmlns:p14="http://schemas.microsoft.com/office/powerpoint/2010/main" val="2156246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6562"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656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7D0DADB-A088-41E2-8EFD-8A661B092BB4}" type="slidenum">
              <a:rPr lang="en-US" smtClean="0"/>
              <a:pPr/>
              <a:t>45</a:t>
            </a:fld>
            <a:endParaRPr lang="en-US" smtClean="0"/>
          </a:p>
        </p:txBody>
      </p:sp>
      <p:sp>
        <p:nvSpPr>
          <p:cNvPr id="6656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6656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2013</a:t>
            </a:r>
          </a:p>
          <a:p>
            <a:pPr>
              <a:lnSpc>
                <a:spcPct val="80000"/>
              </a:lnSpc>
              <a:buFontTx/>
              <a:buNone/>
            </a:pPr>
            <a:r>
              <a:rPr lang="en-US" sz="2000" baseline="30000" smtClean="0"/>
              <a:t># </a:t>
            </a:r>
            <a:r>
              <a:rPr lang="en-US" sz="2200" smtClean="0"/>
              <a:t>137 </a:t>
            </a:r>
            <a:r>
              <a:rPr lang="en-US" sz="2200" u="sng" smtClean="0"/>
              <a:t>January 13-18, 2013</a:t>
            </a:r>
            <a:r>
              <a:rPr lang="en-US" sz="2200" smtClean="0"/>
              <a:t> ---- </a:t>
            </a:r>
            <a:r>
              <a:rPr lang="en-US" sz="2200" smtClean="0">
                <a:solidFill>
                  <a:srgbClr val="FF0000"/>
                </a:solidFill>
              </a:rPr>
              <a:t>Los Angeles, CA ???</a:t>
            </a:r>
          </a:p>
          <a:p>
            <a:pPr>
              <a:lnSpc>
                <a:spcPct val="80000"/>
              </a:lnSpc>
              <a:buFontTx/>
              <a:buNone/>
            </a:pPr>
            <a:r>
              <a:rPr lang="en-US" sz="2200" smtClean="0"/>
              <a:t> </a:t>
            </a:r>
            <a:endParaRPr lang="en-US" sz="2200" smtClean="0">
              <a:solidFill>
                <a:srgbClr val="FF0000"/>
              </a:solidFill>
            </a:endParaRPr>
          </a:p>
          <a:p>
            <a:pPr>
              <a:lnSpc>
                <a:spcPct val="80000"/>
              </a:lnSpc>
              <a:buFontTx/>
              <a:buNone/>
            </a:pPr>
            <a:r>
              <a:rPr lang="en-US" sz="2000" baseline="30000" smtClean="0"/>
              <a:t># </a:t>
            </a:r>
            <a:r>
              <a:rPr lang="en-US" sz="2200" smtClean="0"/>
              <a:t>138 March 17-22, 2013 –Caribe Royale, Orlando, FL, USA</a:t>
            </a:r>
          </a:p>
          <a:p>
            <a:pPr>
              <a:lnSpc>
                <a:spcPct val="80000"/>
              </a:lnSpc>
              <a:buFontTx/>
              <a:buNone/>
            </a:pPr>
            <a:endParaRPr lang="en-US" sz="2200" u="sng" smtClean="0"/>
          </a:p>
          <a:p>
            <a:pPr>
              <a:lnSpc>
                <a:spcPct val="80000"/>
              </a:lnSpc>
              <a:buFontTx/>
              <a:buNone/>
            </a:pPr>
            <a:r>
              <a:rPr lang="en-US" sz="2000" baseline="30000" smtClean="0"/>
              <a:t># </a:t>
            </a:r>
            <a:r>
              <a:rPr lang="en-US" sz="2200" smtClean="0"/>
              <a:t>139 </a:t>
            </a:r>
            <a:r>
              <a:rPr lang="en-US" sz="2200" u="sng" smtClean="0"/>
              <a:t>May 12-17, 2013 </a:t>
            </a:r>
            <a:r>
              <a:rPr lang="en-US" sz="2200" smtClean="0"/>
              <a:t>----Hilton Waikoloa, Big Island, HI</a:t>
            </a:r>
          </a:p>
          <a:p>
            <a:pPr>
              <a:lnSpc>
                <a:spcPct val="80000"/>
              </a:lnSpc>
              <a:buFontTx/>
              <a:buNone/>
            </a:pPr>
            <a:r>
              <a:rPr lang="en-US" sz="2200" smtClean="0"/>
              <a:t> </a:t>
            </a:r>
          </a:p>
          <a:p>
            <a:pPr>
              <a:lnSpc>
                <a:spcPct val="80000"/>
              </a:lnSpc>
              <a:buFontTx/>
              <a:buNone/>
            </a:pPr>
            <a:r>
              <a:rPr lang="en-US" sz="2000" baseline="30000" smtClean="0"/>
              <a:t># </a:t>
            </a:r>
            <a:r>
              <a:rPr lang="en-US" sz="2200" smtClean="0"/>
              <a:t>140 July 14-19, 2013    ----TBD – </a:t>
            </a:r>
            <a:r>
              <a:rPr lang="en-US" sz="2200" smtClean="0">
                <a:solidFill>
                  <a:srgbClr val="FF3300"/>
                </a:solidFill>
              </a:rPr>
              <a:t>Geneva, CH  ??</a:t>
            </a:r>
          </a:p>
          <a:p>
            <a:pPr>
              <a:lnSpc>
                <a:spcPct val="80000"/>
              </a:lnSpc>
              <a:buFontTx/>
              <a:buNone/>
            </a:pPr>
            <a:endParaRPr lang="en-US" sz="2200" u="sng" smtClean="0">
              <a:solidFill>
                <a:srgbClr val="FF0000"/>
              </a:solidFill>
            </a:endParaRPr>
          </a:p>
          <a:p>
            <a:pPr>
              <a:lnSpc>
                <a:spcPct val="80000"/>
              </a:lnSpc>
              <a:buFontTx/>
              <a:buNone/>
            </a:pPr>
            <a:r>
              <a:rPr lang="en-US" sz="2000" baseline="30000" smtClean="0"/>
              <a:t># </a:t>
            </a:r>
            <a:r>
              <a:rPr lang="en-US" sz="2200" smtClean="0"/>
              <a:t>141 </a:t>
            </a:r>
            <a:r>
              <a:rPr lang="en-US" sz="2200" u="sng" smtClean="0"/>
              <a:t>September 15-20, 2013</a:t>
            </a:r>
            <a:r>
              <a:rPr lang="en-US" sz="2200" smtClean="0"/>
              <a:t>----TBD – </a:t>
            </a:r>
            <a:r>
              <a:rPr lang="en-US" sz="2200" smtClean="0">
                <a:solidFill>
                  <a:srgbClr val="FF3300"/>
                </a:solidFill>
              </a:rPr>
              <a:t>China ??</a:t>
            </a:r>
          </a:p>
          <a:p>
            <a:pPr>
              <a:lnSpc>
                <a:spcPct val="80000"/>
              </a:lnSpc>
              <a:buFontTx/>
              <a:buNone/>
            </a:pPr>
            <a:r>
              <a:rPr lang="en-US" sz="2200" smtClean="0"/>
              <a:t> </a:t>
            </a:r>
          </a:p>
          <a:p>
            <a:pPr>
              <a:lnSpc>
                <a:spcPct val="80000"/>
              </a:lnSpc>
              <a:buFontTx/>
              <a:buNone/>
            </a:pPr>
            <a:r>
              <a:rPr lang="en-US" sz="2000" baseline="30000" smtClean="0"/>
              <a:t># </a:t>
            </a:r>
            <a:r>
              <a:rPr lang="en-US" sz="2200" smtClean="0"/>
              <a:t>142 Nov 10-15, 2013    Hyatt Regency Dallas, TX, USA</a:t>
            </a:r>
          </a:p>
        </p:txBody>
      </p:sp>
      <p:sp>
        <p:nvSpPr>
          <p:cNvPr id="6656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68610"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686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6A65CA9-8F44-4412-AC47-EB10990C1A0E}" type="slidenum">
              <a:rPr lang="en-US" smtClean="0"/>
              <a:pPr/>
              <a:t>46</a:t>
            </a:fld>
            <a:endParaRPr lang="en-US" smtClean="0"/>
          </a:p>
        </p:txBody>
      </p:sp>
      <p:pic>
        <p:nvPicPr>
          <p:cNvPr id="68612" name="Picture 4"/>
          <p:cNvPicPr>
            <a:picLocks noChangeAspect="1" noChangeArrowheads="1"/>
          </p:cNvPicPr>
          <p:nvPr/>
        </p:nvPicPr>
        <p:blipFill>
          <a:blip r:embed="rId3"/>
          <a:srcRect/>
          <a:stretch>
            <a:fillRect/>
          </a:stretch>
        </p:blipFill>
        <p:spPr bwMode="auto">
          <a:xfrm>
            <a:off x="601663" y="757238"/>
            <a:ext cx="7940675"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70658"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7065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E1768CA-EE23-4684-B82F-59012E898648}" type="slidenum">
              <a:rPr lang="en-US" smtClean="0"/>
              <a:pPr/>
              <a:t>47</a:t>
            </a:fld>
            <a:endParaRPr lang="en-US" smtClean="0"/>
          </a:p>
        </p:txBody>
      </p:sp>
      <p:pic>
        <p:nvPicPr>
          <p:cNvPr id="7066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DF67138C-332A-4030-A7B3-D877F8D91BE1}" type="slidenum">
              <a:rPr lang="en-US" smtClean="0"/>
              <a:pPr/>
              <a:t>5</a:t>
            </a:fld>
            <a:endParaRPr lang="en-US" smtClean="0"/>
          </a:p>
        </p:txBody>
      </p:sp>
      <p:sp>
        <p:nvSpPr>
          <p:cNvPr id="22531"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2532" name="Rectangle 4"/>
          <p:cNvSpPr>
            <a:spLocks noChangeArrowheads="1"/>
          </p:cNvSpPr>
          <p:nvPr/>
        </p:nvSpPr>
        <p:spPr bwMode="auto">
          <a:xfrm>
            <a:off x="447675" y="2090738"/>
            <a:ext cx="8264525"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a:t>External</a:t>
            </a:r>
            <a:r>
              <a:rPr lang="en-US" sz="3200"/>
              <a:t>:</a:t>
            </a:r>
          </a:p>
          <a:p>
            <a:pPr marL="342900" indent="-342900" eaLnBrk="0" hangingPunct="0">
              <a:spcBef>
                <a:spcPct val="20000"/>
              </a:spcBef>
              <a:buFontTx/>
              <a:buChar char="•"/>
            </a:pPr>
            <a:endParaRPr lang="en-US" sz="3200"/>
          </a:p>
          <a:p>
            <a:pPr marL="342900" indent="-342900" eaLnBrk="0" hangingPunct="0">
              <a:spcBef>
                <a:spcPct val="20000"/>
              </a:spcBef>
            </a:pPr>
            <a:endParaRPr lang="en-US" sz="3200" u="sng"/>
          </a:p>
          <a:p>
            <a:pPr marL="342900" indent="-342900" eaLnBrk="0" hangingPunct="0">
              <a:spcBef>
                <a:spcPct val="20000"/>
              </a:spcBef>
            </a:pPr>
            <a:endParaRPr lang="en-US" sz="3200" u="sng"/>
          </a:p>
          <a:p>
            <a:pPr marL="342900" indent="-342900" eaLnBrk="0" hangingPunct="0">
              <a:spcBef>
                <a:spcPct val="20000"/>
              </a:spcBef>
            </a:pPr>
            <a:r>
              <a:rPr lang="en-US" sz="3200" u="sng"/>
              <a:t>Internal</a:t>
            </a:r>
            <a:r>
              <a:rPr lang="en-US" sz="3200"/>
              <a:t> </a:t>
            </a:r>
          </a:p>
        </p:txBody>
      </p:sp>
      <p:sp>
        <p:nvSpPr>
          <p:cNvPr id="22533"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
        <p:nvSpPr>
          <p:cNvPr id="2" name="Rectangle 1"/>
          <p:cNvSpPr/>
          <p:nvPr/>
        </p:nvSpPr>
        <p:spPr>
          <a:xfrm rot="20258207">
            <a:off x="2699103" y="3407865"/>
            <a:ext cx="4935967"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None Scheduled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3554"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EA0A418-A7FE-4FF4-8793-25EF6F99F548}" type="slidenum">
              <a:rPr lang="en-US" smtClean="0"/>
              <a:pPr/>
              <a:t>6</a:t>
            </a:fld>
            <a:endParaRPr lang="en-US" smtClean="0"/>
          </a:p>
        </p:txBody>
      </p:sp>
      <p:sp>
        <p:nvSpPr>
          <p:cNvPr id="23555" name="Rectangle 2"/>
          <p:cNvSpPr>
            <a:spLocks noGrp="1" noChangeArrowheads="1"/>
          </p:cNvSpPr>
          <p:nvPr>
            <p:ph type="title"/>
          </p:nvPr>
        </p:nvSpPr>
        <p:spPr>
          <a:xfrm>
            <a:off x="1335088" y="685800"/>
            <a:ext cx="7123112" cy="547688"/>
          </a:xfrm>
        </p:spPr>
        <p:txBody>
          <a:bodyPr/>
          <a:lstStyle/>
          <a:p>
            <a:r>
              <a:rPr lang="en-US" smtClean="0"/>
              <a:t>NEW PARS</a:t>
            </a:r>
          </a:p>
        </p:txBody>
      </p:sp>
      <p:sp>
        <p:nvSpPr>
          <p:cNvPr id="6149" name="Rectangle 4"/>
          <p:cNvSpPr>
            <a:spLocks noChangeArrowheads="1"/>
          </p:cNvSpPr>
          <p:nvPr/>
        </p:nvSpPr>
        <p:spPr bwMode="auto">
          <a:xfrm>
            <a:off x="0" y="1233488"/>
            <a:ext cx="9091613" cy="3411537"/>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a:t>The following PARs were considered July 18-22, 2011, during the 802 plenary meeting in San Francisco, CA</a:t>
            </a:r>
          </a:p>
          <a:p>
            <a:pPr marL="285750" indent="-285750" eaLnBrk="0" hangingPunct="0">
              <a:buFont typeface="Arial" pitchFamily="34" charset="0"/>
              <a:buChar char="•"/>
              <a:defRPr/>
            </a:pPr>
            <a:r>
              <a:rPr lang="en-US" sz="1600" dirty="0"/>
              <a:t>802.1AXbq amendment for distributed resilient network interconnect, </a:t>
            </a:r>
            <a:r>
              <a:rPr lang="en-US" sz="1600" u="sng" dirty="0">
                <a:hlinkClick r:id="rId2"/>
              </a:rPr>
              <a:t>PAR</a:t>
            </a:r>
            <a:r>
              <a:rPr lang="en-US" sz="1600" dirty="0"/>
              <a:t> and </a:t>
            </a:r>
            <a:r>
              <a:rPr lang="en-US" sz="1600" u="sng" dirty="0">
                <a:hlinkClick r:id="rId3"/>
              </a:rPr>
              <a:t>5C</a:t>
            </a:r>
            <a:r>
              <a:rPr lang="en-US" sz="1600" dirty="0"/>
              <a:t> </a:t>
            </a:r>
          </a:p>
          <a:p>
            <a:pPr marL="285750" indent="-285750" eaLnBrk="0" hangingPunct="0">
              <a:buFont typeface="Arial" pitchFamily="34" charset="0"/>
              <a:buChar char="•"/>
              <a:defRPr/>
            </a:pPr>
            <a:r>
              <a:rPr lang="en-US" sz="1600" dirty="0"/>
              <a:t>802.1ASbt amendment for timing and synchronization for time-sensitive applications, </a:t>
            </a:r>
            <a:r>
              <a:rPr lang="en-US" sz="1600" u="sng" dirty="0">
                <a:hlinkClick r:id="rId4"/>
              </a:rPr>
              <a:t>PAR</a:t>
            </a:r>
            <a:r>
              <a:rPr lang="en-US" sz="1600" dirty="0"/>
              <a:t> and </a:t>
            </a:r>
            <a:r>
              <a:rPr lang="en-US" sz="1600" u="sng" dirty="0">
                <a:hlinkClick r:id="rId5"/>
              </a:rPr>
              <a:t>5C</a:t>
            </a:r>
            <a:r>
              <a:rPr lang="en-US" sz="1600" dirty="0"/>
              <a:t> </a:t>
            </a:r>
          </a:p>
          <a:p>
            <a:pPr marL="285750" indent="-285750" eaLnBrk="0" hangingPunct="0">
              <a:buFont typeface="Arial" pitchFamily="34" charset="0"/>
              <a:buChar char="•"/>
              <a:defRPr/>
            </a:pPr>
            <a:r>
              <a:rPr lang="en-US" sz="1600" dirty="0"/>
              <a:t>802.1 AS corrigendum, </a:t>
            </a:r>
            <a:r>
              <a:rPr lang="en-US" sz="1600" u="sng" dirty="0">
                <a:hlinkClick r:id="rId6"/>
              </a:rPr>
              <a:t>PAR</a:t>
            </a:r>
            <a:r>
              <a:rPr lang="en-US" sz="1600" dirty="0"/>
              <a:t>,</a:t>
            </a:r>
          </a:p>
          <a:p>
            <a:pPr marL="285750" indent="-285750" eaLnBrk="0" hangingPunct="0">
              <a:buFont typeface="Arial" pitchFamily="34" charset="0"/>
              <a:buChar char="•"/>
              <a:defRPr/>
            </a:pPr>
            <a:r>
              <a:rPr lang="en-US" sz="1600" dirty="0"/>
              <a:t>802.1BR new standard for bridge port extension, </a:t>
            </a:r>
            <a:r>
              <a:rPr lang="en-US" sz="1600" u="sng" dirty="0">
                <a:hlinkClick r:id="rId7"/>
              </a:rPr>
              <a:t>PAR</a:t>
            </a:r>
            <a:r>
              <a:rPr lang="en-US" sz="1600" dirty="0"/>
              <a:t> and </a:t>
            </a:r>
            <a:r>
              <a:rPr lang="en-US" sz="1600" u="sng" dirty="0">
                <a:hlinkClick r:id="rId8"/>
              </a:rPr>
              <a:t>5C</a:t>
            </a:r>
            <a:r>
              <a:rPr lang="en-US" sz="1600" dirty="0"/>
              <a:t> </a:t>
            </a:r>
          </a:p>
          <a:p>
            <a:pPr marL="285750" indent="-285750" eaLnBrk="0" hangingPunct="0">
              <a:buFont typeface="Arial" pitchFamily="34" charset="0"/>
              <a:buChar char="•"/>
              <a:defRPr/>
            </a:pPr>
            <a:r>
              <a:rPr lang="en-US" sz="1600" dirty="0"/>
              <a:t>802.3bj amendment for 100 Gb/s operation over backplanes and copper cables, </a:t>
            </a:r>
            <a:r>
              <a:rPr lang="en-US" sz="1600" u="sng" dirty="0">
                <a:hlinkClick r:id="rId9"/>
              </a:rPr>
              <a:t>PAR</a:t>
            </a:r>
            <a:r>
              <a:rPr lang="en-US" sz="1600" dirty="0"/>
              <a:t> and </a:t>
            </a:r>
            <a:r>
              <a:rPr lang="en-US" sz="1600" u="sng" dirty="0">
                <a:hlinkClick r:id="rId10"/>
              </a:rPr>
              <a:t>5C</a:t>
            </a:r>
            <a:r>
              <a:rPr lang="en-US" sz="1600" dirty="0"/>
              <a:t> </a:t>
            </a:r>
          </a:p>
          <a:p>
            <a:pPr marL="285750" indent="-285750" eaLnBrk="0" hangingPunct="0">
              <a:buFont typeface="Arial" pitchFamily="34" charset="0"/>
              <a:buChar char="•"/>
              <a:defRPr/>
            </a:pPr>
            <a:r>
              <a:rPr lang="en-US" sz="1600" dirty="0"/>
              <a:t>802.15.4m amendment to 802.15.4 for TV white space PHY, </a:t>
            </a:r>
            <a:r>
              <a:rPr lang="en-US" sz="1600" u="sng" dirty="0">
                <a:hlinkClick r:id="rId11"/>
              </a:rPr>
              <a:t>PAR</a:t>
            </a:r>
            <a:r>
              <a:rPr lang="en-US" sz="1600" dirty="0"/>
              <a:t> and </a:t>
            </a:r>
            <a:r>
              <a:rPr lang="en-US" sz="1600" u="sng" dirty="0">
                <a:hlinkClick r:id="rId12"/>
              </a:rPr>
              <a:t>5C</a:t>
            </a:r>
            <a:r>
              <a:rPr lang="en-US" sz="1600" dirty="0"/>
              <a:t> </a:t>
            </a:r>
          </a:p>
          <a:p>
            <a:pPr marL="285750" indent="-285750" eaLnBrk="0" hangingPunct="0">
              <a:buFont typeface="Arial" pitchFamily="34" charset="0"/>
              <a:buChar char="•"/>
              <a:defRPr/>
            </a:pPr>
            <a:r>
              <a:rPr lang="en-US" sz="1600" dirty="0"/>
              <a:t>802.22a amendment for management and control plane interfaces and procedures and management information base enhancements, </a:t>
            </a:r>
            <a:r>
              <a:rPr lang="en-US" sz="1600" u="sng" dirty="0">
                <a:hlinkClick r:id="rId13"/>
              </a:rPr>
              <a:t>PAR and 5C</a:t>
            </a:r>
            <a:r>
              <a:rPr lang="en-US" sz="1600" dirty="0"/>
              <a:t> </a:t>
            </a:r>
          </a:p>
          <a:p>
            <a:pPr eaLnBrk="0" hangingPunct="0">
              <a:defRPr/>
            </a:pPr>
            <a:endParaRPr lang="en-US" sz="1600" dirty="0"/>
          </a:p>
          <a:p>
            <a:pPr eaLnBrk="0" hangingPunct="0">
              <a:defRPr/>
            </a:pPr>
            <a:r>
              <a:rPr lang="en-US" sz="1600" dirty="0"/>
              <a:t>Please go to </a:t>
            </a:r>
            <a:r>
              <a:rPr lang="en-US" sz="1600" u="sng" dirty="0">
                <a:hlinkClick r:id="rId14"/>
              </a:rPr>
              <a:t>http://www.ieee802.org/PARs.shtml</a:t>
            </a:r>
            <a:r>
              <a:rPr lang="en-US" sz="1600" dirty="0"/>
              <a:t> for a complete details</a:t>
            </a:r>
          </a:p>
          <a:p>
            <a:pPr eaLnBrk="0" hangingPunct="0">
              <a:defRPr/>
            </a:pPr>
            <a:r>
              <a:rPr lang="en-US" sz="1600" dirty="0"/>
              <a:t> </a:t>
            </a:r>
          </a:p>
        </p:txBody>
      </p:sp>
      <p:sp>
        <p:nvSpPr>
          <p:cNvPr id="23557"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3558"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3559" name="TextBox 1"/>
          <p:cNvSpPr txBox="1">
            <a:spLocks noChangeArrowheads="1"/>
          </p:cNvSpPr>
          <p:nvPr/>
        </p:nvSpPr>
        <p:spPr bwMode="auto">
          <a:xfrm>
            <a:off x="830263" y="5143500"/>
            <a:ext cx="5803900" cy="923925"/>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4578"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D34DA07-CA53-4CBC-8F9E-CA94BF1AB97F}" type="slidenum">
              <a:rPr lang="en-US" smtClean="0"/>
              <a:pPr/>
              <a:t>7</a:t>
            </a:fld>
            <a:endParaRPr lang="en-US" smtClean="0"/>
          </a:p>
        </p:txBody>
      </p:sp>
      <p:sp>
        <p:nvSpPr>
          <p:cNvPr id="24579"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80" name="Rectangle 4"/>
          <p:cNvSpPr>
            <a:spLocks noChangeArrowheads="1"/>
          </p:cNvSpPr>
          <p:nvPr/>
        </p:nvSpPr>
        <p:spPr bwMode="auto">
          <a:xfrm>
            <a:off x="0" y="1233488"/>
            <a:ext cx="9091613" cy="3194050"/>
          </a:xfrm>
          <a:prstGeom prst="rect">
            <a:avLst/>
          </a:prstGeom>
          <a:noFill/>
          <a:ln w="9525">
            <a:solidFill>
              <a:srgbClr val="33CC33"/>
            </a:solidFill>
            <a:miter lim="800000"/>
            <a:headEnd/>
            <a:tailEnd/>
          </a:ln>
        </p:spPr>
        <p:txBody>
          <a:bodyPr lIns="92075" tIns="46038" rIns="92075" bIns="46038"/>
          <a:lstStyle/>
          <a:p>
            <a:pPr eaLnBrk="0" hangingPunct="0"/>
            <a:r>
              <a:rPr lang="en-US" sz="2000"/>
              <a:t>The following PARs were considered July 18-22, 2011, during the 802 plenary meeting in San Francisco, CA</a:t>
            </a:r>
          </a:p>
          <a:p>
            <a:pPr eaLnBrk="0" hangingPunct="0"/>
            <a:endParaRPr lang="en-US" sz="2000"/>
          </a:p>
          <a:p>
            <a:pPr eaLnBrk="0" hangingPunct="0"/>
            <a:r>
              <a:rPr lang="en-US" sz="2000"/>
              <a:t>Withdrawal</a:t>
            </a:r>
          </a:p>
          <a:p>
            <a:pPr eaLnBrk="0" hangingPunct="0"/>
            <a:r>
              <a:rPr lang="en-US" sz="2000"/>
              <a:t>P802.1Qbh   Bridge Port Extension</a:t>
            </a:r>
          </a:p>
          <a:p>
            <a:pPr eaLnBrk="0" hangingPunct="0"/>
            <a:r>
              <a:rPr lang="en-US" sz="2000"/>
              <a:t>802.23   Emergency Services</a:t>
            </a:r>
          </a:p>
          <a:p>
            <a:pPr eaLnBrk="0" hangingPunct="0"/>
            <a:endParaRPr lang="en-US" sz="2000"/>
          </a:p>
          <a:p>
            <a:pPr eaLnBrk="0" hangingPunct="0"/>
            <a:r>
              <a:rPr lang="en-US" sz="2000"/>
              <a:t>Extensions</a:t>
            </a:r>
          </a:p>
          <a:p>
            <a:pPr eaLnBrk="0" hangingPunct="0"/>
            <a:r>
              <a:rPr lang="en-US" sz="2000"/>
              <a:t>P802 Overview and Architecture    extended until Dec 2013</a:t>
            </a:r>
          </a:p>
          <a:p>
            <a:pPr eaLnBrk="0" hangingPunct="0"/>
            <a:r>
              <a:rPr lang="en-US" sz="2000"/>
              <a:t>P802.1aq     Shortest Bridging Path   extended until Sec 2012</a:t>
            </a:r>
          </a:p>
          <a:p>
            <a:pPr eaLnBrk="0" hangingPunct="0"/>
            <a:r>
              <a:rPr lang="en-US" sz="2000"/>
              <a:t> </a:t>
            </a:r>
          </a:p>
        </p:txBody>
      </p:sp>
      <p:sp>
        <p:nvSpPr>
          <p:cNvPr id="24581" name="Date Placeholder 1"/>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4582"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4583" name="TextBox 1"/>
          <p:cNvSpPr txBox="1">
            <a:spLocks noChangeArrowheads="1"/>
          </p:cNvSpPr>
          <p:nvPr/>
        </p:nvSpPr>
        <p:spPr bwMode="auto">
          <a:xfrm>
            <a:off x="830263" y="5372100"/>
            <a:ext cx="5803900" cy="922338"/>
          </a:xfrm>
          <a:prstGeom prst="rect">
            <a:avLst/>
          </a:prstGeom>
          <a:noFill/>
          <a:ln w="9525">
            <a:noFill/>
            <a:miter lim="800000"/>
            <a:headEnd/>
            <a:tailEnd/>
          </a:ln>
        </p:spPr>
        <p:txBody>
          <a:bodyPr wrap="none">
            <a:spAutoFit/>
          </a:bodyPr>
          <a:lstStyle/>
          <a:p>
            <a:pPr eaLnBrk="0" hangingPunct="0"/>
            <a:r>
              <a:rPr lang="en-US" sz="1800"/>
              <a:t>All PARs approved by LMSC</a:t>
            </a:r>
          </a:p>
          <a:p>
            <a:pPr eaLnBrk="0" hangingPunct="0"/>
            <a:r>
              <a:rPr lang="en-US" sz="1800"/>
              <a:t>All PARs approved by NesCom/SASB</a:t>
            </a:r>
          </a:p>
          <a:p>
            <a:pPr eaLnBrk="0" hangingPunct="0"/>
            <a:r>
              <a:rPr lang="en-US" sz="1800"/>
              <a:t>No PAR review sessions scheduled for September interim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685800"/>
            <a:ext cx="7772400" cy="881063"/>
          </a:xfrm>
        </p:spPr>
        <p:txBody>
          <a:bodyPr/>
          <a:lstStyle/>
          <a:p>
            <a:r>
              <a:rPr lang="en-US" smtClean="0"/>
              <a:t>New Standards Approved</a:t>
            </a:r>
          </a:p>
        </p:txBody>
      </p:sp>
      <p:sp>
        <p:nvSpPr>
          <p:cNvPr id="3" name="Content Placeholder 2"/>
          <p:cNvSpPr>
            <a:spLocks noGrp="1"/>
          </p:cNvSpPr>
          <p:nvPr>
            <p:ph idx="1"/>
          </p:nvPr>
        </p:nvSpPr>
        <p:spPr>
          <a:xfrm>
            <a:off x="465138" y="1582738"/>
            <a:ext cx="8504237" cy="4513262"/>
          </a:xfrm>
        </p:spPr>
        <p:txBody>
          <a:bodyPr/>
          <a:lstStyle/>
          <a:p>
            <a:pPr>
              <a:defRPr/>
            </a:pPr>
            <a:r>
              <a:rPr lang="en-US" sz="2000" dirty="0" smtClean="0"/>
              <a:t>P802.1AEbn/D0.8 </a:t>
            </a:r>
            <a:r>
              <a:rPr lang="en-US" sz="2000" dirty="0"/>
              <a:t>(C/LM) Standard for Local and Metropolitan Area Networks: Media Access Control (MAC) Security Amendment 1: Galois Counter Mode-Advanced Encryption Standard-256 (GCM-AES-256) Cipher Suite</a:t>
            </a:r>
          </a:p>
          <a:p>
            <a:pPr>
              <a:defRPr/>
            </a:pPr>
            <a:endParaRPr lang="en-US" sz="2000" dirty="0" smtClean="0"/>
          </a:p>
          <a:p>
            <a:pPr>
              <a:defRPr/>
            </a:pPr>
            <a:r>
              <a:rPr lang="en-US" sz="2000" dirty="0" smtClean="0"/>
              <a:t>P802.1BA/D2.6 </a:t>
            </a:r>
            <a:r>
              <a:rPr lang="en-US" sz="2000" dirty="0"/>
              <a:t>(C/LM) Standard for Local and Metropolitan Area Networks - Audio Video Bridging (AVB) Systems</a:t>
            </a:r>
          </a:p>
          <a:p>
            <a:pPr marL="0" indent="0">
              <a:buFontTx/>
              <a:buNone/>
              <a:defRPr/>
            </a:pPr>
            <a:r>
              <a:rPr lang="en-US" sz="2000" dirty="0"/>
              <a:t> </a:t>
            </a:r>
          </a:p>
          <a:p>
            <a:pPr>
              <a:defRPr/>
            </a:pPr>
            <a:r>
              <a:rPr lang="en-US" sz="2000" dirty="0"/>
              <a:t>P802.11s/D12.0 (CLM) Standard for Information Technology - Telecommunications and Information Exchange Between Systems - Local and Metropolitan Area Networks - Specific Requirements - Part 11: Wireless LAN Medium Access Control (MAC) and Physical Layer (PHY) Specifications Amendment 10: Mesh </a:t>
            </a:r>
            <a:r>
              <a:rPr lang="en-US" sz="2000" dirty="0" smtClean="0"/>
              <a:t>Networking</a:t>
            </a:r>
            <a:endParaRPr lang="en-US" sz="2000" dirty="0"/>
          </a:p>
        </p:txBody>
      </p:sp>
      <p:sp>
        <p:nvSpPr>
          <p:cNvPr id="25603"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5604"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5605"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AFE73A4B-7723-4DB2-9C4D-F4B5A12CDFB5}"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noFill/>
          <a:ln>
            <a:miter lim="800000"/>
            <a:headEnd/>
            <a:tailEnd/>
          </a:ln>
        </p:spPr>
        <p:txBody>
          <a:bodyPr/>
          <a:lstStyle/>
          <a:p>
            <a:r>
              <a:rPr lang="en-US" smtClean="0"/>
              <a:t>September 2011</a:t>
            </a:r>
            <a:endParaRPr lang="en-US" smtClean="0"/>
          </a:p>
        </p:txBody>
      </p:sp>
      <p:sp>
        <p:nvSpPr>
          <p:cNvPr id="26626" name="Footer Placeholder 4"/>
          <p:cNvSpPr>
            <a:spLocks noGrp="1"/>
          </p:cNvSpPr>
          <p:nvPr>
            <p:ph type="ftr" sz="quarter" idx="11"/>
          </p:nvPr>
        </p:nvSpPr>
        <p:spPr>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0DBBA78-3D42-4194-AAE1-DEC0DCCFF1D8}"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nvPr>
        </p:nvGraphicFramePr>
        <p:xfrm>
          <a:off x="685800" y="1582738"/>
          <a:ext cx="8167688" cy="4601026"/>
        </p:xfrm>
        <a:graphic>
          <a:graphicData uri="http://schemas.openxmlformats.org/drawingml/2006/table">
            <a:tbl>
              <a:tblPr/>
              <a:tblGrid>
                <a:gridCol w="1026858"/>
                <a:gridCol w="3091457"/>
                <a:gridCol w="4049373"/>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Location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B5</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B7</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493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20</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Hibernation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C2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23</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no meetings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Withdrawn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6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250082</TotalTime>
  <Words>2192</Words>
  <Application>Microsoft Office PowerPoint</Application>
  <PresentationFormat>On-screen Show (4:3)</PresentationFormat>
  <Paragraphs>748</Paragraphs>
  <Slides>47</Slides>
  <Notes>23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Supplementary Plenary Information - September 2011</vt:lpstr>
      <vt:lpstr>PowerPoint Presentation</vt:lpstr>
      <vt:lpstr>IEEE LOA Database</vt:lpstr>
      <vt:lpstr>Naha Convention -  Bus information</vt:lpstr>
      <vt:lpstr> Joint Meetings</vt:lpstr>
      <vt:lpstr>NEW PARS</vt:lpstr>
      <vt:lpstr>Other PARS</vt:lpstr>
      <vt:lpstr>New Standards Approved</vt:lpstr>
      <vt:lpstr>Group Room assignments</vt:lpstr>
      <vt:lpstr>WG18 Agenda</vt:lpstr>
      <vt:lpstr>WG18 Agenda – New item</vt:lpstr>
      <vt:lpstr>WG19 Agenda - September</vt:lpstr>
      <vt:lpstr>Coexistence Assurance (CA) documents </vt:lpstr>
      <vt:lpstr>802 Projects  -  CA plans</vt:lpstr>
      <vt:lpstr>IEEE 802.19 CONTACT INFORMATION </vt:lpstr>
      <vt:lpstr>WG22 Agenda - September</vt:lpstr>
      <vt:lpstr>Emergency Services SG – WG23 </vt:lpstr>
      <vt:lpstr>November Meeting – Atlanta, Georgia, US November 6-11</vt:lpstr>
      <vt:lpstr>Venue Logistics</vt:lpstr>
      <vt:lpstr>Monday Tutorial - 18:30-21:30, September 19, 2011</vt:lpstr>
      <vt:lpstr>Topics since July EC</vt:lpstr>
      <vt:lpstr>802.11 Topics for November  2011 EC</vt:lpstr>
      <vt:lpstr>802.1 Architecture Document</vt:lpstr>
      <vt:lpstr>Smart Grid Meetings</vt:lpstr>
      <vt:lpstr>November Tutorials</vt:lpstr>
      <vt:lpstr>PowerPoint Presentation</vt:lpstr>
      <vt:lpstr>1. Opening remarks (16:00-16:05) Hiroshi Harada Director, Smart Wireless Laboratory       NICT   2. Standardization Strategies of ICT in Japan　(16:05-16:45) Hideo Fuseda Director, Standardization Division, Global ICT Strategy Bureau Ministry of Internal Affairs and Communications   3. Radio Policy in Japan  (16:45-17:25) Yoshiaki Takeuchi Director, Radio Policy Division Radio Department Telecommunications Bureau Ministry of Internal Affairs and Communications   4. Conformity Certification to Technical Standard in Japan (17:25-18:00) Tohru Koshima Manager, Radio Equipment Group Overseas Testing &amp; Certification Department Telecom Engineering Center (TELEC)</vt:lpstr>
      <vt:lpstr>SC 6 Update</vt:lpstr>
      <vt:lpstr>WAPI</vt:lpstr>
      <vt:lpstr>PowerPoint Presentation</vt:lpstr>
      <vt:lpstr>PowerPoint Presentation</vt:lpstr>
      <vt:lpstr>PowerPoint Presentation</vt:lpstr>
      <vt:lpstr>PowerPoint Presentation</vt:lpstr>
      <vt:lpstr>IEEE LOA Database</vt:lpstr>
      <vt:lpstr>Request to Remove from IEEE Shop - Nov 2010</vt:lpstr>
      <vt:lpstr>IEEE SA Contents  - September 2011</vt:lpstr>
      <vt:lpstr>802.11 drafts to ISO/IEC JTC1/SC6</vt:lpstr>
      <vt:lpstr>PowerPoint Presentation</vt:lpstr>
      <vt:lpstr>myBallot - Sponsor Ballot Tool Change</vt:lpstr>
      <vt:lpstr>EC November Workshop</vt:lpstr>
      <vt:lpstr>EC November Workshop</vt:lpstr>
      <vt:lpstr>Future Venues</vt:lpstr>
      <vt:lpstr>Future Venues</vt:lpstr>
      <vt:lpstr>Future Venues</vt:lpstr>
      <vt:lpstr>Future Venues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 2011</dc:title>
  <dc:subject>Additional Meeting Information</dc:subject>
  <dc:creator>Bruce Kraemer (Marvell)</dc:creator>
  <cp:lastModifiedBy>Bruce Kraemer</cp:lastModifiedBy>
  <cp:revision>2436</cp:revision>
  <cp:lastPrinted>2011-09-18T06:31:01Z</cp:lastPrinted>
  <dcterms:created xsi:type="dcterms:W3CDTF">1998-02-10T13:07:52Z</dcterms:created>
  <dcterms:modified xsi:type="dcterms:W3CDTF">2011-09-22T10:48:53Z</dcterms:modified>
</cp:coreProperties>
</file>