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403" r:id="rId2"/>
    <p:sldId id="2019" r:id="rId3"/>
    <p:sldId id="1995" r:id="rId4"/>
    <p:sldId id="2018" r:id="rId5"/>
    <p:sldId id="2078" r:id="rId6"/>
    <p:sldId id="2107" r:id="rId7"/>
    <p:sldId id="1996" r:id="rId8"/>
    <p:sldId id="2054" r:id="rId9"/>
    <p:sldId id="2056" r:id="rId10"/>
    <p:sldId id="2057" r:id="rId11"/>
    <p:sldId id="2085" r:id="rId12"/>
    <p:sldId id="2086" r:id="rId13"/>
    <p:sldId id="2087" r:id="rId14"/>
    <p:sldId id="2088" r:id="rId15"/>
    <p:sldId id="2089" r:id="rId16"/>
    <p:sldId id="2090" r:id="rId17"/>
    <p:sldId id="2091" r:id="rId18"/>
    <p:sldId id="2092" r:id="rId19"/>
    <p:sldId id="2093" r:id="rId20"/>
    <p:sldId id="2094" r:id="rId21"/>
    <p:sldId id="2095" r:id="rId22"/>
    <p:sldId id="2097" r:id="rId23"/>
    <p:sldId id="2096" r:id="rId24"/>
    <p:sldId id="2098" r:id="rId25"/>
    <p:sldId id="1994" r:id="rId26"/>
    <p:sldId id="2009" r:id="rId27"/>
    <p:sldId id="2013" r:id="rId28"/>
    <p:sldId id="2099" r:id="rId29"/>
    <p:sldId id="2100" r:id="rId30"/>
    <p:sldId id="2101" r:id="rId31"/>
    <p:sldId id="2102" r:id="rId32"/>
    <p:sldId id="2084" r:id="rId33"/>
    <p:sldId id="2103" r:id="rId34"/>
    <p:sldId id="2105" r:id="rId35"/>
    <p:sldId id="2104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3366FF"/>
    <a:srgbClr val="99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1326" y="-84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9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1150" y="176213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6213"/>
            <a:ext cx="7239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0125" y="8999538"/>
            <a:ext cx="1576388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9538"/>
            <a:ext cx="512763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1675" y="8999538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821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1675" y="8988425"/>
            <a:ext cx="576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3663"/>
            <a:ext cx="7239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094" tIns="46250" rIns="94094" bIns="462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11650" y="9004300"/>
            <a:ext cx="2039938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67" lvl="4" algn="r" defTabSz="938924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430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1838" y="900430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1916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1838" y="9001125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5638" y="295275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38213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6625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682625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Jan 2009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9975" y="9004300"/>
            <a:ext cx="2741613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8788" lvl="4" defTabSz="938213"/>
            <a:r>
              <a:rPr lang="en-US" smtClean="0"/>
              <a:t>David Bagby, Calypso Ventures, Inc.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99872CD4-4253-4ECF-A5D6-EC13EB444A70}" type="slidenum">
              <a:rPr lang="en-US" smtClean="0"/>
              <a:pPr defTabSz="938213"/>
              <a:t>13</a:t>
            </a:fld>
            <a:endParaRPr lang="en-US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5500" cy="3476625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F123DE29-E3B0-459D-9CAC-8A21D2650431}" type="slidenum">
              <a:rPr lang="en-US" smtClean="0"/>
              <a:pPr defTabSz="938213"/>
              <a:t>14</a:t>
            </a:fld>
            <a:endParaRPr lang="en-US" smtClean="0"/>
          </a:p>
        </p:txBody>
      </p:sp>
      <p:sp>
        <p:nvSpPr>
          <p:cNvPr id="41989" name="Rectangle 2"/>
          <p:cNvSpPr txBox="1">
            <a:spLocks noGrp="1" noChangeArrowheads="1"/>
          </p:cNvSpPr>
          <p:nvPr/>
        </p:nvSpPr>
        <p:spPr bwMode="auto">
          <a:xfrm>
            <a:off x="4156075" y="96838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6625" eaLnBrk="0" hangingPunct="0"/>
            <a:r>
              <a:rPr lang="en-US" sz="1400" b="1">
                <a:ea typeface="ＭＳ Ｐゴシック" charset="-128"/>
              </a:rPr>
              <a:t>doc.: IEEE 802.11-yy/xxxxr0</a:t>
            </a:r>
          </a:p>
        </p:txBody>
      </p:sp>
      <p:sp>
        <p:nvSpPr>
          <p:cNvPr id="41990" name="Rectangle 3"/>
          <p:cNvSpPr txBox="1">
            <a:spLocks noGrp="1" noChangeArrowheads="1"/>
          </p:cNvSpPr>
          <p:nvPr/>
        </p:nvSpPr>
        <p:spPr bwMode="auto">
          <a:xfrm>
            <a:off x="660400" y="96838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 eaLnBrk="0" hangingPunct="0"/>
            <a:r>
              <a:rPr lang="en-US" sz="1400" b="1">
                <a:ea typeface="ＭＳ Ｐゴシック" charset="-128"/>
              </a:rPr>
              <a:t>Month Year</a:t>
            </a:r>
          </a:p>
        </p:txBody>
      </p:sp>
      <p:sp>
        <p:nvSpPr>
          <p:cNvPr id="41991" name="Rectangle 6"/>
          <p:cNvSpPr txBox="1">
            <a:spLocks noGrp="1" noChangeArrowheads="1"/>
          </p:cNvSpPr>
          <p:nvPr/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 eaLnBrk="0" hangingPunct="0"/>
            <a:r>
              <a:rPr lang="en-US" sz="1200">
                <a:ea typeface="ＭＳ Ｐゴシック" charset="-128"/>
              </a:rPr>
              <a:t>John Doe, Some Company</a:t>
            </a:r>
          </a:p>
        </p:txBody>
      </p:sp>
      <p:sp>
        <p:nvSpPr>
          <p:cNvPr id="41992" name="Rectangle 7"/>
          <p:cNvSpPr txBox="1">
            <a:spLocks noGrp="1" noChangeArrowheads="1"/>
          </p:cNvSpPr>
          <p:nvPr/>
        </p:nvSpPr>
        <p:spPr bwMode="auto">
          <a:xfrm>
            <a:off x="3360738" y="8999538"/>
            <a:ext cx="4159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 eaLnBrk="0" hangingPunct="0"/>
            <a:r>
              <a:rPr lang="en-US" sz="1200">
                <a:ea typeface="ＭＳ Ｐゴシック" charset="-128"/>
              </a:rPr>
              <a:t>Page </a:t>
            </a:r>
            <a:fld id="{1106A194-B365-4050-AF9C-4A40A8EFD1D3}" type="slidenum">
              <a:rPr lang="en-US" sz="1200">
                <a:ea typeface="ＭＳ Ｐゴシック" charset="-128"/>
              </a:rPr>
              <a:pPr algn="r" defTabSz="936625" eaLnBrk="0" hangingPunct="0"/>
              <a:t>14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1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5038"/>
          </a:xfrm>
          <a:ln/>
        </p:spPr>
      </p:sp>
      <p:sp>
        <p:nvSpPr>
          <p:cNvPr id="419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793" tIns="46102" rIns="93793" bIns="4610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645025" y="93663"/>
            <a:ext cx="1706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1198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November 2009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6625"/>
            <a:r>
              <a:rPr lang="en-US" smtClean="0"/>
              <a:t>Bruce Kraemer (Marvell)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Page </a:t>
            </a:r>
            <a:fld id="{9FEA47A1-3FA5-4DEC-A235-9E169E13BCF3}" type="slidenum">
              <a:rPr lang="en-US" smtClean="0"/>
              <a:pPr defTabSz="936625"/>
              <a:t>15</a:t>
            </a:fld>
            <a:endParaRPr lang="en-US" smtClean="0"/>
          </a:p>
        </p:txBody>
      </p:sp>
      <p:sp>
        <p:nvSpPr>
          <p:cNvPr id="44037" name="Rectangle 2"/>
          <p:cNvSpPr txBox="1">
            <a:spLocks noGrp="1" noChangeArrowheads="1"/>
          </p:cNvSpPr>
          <p:nvPr/>
        </p:nvSpPr>
        <p:spPr bwMode="auto">
          <a:xfrm>
            <a:off x="4154488" y="9525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9800" eaLnBrk="0" hangingPunct="0"/>
            <a:r>
              <a:rPr lang="en-US" sz="1400" b="1">
                <a:ea typeface="ＭＳ Ｐゴシック" charset="-128"/>
              </a:rPr>
              <a:t>doc.: IEEE 802.11-07/0547r0</a:t>
            </a:r>
          </a:p>
        </p:txBody>
      </p:sp>
      <p:sp>
        <p:nvSpPr>
          <p:cNvPr id="44038" name="Rectangle 3"/>
          <p:cNvSpPr txBox="1">
            <a:spLocks noGrp="1" noChangeArrowheads="1"/>
          </p:cNvSpPr>
          <p:nvPr/>
        </p:nvSpPr>
        <p:spPr bwMode="auto">
          <a:xfrm>
            <a:off x="660400" y="95250"/>
            <a:ext cx="1228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9800" eaLnBrk="0" hangingPunct="0"/>
            <a:r>
              <a:rPr lang="en-US" sz="1400" b="1">
                <a:ea typeface="ＭＳ Ｐゴシック" charset="-128"/>
              </a:rPr>
              <a:t>September 2009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310063" y="9001125"/>
            <a:ext cx="2041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9800" eaLnBrk="0" hangingPunct="0"/>
            <a:r>
              <a:rPr lang="en-US" sz="1200">
                <a:ea typeface="ＭＳ Ｐゴシック" charset="-128"/>
              </a:rPr>
              <a:t>Bruce Kraemer (Marvell)</a:t>
            </a:r>
          </a:p>
        </p:txBody>
      </p:sp>
      <p:sp>
        <p:nvSpPr>
          <p:cNvPr id="44040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9800" eaLnBrk="0" hangingPunct="0"/>
            <a:r>
              <a:rPr lang="en-US" sz="1200">
                <a:ea typeface="ＭＳ Ｐゴシック" charset="-128"/>
              </a:rPr>
              <a:t>Page </a:t>
            </a:r>
            <a:fld id="{5335F066-E371-43F7-A1E4-AF148321244C}" type="slidenum">
              <a:rPr lang="en-US" sz="1200">
                <a:ea typeface="ＭＳ Ｐゴシック" charset="-128"/>
              </a:rPr>
              <a:pPr algn="r" defTabSz="939800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4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6150"/>
          </a:xfrm>
          <a:ln/>
        </p:spPr>
      </p:sp>
      <p:sp>
        <p:nvSpPr>
          <p:cNvPr id="44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 lIns="94253" tIns="46328" rIns="94253" bIns="46328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47D7F16C-C79A-4DE4-A5AF-887DBFD234EA}" type="slidenum">
              <a:rPr lang="en-US" smtClean="0"/>
              <a:pPr defTabSz="938213"/>
              <a:t>16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>
                <a:ea typeface="ＭＳ Ｐゴシック" charset="-128"/>
              </a:rPr>
              <a:t>doc.: IEEE 802.11-11/1100r2</a:t>
            </a:r>
            <a:endParaRPr lang="en-US">
              <a:ea typeface="ＭＳ Ｐゴシック" charset="-128"/>
            </a:endParaRP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1198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>
                <a:ea typeface="ＭＳ Ｐゴシック" charset="-128"/>
              </a:rPr>
              <a:t>November 2010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>
                <a:ea typeface="ＭＳ Ｐゴシック" charset="-128"/>
              </a:rPr>
              <a:t>Page </a:t>
            </a:r>
            <a:fld id="{03ED09D4-F7CD-4ACC-B7FE-667BA69A714A}" type="slidenum">
              <a:rPr lang="en-US" smtClean="0">
                <a:ea typeface="ＭＳ Ｐゴシック" charset="-128"/>
              </a:rPr>
              <a:pPr defTabSz="938213"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915988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Month Year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7038" y="9004300"/>
            <a:ext cx="211455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8788" lvl="4" defTabSz="938213"/>
            <a:r>
              <a:rPr lang="en-US" smtClean="0"/>
              <a:t>John Doe, Some Company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B17F003F-76EE-4A93-8897-281D693FB186}" type="slidenum">
              <a:rPr lang="en-US" smtClean="0"/>
              <a:pPr defTabSz="938213"/>
              <a:t>19</a:t>
            </a:fld>
            <a:endParaRPr lang="en-US" smtClean="0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5299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55300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00" y="93663"/>
            <a:ext cx="915988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Month Year</a:t>
            </a:r>
          </a:p>
        </p:txBody>
      </p:sp>
      <p:sp>
        <p:nvSpPr>
          <p:cNvPr id="5530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73588" y="9004300"/>
            <a:ext cx="177800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David Halasz, Aclara</a:t>
            </a:r>
          </a:p>
        </p:txBody>
      </p:sp>
      <p:sp>
        <p:nvSpPr>
          <p:cNvPr id="553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D40FC2D5-35ED-4F7F-B264-66F2C550F6F8}" type="slidenum">
              <a:rPr lang="en-US" smtClean="0"/>
              <a:pPr defTabSz="938213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 smtClean="0"/>
              <a:t>doc.: IEEE 802.11-11/1100r2</a:t>
            </a:r>
            <a:endParaRPr lang="en-US" altLang="ja-JP"/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/>
              <a:t>May 2008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altLang="ja-JP" smtClean="0"/>
              <a:t>Bruce Kraemer (Marvell)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 smtClean="0"/>
              <a:t>Page </a:t>
            </a:r>
            <a:fld id="{8A13794C-CAE5-44E7-A240-2C7DF4832603}" type="slidenum">
              <a:rPr lang="en-US" altLang="ja-JP" smtClean="0"/>
              <a:pPr defTabSz="938213"/>
              <a:t>22</a:t>
            </a:fld>
            <a:endParaRPr lang="en-US" altLang="ja-JP" smtClean="0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2CFB5F58-7140-42C1-A478-0F418F167870}" type="slidenum">
              <a:rPr lang="en-US" smtClean="0"/>
              <a:pPr defTabSz="938213"/>
              <a:t>23</a:t>
            </a:fld>
            <a:endParaRPr lang="en-US" smtClean="0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538" y="9004300"/>
            <a:ext cx="4921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38213"/>
              <a:t>25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5DC2F769-84E6-4264-8E42-4C600CB7D0DE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F21AE50E-2467-4FC0-9C2F-C00A74667792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/>
              <a:t>September 2011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61963" lvl="4" defTabSz="946150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1125"/>
            <a:ext cx="414337" cy="185738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6150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8213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0400" y="93663"/>
            <a:ext cx="744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8213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13238" y="9004300"/>
            <a:ext cx="2038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8213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62325" y="9004300"/>
            <a:ext cx="4143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8213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38213" eaLnBrk="0" hangingPunct="0"/>
              <a:t>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3062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8213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0400" y="93663"/>
            <a:ext cx="744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8213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13238" y="9004300"/>
            <a:ext cx="2038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8213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62325" y="9004300"/>
            <a:ext cx="4143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8213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38213" eaLnBrk="0" hangingPunct="0"/>
              <a:t>10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3062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doc.: IEEE 802.11-11/1100r2</a:t>
            </a:r>
            <a:endParaRPr lang="en-US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920750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March 2010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6625"/>
            <a:r>
              <a:rPr lang="en-US" smtClean="0"/>
              <a:t>Bruce Kraemer (Marvell)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Page </a:t>
            </a:r>
            <a:fld id="{95988E10-0350-47F7-9F43-E1B4241BC8AE}" type="slidenum">
              <a:rPr lang="en-US" smtClean="0"/>
              <a:pPr defTabSz="936625"/>
              <a:t>11</a:t>
            </a:fld>
            <a:endParaRPr lang="en-US" smtClean="0"/>
          </a:p>
        </p:txBody>
      </p:sp>
      <p:sp>
        <p:nvSpPr>
          <p:cNvPr id="35845" name="Rectangle 3"/>
          <p:cNvSpPr txBox="1">
            <a:spLocks noGrp="1" noChangeArrowheads="1"/>
          </p:cNvSpPr>
          <p:nvPr/>
        </p:nvSpPr>
        <p:spPr bwMode="auto">
          <a:xfrm>
            <a:off x="660400" y="95250"/>
            <a:ext cx="733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 eaLnBrk="0" hangingPunct="0"/>
            <a:r>
              <a:rPr lang="en-US" sz="1400" b="1"/>
              <a:t>July 2007</a:t>
            </a:r>
          </a:p>
        </p:txBody>
      </p:sp>
      <p:sp>
        <p:nvSpPr>
          <p:cNvPr id="35846" name="Rectangle 6"/>
          <p:cNvSpPr txBox="1">
            <a:spLocks noGrp="1" noChangeArrowheads="1"/>
          </p:cNvSpPr>
          <p:nvPr/>
        </p:nvSpPr>
        <p:spPr bwMode="auto">
          <a:xfrm>
            <a:off x="4725988" y="9001125"/>
            <a:ext cx="16256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 eaLnBrk="0" hangingPunct="0"/>
            <a:r>
              <a:rPr lang="en-US" sz="1200"/>
              <a:t>Terry Cole (AMD)</a:t>
            </a:r>
          </a:p>
        </p:txBody>
      </p:sp>
      <p:sp>
        <p:nvSpPr>
          <p:cNvPr id="35847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 eaLnBrk="0" hangingPunct="0"/>
            <a:r>
              <a:rPr lang="en-US" sz="1200"/>
              <a:t>Page </a:t>
            </a:r>
            <a:fld id="{795DD160-F3AD-4A74-AF5F-0FEF91E61877}" type="slidenum">
              <a:rPr lang="en-US" sz="1200"/>
              <a:pPr algn="r" defTabSz="936625" eaLnBrk="0" hangingPunct="0"/>
              <a:t>11</a:t>
            </a:fld>
            <a:endParaRPr lang="en-US" sz="1200"/>
          </a:p>
        </p:txBody>
      </p:sp>
      <p:sp>
        <p:nvSpPr>
          <p:cNvPr id="358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5038"/>
          </a:xfrm>
          <a:ln/>
        </p:spPr>
      </p:sp>
      <p:sp>
        <p:nvSpPr>
          <p:cNvPr id="358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4838"/>
            <a:ext cx="5140325" cy="4184650"/>
          </a:xfrm>
          <a:noFill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0938" y="9004300"/>
            <a:ext cx="857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 eaLnBrk="1" hangingPunct="1"/>
            <a:fld id="{107F2008-E681-4E50-9CCA-C9EF5DA1CC25}" type="slidenum">
              <a:rPr lang="en-US" smtClean="0">
                <a:latin typeface="Arial" charset="0"/>
              </a:rPr>
              <a:pPr defTabSz="938213" eaLnBrk="1" hangingPunct="1"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37890" name="Rectangle 3"/>
          <p:cNvSpPr txBox="1">
            <a:spLocks noGrp="1" noChangeArrowheads="1"/>
          </p:cNvSpPr>
          <p:nvPr/>
        </p:nvSpPr>
        <p:spPr bwMode="auto">
          <a:xfrm>
            <a:off x="660400" y="96838"/>
            <a:ext cx="7540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23925" eaLnBrk="0" hangingPunct="0"/>
            <a:r>
              <a:rPr lang="en-US" sz="1400" b="1"/>
              <a:t>May 2008</a:t>
            </a:r>
          </a:p>
        </p:txBody>
      </p:sp>
      <p:sp>
        <p:nvSpPr>
          <p:cNvPr id="37891" name="Rectangle 6"/>
          <p:cNvSpPr txBox="1">
            <a:spLocks noGrp="1" noChangeArrowheads="1"/>
          </p:cNvSpPr>
          <p:nvPr/>
        </p:nvSpPr>
        <p:spPr bwMode="auto">
          <a:xfrm>
            <a:off x="5895975" y="9001125"/>
            <a:ext cx="4556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0850" lvl="4" algn="r" defTabSz="923925" eaLnBrk="0" hangingPunct="0"/>
            <a:endParaRPr lang="en-US" sz="1200"/>
          </a:p>
        </p:txBody>
      </p:sp>
      <p:sp>
        <p:nvSpPr>
          <p:cNvPr id="37892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23925" eaLnBrk="0" hangingPunct="0"/>
            <a:r>
              <a:rPr lang="en-US" sz="1200"/>
              <a:t>Page </a:t>
            </a:r>
            <a:fld id="{1AE9083B-B1B1-49E1-8033-4AD9E4148A8A}" type="slidenum">
              <a:rPr lang="en-US" sz="1200"/>
              <a:pPr algn="r" defTabSz="923925" eaLnBrk="0" hangingPunct="0"/>
              <a:t>12</a:t>
            </a:fld>
            <a:endParaRPr lang="en-US" sz="120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4488" tIns="46443" rIns="94488" bIns="46443"/>
          <a:lstStyle/>
          <a:p>
            <a:pPr defTabSz="950913"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66862" cy="276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400" y="304800"/>
            <a:ext cx="3263900" cy="27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802.11-11/1100r2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smtClean="0"/>
              <a:t>WG11  Snapshot September ‘11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18 -September-2011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324E095-7037-4D07-B7D8-8AB353C0514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033F6B18-2C06-4C20-B467-B9B4E4916D96}" type="slidenum">
              <a:rPr lang="en-US" sz="1200"/>
              <a:pPr algn="ctr" eaLnBrk="0" hangingPunct="0"/>
              <a:t>11</a:t>
            </a:fld>
            <a:endParaRPr lang="en-US" sz="12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smtClean="0"/>
              <a:t>WG11 Editor Abstract / Agenda – Sept 2011 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</a:t>
            </a:r>
          </a:p>
          <a:p>
            <a:r>
              <a:rPr lang="en-US" sz="2800" smtClean="0"/>
              <a:t>MIB style and Frame practices (FrameMaker 10.0)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endParaRPr lang="en-US" b="1"/>
          </a:p>
        </p:txBody>
      </p:sp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September 2011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Review of objectives</a:t>
            </a:r>
          </a:p>
          <a:p>
            <a:pPr eaLnBrk="1" hangingPunct="1"/>
            <a:r>
              <a:rPr lang="en-US" sz="3600" smtClean="0"/>
              <a:t>“Simple Radio" Ad Hoc Mode () – Paul Gardner-Stephen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Sept, 2011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Administration</a:t>
            </a:r>
          </a:p>
          <a:p>
            <a:pPr lvl="1" eaLnBrk="1" hangingPunct="1"/>
            <a:r>
              <a:rPr lang="en-US" sz="2800" smtClean="0"/>
              <a:t>Attendance</a:t>
            </a:r>
          </a:p>
          <a:p>
            <a:pPr lvl="1" eaLnBrk="1" hangingPunct="1"/>
            <a:r>
              <a:rPr lang="en-US" sz="2800" smtClean="0"/>
              <a:t>Approve Agenda</a:t>
            </a:r>
          </a:p>
          <a:p>
            <a:pPr lvl="1" eaLnBrk="1" hangingPunct="1"/>
            <a:r>
              <a:rPr lang="en-US" sz="2800" smtClean="0"/>
              <a:t>Policies </a:t>
            </a:r>
          </a:p>
          <a:p>
            <a:pPr eaLnBrk="1" hangingPunct="1"/>
            <a:r>
              <a:rPr lang="en-US" sz="3200" smtClean="0"/>
              <a:t>802 Overview &amp; Architecture ballot</a:t>
            </a:r>
          </a:p>
          <a:p>
            <a:pPr lvl="1" eaLnBrk="1" hangingPunct="1"/>
            <a:r>
              <a:rPr lang="en-US" sz="2800" smtClean="0"/>
              <a:t>Ballot status update</a:t>
            </a:r>
          </a:p>
          <a:p>
            <a:pPr lvl="1" eaLnBrk="1" hangingPunct="1"/>
            <a:r>
              <a:rPr lang="en-US" sz="2800" smtClean="0"/>
              <a:t>Discussion and Comments</a:t>
            </a:r>
          </a:p>
          <a:p>
            <a:pPr eaLnBrk="1" hangingPunct="1"/>
            <a:r>
              <a:rPr lang="en-US" sz="3200" smtClean="0"/>
              <a:t>Future sessions / SC activities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July 2011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2097D0F-A819-479B-8EE6-B7CBDA0A800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40962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B0E060A-1F45-4B68-BE93-8ED43CB1AE1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9932703D-0863-4CFF-93EB-D5A3638E4EF7}" type="slidenum">
              <a:rPr lang="en-US" sz="1200">
                <a:ea typeface="ＭＳ Ｐゴシック" charset="-128"/>
              </a:rPr>
              <a:pPr algn="ctr" eaLnBrk="0" hangingPunct="0"/>
              <a:t>14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September 2011 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z="2800" smtClean="0"/>
              <a:t>Recirculation Sponsor Ballot on Draft 10.0  closed 7 September 2011</a:t>
            </a:r>
          </a:p>
          <a:p>
            <a:pPr lvl="1"/>
            <a:r>
              <a:rPr lang="en-US" smtClean="0"/>
              <a:t>Pool 186, 142 affirmative – 91%, 13 Disapprove – 9%, 9 Abstain – 6%</a:t>
            </a:r>
          </a:p>
          <a:p>
            <a:pPr lvl="1"/>
            <a:r>
              <a:rPr lang="en-US" smtClean="0"/>
              <a:t>257 comments</a:t>
            </a:r>
          </a:p>
          <a:p>
            <a:pPr lvl="1"/>
            <a:r>
              <a:rPr lang="en-US" smtClean="0"/>
              <a:t>D10.0 includes all published amendments (11s roll-in)</a:t>
            </a:r>
          </a:p>
          <a:p>
            <a:r>
              <a:rPr lang="en-US" sz="2800" smtClean="0"/>
              <a:t>This meeting </a:t>
            </a:r>
          </a:p>
          <a:p>
            <a:pPr lvl="1"/>
            <a:r>
              <a:rPr lang="en-US" smtClean="0"/>
              <a:t>Comment resolution</a:t>
            </a:r>
          </a:p>
          <a:p>
            <a:pPr lvl="1"/>
            <a:r>
              <a:rPr lang="en-US" smtClean="0"/>
              <a:t>Expect recirculation ballot on D11.0 to begin in early-mid Oct</a:t>
            </a:r>
          </a:p>
          <a:p>
            <a:pPr lvl="1"/>
            <a:r>
              <a:rPr lang="en-US" smtClean="0"/>
              <a:t>Review timelines </a:t>
            </a:r>
          </a:p>
          <a:p>
            <a:pPr lvl="1"/>
            <a:r>
              <a:rPr lang="en-US" smtClean="0"/>
              <a:t>Consider Interpretation Request process changes and next TG plans</a:t>
            </a:r>
          </a:p>
          <a:p>
            <a:r>
              <a:rPr lang="en-US" sz="2800" smtClean="0"/>
              <a:t>Agenda in 11-11-1174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D5F0178-19DA-4C55-86B3-AFCF736FF04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864DE808-CBE5-4688-B3AC-6C2E3A2CCA36}" type="slidenum">
              <a:rPr lang="en-US" sz="1200">
                <a:ea typeface="ＭＳ Ｐゴシック" charset="-128"/>
              </a:rPr>
              <a:pPr algn="ctr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301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sz="3600" smtClean="0"/>
              <a:t>IEEE 802.11s Mesh Networking</a:t>
            </a:r>
          </a:p>
        </p:txBody>
      </p:sp>
      <p:sp>
        <p:nvSpPr>
          <p:cNvPr id="4301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7848600" cy="4724400"/>
          </a:xfrm>
        </p:spPr>
        <p:txBody>
          <a:bodyPr lIns="91440" tIns="45720" rIns="91440" bIns="45720"/>
          <a:lstStyle/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On Saturday September 10,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the Standards Board did approve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publication of 802.11s</a:t>
            </a:r>
          </a:p>
          <a:p>
            <a:pPr algn="ctr">
              <a:buFontTx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Thanks to all 802.11 members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who made this possible</a:t>
            </a:r>
          </a:p>
          <a:p>
            <a:pPr algn="ctr">
              <a:buFontTx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r>
              <a:rPr lang="en-US" b="0" smtClean="0">
                <a:latin typeface="Arial" charset="0"/>
                <a:cs typeface="Arial" charset="0"/>
              </a:rPr>
              <a:t>Publication is expected mid September</a:t>
            </a:r>
            <a:endParaRPr lang="en-US" sz="2000" b="0" smtClean="0">
              <a:latin typeface="Arial" charset="0"/>
              <a:cs typeface="Arial" charset="0"/>
            </a:endParaRPr>
          </a:p>
          <a:p>
            <a:r>
              <a:rPr lang="en-US" b="0" smtClean="0">
                <a:latin typeface="Arial" charset="0"/>
                <a:cs typeface="Arial" charset="0"/>
              </a:rPr>
              <a:t>TGs will cancel its one meeting slot for Okinawa</a:t>
            </a:r>
          </a:p>
          <a:p>
            <a:r>
              <a:rPr lang="en-US" b="0" smtClean="0">
                <a:latin typeface="Arial" charset="0"/>
                <a:cs typeface="Arial" charset="0"/>
              </a:rPr>
              <a:t>Award target is November 2011 - Atlanta</a:t>
            </a:r>
            <a:endParaRPr lang="en-US" sz="1800" b="0" smtClean="0">
              <a:latin typeface="Arial" charset="0"/>
              <a:cs typeface="Arial" charset="0"/>
            </a:endParaRPr>
          </a:p>
        </p:txBody>
      </p:sp>
      <p:sp>
        <p:nvSpPr>
          <p:cNvPr id="43014" name="TextBox 10"/>
          <p:cNvSpPr txBox="1">
            <a:spLocks noChangeArrowheads="1"/>
          </p:cNvSpPr>
          <p:nvPr/>
        </p:nvSpPr>
        <p:spPr bwMode="auto">
          <a:xfrm>
            <a:off x="7010400" y="65532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43015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7575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Aug 2011</a:t>
            </a:r>
          </a:p>
        </p:txBody>
      </p:sp>
      <p:sp>
        <p:nvSpPr>
          <p:cNvPr id="450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92913" y="6475413"/>
            <a:ext cx="1751012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Graham Smith (DSP Group)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F35845C-3322-4AEE-97E6-558A1D5F42E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60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802.11aa – Okinawa</a:t>
            </a:r>
          </a:p>
        </p:txBody>
      </p:sp>
      <p:sp>
        <p:nvSpPr>
          <p:cNvPr id="2054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848600" cy="4343400"/>
          </a:xfrm>
        </p:spPr>
        <p:txBody>
          <a:bodyPr lIns="91440" tIns="45720" rIns="91440" bIns="45720"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800" dirty="0" smtClean="0"/>
              <a:t>Goals: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2400" dirty="0" smtClean="0"/>
              <a:t>Start reviewing sponsor ballot comments from first sponsor ballot</a:t>
            </a:r>
          </a:p>
          <a:p>
            <a:pPr marL="514350" indent="-457200">
              <a:buFontTx/>
              <a:buNone/>
              <a:defRPr/>
            </a:pPr>
            <a:r>
              <a:rPr lang="en-US" sz="2800" dirty="0" smtClean="0"/>
              <a:t>Opening report in document 11/1120r0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ea typeface="ＭＳ Ｐゴシック" charset="-128"/>
              </a:rPr>
              <a:t>September 2011</a:t>
            </a:r>
          </a:p>
        </p:txBody>
      </p:sp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Slide </a:t>
            </a:r>
            <a:fld id="{4F9C7178-0025-4E9B-B039-64613AEBC4AA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47108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September 2011</a:t>
            </a:r>
          </a:p>
        </p:txBody>
      </p:sp>
      <p:sp>
        <p:nvSpPr>
          <p:cNvPr id="4710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3200" smtClean="0"/>
              <a:t>Focus is on resolving comments received on D1.0.</a:t>
            </a:r>
          </a:p>
          <a:p>
            <a:pPr>
              <a:lnSpc>
                <a:spcPct val="90000"/>
              </a:lnSpc>
            </a:pPr>
            <a:r>
              <a:rPr lang="en-US" sz="3200" smtClean="0"/>
              <a:t>A TG Ad Hoc meeting was held at Seoul, Korea during the period of September 14-16.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Ad Hoc meeting Agenda is available in document11-11/1164.</a:t>
            </a:r>
          </a:p>
          <a:p>
            <a:r>
              <a:rPr lang="en-US" sz="3200" smtClean="0"/>
              <a:t>Agenda for this meeting is available  in document 11-11/1165r0.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TGad – September Meeting Goals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Finish comment resolution on D4.0</a:t>
            </a:r>
          </a:p>
          <a:p>
            <a:pPr eaLnBrk="1" hangingPunct="1"/>
            <a:r>
              <a:rPr lang="en-US" sz="4000" smtClean="0"/>
              <a:t>Approve D5.0</a:t>
            </a:r>
          </a:p>
          <a:p>
            <a:pPr eaLnBrk="1" hangingPunct="1"/>
            <a:r>
              <a:rPr lang="en-US" sz="4000" smtClean="0"/>
              <a:t>Plan for Sponsor Ballot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A323619-B7A7-4BB9-87F0-46B2A24D93F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TGae  September 2011 Summary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Status:</a:t>
            </a:r>
          </a:p>
          <a:p>
            <a:r>
              <a:rPr lang="en-US" smtClean="0"/>
              <a:t>Completed LB 181 and met SB conditional approval</a:t>
            </a:r>
          </a:p>
          <a:p>
            <a:r>
              <a:rPr lang="en-US" smtClean="0"/>
              <a:t>Completed initial Sponsor Ballot on D5.0</a:t>
            </a:r>
          </a:p>
          <a:p>
            <a:pPr lvl="1"/>
            <a:r>
              <a:rPr lang="en-US" smtClean="0"/>
              <a:t>95% Approval, 212 comments received.</a:t>
            </a:r>
          </a:p>
          <a:p>
            <a:pPr>
              <a:buFontTx/>
              <a:buNone/>
            </a:pPr>
            <a:r>
              <a:rPr lang="en-US" smtClean="0"/>
              <a:t>Objectives:</a:t>
            </a:r>
          </a:p>
          <a:p>
            <a:r>
              <a:rPr lang="en-US" smtClean="0"/>
              <a:t>Complete comment resolution on initial Sponsor Ballot</a:t>
            </a:r>
          </a:p>
          <a:p>
            <a:r>
              <a:rPr lang="en-US" smtClean="0"/>
              <a:t>Approve Sponsor Ballot recirculation (if comment resolution completes)</a:t>
            </a:r>
          </a:p>
          <a:p>
            <a:r>
              <a:rPr lang="en-US" smtClean="0"/>
              <a:t>Revise plan of record.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629400" y="1905000"/>
            <a:ext cx="2352675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Anticipate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New Revision PAR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17526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A7BC62B-14B8-4002-9878-C5293403013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4DF8EE8-8427-47B8-A075-817955F3960B}" type="slidenum">
              <a:rPr lang="en-US" sz="1200"/>
              <a:pPr algn="ctr" eaLnBrk="0" hangingPunct="0"/>
              <a:t>20</a:t>
            </a:fld>
            <a:endParaRPr lang="en-US" sz="1200"/>
          </a:p>
        </p:txBody>
      </p:sp>
      <p:sp>
        <p:nvSpPr>
          <p:cNvPr id="53253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September 2011</a:t>
            </a:r>
          </a:p>
        </p:txBody>
      </p:sp>
      <p:sp>
        <p:nvSpPr>
          <p:cNvPr id="532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charset="-128"/>
              </a:rPr>
              <a:t>Approve meeting and teleconference minutes</a:t>
            </a:r>
          </a:p>
          <a:p>
            <a:r>
              <a:rPr lang="en-US" altLang="ja-JP" smtClean="0">
                <a:ea typeface="ＭＳ Ｐゴシック" charset="-128"/>
              </a:rPr>
              <a:t>Review the results of LB171</a:t>
            </a:r>
          </a:p>
          <a:p>
            <a:r>
              <a:rPr lang="en-US" altLang="ja-JP" smtClean="0">
                <a:ea typeface="ＭＳ Ｐゴシック" charset="-128"/>
              </a:rPr>
              <a:t>Approve the LB171 comment spreadsheet in 11-11/277r16</a:t>
            </a:r>
          </a:p>
          <a:p>
            <a:r>
              <a:rPr lang="en-US" altLang="ja-JP" smtClean="0">
                <a:ea typeface="ＭＳ Ｐゴシック" charset="-128"/>
              </a:rPr>
              <a:t>Approve speculative draft D1.03</a:t>
            </a:r>
          </a:p>
          <a:p>
            <a:r>
              <a:rPr lang="en-US" altLang="ja-JP" smtClean="0">
                <a:ea typeface="ＭＳ Ｐゴシック" charset="-128"/>
              </a:rPr>
              <a:t>Review the progress since July</a:t>
            </a:r>
          </a:p>
          <a:p>
            <a:r>
              <a:rPr lang="en-US" altLang="ja-JP" smtClean="0">
                <a:ea typeface="ＭＳ Ｐゴシック" charset="-128"/>
              </a:rPr>
              <a:t>Complete comment resolution</a:t>
            </a:r>
            <a:endParaRPr lang="en-US" altLang="ja-JP" sz="1800" smtClean="0">
              <a:ea typeface="ＭＳ Ｐゴシック" charset="-128"/>
            </a:endParaRPr>
          </a:p>
          <a:p>
            <a:r>
              <a:rPr lang="en-US" altLang="ja-JP" smtClean="0">
                <a:ea typeface="ＭＳ Ｐゴシック" charset="-128"/>
              </a:rPr>
              <a:t>Review Ofcom and Industry Canada TVWS documents</a:t>
            </a:r>
          </a:p>
          <a:p>
            <a:r>
              <a:rPr lang="en-US" altLang="ja-JP" smtClean="0">
                <a:ea typeface="ＭＳ Ｐゴシック" charset="-128"/>
              </a:rPr>
              <a:t>Discuss the challenges and opportunities related to incorporating the TGac PHY</a:t>
            </a:r>
          </a:p>
          <a:p>
            <a:r>
              <a:rPr lang="en-US" altLang="ja-JP" smtClean="0">
                <a:ea typeface="ＭＳ Ｐゴシック" charset="-128"/>
              </a:rPr>
              <a:t>Plan for November meeting and teleconferences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802.11ah Snapshot - September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191000"/>
          </a:xfrm>
        </p:spPr>
        <p:txBody>
          <a:bodyPr/>
          <a:lstStyle/>
          <a:p>
            <a:pPr marL="609600" indent="-609600">
              <a:defRPr/>
            </a:pPr>
            <a:r>
              <a:rPr lang="en-US" sz="3200" dirty="0" smtClean="0"/>
              <a:t>Primary focus</a:t>
            </a:r>
          </a:p>
          <a:p>
            <a:pPr marL="1009650" lvl="1" indent="-609600">
              <a:defRPr/>
            </a:pPr>
            <a:r>
              <a:rPr lang="en-US" sz="2800" dirty="0" smtClean="0"/>
              <a:t>Make progress on specification framework document</a:t>
            </a:r>
          </a:p>
          <a:p>
            <a:pPr marL="609600" indent="-609600">
              <a:defRPr/>
            </a:pPr>
            <a:r>
              <a:rPr lang="en-US" sz="3200" dirty="0" smtClean="0"/>
              <a:t>Continue work on,</a:t>
            </a:r>
          </a:p>
          <a:p>
            <a:pPr marL="1009650" lvl="1" indent="-609600">
              <a:defRPr/>
            </a:pPr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>
              <a:defRPr/>
            </a:pPr>
            <a:r>
              <a:rPr lang="en-US" sz="3200" dirty="0" smtClean="0"/>
              <a:t>Timeline review &amp; Teleconference schedule</a:t>
            </a:r>
          </a:p>
          <a:p>
            <a:pPr marL="0" indent="0">
              <a:buFontTx/>
              <a:buNone/>
              <a:defRPr/>
            </a:pPr>
            <a:endParaRPr lang="en-US" sz="3200" dirty="0" smtClean="0"/>
          </a:p>
          <a:p>
            <a:pPr marL="1009650" lvl="1" indent="-609600">
              <a:defRPr/>
            </a:pPr>
            <a:endParaRPr lang="en-US" sz="2800" dirty="0" smtClean="0"/>
          </a:p>
        </p:txBody>
      </p:sp>
      <p:sp>
        <p:nvSpPr>
          <p:cNvPr id="5427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542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7604759-BECE-464C-84C1-AECB31FA7AF4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10668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charset="-128"/>
              </a:rPr>
              <a:t>IEEE 802.11 FILS TGai – Okinawa , Sep 2011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495800"/>
          </a:xfrm>
        </p:spPr>
        <p:txBody>
          <a:bodyPr lIns="91440" tIns="45720" rIns="91440" bIns="45720"/>
          <a:lstStyle/>
          <a:p>
            <a:r>
              <a:rPr lang="en-US" altLang="ja-JP" sz="3200" smtClean="0">
                <a:ea typeface="ＭＳ Ｐゴシック" charset="-128"/>
              </a:rPr>
              <a:t>Goals for the  Meeting: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Review and Approve the  San Francisco and Teleconference  meeting minutes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Presentation of submissions</a:t>
            </a:r>
          </a:p>
          <a:p>
            <a:pPr lvl="2"/>
            <a:r>
              <a:rPr lang="en-US" altLang="ja-JP" sz="2400" smtClean="0">
                <a:ea typeface="ＭＳ Ｐゴシック" charset="-128"/>
              </a:rPr>
              <a:t>Submission of Initial  technical contribution</a:t>
            </a:r>
          </a:p>
          <a:p>
            <a:pPr lvl="2"/>
            <a:r>
              <a:rPr lang="en-US" altLang="ja-JP" sz="2400" smtClean="0">
                <a:ea typeface="ＭＳ Ｐゴシック" charset="-128"/>
              </a:rPr>
              <a:t>General submission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TIME line of task group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Plan for Nov  &amp; Teleconference</a:t>
            </a:r>
          </a:p>
        </p:txBody>
      </p:sp>
      <p:sp>
        <p:nvSpPr>
          <p:cNvPr id="563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>
                <a:ea typeface="ＭＳ Ｐゴシック" charset="-128"/>
              </a:rPr>
              <a:t>Sep 2011</a:t>
            </a:r>
          </a:p>
        </p:txBody>
      </p:sp>
      <p:sp>
        <p:nvSpPr>
          <p:cNvPr id="5632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563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D5CE9DF5-C80E-4E90-B183-A6948FF7E237}" type="slidenum">
              <a:rPr lang="en-US" altLang="ja-JP" smtClean="0">
                <a:ea typeface="ＭＳ Ｐゴシック" charset="-128"/>
              </a:rPr>
              <a:pPr/>
              <a:t>22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 2011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5F03765-FCB2-4FB1-90B8-04A07E398E0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8372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JTC1 ad hoc – Sept 2011</a:t>
            </a:r>
          </a:p>
        </p:txBody>
      </p:sp>
      <p:sp>
        <p:nvSpPr>
          <p:cNvPr id="5837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WAPI status (802.11i replacement)</a:t>
            </a:r>
          </a:p>
          <a:p>
            <a:pPr lvl="2"/>
            <a:r>
              <a:rPr lang="en-AU" smtClean="0"/>
              <a:t>Summarise CRM meeting on WAPI NP comments</a:t>
            </a:r>
          </a:p>
          <a:p>
            <a:pPr lvl="2"/>
            <a:r>
              <a:rPr lang="en-AU" smtClean="0"/>
              <a:t>Discuss likely next steps in SC6</a:t>
            </a:r>
          </a:p>
          <a:p>
            <a:pPr lvl="1"/>
            <a:r>
              <a:rPr lang="en-AU" smtClean="0"/>
              <a:t>Review N-UHT status (802.11ac replacement)</a:t>
            </a:r>
          </a:p>
          <a:p>
            <a:pPr lvl="2"/>
            <a:r>
              <a:rPr lang="en-AU" smtClean="0"/>
              <a:t>Hear update of activities in CCSA</a:t>
            </a:r>
          </a:p>
          <a:p>
            <a:pPr lvl="2"/>
            <a:r>
              <a:rPr lang="en-AU" smtClean="0"/>
              <a:t>Discuss likely next steps in SC6</a:t>
            </a:r>
          </a:p>
          <a:p>
            <a:pPr lvl="1"/>
            <a:r>
              <a:rPr lang="en-AU" smtClean="0"/>
              <a:t>Review 802 position on submission of 802 standards to ISO/IEC</a:t>
            </a:r>
          </a:p>
          <a:p>
            <a:pPr lvl="2"/>
            <a:r>
              <a:rPr lang="en-AU" smtClean="0"/>
              <a:t>Summary of agreements from July plenary</a:t>
            </a:r>
          </a:p>
          <a:p>
            <a:pPr lvl="2"/>
            <a:r>
              <a:rPr lang="en-AU" smtClean="0"/>
              <a:t>Discuss plans for Nov plenary</a:t>
            </a:r>
          </a:p>
          <a:p>
            <a:r>
              <a:rPr lang="en-AU" smtClean="0"/>
              <a:t>Bruce Kraemer will substitute for Andrew Myles as Chair this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Ad Hoc Committee </a:t>
            </a:r>
            <a:br>
              <a:rPr lang="en-US" smtClean="0"/>
            </a:br>
            <a:r>
              <a:rPr lang="en-US" smtClean="0"/>
              <a:t>Meeting Goals September 2011</a:t>
            </a:r>
          </a:p>
        </p:txBody>
      </p:sp>
      <p:sp>
        <p:nvSpPr>
          <p:cNvPr id="6041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</a:t>
            </a:r>
          </a:p>
          <a:p>
            <a:pPr lvl="1" eaLnBrk="1" hangingPunct="1"/>
            <a:r>
              <a:rPr lang="en-US" smtClean="0"/>
              <a:t>Ofcom and Industry Canada TVWS plans</a:t>
            </a:r>
          </a:p>
          <a:p>
            <a:pPr lvl="1" eaLnBrk="1" hangingPunct="1"/>
            <a:r>
              <a:rPr lang="en-US" smtClean="0"/>
              <a:t>EN 300 328 revision update; Lufthansa “plans” for the 2.4 GHz band</a:t>
            </a:r>
          </a:p>
          <a:p>
            <a:pPr lvl="1" eaLnBrk="1" hangingPunct="1"/>
            <a:r>
              <a:rPr lang="en-US" smtClean="0"/>
              <a:t>FCC 5 GHz rules changes update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CCSA UHT/EUHT wireless LAN standards</a:t>
            </a:r>
          </a:p>
        </p:txBody>
      </p:sp>
      <p:sp>
        <p:nvSpPr>
          <p:cNvPr id="6041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6042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604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F3B309D-830A-4E9A-867B-976AD47764AE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smtClean="0"/>
              <a:t>Smart Grid – September  2011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0" u="sng" smtClean="0"/>
              <a:t>Thursday am2</a:t>
            </a:r>
            <a:r>
              <a:rPr lang="en-US" sz="3600" b="0" smtClean="0"/>
              <a:t> </a:t>
            </a:r>
          </a:p>
          <a:p>
            <a:r>
              <a:rPr lang="en-US" sz="3600" b="0" smtClean="0"/>
              <a:t>NIST Smart Grid PAP#2 Update</a:t>
            </a:r>
          </a:p>
          <a:p>
            <a:r>
              <a:rPr lang="en-US" sz="3600" b="0" smtClean="0"/>
              <a:t>NIST Framework 2.0 document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</p:nvPr>
        </p:nvGraphicFramePr>
        <p:xfrm>
          <a:off x="685800" y="1066800"/>
          <a:ext cx="7315200" cy="4383196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382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802.11  Ballot #181  was the fourth 15 day Working Group technical recirculation Ballot asking the question "Should P802.11ae D5.0 be forwarded to Sponsor Ballot?".  </a:t>
            </a:r>
          </a:p>
          <a:p>
            <a:pPr>
              <a:buFontTx/>
              <a:buNone/>
            </a:pPr>
            <a:r>
              <a:rPr lang="en-US" sz="1800" smtClean="0"/>
              <a:t>Ballot Opening Date:    Wednesday            	  July 20,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Thursday                    August 04,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278 eligible people are in this ballot group.   </a:t>
            </a:r>
            <a:br>
              <a:rPr lang="en-US" sz="1800" smtClean="0"/>
            </a:br>
            <a:r>
              <a:rPr lang="en-US" sz="1800" smtClean="0"/>
              <a:t> 182 affirmative votes </a:t>
            </a:r>
          </a:p>
          <a:p>
            <a:pPr>
              <a:buFontTx/>
              <a:buNone/>
            </a:pPr>
            <a:r>
              <a:rPr lang="en-US" sz="1800" smtClean="0"/>
              <a:t>     7 negative votes  </a:t>
            </a:r>
          </a:p>
          <a:p>
            <a:pPr>
              <a:buFontTx/>
              <a:buNone/>
            </a:pPr>
            <a:r>
              <a:rPr lang="en-US" sz="1800" smtClean="0"/>
              <a:t>   35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  224 votes received =  80.6%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=  15.6% valid abstentions</a:t>
            </a:r>
          </a:p>
          <a:p>
            <a:pPr>
              <a:buFontTx/>
              <a:buNone/>
            </a:pPr>
            <a:r>
              <a:rPr lang="en-US" sz="1800" smtClean="0"/>
              <a:t> 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182  affirmative votes       =      96.3 % affirmative</a:t>
            </a:r>
            <a:br>
              <a:rPr lang="en-US" sz="1800" smtClean="0"/>
            </a:br>
            <a:r>
              <a:rPr lang="en-US" sz="1800" smtClean="0"/>
              <a:t>    7  total negative votes  =         3.7 % negative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0  comments received.</a:t>
            </a:r>
          </a:p>
        </p:txBody>
      </p:sp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F3F58B1-502B-4A5A-A158-723C57EDE34C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Content Placeholder 1"/>
          <p:cNvSpPr>
            <a:spLocks noGrp="1"/>
          </p:cNvSpPr>
          <p:nvPr>
            <p:ph/>
          </p:nvPr>
        </p:nvSpPr>
        <p:spPr>
          <a:xfrm>
            <a:off x="304800" y="533400"/>
            <a:ext cx="83820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IEEE 802.11 WG Letter Ballot #182  was the fifth  15 day recirculation Working Group Technical Ballot asking the question "Should P802.11aa D6.0 be forwarded to Sponsor Ballot?"   </a:t>
            </a:r>
          </a:p>
          <a:p>
            <a:pPr>
              <a:buFontTx/>
              <a:buNone/>
            </a:pPr>
            <a:r>
              <a:rPr lang="en-US" sz="1800" smtClean="0"/>
              <a:t>Ballot Opening Date:     Monday        July  25,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  Tuesday        August 09,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</a:p>
          <a:p>
            <a:pPr>
              <a:buFontTx/>
              <a:buNone/>
            </a:pPr>
            <a:r>
              <a:rPr lang="en-US" sz="1800" smtClean="0"/>
              <a:t>257 eligible people are in this ballot group</a:t>
            </a:r>
          </a:p>
          <a:p>
            <a:pPr>
              <a:buFontTx/>
              <a:buNone/>
            </a:pPr>
            <a:r>
              <a:rPr lang="en-US" sz="1800" smtClean="0"/>
              <a:t>149 affirmative votes    </a:t>
            </a:r>
          </a:p>
          <a:p>
            <a:pPr>
              <a:buFontTx/>
              <a:buNone/>
            </a:pPr>
            <a:r>
              <a:rPr lang="en-US" sz="1800" smtClean="0"/>
              <a:t>   9 negative votes  </a:t>
            </a:r>
          </a:p>
          <a:p>
            <a:pPr>
              <a:buFontTx/>
              <a:buNone/>
            </a:pPr>
            <a:r>
              <a:rPr lang="en-US" sz="1800" smtClean="0"/>
              <a:t>   38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196  votes received  =  76.3%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 =  19.4% valid abstentions</a:t>
            </a:r>
          </a:p>
          <a:p>
            <a:pPr>
              <a:buFontTx/>
              <a:buNone/>
            </a:pPr>
            <a:r>
              <a:rPr lang="en-US" sz="1800" smtClean="0"/>
              <a:t> APPROVAL RATE:</a:t>
            </a:r>
            <a:br>
              <a:rPr lang="en-US" sz="1800" smtClean="0"/>
            </a:br>
            <a:r>
              <a:rPr lang="en-US" sz="1800" smtClean="0"/>
              <a:t>149  affirmative votes       =      94.3 % affirmative</a:t>
            </a:r>
            <a:br>
              <a:rPr lang="en-US" sz="1800" smtClean="0"/>
            </a:br>
            <a:r>
              <a:rPr lang="en-US" sz="1800" smtClean="0"/>
              <a:t>   9  total negative votes   =        5.7 %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10 comments received.</a:t>
            </a:r>
          </a:p>
        </p:txBody>
      </p:sp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B787BA7-1F26-46C3-BCC6-4151E6EB47F5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802.11  Ballot #183  was the third 15 day Working Group technical recirculation Ballot asking the question "Should P802.11ad D4.0 be forwarded to Sponsor Ballot?".  </a:t>
            </a:r>
          </a:p>
          <a:p>
            <a:pPr>
              <a:buFontTx/>
              <a:buNone/>
            </a:pPr>
            <a:r>
              <a:rPr lang="en-US" sz="1800" smtClean="0"/>
              <a:t>Ballot Opening Date:    Monday            	July 25,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Tuesday               August 09,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278 eligible people are in this ballot group.</a:t>
            </a:r>
          </a:p>
          <a:p>
            <a:pPr>
              <a:buFontTx/>
              <a:buNone/>
            </a:pPr>
            <a:r>
              <a:rPr lang="en-US" sz="1800" smtClean="0"/>
              <a:t>195 affirmative votes </a:t>
            </a:r>
          </a:p>
          <a:p>
            <a:pPr>
              <a:buFontTx/>
              <a:buNone/>
            </a:pPr>
            <a:r>
              <a:rPr lang="en-US" sz="1800" smtClean="0"/>
              <a:t>   11 negative votes  </a:t>
            </a:r>
          </a:p>
          <a:p>
            <a:pPr>
              <a:buFontTx/>
              <a:buNone/>
            </a:pPr>
            <a:r>
              <a:rPr lang="en-US" sz="1800" smtClean="0"/>
              <a:t>   22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  228 votes received =  82.0%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  =   9.6% valid abstentions</a:t>
            </a:r>
          </a:p>
          <a:p>
            <a:pPr>
              <a:buFontTx/>
              <a:buNone/>
            </a:pP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195  affirmative votes       =      94.7 % affirmative</a:t>
            </a:r>
            <a:br>
              <a:rPr lang="en-US" sz="1800" smtClean="0"/>
            </a:br>
            <a:r>
              <a:rPr lang="en-US" sz="1800" smtClean="0"/>
              <a:t>  11  total negative votes  =        5.3 %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165 comments received.</a:t>
            </a:r>
          </a:p>
        </p:txBody>
      </p:sp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02923E8-0062-4E39-AD36-F3B5D826453E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Content Placeholder 1"/>
          <p:cNvSpPr>
            <a:spLocks noGrp="1"/>
          </p:cNvSpPr>
          <p:nvPr>
            <p:ph/>
          </p:nvPr>
        </p:nvSpPr>
        <p:spPr>
          <a:xfrm>
            <a:off x="0" y="685800"/>
            <a:ext cx="9144000" cy="57150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IEEE 802.11 WG Letter Ballot #184  was the sixth  15 day recirculation Working Group Technical Ballot asking the question "Should P802.11aa D6.0 be forwarded to Sponsor Ballot?"</a:t>
            </a:r>
          </a:p>
          <a:p>
            <a:pPr>
              <a:buFontTx/>
              <a:buNone/>
            </a:pPr>
            <a:r>
              <a:rPr lang="en-US" sz="1800" smtClean="0"/>
              <a:t>Ballot Opening Date:     Tuesday               August 16,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  Wednesday        August 31,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257eligible people are in this ballot group.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151 affirmative votes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8 negative votes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  38 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197  votes received  =  76.7%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  =  19.3% valid abstentions</a:t>
            </a:r>
          </a:p>
          <a:p>
            <a:pPr>
              <a:buFontTx/>
              <a:buNone/>
            </a:pPr>
            <a:r>
              <a:rPr lang="en-US" sz="1800" smtClean="0"/>
              <a:t>  APPROVAL RATE:</a:t>
            </a:r>
            <a:br>
              <a:rPr lang="en-US" sz="1800" smtClean="0"/>
            </a:br>
            <a:r>
              <a:rPr lang="en-US" sz="1800" smtClean="0"/>
              <a:t>151  affirmative votes       =      95.0 % affirmative</a:t>
            </a:r>
            <a:br>
              <a:rPr lang="en-US" sz="1800" smtClean="0"/>
            </a:br>
            <a:r>
              <a:rPr lang="en-US" sz="1800" smtClean="0"/>
              <a:t>   8  total negative votes   =        5.0 %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4 comments received.</a:t>
            </a:r>
          </a:p>
        </p:txBody>
      </p:sp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B9A7490-534C-4697-8F19-B00C449C35F7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t Placeholder 1"/>
          <p:cNvSpPr>
            <a:spLocks noGrp="1"/>
          </p:cNvSpPr>
          <p:nvPr>
            <p:ph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The initial IEEE P802.11ae (Prioritization of Management Frames) 30 day Sponsor Ballot asked the question “Should  P802.11ae  Draft 5.0 be forwarded to RevCom?” 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Ballot Opening Date:    Wednesday         August 10, 2011 - 23:59 ET</a:t>
            </a:r>
            <a:br>
              <a:rPr lang="en-US" sz="1800" smtClean="0"/>
            </a:br>
            <a:r>
              <a:rPr lang="en-US" sz="1800" smtClean="0"/>
              <a:t>Ballot Closing Date:       Friday             September 09, 2011 - 23:59 ET </a:t>
            </a:r>
          </a:p>
          <a:p>
            <a:pPr>
              <a:buFontTx/>
              <a:buNone/>
            </a:pPr>
            <a:r>
              <a:rPr lang="en-US" sz="1800" smtClean="0"/>
              <a:t>RESPONSES:</a:t>
            </a:r>
            <a:br>
              <a:rPr lang="en-US" sz="1800" smtClean="0"/>
            </a:br>
            <a:r>
              <a:rPr lang="en-US" sz="1800" smtClean="0"/>
              <a:t>145 eligible people are in this ballot group.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110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6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0  negative vote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7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123  votes received  =  84.8 %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    =    5.2% valid abstentions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110  affirmative votes          =      94.8 %  Approve</a:t>
            </a:r>
            <a:br>
              <a:rPr lang="en-US" sz="1800" smtClean="0"/>
            </a:br>
            <a:r>
              <a:rPr lang="en-US" sz="1800" smtClean="0"/>
              <a:t>    6  total negative votes      =        5.2  %  Do Not Approve</a:t>
            </a:r>
          </a:p>
          <a:p>
            <a:pPr>
              <a:buFontTx/>
              <a:buNone/>
            </a:pPr>
            <a:r>
              <a:rPr lang="en-US" sz="1800" smtClean="0"/>
              <a:t>The motion passes.</a:t>
            </a:r>
          </a:p>
          <a:p>
            <a:pPr>
              <a:buFontTx/>
              <a:buNone/>
            </a:pPr>
            <a:r>
              <a:rPr lang="en-US" sz="1800" smtClean="0"/>
              <a:t>There were 212 comments received</a:t>
            </a:r>
          </a:p>
        </p:txBody>
      </p:sp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EBE00E6D-11ED-4B41-9717-7C7F5EBB087E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1"/>
          <p:cNvSpPr>
            <a:spLocks noGrp="1"/>
          </p:cNvSpPr>
          <p:nvPr>
            <p:ph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The IEEE P802.11REVmb (802.11 roll-up revision) 20 day 4</a:t>
            </a:r>
            <a:r>
              <a:rPr lang="en-US" sz="1800" baseline="30000" smtClean="0"/>
              <a:t>th</a:t>
            </a:r>
            <a:r>
              <a:rPr lang="en-US" sz="1800" smtClean="0"/>
              <a:t> recirculation Sponsor Ballot asked the question “Should  P802.11REVmb  Draft 10.0 be forwarded to RevCom?” </a:t>
            </a:r>
          </a:p>
          <a:p>
            <a:pPr>
              <a:buFontTx/>
              <a:buNone/>
            </a:pPr>
            <a:r>
              <a:rPr lang="en-US" sz="1800" smtClean="0"/>
              <a:t>The official results for this Sponsor Ballot  follow:</a:t>
            </a:r>
            <a:br>
              <a:rPr lang="en-US" sz="1800" smtClean="0"/>
            </a:br>
            <a:r>
              <a:rPr lang="en-US" sz="1800" smtClean="0"/>
              <a:t>Ballot Opening Date:    Thursday                August 18, 2011 - 23:59 ET</a:t>
            </a:r>
            <a:br>
              <a:rPr lang="en-US" sz="1800" smtClean="0"/>
            </a:br>
            <a:r>
              <a:rPr lang="en-US" sz="1800" smtClean="0"/>
              <a:t>Ballot Closing Date:      Wednesday           September 07, 2011 - 23:59 ET  </a:t>
            </a:r>
          </a:p>
          <a:p>
            <a:pPr>
              <a:buFontTx/>
              <a:buNone/>
            </a:pPr>
            <a:r>
              <a:rPr lang="en-US" sz="1800" smtClean="0"/>
              <a:t>RESPONSE RATE:</a:t>
            </a:r>
            <a:br>
              <a:rPr lang="en-US" sz="1800" smtClean="0"/>
            </a:br>
            <a:r>
              <a:rPr lang="en-US" sz="1800" smtClean="0"/>
              <a:t>186 eligible people are in this ballot group.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142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13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0  negative votes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9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164  votes received     =  88.2 %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    =    5.5% valid abstentions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142  affirmative votes          =      91.6 % affirmative</a:t>
            </a:r>
            <a:br>
              <a:rPr lang="en-US" sz="1800" smtClean="0"/>
            </a:br>
            <a:r>
              <a:rPr lang="en-US" sz="1800" smtClean="0"/>
              <a:t>  13  total negative votes      =        8.4  % negative</a:t>
            </a:r>
          </a:p>
          <a:p>
            <a:pPr>
              <a:buFontTx/>
              <a:buNone/>
            </a:pPr>
            <a:r>
              <a:rPr lang="en-US" sz="1800" smtClean="0"/>
              <a:t>The motion passes.</a:t>
            </a:r>
          </a:p>
          <a:p>
            <a:pPr>
              <a:buFontTx/>
              <a:buNone/>
            </a:pPr>
            <a:r>
              <a:rPr lang="en-US" sz="1800" smtClean="0"/>
              <a:t>There were 257 comments received</a:t>
            </a:r>
          </a:p>
        </p:txBody>
      </p:sp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FEFE56C-05D6-45ED-BD83-0F85C8737F78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The IEEE P802.11aa (Robust Video Streams) 30 day initial Sponsor Ballot asked the question “Should  P802.11aa  Draft 6.0 be forwarded to RevCom?” </a:t>
            </a:r>
          </a:p>
          <a:p>
            <a:pPr>
              <a:buFontTx/>
              <a:buNone/>
            </a:pP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Ballot Opening Date:    Monday                September 12 , 2011 - 23:59 ET</a:t>
            </a:r>
            <a:br>
              <a:rPr lang="en-US" sz="2000" smtClean="0"/>
            </a:br>
            <a:r>
              <a:rPr lang="en-US" sz="2000" smtClean="0"/>
              <a:t>Ballot Closing Date:      Wednesday           October 12, 2011 - 23:59 ET  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RESULTS:</a:t>
            </a:r>
            <a:br>
              <a:rPr lang="en-US" sz="2000" smtClean="0"/>
            </a:br>
            <a:r>
              <a:rPr lang="en-US" sz="2000" smtClean="0"/>
              <a:t>156 eligible people are in this ballot group.</a:t>
            </a:r>
            <a:br>
              <a:rPr lang="en-US" sz="2000" smtClean="0"/>
            </a:br>
            <a:r>
              <a:rPr lang="en-US" sz="2000" smtClean="0"/>
              <a:t>   </a:t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4FA0A76-CD34-4B25-BCF5-1A46214AECA3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545D538-3261-4482-87C7-EF1FAAF40412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September 2011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2891034"/>
              </p:ext>
            </p:extLst>
          </p:nvPr>
        </p:nvGraphicFramePr>
        <p:xfrm>
          <a:off x="95250" y="990600"/>
          <a:ext cx="8991600" cy="5021210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5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Strutt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8E307E6-420B-468B-81D0-ECD99FE7805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 2011 adj</a:t>
            </a:r>
          </a:p>
        </p:txBody>
      </p:sp>
      <p:graphicFrame>
        <p:nvGraphicFramePr>
          <p:cNvPr id="23680" name="Group 128"/>
          <p:cNvGraphicFramePr>
            <a:graphicFrameLocks noGrp="1"/>
          </p:cNvGraphicFramePr>
          <p:nvPr>
            <p:ph idx="1"/>
          </p:nvPr>
        </p:nvGraphicFramePr>
        <p:xfrm>
          <a:off x="95250" y="990600"/>
          <a:ext cx="8991600" cy="5021216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C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78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5834" y="6068080"/>
            <a:ext cx="5284460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Gray</a:t>
            </a:r>
            <a:r>
              <a:rPr lang="en-US" sz="1800" dirty="0" smtClean="0"/>
              <a:t> text indicates officer is missing from this meeting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DF840A2-CB2B-4110-AF5E-B0B8C844D46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 2011 sub</a:t>
            </a:r>
          </a:p>
        </p:txBody>
      </p:sp>
      <p:graphicFrame>
        <p:nvGraphicFramePr>
          <p:cNvPr id="25728" name="Group 1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73744"/>
              </p:ext>
            </p:extLst>
          </p:nvPr>
        </p:nvGraphicFramePr>
        <p:xfrm>
          <a:off x="95250" y="990600"/>
          <a:ext cx="8991600" cy="5021216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David Hunter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Chee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26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834" y="6068080"/>
            <a:ext cx="4739439" cy="3693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Red </a:t>
            </a:r>
            <a:r>
              <a:rPr lang="en-US" sz="1800" dirty="0" smtClean="0"/>
              <a:t> indicates substitute  officer  for this meeting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/>
              <a:t>Data as of 2011-09-18</a:t>
            </a:r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752600"/>
          <a:ext cx="6934200" cy="2560640"/>
        </p:xfrm>
        <a:graphic>
          <a:graphicData uri="http://schemas.openxmlformats.org/drawingml/2006/table">
            <a:tbl>
              <a:tblPr/>
              <a:tblGrid>
                <a:gridCol w="3467100"/>
                <a:gridCol w="34671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Calibri"/>
                        </a:rPr>
                        <a:t>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Number</a:t>
                      </a:r>
                      <a:endParaRPr lang="en-GB" sz="540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111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43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299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9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2405063"/>
            <a:ext cx="973137" cy="687387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762125"/>
            <a:ext cx="952500" cy="5286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4379913" y="20574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952750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0" name="AutoShape 33"/>
          <p:cNvSpPr>
            <a:spLocks noChangeArrowheads="1"/>
          </p:cNvSpPr>
          <p:nvPr/>
        </p:nvSpPr>
        <p:spPr bwMode="auto">
          <a:xfrm>
            <a:off x="3789363" y="5159375"/>
            <a:ext cx="1085850" cy="490538"/>
          </a:xfrm>
          <a:prstGeom prst="cube">
            <a:avLst>
              <a:gd name="adj" fmla="val 10069"/>
            </a:avLst>
          </a:prstGeom>
          <a:solidFill>
            <a:srgbClr val="3366FF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60GHz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257800" y="335280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118745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4419600" y="27432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234875</TotalTime>
  <Words>2331</Words>
  <Application>Microsoft Office PowerPoint</Application>
  <PresentationFormat>On-screen Show (4:3)</PresentationFormat>
  <Paragraphs>902</Paragraphs>
  <Slides>35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WG11  Snapshot September ‘11</vt:lpstr>
      <vt:lpstr>PAR Expiration/Renewal Schedule</vt:lpstr>
      <vt:lpstr>PowerPoint Presentation</vt:lpstr>
      <vt:lpstr>WG11 Task &amp; Study Group Officers – September 2011</vt:lpstr>
      <vt:lpstr>WG11 Task &amp; Study Group Officers – Sept 2011 adj</vt:lpstr>
      <vt:lpstr>WG11 Task &amp; Study Group Officers – Sept 2011 sub</vt:lpstr>
      <vt:lpstr>PowerPoint Presentation</vt:lpstr>
      <vt:lpstr>Current Membership Status</vt:lpstr>
      <vt:lpstr>IEEE 802.11 Standards Pipeline</vt:lpstr>
      <vt:lpstr>IEEE 802.11 Revisions</vt:lpstr>
      <vt:lpstr>WG11 Editor Abstract / Agenda – Sept 2011 </vt:lpstr>
      <vt:lpstr>WNG SC – September 2011</vt:lpstr>
      <vt:lpstr>802.11 ARC – Sept, 2011</vt:lpstr>
      <vt:lpstr>TGmb - September 2011 </vt:lpstr>
      <vt:lpstr>IEEE 802.11s Mesh Networking</vt:lpstr>
      <vt:lpstr>IEEE 802.11aa – Okinawa</vt:lpstr>
      <vt:lpstr>IEEE 802.11ac – September 2011</vt:lpstr>
      <vt:lpstr>TGad – September Meeting Goals</vt:lpstr>
      <vt:lpstr>TGae  September 2011 Summary</vt:lpstr>
      <vt:lpstr>TGaf – Meeting Goals September 2011</vt:lpstr>
      <vt:lpstr>IEEE 802.11ah Snapshot - September</vt:lpstr>
      <vt:lpstr>IEEE 802.11 FILS TGai – Okinawa , Sep 2011</vt:lpstr>
      <vt:lpstr>IEEE JTC1 ad hoc – Sept 2011</vt:lpstr>
      <vt:lpstr>Regulatory Ad Hoc Committee  Meeting Goals September 2011</vt:lpstr>
      <vt:lpstr>Smart Grid – September 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September 2011</dc:title>
  <dc:creator>Bruce Kraemer</dc:creator>
  <cp:lastModifiedBy>Bruce Kraemer</cp:lastModifiedBy>
  <cp:revision>2436</cp:revision>
  <cp:lastPrinted>2011-07-12T20:21:51Z</cp:lastPrinted>
  <dcterms:created xsi:type="dcterms:W3CDTF">1998-02-10T13:07:52Z</dcterms:created>
  <dcterms:modified xsi:type="dcterms:W3CDTF">2011-09-19T05:20:25Z</dcterms:modified>
</cp:coreProperties>
</file>