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019" r:id="rId3"/>
    <p:sldId id="1995" r:id="rId4"/>
    <p:sldId id="2018" r:id="rId5"/>
    <p:sldId id="2078" r:id="rId6"/>
    <p:sldId id="2107" r:id="rId7"/>
    <p:sldId id="1996" r:id="rId8"/>
    <p:sldId id="2054" r:id="rId9"/>
    <p:sldId id="2056" r:id="rId10"/>
    <p:sldId id="2057" r:id="rId11"/>
    <p:sldId id="2085" r:id="rId12"/>
    <p:sldId id="2086" r:id="rId13"/>
    <p:sldId id="2087" r:id="rId14"/>
    <p:sldId id="2088" r:id="rId15"/>
    <p:sldId id="2089" r:id="rId16"/>
    <p:sldId id="2090" r:id="rId17"/>
    <p:sldId id="2091" r:id="rId18"/>
    <p:sldId id="2092" r:id="rId19"/>
    <p:sldId id="2093" r:id="rId20"/>
    <p:sldId id="2094" r:id="rId21"/>
    <p:sldId id="2095" r:id="rId22"/>
    <p:sldId id="2097" r:id="rId23"/>
    <p:sldId id="2096" r:id="rId24"/>
    <p:sldId id="2098" r:id="rId25"/>
    <p:sldId id="1994" r:id="rId26"/>
    <p:sldId id="2009" r:id="rId27"/>
    <p:sldId id="2013" r:id="rId28"/>
    <p:sldId id="2099" r:id="rId29"/>
    <p:sldId id="2100" r:id="rId30"/>
    <p:sldId id="2101" r:id="rId31"/>
    <p:sldId id="2102" r:id="rId32"/>
    <p:sldId id="2084" r:id="rId33"/>
    <p:sldId id="2103" r:id="rId34"/>
    <p:sldId id="2105" r:id="rId35"/>
    <p:sldId id="2104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3366FF"/>
    <a:srgbClr val="99CCFF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 autoAdjust="0"/>
    <p:restoredTop sz="86410" autoAdjust="0"/>
  </p:normalViewPr>
  <p:slideViewPr>
    <p:cSldViewPr>
      <p:cViewPr>
        <p:scale>
          <a:sx n="75" d="100"/>
          <a:sy n="75" d="100"/>
        </p:scale>
        <p:origin x="-816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9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1150" y="176213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802.11-11/1100r0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6213"/>
            <a:ext cx="7239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0125" y="8999538"/>
            <a:ext cx="15763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953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4A79F37-59E8-4ABD-82AD-70B85E476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1675" y="8999538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821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1675" y="8988425"/>
            <a:ext cx="576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802.11-11/1100r0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3663"/>
            <a:ext cx="7239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094" tIns="46250" rIns="94094" bIns="462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11650" y="9004300"/>
            <a:ext cx="20399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67" lvl="4" algn="r" defTabSz="938924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430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A9114D-8C73-4E30-9256-193321A8D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1838" y="900430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1916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1838" y="9001125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5638" y="295275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F57169D0-3ED3-439E-ABB2-915E94737C98}" type="slidenum">
              <a:rPr lang="en-US" smtClean="0"/>
              <a:pPr defTabSz="938213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802.11-08/1455r0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682625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Jan 2009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9975" y="9004300"/>
            <a:ext cx="2741613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David Bagby, Calypso Ventures, Inc.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4B9E25A1-48E0-4A53-9EE7-B4B30163AA20}" type="slidenum">
              <a:rPr lang="en-US" smtClean="0"/>
              <a:pPr defTabSz="938213"/>
              <a:t>13</a:t>
            </a:fld>
            <a:endParaRPr 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5500" cy="3476625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802.11-07/0547r0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AD73C8E0-2B70-49D8-8646-FFEF45005053}" type="slidenum">
              <a:rPr lang="en-US" smtClean="0"/>
              <a:pPr defTabSz="938213"/>
              <a:t>14</a:t>
            </a:fld>
            <a:endParaRPr lang="en-US" smtClean="0"/>
          </a:p>
        </p:txBody>
      </p:sp>
      <p:sp>
        <p:nvSpPr>
          <p:cNvPr id="41989" name="Rectangle 2"/>
          <p:cNvSpPr txBox="1">
            <a:spLocks noGrp="1" noChangeArrowheads="1"/>
          </p:cNvSpPr>
          <p:nvPr/>
        </p:nvSpPr>
        <p:spPr bwMode="auto">
          <a:xfrm>
            <a:off x="4156075" y="96838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6625" eaLnBrk="0" hangingPunct="0"/>
            <a:r>
              <a:rPr lang="en-US" sz="1400" b="1">
                <a:ea typeface="ＭＳ Ｐゴシック" charset="-128"/>
              </a:rPr>
              <a:t>doc.: IEEE 802.11-yy/xxxxr0</a:t>
            </a:r>
          </a:p>
        </p:txBody>
      </p:sp>
      <p:sp>
        <p:nvSpPr>
          <p:cNvPr id="419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>
                <a:ea typeface="ＭＳ Ｐゴシック" charset="-128"/>
              </a:rPr>
              <a:t>Month Year</a:t>
            </a:r>
          </a:p>
        </p:txBody>
      </p:sp>
      <p:sp>
        <p:nvSpPr>
          <p:cNvPr id="41991" name="Rectangle 6"/>
          <p:cNvSpPr txBox="1">
            <a:spLocks noGrp="1" noChangeArrowheads="1"/>
          </p:cNvSpPr>
          <p:nvPr/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>
                <a:ea typeface="ＭＳ Ｐゴシック" charset="-128"/>
              </a:rPr>
              <a:t>John Doe, Some Company</a:t>
            </a:r>
          </a:p>
        </p:txBody>
      </p:sp>
      <p:sp>
        <p:nvSpPr>
          <p:cNvPr id="41992" name="Rectangle 7"/>
          <p:cNvSpPr txBox="1">
            <a:spLocks noGrp="1" noChangeArrowheads="1"/>
          </p:cNvSpPr>
          <p:nvPr/>
        </p:nvSpPr>
        <p:spPr bwMode="auto">
          <a:xfrm>
            <a:off x="3360738" y="8999538"/>
            <a:ext cx="4159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>
                <a:ea typeface="ＭＳ Ｐゴシック" charset="-128"/>
              </a:rPr>
              <a:t>Page </a:t>
            </a:r>
            <a:fld id="{0CD01BAC-8636-4746-959B-D7BAF043F836}" type="slidenum">
              <a:rPr lang="en-US" sz="1200">
                <a:ea typeface="ＭＳ Ｐゴシック" charset="-128"/>
              </a:rPr>
              <a:pPr algn="r" defTabSz="936625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1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5038"/>
          </a:xfrm>
          <a:ln/>
        </p:spPr>
      </p:sp>
      <p:sp>
        <p:nvSpPr>
          <p:cNvPr id="419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793" tIns="46102" rIns="93793" bIns="4610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645025" y="93663"/>
            <a:ext cx="1706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doc.: IEEE 802.11-xxx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November 2009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0B9D50F4-44D7-4B0B-BD2D-15D3C2F1C56D}" type="slidenum">
              <a:rPr lang="en-US" smtClean="0"/>
              <a:pPr defTabSz="936625"/>
              <a:t>15</a:t>
            </a:fld>
            <a:endParaRPr lang="en-US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54488" y="9525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 eaLnBrk="0" hangingPunct="0"/>
            <a:r>
              <a:rPr lang="en-US" sz="1400" b="1">
                <a:ea typeface="ＭＳ Ｐゴシック" charset="-128"/>
              </a:rPr>
              <a:t>doc.: IEEE 802.11-07/0547r0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1228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 eaLnBrk="0" hangingPunct="0"/>
            <a:r>
              <a:rPr lang="en-US" sz="1400" b="1">
                <a:ea typeface="ＭＳ Ｐゴシック" charset="-128"/>
              </a:rPr>
              <a:t>September 2009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310063" y="9001125"/>
            <a:ext cx="2041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9800" eaLnBrk="0" hangingPunct="0"/>
            <a:r>
              <a:rPr lang="en-US" sz="1200">
                <a:ea typeface="ＭＳ Ｐゴシック" charset="-128"/>
              </a:rPr>
              <a:t>Bruce Kraemer (Marvell)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 eaLnBrk="0" hangingPunct="0"/>
            <a:r>
              <a:rPr lang="en-US" sz="1200">
                <a:ea typeface="ＭＳ Ｐゴシック" charset="-128"/>
              </a:rPr>
              <a:t>Page </a:t>
            </a:r>
            <a:fld id="{1FB28A8A-84B8-4985-A4EF-8E68C83FB6D4}" type="slidenum">
              <a:rPr lang="en-US" sz="1200">
                <a:ea typeface="ＭＳ Ｐゴシック" charset="-128"/>
              </a:rPr>
              <a:pPr algn="r" defTabSz="939800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 lIns="94253" tIns="46328" rIns="94253" bIns="46328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802.11-09/xxxxr0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BAD28F64-A0E5-42CD-84FA-3801864078E8}" type="slidenum">
              <a:rPr lang="en-US" smtClean="0"/>
              <a:pPr defTabSz="938213"/>
              <a:t>16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>
                <a:ea typeface="ＭＳ Ｐゴシック" charset="-128"/>
              </a:rPr>
              <a:t>doc.: IEEE 802.11-10/xxxxr0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>
                <a:ea typeface="ＭＳ Ｐゴシック" charset="-128"/>
              </a:rPr>
              <a:t>November 2010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>
                <a:ea typeface="ＭＳ Ｐゴシック" charset="-128"/>
              </a:rPr>
              <a:t>Page </a:t>
            </a:r>
            <a:fld id="{7AA25D61-BA41-44C0-B1BB-A9997290A0EF}" type="slidenum">
              <a:rPr lang="en-US" smtClean="0">
                <a:ea typeface="ＭＳ Ｐゴシック" charset="-128"/>
              </a:rPr>
              <a:pPr defTabSz="938213"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802.11-yy/xxxxr0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7038" y="9004300"/>
            <a:ext cx="211455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John Doe, Some Company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6B73389B-ADE6-4101-8E2F-B8291BA34F66}" type="slidenum">
              <a:rPr lang="en-US" smtClean="0"/>
              <a:pPr defTabSz="938213"/>
              <a:t>19</a:t>
            </a:fld>
            <a:endParaRPr lang="en-US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5299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802.11-10/0587r0</a:t>
            </a:r>
          </a:p>
        </p:txBody>
      </p:sp>
      <p:sp>
        <p:nvSpPr>
          <p:cNvPr id="55300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530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73588" y="9004300"/>
            <a:ext cx="177800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David Halasz, Aclara</a:t>
            </a:r>
          </a:p>
        </p:txBody>
      </p:sp>
      <p:sp>
        <p:nvSpPr>
          <p:cNvPr id="553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6EF3A13D-BE74-4FD8-B227-5FE9F9009C80}" type="slidenum">
              <a:rPr lang="en-US" smtClean="0"/>
              <a:pPr defTabSz="938213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/>
              <a:t>doc.: IEEE 802.11-09/xxxxr0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/>
              <a:t>May 2008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altLang="ja-JP" smtClean="0"/>
              <a:t>Bruce Kraemer (Marvell)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 smtClean="0"/>
              <a:t>Page </a:t>
            </a:r>
            <a:fld id="{3A6B8427-D673-4868-A8B7-D9177FC11C65}" type="slidenum">
              <a:rPr lang="en-US" altLang="ja-JP" smtClean="0"/>
              <a:pPr defTabSz="938213"/>
              <a:t>22</a:t>
            </a:fld>
            <a:endParaRPr lang="en-US" altLang="ja-JP" smtClean="0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802.11-07/0547r0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C217F382-52E4-4FB1-B866-4A396D1AF1D1}" type="slidenum">
              <a:rPr lang="en-US" smtClean="0"/>
              <a:pPr defTabSz="938213"/>
              <a:t>23</a:t>
            </a:fld>
            <a:endParaRPr 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5FB33739-800C-43A7-8750-816CFCFDDF80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538" y="9004300"/>
            <a:ext cx="4921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2D50ADC2-5DA9-4528-B346-421FB03DBF6A}" type="slidenum">
              <a:rPr lang="en-US" smtClean="0"/>
              <a:pPr defTabSz="938213"/>
              <a:t>25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173983F9-B3E4-4CF4-8962-8B8D30BD46A0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393BA6CD-35B2-4692-847E-EFC7A9412314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/>
              <a:t>doc.: IEEE 802.11-11/1100r0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/>
              <a:t>September 2011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61963" lvl="4" defTabSz="946150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1125"/>
            <a:ext cx="414337" cy="185738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D024AF08-3262-41C8-9503-28ECE283D68C}" type="slidenum">
              <a:rPr lang="en-US" smtClean="0"/>
              <a:pPr defTabSz="946150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697914C4-393C-4796-8909-9A9E50293B5A}" type="slidenum">
              <a:rPr lang="en-US" sz="1200"/>
              <a:pPr algn="r" defTabSz="938213" eaLnBrk="0" hangingPunct="0"/>
              <a:t>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308D5851-C667-4DF9-9504-0D70E118C662}" type="slidenum">
              <a:rPr lang="en-US" sz="1200"/>
              <a:pPr algn="r" defTabSz="938213" eaLnBrk="0" hangingPunct="0"/>
              <a:t>10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doc.: IEEE 802.11-10/0990r1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20750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March 2010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988F3C30-2103-4B32-9102-E14F87462C9E}" type="slidenum">
              <a:rPr lang="en-US" smtClean="0"/>
              <a:pPr defTabSz="936625"/>
              <a:t>11</a:t>
            </a:fld>
            <a:endParaRPr lang="en-US" smtClean="0"/>
          </a:p>
        </p:txBody>
      </p:sp>
      <p:sp>
        <p:nvSpPr>
          <p:cNvPr id="35845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733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/>
              <a:t>July 2007</a:t>
            </a:r>
          </a:p>
        </p:txBody>
      </p:sp>
      <p:sp>
        <p:nvSpPr>
          <p:cNvPr id="35846" name="Rectangle 6"/>
          <p:cNvSpPr txBox="1">
            <a:spLocks noGrp="1" noChangeArrowheads="1"/>
          </p:cNvSpPr>
          <p:nvPr/>
        </p:nvSpPr>
        <p:spPr bwMode="auto">
          <a:xfrm>
            <a:off x="4725988" y="9001125"/>
            <a:ext cx="16256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/>
              <a:t>Terry Cole (AMD)</a:t>
            </a:r>
          </a:p>
        </p:txBody>
      </p:sp>
      <p:sp>
        <p:nvSpPr>
          <p:cNvPr id="35847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/>
              <a:t>Page </a:t>
            </a:r>
            <a:fld id="{82D85951-B5F7-4448-BD6D-1FB5CDB976BC}" type="slidenum">
              <a:rPr lang="en-US" sz="1200"/>
              <a:pPr algn="r" defTabSz="936625" eaLnBrk="0" hangingPunct="0"/>
              <a:t>11</a:t>
            </a:fld>
            <a:endParaRPr lang="en-US" sz="1200"/>
          </a:p>
        </p:txBody>
      </p:sp>
      <p:sp>
        <p:nvSpPr>
          <p:cNvPr id="358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358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4838"/>
            <a:ext cx="5140325" cy="4184650"/>
          </a:xfrm>
          <a:noFill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0938" y="9004300"/>
            <a:ext cx="857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 eaLnBrk="1" hangingPunct="1"/>
            <a:fld id="{FDCA5C27-30D1-4255-8EF3-EBC5F8CD41FF}" type="slidenum">
              <a:rPr lang="en-US" smtClean="0">
                <a:latin typeface="Arial" charset="0"/>
              </a:rPr>
              <a:pPr defTabSz="938213" eaLnBrk="1" hangingPunct="1"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78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7540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23925" eaLnBrk="0" hangingPunct="0"/>
            <a:r>
              <a:rPr lang="en-US" sz="1400" b="1"/>
              <a:t>May 2008</a:t>
            </a:r>
          </a:p>
        </p:txBody>
      </p:sp>
      <p:sp>
        <p:nvSpPr>
          <p:cNvPr id="37891" name="Rectangle 6"/>
          <p:cNvSpPr txBox="1">
            <a:spLocks noGrp="1" noChangeArrowheads="1"/>
          </p:cNvSpPr>
          <p:nvPr/>
        </p:nvSpPr>
        <p:spPr bwMode="auto">
          <a:xfrm>
            <a:off x="5895975" y="9001125"/>
            <a:ext cx="4556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0850" lvl="4" algn="r" defTabSz="923925" eaLnBrk="0" hangingPunct="0"/>
            <a:endParaRPr lang="en-US" sz="1200"/>
          </a:p>
        </p:txBody>
      </p:sp>
      <p:sp>
        <p:nvSpPr>
          <p:cNvPr id="37892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23925" eaLnBrk="0" hangingPunct="0"/>
            <a:r>
              <a:rPr lang="en-US" sz="1200"/>
              <a:t>Page </a:t>
            </a:r>
            <a:fld id="{F48EDACA-F82F-4B4E-BE95-84DFD6B4E458}" type="slidenum">
              <a:rPr lang="en-US" sz="1200"/>
              <a:pPr algn="r" defTabSz="923925" eaLnBrk="0" hangingPunct="0"/>
              <a:t>12</a:t>
            </a:fld>
            <a:endParaRPr lang="en-US" sz="120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4488" tIns="46443" rIns="94488" bIns="46443"/>
          <a:lstStyle/>
          <a:p>
            <a:pPr defTabSz="950913"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607340-552C-4FF0-AA96-629223AA6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6B966-DBA7-419A-9398-5EA3982AD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EB0F04-5B44-454F-A814-28A2619EB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5AEC55-D92C-4DCD-B759-4AF344F34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06C2-3E57-4B94-8813-6FE8BDA52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054CF5-801C-4173-B2D5-599EB2BF9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F8F0BA-4C13-486E-99FB-C0CE4575E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1E8942-90C1-4566-A68D-533CA4783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5C1380-D132-4D8D-929F-C3186B012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8592B4-3FDC-4C2B-B457-ABCD39FEC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58F6DE-1E11-4879-8C56-18927287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6B748E-EE93-46AA-878A-0DAF332F9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4BFF69-6061-4F39-BE61-9C00E13C0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66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310DE286-503A-4D1C-A694-E0560585B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1750" y="303213"/>
            <a:ext cx="3257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/>
              <a:t>802.11-11/1100r0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0CE4256-4FAC-4B4D-89D4-7FA431D0118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smtClean="0"/>
              <a:t>WG11  Snapshot September ‘11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18 -September-2011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18E2DCCB-2D27-488F-A24E-C641B7140A2C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AC9E38B-6D7F-4BBC-B61B-25DE0C7A071F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65DAC16-327E-42D4-AA43-465530CF7EC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FFBE08BE-6D3C-4409-B639-E164D2252891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smtClean="0"/>
              <a:t>WG11 Editor Abstract / Agenda – Sept 2011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</a:t>
            </a:r>
          </a:p>
          <a:p>
            <a:r>
              <a:rPr lang="en-US" sz="2800" smtClean="0"/>
              <a:t>MIB style and Frame practices (FrameMaker 10.0)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endParaRPr lang="en-US" b="1"/>
          </a:p>
        </p:txBody>
      </p:sp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September 2011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Review of objectives</a:t>
            </a:r>
          </a:p>
          <a:p>
            <a:pPr eaLnBrk="1" hangingPunct="1"/>
            <a:r>
              <a:rPr lang="en-US" sz="3600" smtClean="0"/>
              <a:t>“Simple Radio" Ad Hoc Mode () – Paul Gardner-Stephen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Sept, 2011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Administration</a:t>
            </a:r>
          </a:p>
          <a:p>
            <a:pPr lvl="1" eaLnBrk="1" hangingPunct="1"/>
            <a:r>
              <a:rPr lang="en-US" sz="2800" smtClean="0"/>
              <a:t>Attendance</a:t>
            </a:r>
          </a:p>
          <a:p>
            <a:pPr lvl="1" eaLnBrk="1" hangingPunct="1"/>
            <a:r>
              <a:rPr lang="en-US" sz="2800" smtClean="0"/>
              <a:t>Approve Agenda</a:t>
            </a:r>
          </a:p>
          <a:p>
            <a:pPr lvl="1" eaLnBrk="1" hangingPunct="1"/>
            <a:r>
              <a:rPr lang="en-US" sz="2800" smtClean="0"/>
              <a:t>Policies </a:t>
            </a:r>
          </a:p>
          <a:p>
            <a:pPr eaLnBrk="1" hangingPunct="1"/>
            <a:r>
              <a:rPr lang="en-US" sz="3200" smtClean="0"/>
              <a:t>802 Overview &amp; Architecture ballot</a:t>
            </a:r>
          </a:p>
          <a:p>
            <a:pPr lvl="1" eaLnBrk="1" hangingPunct="1"/>
            <a:r>
              <a:rPr lang="en-US" sz="2800" smtClean="0"/>
              <a:t>Ballot status update</a:t>
            </a:r>
          </a:p>
          <a:p>
            <a:pPr lvl="1" eaLnBrk="1" hangingPunct="1"/>
            <a:r>
              <a:rPr lang="en-US" sz="2800" smtClean="0"/>
              <a:t>Discussion and Comments</a:t>
            </a:r>
          </a:p>
          <a:p>
            <a:pPr eaLnBrk="1" hangingPunct="1"/>
            <a:r>
              <a:rPr lang="en-US" sz="3200" smtClean="0"/>
              <a:t>Future sessions / SC activities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July 2011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99B08C-448D-4C5D-B0AB-2338CC0DE7F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0962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AE6BAAE-55FA-43F3-9A1A-03C1119F58F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201657D5-F7FD-423D-BBBD-CE9EF5A2D0FF}" type="slidenum">
              <a:rPr lang="en-US" sz="1200">
                <a:ea typeface="ＭＳ Ｐゴシック" charset="-128"/>
              </a:rPr>
              <a:pPr algn="ctr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September 2011 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z="2800" smtClean="0"/>
              <a:t>Recirculation Sponsor Ballot on Draft 10.0  closed 7 September 2011</a:t>
            </a:r>
          </a:p>
          <a:p>
            <a:pPr lvl="1"/>
            <a:r>
              <a:rPr lang="en-US" smtClean="0"/>
              <a:t>Pool 186, 142 affirmative – 91%, 13 Disapprove – 9%, 9 Abstain – 6%</a:t>
            </a:r>
          </a:p>
          <a:p>
            <a:pPr lvl="1"/>
            <a:r>
              <a:rPr lang="en-US" smtClean="0"/>
              <a:t>257 comments</a:t>
            </a:r>
          </a:p>
          <a:p>
            <a:pPr lvl="1"/>
            <a:r>
              <a:rPr lang="en-US" smtClean="0"/>
              <a:t>D10.0 includes all published amendments (11s roll-in)</a:t>
            </a:r>
          </a:p>
          <a:p>
            <a:r>
              <a:rPr lang="en-US" sz="2800" smtClean="0"/>
              <a:t>This meeting </a:t>
            </a:r>
          </a:p>
          <a:p>
            <a:pPr lvl="1"/>
            <a:r>
              <a:rPr lang="en-US" smtClean="0"/>
              <a:t>Comment resolution</a:t>
            </a:r>
          </a:p>
          <a:p>
            <a:pPr lvl="1"/>
            <a:r>
              <a:rPr lang="en-US" smtClean="0"/>
              <a:t>Expect recirculation ballot on D11.0 to begin in early-mid Oct</a:t>
            </a:r>
          </a:p>
          <a:p>
            <a:pPr lvl="1"/>
            <a:r>
              <a:rPr lang="en-US" smtClean="0"/>
              <a:t>Review timelines </a:t>
            </a:r>
          </a:p>
          <a:p>
            <a:pPr lvl="1"/>
            <a:r>
              <a:rPr lang="en-US" smtClean="0"/>
              <a:t>Consider Interpretation Request process changes and next TG plans</a:t>
            </a:r>
          </a:p>
          <a:p>
            <a:r>
              <a:rPr lang="en-US" sz="2800" smtClean="0"/>
              <a:t>Agenda in 11-11-1174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87BCB0C-917A-4A28-ABE0-3F105A32738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FD2DCFB7-F8C4-440C-90CB-9FDECCE5E754}" type="slidenum">
              <a:rPr lang="en-US" sz="1200">
                <a:ea typeface="ＭＳ Ｐゴシック" charset="-128"/>
              </a:rPr>
              <a:pPr algn="ctr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sz="3600" smtClean="0"/>
              <a:t>IEEE 802.11s Mesh Networking</a:t>
            </a:r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7848600" cy="4724400"/>
          </a:xfrm>
        </p:spPr>
        <p:txBody>
          <a:bodyPr lIns="91440" tIns="45720" rIns="91440" bIns="45720"/>
          <a:lstStyle/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On Saturday September 10,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the Standards Board did approve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publication of 802.11s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Thanks to all 802.11 members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who made this possible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Publication is expected mid September</a:t>
            </a:r>
            <a:endParaRPr lang="en-US" sz="2000" b="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TGs will cancel its one meeting slot for Okinawa</a:t>
            </a:r>
          </a:p>
          <a:p>
            <a:r>
              <a:rPr lang="en-US" b="0" smtClean="0">
                <a:latin typeface="Arial" charset="0"/>
                <a:cs typeface="Arial" charset="0"/>
              </a:rPr>
              <a:t>Award target is November 2011 - Atlanta</a:t>
            </a:r>
            <a:endParaRPr lang="en-US" sz="1800" b="0" smtClean="0">
              <a:latin typeface="Arial" charset="0"/>
              <a:cs typeface="Arial" charset="0"/>
            </a:endParaRPr>
          </a:p>
        </p:txBody>
      </p:sp>
      <p:sp>
        <p:nvSpPr>
          <p:cNvPr id="43014" name="TextBox 10"/>
          <p:cNvSpPr txBox="1">
            <a:spLocks noChangeArrowheads="1"/>
          </p:cNvSpPr>
          <p:nvPr/>
        </p:nvSpPr>
        <p:spPr bwMode="auto">
          <a:xfrm>
            <a:off x="7010400" y="65532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43015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75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Aug 2011</a:t>
            </a:r>
          </a:p>
        </p:txBody>
      </p:sp>
      <p:sp>
        <p:nvSpPr>
          <p:cNvPr id="450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92913" y="6475413"/>
            <a:ext cx="1751012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Graham Smith (DSP Group)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48CBD5F-CB50-4B63-B75D-C808DA8D4A0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60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802.11aa – Okinawa</a:t>
            </a:r>
          </a:p>
        </p:txBody>
      </p:sp>
      <p:sp>
        <p:nvSpPr>
          <p:cNvPr id="2054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848600" cy="4343400"/>
          </a:xfrm>
        </p:spPr>
        <p:txBody>
          <a:bodyPr lIns="91440" tIns="45720" rIns="91440" bIns="45720"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800" dirty="0" smtClean="0"/>
              <a:t>Goals: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2400" dirty="0" smtClean="0"/>
              <a:t>Start reviewing sponsor ballot comments from first sponsor ballot</a:t>
            </a:r>
          </a:p>
          <a:p>
            <a:pPr marL="514350" indent="-457200">
              <a:buFontTx/>
              <a:buNone/>
              <a:defRPr/>
            </a:pPr>
            <a:r>
              <a:rPr lang="en-US" sz="2800" dirty="0" smtClean="0"/>
              <a:t>Opening report in document 11/1120r0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ea typeface="ＭＳ Ｐゴシック" charset="-128"/>
              </a:rPr>
              <a:t>September 2011</a:t>
            </a:r>
          </a:p>
        </p:txBody>
      </p:sp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Slide </a:t>
            </a:r>
            <a:fld id="{37564997-CBFA-43D7-A2D2-14AB39FB5FBA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7108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September 2011</a:t>
            </a:r>
          </a:p>
        </p:txBody>
      </p:sp>
      <p:sp>
        <p:nvSpPr>
          <p:cNvPr id="4710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3200" smtClean="0"/>
              <a:t>Focus is on resolving comments received on D1.0.</a:t>
            </a:r>
          </a:p>
          <a:p>
            <a:pPr>
              <a:lnSpc>
                <a:spcPct val="90000"/>
              </a:lnSpc>
            </a:pPr>
            <a:r>
              <a:rPr lang="en-US" sz="3200" smtClean="0"/>
              <a:t>A TG Ad Hoc meeting was held at Seoul, Korea during the period of September 14-16.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Ad Hoc meeting Agenda is available in document11-11/1164.</a:t>
            </a:r>
          </a:p>
          <a:p>
            <a:r>
              <a:rPr lang="en-US" sz="3200" smtClean="0"/>
              <a:t>Agenda for this meeting is available  in document 11-11/1165r0.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September Meeting Goals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Finish comment resolution on D4.0</a:t>
            </a:r>
          </a:p>
          <a:p>
            <a:pPr eaLnBrk="1" hangingPunct="1"/>
            <a:r>
              <a:rPr lang="en-US" sz="4000" smtClean="0"/>
              <a:t>Approve D5.0</a:t>
            </a:r>
          </a:p>
          <a:p>
            <a:pPr eaLnBrk="1" hangingPunct="1"/>
            <a:r>
              <a:rPr lang="en-US" sz="4000" smtClean="0"/>
              <a:t>Plan for Sponsor Ballot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9F1B00D-3DBF-48C4-9044-14A8BF2B6A7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TGae  September 2011 Summary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Status:</a:t>
            </a:r>
          </a:p>
          <a:p>
            <a:r>
              <a:rPr lang="en-US" smtClean="0"/>
              <a:t>Completed LB 181 and met SB conditional approval</a:t>
            </a:r>
          </a:p>
          <a:p>
            <a:r>
              <a:rPr lang="en-US" smtClean="0"/>
              <a:t>Completed initial Sponsor Ballot on D5.0</a:t>
            </a:r>
          </a:p>
          <a:p>
            <a:pPr lvl="1"/>
            <a:r>
              <a:rPr lang="en-US" smtClean="0"/>
              <a:t>95% Approval, 212 comments received.</a:t>
            </a:r>
          </a:p>
          <a:p>
            <a:pPr>
              <a:buFontTx/>
              <a:buNone/>
            </a:pPr>
            <a:r>
              <a:rPr lang="en-US" smtClean="0"/>
              <a:t>Objectives:</a:t>
            </a:r>
          </a:p>
          <a:p>
            <a:r>
              <a:rPr lang="en-US" smtClean="0"/>
              <a:t>Complete comment resolution on initial Sponsor Ballot</a:t>
            </a:r>
          </a:p>
          <a:p>
            <a:r>
              <a:rPr lang="en-US" smtClean="0"/>
              <a:t>Approve Sponsor Ballot recirculation (if comment resolution completes)</a:t>
            </a:r>
          </a:p>
          <a:p>
            <a:r>
              <a:rPr lang="en-US" smtClean="0"/>
              <a:t>Revise plan of record.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0555A7E-4269-46F7-8137-008377CCBA4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63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629400" y="1905000"/>
            <a:ext cx="2352675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Anticipate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17526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60B3615-3854-4942-983D-592E8F23691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AD5411EC-C8F0-4EA1-A5BD-42A8345799B2}" type="slidenum">
              <a:rPr lang="en-US" sz="1200"/>
              <a:pPr algn="ctr" eaLnBrk="0" hangingPunct="0"/>
              <a:t>20</a:t>
            </a:fld>
            <a:endParaRPr lang="en-US" sz="1200"/>
          </a:p>
        </p:txBody>
      </p:sp>
      <p:sp>
        <p:nvSpPr>
          <p:cNvPr id="53253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September 2011</a:t>
            </a:r>
          </a:p>
        </p:txBody>
      </p:sp>
      <p:sp>
        <p:nvSpPr>
          <p:cNvPr id="532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charset="-128"/>
              </a:rPr>
              <a:t>Review the results of LB171</a:t>
            </a:r>
          </a:p>
          <a:p>
            <a:r>
              <a:rPr lang="en-US" altLang="ja-JP" smtClean="0">
                <a:ea typeface="ＭＳ Ｐゴシック" charset="-128"/>
              </a:rPr>
              <a:t>Approve the LB171 comment spreadsheet in 11-11/277r16</a:t>
            </a:r>
          </a:p>
          <a:p>
            <a:r>
              <a:rPr lang="en-US" altLang="ja-JP" smtClean="0">
                <a:ea typeface="ＭＳ Ｐゴシック" charset="-128"/>
              </a:rPr>
              <a:t>Approve speculative draft D1.03</a:t>
            </a:r>
          </a:p>
          <a:p>
            <a:r>
              <a:rPr lang="en-US" altLang="ja-JP" smtClean="0">
                <a:ea typeface="ＭＳ Ｐゴシック" charset="-128"/>
              </a:rPr>
              <a:t>Review the progress since July</a:t>
            </a:r>
          </a:p>
          <a:p>
            <a:r>
              <a:rPr lang="en-US" altLang="ja-JP" smtClean="0">
                <a:ea typeface="ＭＳ Ｐゴシック" charset="-128"/>
              </a:rPr>
              <a:t>Complete comment resolution</a:t>
            </a:r>
            <a:endParaRPr lang="en-US" altLang="ja-JP" sz="1800" smtClean="0">
              <a:ea typeface="ＭＳ Ｐゴシック" charset="-128"/>
            </a:endParaRPr>
          </a:p>
          <a:p>
            <a:r>
              <a:rPr lang="en-US" altLang="ja-JP" smtClean="0">
                <a:ea typeface="ＭＳ Ｐゴシック" charset="-128"/>
              </a:rPr>
              <a:t>Review Ofcom and Industry Canada TVWS documents</a:t>
            </a:r>
          </a:p>
          <a:p>
            <a:r>
              <a:rPr lang="en-US" altLang="ja-JP" smtClean="0">
                <a:ea typeface="ＭＳ Ｐゴシック" charset="-128"/>
              </a:rPr>
              <a:t>Discuss the challenges and opportunities related to incorporating the TGac PHY</a:t>
            </a:r>
          </a:p>
          <a:p>
            <a:r>
              <a:rPr lang="en-US" altLang="ja-JP" smtClean="0">
                <a:ea typeface="ＭＳ Ｐゴシック" charset="-128"/>
              </a:rPr>
              <a:t>Plan for November meeting and teleconferences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802.11ah Snapshot - September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191000"/>
          </a:xfrm>
        </p:spPr>
        <p:txBody>
          <a:bodyPr/>
          <a:lstStyle/>
          <a:p>
            <a:pPr marL="609600" indent="-609600">
              <a:defRPr/>
            </a:pPr>
            <a:r>
              <a:rPr lang="en-US" sz="3200" dirty="0" smtClean="0"/>
              <a:t>Primary focus</a:t>
            </a:r>
          </a:p>
          <a:p>
            <a:pPr marL="1009650" lvl="1" indent="-609600">
              <a:defRPr/>
            </a:pPr>
            <a:r>
              <a:rPr lang="en-US" sz="2800" dirty="0" smtClean="0"/>
              <a:t>Make progress on specification framework document</a:t>
            </a:r>
          </a:p>
          <a:p>
            <a:pPr marL="609600" indent="-609600">
              <a:defRPr/>
            </a:pPr>
            <a:r>
              <a:rPr lang="en-US" sz="3200" dirty="0" smtClean="0"/>
              <a:t>Continue work on,</a:t>
            </a:r>
          </a:p>
          <a:p>
            <a:pPr marL="1009650" lvl="1" indent="-609600">
              <a:defRPr/>
            </a:pPr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>
              <a:defRPr/>
            </a:pPr>
            <a:r>
              <a:rPr lang="en-US" sz="3200" dirty="0" smtClean="0"/>
              <a:t>Timeline review &amp; Teleconference schedule</a:t>
            </a:r>
          </a:p>
          <a:p>
            <a:pPr marL="0" indent="0">
              <a:buFontTx/>
              <a:buNone/>
              <a:defRPr/>
            </a:pPr>
            <a:endParaRPr lang="en-US" sz="3200" dirty="0" smtClean="0"/>
          </a:p>
          <a:p>
            <a:pPr marL="1009650" lvl="1" indent="-609600">
              <a:defRPr/>
            </a:pPr>
            <a:endParaRPr lang="en-US" sz="2800" dirty="0" smtClean="0"/>
          </a:p>
        </p:txBody>
      </p:sp>
      <p:sp>
        <p:nvSpPr>
          <p:cNvPr id="5427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55F8D27-784D-474E-9B4D-D84EF15C5801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0668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IEEE 802.11 FILS TGai – Okinawa , Sep 2011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95800"/>
          </a:xfrm>
        </p:spPr>
        <p:txBody>
          <a:bodyPr lIns="91440" tIns="45720" rIns="91440" bIns="45720"/>
          <a:lstStyle/>
          <a:p>
            <a:r>
              <a:rPr lang="en-US" altLang="ja-JP" sz="3200" smtClean="0">
                <a:ea typeface="ＭＳ Ｐゴシック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Review and Approve the  San Francisco and Teleconference  meeting minutes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Presentation of submissions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Submission of Initial  technical contribution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General submission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TIME line of task group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Plan for Nov  &amp; Teleconference</a:t>
            </a:r>
          </a:p>
        </p:txBody>
      </p:sp>
      <p:sp>
        <p:nvSpPr>
          <p:cNvPr id="563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>
                <a:ea typeface="ＭＳ Ｐゴシック" charset="-128"/>
              </a:rPr>
              <a:t>Sep 2011</a:t>
            </a:r>
          </a:p>
        </p:txBody>
      </p:sp>
      <p:sp>
        <p:nvSpPr>
          <p:cNvPr id="5632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563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026A0A6E-929A-4E3B-A0F9-8A6494628717}" type="slidenum">
              <a:rPr lang="en-US" altLang="ja-JP" smtClean="0">
                <a:ea typeface="ＭＳ Ｐゴシック" charset="-128"/>
              </a:rPr>
              <a:pPr/>
              <a:t>22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 2011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38ABC6-DA6F-4E6E-A40F-F1741C1B176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837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JTC1 ad hoc – Sept 2011</a:t>
            </a:r>
          </a:p>
        </p:txBody>
      </p:sp>
      <p:sp>
        <p:nvSpPr>
          <p:cNvPr id="5837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WAPI status (802.11i replacement)</a:t>
            </a:r>
          </a:p>
          <a:p>
            <a:pPr lvl="2"/>
            <a:r>
              <a:rPr lang="en-AU" smtClean="0"/>
              <a:t>Summarise CRM meeting on WAPI NP comments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N-UHT status (802.11ac replacement)</a:t>
            </a:r>
          </a:p>
          <a:p>
            <a:pPr lvl="2"/>
            <a:r>
              <a:rPr lang="en-AU" smtClean="0"/>
              <a:t>Hear update of activities in CCSA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802 position on submission of 802 standards to ISO/IEC</a:t>
            </a:r>
          </a:p>
          <a:p>
            <a:pPr lvl="2"/>
            <a:r>
              <a:rPr lang="en-AU" smtClean="0"/>
              <a:t>Summary of agreements from July plenary</a:t>
            </a:r>
          </a:p>
          <a:p>
            <a:pPr lvl="2"/>
            <a:r>
              <a:rPr lang="en-AU" smtClean="0"/>
              <a:t>Discuss plans for Nov plenary</a:t>
            </a:r>
          </a:p>
          <a:p>
            <a:r>
              <a:rPr lang="en-AU" smtClean="0"/>
              <a:t>Bruce Kraemer will substitute for Andrew Myles as Chair this week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Ad Hoc Committee </a:t>
            </a:r>
            <a:br>
              <a:rPr lang="en-US" smtClean="0"/>
            </a:br>
            <a:r>
              <a:rPr lang="en-US" smtClean="0"/>
              <a:t>Meeting Goals September 2011</a:t>
            </a:r>
          </a:p>
        </p:txBody>
      </p:sp>
      <p:sp>
        <p:nvSpPr>
          <p:cNvPr id="6041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</a:t>
            </a:r>
          </a:p>
          <a:p>
            <a:pPr lvl="1" eaLnBrk="1" hangingPunct="1"/>
            <a:r>
              <a:rPr lang="en-US" smtClean="0"/>
              <a:t>Ofcom and Industry Canada TVWS plans</a:t>
            </a:r>
          </a:p>
          <a:p>
            <a:pPr lvl="1" eaLnBrk="1" hangingPunct="1"/>
            <a:r>
              <a:rPr lang="en-US" smtClean="0"/>
              <a:t>EN 300 328 revision update; Lufthansa “plans” for the 2.4 GHz band</a:t>
            </a:r>
          </a:p>
          <a:p>
            <a:pPr lvl="1" eaLnBrk="1" hangingPunct="1"/>
            <a:r>
              <a:rPr lang="en-US" smtClean="0"/>
              <a:t>FCC 5 GHz rules changes update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CCSA UHT/EUHT wireless LAN standards</a:t>
            </a:r>
          </a:p>
        </p:txBody>
      </p:sp>
      <p:sp>
        <p:nvSpPr>
          <p:cNvPr id="6041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6042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604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4113D0A-EE29-4BA0-9C10-7CB207A6119D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9C49237C-3BD8-42FA-9BB5-581A54AC8BA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smtClean="0"/>
              <a:t>Smart Grid – September  2011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0" u="sng" smtClean="0"/>
              <a:t>Thursday am2</a:t>
            </a:r>
            <a:r>
              <a:rPr lang="en-US" sz="3600" b="0" smtClean="0"/>
              <a:t> </a:t>
            </a:r>
          </a:p>
          <a:p>
            <a:r>
              <a:rPr lang="en-US" sz="3600" b="0" smtClean="0"/>
              <a:t>NIST Smart Grid PAP#2 Update</a:t>
            </a:r>
          </a:p>
          <a:p>
            <a:r>
              <a:rPr lang="en-US" sz="3600" b="0" smtClean="0"/>
              <a:t>NIST Framework 2.0 document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F0F75A0-ECF2-4D65-98DF-347B3A0FED58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C12D575-2C55-45D9-954D-1DD975663A51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</p:nvPr>
        </p:nvGraphicFramePr>
        <p:xfrm>
          <a:off x="685800" y="1066800"/>
          <a:ext cx="7315200" cy="4378325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382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#181  was the fourth 15 day Working Group technical recirculation Ballot asking the question "Should P802.11ae D5.0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Wednesday            	  July 20,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Thursday                    August 04,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   </a:t>
            </a:r>
            <a:br>
              <a:rPr lang="en-US" sz="1800" smtClean="0"/>
            </a:br>
            <a:r>
              <a:rPr lang="en-US" sz="1800" smtClean="0"/>
              <a:t> 182 affirmative votes </a:t>
            </a:r>
          </a:p>
          <a:p>
            <a:pPr>
              <a:buFontTx/>
              <a:buNone/>
            </a:pPr>
            <a:r>
              <a:rPr lang="en-US" sz="1800" smtClean="0"/>
              <a:t>     7 negative votes  </a:t>
            </a:r>
          </a:p>
          <a:p>
            <a:pPr>
              <a:buFontTx/>
              <a:buNone/>
            </a:pPr>
            <a:r>
              <a:rPr lang="en-US" sz="1800" smtClean="0"/>
              <a:t>   35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224 votes received =  80.6%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=  15.6% valid abstentions</a:t>
            </a:r>
          </a:p>
          <a:p>
            <a:pPr>
              <a:buFontTx/>
              <a:buNone/>
            </a:pPr>
            <a:r>
              <a:rPr lang="en-US" sz="1800" smtClean="0"/>
              <a:t> 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182  affirmative votes       =      96.3 % affirmative</a:t>
            </a:r>
            <a:br>
              <a:rPr lang="en-US" sz="1800" smtClean="0"/>
            </a:br>
            <a:r>
              <a:rPr lang="en-US" sz="1800" smtClean="0"/>
              <a:t>    7  total negative votes  =         3.7 % negative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0  comments received.</a:t>
            </a:r>
          </a:p>
        </p:txBody>
      </p:sp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C927752-E312-4CB4-AFA8-C9CB6A97DE6F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Content Placeholder 1"/>
          <p:cNvSpPr>
            <a:spLocks noGrp="1"/>
          </p:cNvSpPr>
          <p:nvPr>
            <p:ph/>
          </p:nvPr>
        </p:nvSpPr>
        <p:spPr>
          <a:xfrm>
            <a:off x="304800" y="533400"/>
            <a:ext cx="83820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#182  was the fifth  15 day recirculation Working Group Technical Ballot asking the question "Should P802.11aa D6.0 be forwarded to Sponsor Ballot?"   </a:t>
            </a:r>
          </a:p>
          <a:p>
            <a:pPr>
              <a:buFontTx/>
              <a:buNone/>
            </a:pPr>
            <a:r>
              <a:rPr lang="en-US" sz="1800" smtClean="0"/>
              <a:t>Ballot Opening Date:     Monday        July 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Tuesday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</a:p>
          <a:p>
            <a:pPr>
              <a:buFontTx/>
              <a:buNone/>
            </a:pPr>
            <a:r>
              <a:rPr lang="en-US" sz="1800" smtClean="0"/>
              <a:t>257 eligible people are in this ballot group</a:t>
            </a:r>
          </a:p>
          <a:p>
            <a:pPr>
              <a:buFontTx/>
              <a:buNone/>
            </a:pPr>
            <a:r>
              <a:rPr lang="en-US" sz="1800" smtClean="0"/>
              <a:t>149 affirmative votes    </a:t>
            </a:r>
          </a:p>
          <a:p>
            <a:pPr>
              <a:buFontTx/>
              <a:buNone/>
            </a:pPr>
            <a:r>
              <a:rPr lang="en-US" sz="1800" smtClean="0"/>
              <a:t>   9 negative votes  </a:t>
            </a:r>
          </a:p>
          <a:p>
            <a:pPr>
              <a:buFontTx/>
              <a:buNone/>
            </a:pPr>
            <a:r>
              <a:rPr lang="en-US" sz="1800" smtClean="0"/>
              <a:t>   38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196  votes received  =  76.3%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=  19.4% valid abstentions</a:t>
            </a:r>
          </a:p>
          <a:p>
            <a:pPr>
              <a:buFontTx/>
              <a:buNone/>
            </a:pPr>
            <a:r>
              <a:rPr lang="en-US" sz="1800" smtClean="0"/>
              <a:t> APPROVAL RATE:</a:t>
            </a:r>
            <a:br>
              <a:rPr lang="en-US" sz="1800" smtClean="0"/>
            </a:br>
            <a:r>
              <a:rPr lang="en-US" sz="1800" smtClean="0"/>
              <a:t>149  affirmative votes       =      94.3 % affirmative</a:t>
            </a:r>
            <a:br>
              <a:rPr lang="en-US" sz="1800" smtClean="0"/>
            </a:br>
            <a:r>
              <a:rPr lang="en-US" sz="1800" smtClean="0"/>
              <a:t>   9  total negative votes   =        5.7 %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10 comments received.</a:t>
            </a:r>
          </a:p>
        </p:txBody>
      </p:sp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D799BF5-D71A-404C-AA58-624814DBC715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09547C3-7B2E-4871-A49E-B5B6089B565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#183  was the third 15 day Working Group technical recirculation Ballot asking the question "Should P802.11ad D4.0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Monday            	July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Tuesday       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</a:t>
            </a:r>
          </a:p>
          <a:p>
            <a:pPr>
              <a:buFontTx/>
              <a:buNone/>
            </a:pPr>
            <a:r>
              <a:rPr lang="en-US" sz="1800" smtClean="0"/>
              <a:t>195 affirmative votes </a:t>
            </a:r>
          </a:p>
          <a:p>
            <a:pPr>
              <a:buFontTx/>
              <a:buNone/>
            </a:pPr>
            <a:r>
              <a:rPr lang="en-US" sz="1800" smtClean="0"/>
              <a:t>   11 negative votes  </a:t>
            </a:r>
          </a:p>
          <a:p>
            <a:pPr>
              <a:buFontTx/>
              <a:buNone/>
            </a:pPr>
            <a:r>
              <a:rPr lang="en-US" sz="1800" smtClean="0"/>
              <a:t>   22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228 votes received =  82.0%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 =   9.6% valid abstentions</a:t>
            </a:r>
          </a:p>
          <a:p>
            <a:pPr>
              <a:buFontTx/>
              <a:buNone/>
            </a:pP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195  affirmative votes       =      94.7 % affirmative</a:t>
            </a:r>
            <a:br>
              <a:rPr lang="en-US" sz="1800" smtClean="0"/>
            </a:br>
            <a:r>
              <a:rPr lang="en-US" sz="1800" smtClean="0"/>
              <a:t>  11  total negative votes  =        5.3 %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165 comments received.</a:t>
            </a:r>
          </a:p>
        </p:txBody>
      </p:sp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A2E6DFF-7F67-46ED-A76D-D5D458E6458F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Content Placeholder 1"/>
          <p:cNvSpPr>
            <a:spLocks noGrp="1"/>
          </p:cNvSpPr>
          <p:nvPr>
            <p:ph/>
          </p:nvPr>
        </p:nvSpPr>
        <p:spPr>
          <a:xfrm>
            <a:off x="0" y="685800"/>
            <a:ext cx="91440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#184  was the sixth  15 day recirculation Working Group Technical Ballot asking the question "Should P802.11aa D6.0 be forwarded to Sponsor Ballot?"</a:t>
            </a:r>
          </a:p>
          <a:p>
            <a:pPr>
              <a:buFontTx/>
              <a:buNone/>
            </a:pPr>
            <a:r>
              <a:rPr lang="en-US" sz="1800" smtClean="0"/>
              <a:t>Ballot Opening Date:     Tuesday               August 16,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Wednesday        August 31,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257eligible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151 affirmative votes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8 negative votes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  38 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197  votes received  =  76.7%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  =  19.3% valid abstentions</a:t>
            </a:r>
          </a:p>
          <a:p>
            <a:pPr>
              <a:buFontTx/>
              <a:buNone/>
            </a:pPr>
            <a:r>
              <a:rPr lang="en-US" sz="1800" smtClean="0"/>
              <a:t>  APPROVAL RATE:</a:t>
            </a:r>
            <a:br>
              <a:rPr lang="en-US" sz="1800" smtClean="0"/>
            </a:br>
            <a:r>
              <a:rPr lang="en-US" sz="1800" smtClean="0"/>
              <a:t>151  affirmative votes       =      95.0 % affirmative</a:t>
            </a:r>
            <a:br>
              <a:rPr lang="en-US" sz="1800" smtClean="0"/>
            </a:br>
            <a:r>
              <a:rPr lang="en-US" sz="1800" smtClean="0"/>
              <a:t>   8  total negative votes   =        5.0 %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4 comments received.</a:t>
            </a:r>
          </a:p>
        </p:txBody>
      </p:sp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FCEC1D3-5B1B-4F39-8371-B06BE920E47A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1"/>
          <p:cNvSpPr>
            <a:spLocks noGrp="1"/>
          </p:cNvSpPr>
          <p:nvPr>
            <p:ph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initial IEEE P802.11ae (Prioritization of Management Frames) 30 day Sponsor Ballot asked the question “Should  P802.11ae  Draft 5.0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Ballot Opening Date:    Wednesday         August 10, 2011 - 23:59 ET</a:t>
            </a:r>
            <a:br>
              <a:rPr lang="en-US" sz="1800" smtClean="0"/>
            </a:br>
            <a:r>
              <a:rPr lang="en-US" sz="1800" smtClean="0"/>
              <a:t>Ballot Closing Date:       Friday             September 09, 2011 - 23:59 ET </a:t>
            </a:r>
          </a:p>
          <a:p>
            <a:pPr>
              <a:buFontTx/>
              <a:buNone/>
            </a:pPr>
            <a:r>
              <a:rPr lang="en-US" sz="1800" smtClean="0"/>
              <a:t>RESPONSES:</a:t>
            </a:r>
            <a:br>
              <a:rPr lang="en-US" sz="1800" smtClean="0"/>
            </a:br>
            <a:r>
              <a:rPr lang="en-US" sz="1800" smtClean="0"/>
              <a:t>145 eligible people are in this ballot group.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110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6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7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123  votes received  =  84.8 %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5.2%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110  affirmative votes          =      94.8 %  Approve</a:t>
            </a:r>
            <a:br>
              <a:rPr lang="en-US" sz="1800" smtClean="0"/>
            </a:br>
            <a:r>
              <a:rPr lang="en-US" sz="1800" smtClean="0"/>
              <a:t>    6  total negative votes      =        5.2  %  Do Not Approve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212 comments received</a:t>
            </a:r>
          </a:p>
        </p:txBody>
      </p:sp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9989AF74-60DE-4EA3-B815-003721AFEA7B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1"/>
          <p:cNvSpPr>
            <a:spLocks noGrp="1"/>
          </p:cNvSpPr>
          <p:nvPr>
            <p:ph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IEEE P802.11REVmb (802.11 roll-up revision) 20 day 4</a:t>
            </a:r>
            <a:r>
              <a:rPr lang="en-US" sz="1800" baseline="30000" smtClean="0"/>
              <a:t>th</a:t>
            </a:r>
            <a:r>
              <a:rPr lang="en-US" sz="1800" smtClean="0"/>
              <a:t> recirculation Sponsor Ballot asked the question “Should  P802.11REVmb  Draft 10.0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The official results for this Sponsor Ballot  follow:</a:t>
            </a:r>
            <a:br>
              <a:rPr lang="en-US" sz="1800" smtClean="0"/>
            </a:br>
            <a:r>
              <a:rPr lang="en-US" sz="1800" smtClean="0"/>
              <a:t>Ballot Opening Date:    Thursday                August 18, 2011 - 23:59 ET</a:t>
            </a:r>
            <a:br>
              <a:rPr lang="en-US" sz="1800" smtClean="0"/>
            </a:br>
            <a:r>
              <a:rPr lang="en-US" sz="1800" smtClean="0"/>
              <a:t>Ballot Closing Date:      Wednesday           September 07, 2011 - 23:59 ET  </a:t>
            </a:r>
          </a:p>
          <a:p>
            <a:pPr>
              <a:buFontTx/>
              <a:buNone/>
            </a:pPr>
            <a:r>
              <a:rPr lang="en-US" sz="1800" smtClean="0"/>
              <a:t>RESPONSE RATE:</a:t>
            </a:r>
            <a:br>
              <a:rPr lang="en-US" sz="1800" smtClean="0"/>
            </a:br>
            <a:r>
              <a:rPr lang="en-US" sz="1800" smtClean="0"/>
              <a:t>186 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142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13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votes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9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164  votes received     =  88.2 %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5.5%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142  affirmative votes          =      91.6 % affirmative</a:t>
            </a:r>
            <a:br>
              <a:rPr lang="en-US" sz="1800" smtClean="0"/>
            </a:br>
            <a:r>
              <a:rPr lang="en-US" sz="1800" smtClean="0"/>
              <a:t>  13  total negative votes      =        8.4  % negative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257 comments received</a:t>
            </a:r>
          </a:p>
        </p:txBody>
      </p:sp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D12896D-D878-4C72-ADDB-780CDD930AFB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The IEEE P802.11aa (Robust Video Streams) 30 day initial Sponsor Ballot asked the question “Should  P802.11aa  Draft 6.0 be forwarded to RevCom?” </a:t>
            </a:r>
          </a:p>
          <a:p>
            <a:pPr>
              <a:buFontTx/>
              <a:buNone/>
            </a:pP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Ballot Opening Date:    Monday                September 12 , 2011 - 23:59 ET</a:t>
            </a:r>
            <a:br>
              <a:rPr lang="en-US" sz="2000" smtClean="0"/>
            </a:br>
            <a:r>
              <a:rPr lang="en-US" sz="2000" smtClean="0"/>
              <a:t>Ballot Closing Date:      Wednesday           October 12, 2011 - 23:59 ET  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RESULTS:</a:t>
            </a:r>
            <a:br>
              <a:rPr lang="en-US" sz="2000" smtClean="0"/>
            </a:br>
            <a:r>
              <a:rPr lang="en-US" sz="2000" smtClean="0"/>
              <a:t>156 eligible people are in this ballot group.</a:t>
            </a:r>
            <a:br>
              <a:rPr lang="en-US" sz="2000" smtClean="0"/>
            </a:br>
            <a:r>
              <a:rPr lang="en-US" sz="2000" smtClean="0"/>
              <a:t>   </a:t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089FCA-D553-4E95-A681-1F4C50AC2642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6757ADD-4413-49DA-850D-EC6EAEC0C3DB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1900686-BC49-4CA5-B57B-044E22877C1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September 2011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</p:nvPr>
        </p:nvGraphicFramePr>
        <p:xfrm>
          <a:off x="95250" y="990600"/>
          <a:ext cx="8991600" cy="4865688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8898AC5-DDAC-4635-A798-E6609C0DF33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adj</a:t>
            </a:r>
          </a:p>
        </p:txBody>
      </p:sp>
      <p:graphicFrame>
        <p:nvGraphicFramePr>
          <p:cNvPr id="23680" name="Group 128"/>
          <p:cNvGraphicFramePr>
            <a:graphicFrameLocks noGrp="1"/>
          </p:cNvGraphicFramePr>
          <p:nvPr>
            <p:ph idx="1"/>
          </p:nvPr>
        </p:nvGraphicFramePr>
        <p:xfrm>
          <a:off x="95250" y="990600"/>
          <a:ext cx="8991600" cy="5018088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Dave Bagby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78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33BC6AA-D09C-4485-9E3D-7894D06F65D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sub</a:t>
            </a:r>
          </a:p>
        </p:txBody>
      </p:sp>
      <p:graphicFrame>
        <p:nvGraphicFramePr>
          <p:cNvPr id="25728" name="Group 128"/>
          <p:cNvGraphicFramePr>
            <a:graphicFrameLocks noGrp="1"/>
          </p:cNvGraphicFramePr>
          <p:nvPr>
            <p:ph idx="1"/>
          </p:nvPr>
        </p:nvGraphicFramePr>
        <p:xfrm>
          <a:off x="95250" y="990600"/>
          <a:ext cx="8991600" cy="5018088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Hunter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26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065D73F-C126-4029-A896-637D2560D7F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4A8A4AA-838D-42A2-B038-8EC2E301C37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/>
              <a:t>Data as of 2011-09-18</a:t>
            </a:r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752600"/>
          <a:ext cx="6934200" cy="2560638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Calibri"/>
                        </a:rPr>
                        <a:t>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Number</a:t>
                      </a:r>
                      <a:endParaRPr lang="en-GB" sz="540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111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D60B426B-4F60-4084-96BF-4D79D71FB513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2405063"/>
            <a:ext cx="973137" cy="687387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762125"/>
            <a:ext cx="952500" cy="5286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4379913" y="20574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0" name="AutoShape 33"/>
          <p:cNvSpPr>
            <a:spLocks noChangeArrowheads="1"/>
          </p:cNvSpPr>
          <p:nvPr/>
        </p:nvSpPr>
        <p:spPr bwMode="auto">
          <a:xfrm>
            <a:off x="3789363" y="5159375"/>
            <a:ext cx="1085850" cy="490538"/>
          </a:xfrm>
          <a:prstGeom prst="cube">
            <a:avLst>
              <a:gd name="adj" fmla="val 10069"/>
            </a:avLst>
          </a:prstGeom>
          <a:solidFill>
            <a:srgbClr val="3366FF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60GHz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909E8E84-426E-40DD-AFC4-6F175D3DCCD1}"/>
          </a:extLst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257800" y="335280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8D20F43-6112-422D-8CED-D9D848F223B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118745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4419600" y="27432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234704</TotalTime>
  <Words>2487</Words>
  <Application>Microsoft Office PowerPoint</Application>
  <PresentationFormat>On-screen Show (4:3)</PresentationFormat>
  <Paragraphs>894</Paragraphs>
  <Slides>35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Times New Roman</vt:lpstr>
      <vt:lpstr>Arial</vt:lpstr>
      <vt:lpstr>Calibri</vt:lpstr>
      <vt:lpstr>Tahoma</vt:lpstr>
      <vt:lpstr>ＭＳ Ｐゴシック</vt:lpstr>
      <vt:lpstr>Arial Narrow</vt:lpstr>
      <vt:lpstr>Times</vt:lpstr>
      <vt:lpstr>Default Design</vt:lpstr>
      <vt:lpstr>WG11  Snapshot September ‘11</vt:lpstr>
      <vt:lpstr>PAR Expiration/Renewal Schedule</vt:lpstr>
      <vt:lpstr>Slide 3</vt:lpstr>
      <vt:lpstr>WG11 Task &amp; Study Group Officers – September 2011</vt:lpstr>
      <vt:lpstr>WG11 Task &amp; Study Group Officers – Sept 2011 adj</vt:lpstr>
      <vt:lpstr>WG11 Task &amp; Study Group Officers – Sept 2011 sub</vt:lpstr>
      <vt:lpstr>Slide 7</vt:lpstr>
      <vt:lpstr>Current Membership Status</vt:lpstr>
      <vt:lpstr>IEEE 802.11 Standards Pipeline</vt:lpstr>
      <vt:lpstr>IEEE 802.11 Revisions</vt:lpstr>
      <vt:lpstr>WG11 Editor Abstract / Agenda – Sept 2011 </vt:lpstr>
      <vt:lpstr>WNG SC – September 2011</vt:lpstr>
      <vt:lpstr>802.11 ARC – Sept, 2011</vt:lpstr>
      <vt:lpstr>TGmb - September 2011 </vt:lpstr>
      <vt:lpstr>IEEE 802.11s Mesh Networking</vt:lpstr>
      <vt:lpstr>IEEE 802.11aa – Okinawa</vt:lpstr>
      <vt:lpstr>IEEE 802.11ac – September 2011</vt:lpstr>
      <vt:lpstr>TGad – September Meeting Goals</vt:lpstr>
      <vt:lpstr>TGae  September 2011 Summary</vt:lpstr>
      <vt:lpstr>TGaf – Meeting Goals September 2011</vt:lpstr>
      <vt:lpstr>IEEE 802.11ah Snapshot - September</vt:lpstr>
      <vt:lpstr>IEEE 802.11 FILS TGai – Okinawa , Sep 2011</vt:lpstr>
      <vt:lpstr>IEEE JTC1 ad hoc – Sept 2011</vt:lpstr>
      <vt:lpstr>Regulatory Ad Hoc Committee  Meeting Goals September 2011</vt:lpstr>
      <vt:lpstr>Smart Grid – September  2011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September 2011</dc:title>
  <dc:creator>Bruce Kraemer</dc:creator>
  <cp:lastModifiedBy>Administrator</cp:lastModifiedBy>
  <cp:revision>2431</cp:revision>
  <cp:lastPrinted>2011-07-12T20:21:51Z</cp:lastPrinted>
  <dcterms:created xsi:type="dcterms:W3CDTF">1998-02-10T13:07:52Z</dcterms:created>
  <dcterms:modified xsi:type="dcterms:W3CDTF">2011-09-18T22:54:16Z</dcterms:modified>
</cp:coreProperties>
</file>