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403" r:id="rId2"/>
    <p:sldId id="2019" r:id="rId3"/>
    <p:sldId id="1995" r:id="rId4"/>
    <p:sldId id="2018" r:id="rId5"/>
    <p:sldId id="2078" r:id="rId6"/>
    <p:sldId id="2107" r:id="rId7"/>
    <p:sldId id="1996" r:id="rId8"/>
    <p:sldId id="2054" r:id="rId9"/>
    <p:sldId id="2056" r:id="rId10"/>
    <p:sldId id="2057" r:id="rId11"/>
    <p:sldId id="2085" r:id="rId12"/>
    <p:sldId id="2086" r:id="rId13"/>
    <p:sldId id="2087" r:id="rId14"/>
    <p:sldId id="2088" r:id="rId15"/>
    <p:sldId id="2089" r:id="rId16"/>
    <p:sldId id="2090" r:id="rId17"/>
    <p:sldId id="2091" r:id="rId18"/>
    <p:sldId id="2092" r:id="rId19"/>
    <p:sldId id="2093" r:id="rId20"/>
    <p:sldId id="2094" r:id="rId21"/>
    <p:sldId id="2095" r:id="rId22"/>
    <p:sldId id="2097" r:id="rId23"/>
    <p:sldId id="2096" r:id="rId24"/>
    <p:sldId id="2098" r:id="rId25"/>
    <p:sldId id="1994" r:id="rId26"/>
    <p:sldId id="2009" r:id="rId27"/>
    <p:sldId id="2013" r:id="rId28"/>
    <p:sldId id="2099" r:id="rId29"/>
    <p:sldId id="2100" r:id="rId30"/>
    <p:sldId id="2101" r:id="rId31"/>
    <p:sldId id="2102" r:id="rId32"/>
    <p:sldId id="2084" r:id="rId33"/>
    <p:sldId id="2103" r:id="rId34"/>
    <p:sldId id="2105" r:id="rId35"/>
    <p:sldId id="2104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3366FF"/>
    <a:srgbClr val="99CC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0" autoAdjust="0"/>
    <p:restoredTop sz="86410" autoAdjust="0"/>
  </p:normalViewPr>
  <p:slideViewPr>
    <p:cSldViewPr>
      <p:cViewPr>
        <p:scale>
          <a:sx n="75" d="100"/>
          <a:sy n="75" d="100"/>
        </p:scale>
        <p:origin x="-438" y="-52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9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91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1150" y="176213"/>
            <a:ext cx="21859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802.11-11/1100r0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6213"/>
            <a:ext cx="723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September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0125" y="8999538"/>
            <a:ext cx="15763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953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D80D9894-B733-4747-A6D7-2EBB54497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1675" y="8999538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821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1675" y="8988425"/>
            <a:ext cx="576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802.11-11/1100r0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3663"/>
            <a:ext cx="723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September 2011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094" tIns="46250" rIns="94094" bIns="46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11650" y="9004300"/>
            <a:ext cx="20399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67" lvl="4" algn="r" defTabSz="938924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430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F531DDB7-FC09-4F05-B191-FBB91F413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1838" y="900430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1916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1838" y="9001125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5638" y="295275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4A991438-66A0-4722-8E0D-0D3E0F5FAAD7}" type="slidenum">
              <a:rPr lang="en-US" smtClean="0"/>
              <a:pPr defTabSz="938213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6625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802.11-08/1455r0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682625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Jan 2009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9975" y="9004300"/>
            <a:ext cx="2741613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8788" lvl="4" defTabSz="938213"/>
            <a:r>
              <a:rPr lang="en-US" smtClean="0"/>
              <a:t>David Bagby, Calypso Ventures, Inc.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7117FD78-033D-46D6-AE35-3B6BC65F4337}" type="slidenum">
              <a:rPr lang="en-US" smtClean="0"/>
              <a:pPr defTabSz="938213"/>
              <a:t>13</a:t>
            </a:fld>
            <a:endParaRPr 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5500" cy="3476625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802.11-07/0547r0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CC3B2AAC-7B63-4893-956B-07B0F174FE6F}" type="slidenum">
              <a:rPr lang="en-US" smtClean="0"/>
              <a:pPr defTabSz="938213"/>
              <a:t>14</a:t>
            </a:fld>
            <a:endParaRPr lang="en-US" smtClean="0"/>
          </a:p>
        </p:txBody>
      </p:sp>
      <p:sp>
        <p:nvSpPr>
          <p:cNvPr id="41989" name="Rectangle 2"/>
          <p:cNvSpPr txBox="1">
            <a:spLocks noGrp="1" noChangeArrowheads="1"/>
          </p:cNvSpPr>
          <p:nvPr/>
        </p:nvSpPr>
        <p:spPr bwMode="auto">
          <a:xfrm>
            <a:off x="4156075" y="96838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6625" eaLnBrk="0" hangingPunct="0"/>
            <a:r>
              <a:rPr lang="en-US" sz="1400" b="1">
                <a:ea typeface="ＭＳ Ｐゴシック" charset="-128"/>
              </a:rPr>
              <a:t>doc.: IEEE 802.11-yy/xxxxr0</a:t>
            </a:r>
          </a:p>
        </p:txBody>
      </p:sp>
      <p:sp>
        <p:nvSpPr>
          <p:cNvPr id="41990" name="Rectangle 3"/>
          <p:cNvSpPr txBox="1">
            <a:spLocks noGrp="1" noChangeArrowheads="1"/>
          </p:cNvSpPr>
          <p:nvPr/>
        </p:nvSpPr>
        <p:spPr bwMode="auto">
          <a:xfrm>
            <a:off x="660400" y="96838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 eaLnBrk="0" hangingPunct="0"/>
            <a:r>
              <a:rPr lang="en-US" sz="1400" b="1">
                <a:ea typeface="ＭＳ Ｐゴシック" charset="-128"/>
              </a:rPr>
              <a:t>Month Year</a:t>
            </a:r>
          </a:p>
        </p:txBody>
      </p:sp>
      <p:sp>
        <p:nvSpPr>
          <p:cNvPr id="41991" name="Rectangle 6"/>
          <p:cNvSpPr txBox="1">
            <a:spLocks noGrp="1" noChangeArrowheads="1"/>
          </p:cNvSpPr>
          <p:nvPr/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 eaLnBrk="0" hangingPunct="0"/>
            <a:r>
              <a:rPr lang="en-US" sz="1200">
                <a:ea typeface="ＭＳ Ｐゴシック" charset="-128"/>
              </a:rPr>
              <a:t>John Doe, Some Company</a:t>
            </a:r>
          </a:p>
        </p:txBody>
      </p:sp>
      <p:sp>
        <p:nvSpPr>
          <p:cNvPr id="41992" name="Rectangle 7"/>
          <p:cNvSpPr txBox="1">
            <a:spLocks noGrp="1" noChangeArrowheads="1"/>
          </p:cNvSpPr>
          <p:nvPr/>
        </p:nvSpPr>
        <p:spPr bwMode="auto">
          <a:xfrm>
            <a:off x="3360738" y="8999538"/>
            <a:ext cx="4159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 eaLnBrk="0" hangingPunct="0"/>
            <a:r>
              <a:rPr lang="en-US" sz="1200">
                <a:ea typeface="ＭＳ Ｐゴシック" charset="-128"/>
              </a:rPr>
              <a:t>Page </a:t>
            </a:r>
            <a:fld id="{CAD002E3-13E8-4FF4-AC46-6E18ACD7AB76}" type="slidenum">
              <a:rPr lang="en-US" sz="1200">
                <a:ea typeface="ＭＳ Ｐゴシック" charset="-128"/>
              </a:rPr>
              <a:pPr algn="r" defTabSz="936625" eaLnBrk="0" hangingPunct="0"/>
              <a:t>14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1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5038"/>
          </a:xfrm>
          <a:ln/>
        </p:spPr>
      </p:sp>
      <p:sp>
        <p:nvSpPr>
          <p:cNvPr id="419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793" tIns="46102" rIns="93793" bIns="4610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645025" y="93663"/>
            <a:ext cx="1706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doc.: IEEE 802.11-xxx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1198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November 2009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6625"/>
            <a:r>
              <a:rPr lang="en-US" smtClean="0"/>
              <a:t>Bruce Kraemer (Marvell)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Page </a:t>
            </a:r>
            <a:fld id="{D7F9ED50-2870-4433-87A6-6CF83A20583F}" type="slidenum">
              <a:rPr lang="en-US" smtClean="0"/>
              <a:pPr defTabSz="936625"/>
              <a:t>15</a:t>
            </a:fld>
            <a:endParaRPr lang="en-US" smtClean="0"/>
          </a:p>
        </p:txBody>
      </p:sp>
      <p:sp>
        <p:nvSpPr>
          <p:cNvPr id="44037" name="Rectangle 2"/>
          <p:cNvSpPr txBox="1">
            <a:spLocks noGrp="1" noChangeArrowheads="1"/>
          </p:cNvSpPr>
          <p:nvPr/>
        </p:nvSpPr>
        <p:spPr bwMode="auto">
          <a:xfrm>
            <a:off x="4154488" y="9525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9800" eaLnBrk="0" hangingPunct="0"/>
            <a:r>
              <a:rPr lang="en-US" sz="1400" b="1">
                <a:ea typeface="ＭＳ Ｐゴシック" charset="-128"/>
              </a:rPr>
              <a:t>doc.: IEEE 802.11-07/0547r0</a:t>
            </a:r>
          </a:p>
        </p:txBody>
      </p:sp>
      <p:sp>
        <p:nvSpPr>
          <p:cNvPr id="44038" name="Rectangle 3"/>
          <p:cNvSpPr txBox="1">
            <a:spLocks noGrp="1" noChangeArrowheads="1"/>
          </p:cNvSpPr>
          <p:nvPr/>
        </p:nvSpPr>
        <p:spPr bwMode="auto">
          <a:xfrm>
            <a:off x="660400" y="95250"/>
            <a:ext cx="1228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9800" eaLnBrk="0" hangingPunct="0"/>
            <a:r>
              <a:rPr lang="en-US" sz="1400" b="1">
                <a:ea typeface="ＭＳ Ｐゴシック" charset="-128"/>
              </a:rPr>
              <a:t>September 2009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310063" y="9001125"/>
            <a:ext cx="2041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9800" eaLnBrk="0" hangingPunct="0"/>
            <a:r>
              <a:rPr lang="en-US" sz="1200">
                <a:ea typeface="ＭＳ Ｐゴシック" charset="-128"/>
              </a:rPr>
              <a:t>Bruce Kraemer (Marvell)</a:t>
            </a:r>
          </a:p>
        </p:txBody>
      </p:sp>
      <p:sp>
        <p:nvSpPr>
          <p:cNvPr id="44040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9800" eaLnBrk="0" hangingPunct="0"/>
            <a:r>
              <a:rPr lang="en-US" sz="1200">
                <a:ea typeface="ＭＳ Ｐゴシック" charset="-128"/>
              </a:rPr>
              <a:t>Page </a:t>
            </a:r>
            <a:fld id="{F9E93A00-6EB3-4128-9709-5B4D0F7750B1}" type="slidenum">
              <a:rPr lang="en-US" sz="1200">
                <a:ea typeface="ＭＳ Ｐゴシック" charset="-128"/>
              </a:rPr>
              <a:pPr algn="r" defTabSz="939800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4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44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 lIns="94253" tIns="46328" rIns="94253" bIns="46328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802.11-09/xxxxr0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E337EFD6-3E44-4497-BE3C-5127B8D35273}" type="slidenum">
              <a:rPr lang="en-US" smtClean="0"/>
              <a:pPr defTabSz="938213"/>
              <a:t>16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>
                <a:ea typeface="ＭＳ Ｐゴシック" charset="-128"/>
              </a:rPr>
              <a:t>doc.: IEEE 802.11-10/xxxxr0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1198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>
                <a:ea typeface="ＭＳ Ｐゴシック" charset="-128"/>
              </a:rPr>
              <a:t>November 2010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>
                <a:ea typeface="ＭＳ Ｐゴシック" charset="-128"/>
              </a:rPr>
              <a:t>Page </a:t>
            </a:r>
            <a:fld id="{A8D80C63-112D-4D3B-A706-B78EEC3F820D}" type="slidenum">
              <a:rPr lang="en-US" smtClean="0">
                <a:ea typeface="ＭＳ Ｐゴシック" charset="-128"/>
              </a:rPr>
              <a:pPr defTabSz="938213"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802.11-yy/xxxxr0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915988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Month Year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7038" y="9004300"/>
            <a:ext cx="211455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8788" lvl="4" defTabSz="938213"/>
            <a:r>
              <a:rPr lang="en-US" smtClean="0"/>
              <a:t>John Doe, Some Company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CDD4F3F7-12E8-49F1-93A4-C0C0E21DEB73}" type="slidenum">
              <a:rPr lang="en-US" smtClean="0"/>
              <a:pPr defTabSz="938213"/>
              <a:t>19</a:t>
            </a:fld>
            <a:endParaRPr lang="en-US" smtClean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299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802.11-10/0587r0</a:t>
            </a:r>
          </a:p>
        </p:txBody>
      </p:sp>
      <p:sp>
        <p:nvSpPr>
          <p:cNvPr id="55300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00" y="93663"/>
            <a:ext cx="915988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Month Year</a:t>
            </a:r>
          </a:p>
        </p:txBody>
      </p:sp>
      <p:sp>
        <p:nvSpPr>
          <p:cNvPr id="5530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73588" y="9004300"/>
            <a:ext cx="177800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David Halasz, Aclara</a:t>
            </a:r>
          </a:p>
        </p:txBody>
      </p:sp>
      <p:sp>
        <p:nvSpPr>
          <p:cNvPr id="553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891108F5-1523-45D3-B3F1-727556F3D604}" type="slidenum">
              <a:rPr lang="en-US" smtClean="0"/>
              <a:pPr defTabSz="938213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/>
              <a:t>doc.: IEEE 802.11-09/xxxxr0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/>
              <a:t>May 2008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altLang="ja-JP" smtClean="0"/>
              <a:t>Bruce Kraemer (Marvell)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 smtClean="0"/>
              <a:t>Page </a:t>
            </a:r>
            <a:fld id="{C8563C2C-09BF-4AE3-B2D0-B836F346032D}" type="slidenum">
              <a:rPr lang="en-US" altLang="ja-JP" smtClean="0"/>
              <a:pPr defTabSz="938213"/>
              <a:t>22</a:t>
            </a:fld>
            <a:endParaRPr lang="en-US" altLang="ja-JP" smtClean="0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802.11-07/0547r0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0DEE9C35-4747-4365-9170-A80665C63A1D}" type="slidenum">
              <a:rPr lang="en-US" smtClean="0"/>
              <a:pPr defTabSz="938213"/>
              <a:t>23</a:t>
            </a:fld>
            <a:endParaRPr lang="en-US" smtClean="0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06122200-A26C-4F81-B283-B7DFF4A2970A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538" y="9004300"/>
            <a:ext cx="4921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0F73A37D-E909-4BE4-BEC7-3B89A24A2141}" type="slidenum">
              <a:rPr lang="en-US" smtClean="0"/>
              <a:pPr defTabSz="938213"/>
              <a:t>25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B49E7D4E-B589-4790-9242-5DEECD2E5195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doc.: IEEE 802.11-11/1100r0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CA9894DA-BE83-4305-9EAB-F9F2C68E641B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/>
              <a:t>doc.: IEEE 802.11-11/1100r0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/>
              <a:t>September 2011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61963" lvl="4" defTabSz="946150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1125"/>
            <a:ext cx="414337" cy="18573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F7D27A7B-070C-4BC0-8A1E-299A2366CA79}" type="slidenum">
              <a:rPr lang="en-US" smtClean="0"/>
              <a:pPr defTabSz="946150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0400" y="93663"/>
            <a:ext cx="744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13238" y="9004300"/>
            <a:ext cx="2038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8213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62325" y="9004300"/>
            <a:ext cx="4143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/>
              <a:t>Page </a:t>
            </a:r>
            <a:fld id="{740963DD-0EEF-49C9-BF8D-45DFD849313D}" type="slidenum">
              <a:rPr lang="en-US" sz="1200"/>
              <a:pPr algn="r" defTabSz="938213" eaLnBrk="0" hangingPunct="0"/>
              <a:t>9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306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0400" y="93663"/>
            <a:ext cx="744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13238" y="9004300"/>
            <a:ext cx="2038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8213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62325" y="9004300"/>
            <a:ext cx="4143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/>
              <a:t>Page </a:t>
            </a:r>
            <a:fld id="{5366F425-5432-4C3A-8EE6-B1146180150E}" type="slidenum">
              <a:rPr lang="en-US" sz="1200"/>
              <a:pPr algn="r" defTabSz="938213" eaLnBrk="0" hangingPunct="0"/>
              <a:t>10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306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doc.: IEEE 802.11-10/0990r1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920750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March 2010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6625"/>
            <a:r>
              <a:rPr lang="en-US" smtClean="0"/>
              <a:t>Bruce Kraemer (Marvell)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Page </a:t>
            </a:r>
            <a:fld id="{1C9CBDD5-A333-47C9-9134-ED6EEECDCE9C}" type="slidenum">
              <a:rPr lang="en-US" smtClean="0"/>
              <a:pPr defTabSz="936625"/>
              <a:t>11</a:t>
            </a:fld>
            <a:endParaRPr lang="en-US" smtClean="0"/>
          </a:p>
        </p:txBody>
      </p:sp>
      <p:sp>
        <p:nvSpPr>
          <p:cNvPr id="35845" name="Rectangle 3"/>
          <p:cNvSpPr txBox="1">
            <a:spLocks noGrp="1" noChangeArrowheads="1"/>
          </p:cNvSpPr>
          <p:nvPr/>
        </p:nvSpPr>
        <p:spPr bwMode="auto">
          <a:xfrm>
            <a:off x="660400" y="95250"/>
            <a:ext cx="733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 eaLnBrk="0" hangingPunct="0"/>
            <a:r>
              <a:rPr lang="en-US" sz="1400" b="1"/>
              <a:t>July 2007</a:t>
            </a:r>
          </a:p>
        </p:txBody>
      </p:sp>
      <p:sp>
        <p:nvSpPr>
          <p:cNvPr id="35846" name="Rectangle 6"/>
          <p:cNvSpPr txBox="1">
            <a:spLocks noGrp="1" noChangeArrowheads="1"/>
          </p:cNvSpPr>
          <p:nvPr/>
        </p:nvSpPr>
        <p:spPr bwMode="auto">
          <a:xfrm>
            <a:off x="4725988" y="9001125"/>
            <a:ext cx="1625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 eaLnBrk="0" hangingPunct="0"/>
            <a:r>
              <a:rPr lang="en-US" sz="1200"/>
              <a:t>Terry Cole (AMD)</a:t>
            </a:r>
          </a:p>
        </p:txBody>
      </p:sp>
      <p:sp>
        <p:nvSpPr>
          <p:cNvPr id="35847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 eaLnBrk="0" hangingPunct="0"/>
            <a:r>
              <a:rPr lang="en-US" sz="1200"/>
              <a:t>Page </a:t>
            </a:r>
            <a:fld id="{4091B367-D0D9-4C0D-8CC1-BFB1B0B7F69C}" type="slidenum">
              <a:rPr lang="en-US" sz="1200"/>
              <a:pPr algn="r" defTabSz="936625" eaLnBrk="0" hangingPunct="0"/>
              <a:t>11</a:t>
            </a:fld>
            <a:endParaRPr lang="en-US" sz="1200"/>
          </a:p>
        </p:txBody>
      </p:sp>
      <p:sp>
        <p:nvSpPr>
          <p:cNvPr id="358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5038"/>
          </a:xfrm>
          <a:ln/>
        </p:spPr>
      </p:sp>
      <p:sp>
        <p:nvSpPr>
          <p:cNvPr id="358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4838"/>
            <a:ext cx="5140325" cy="4184650"/>
          </a:xfrm>
          <a:noFill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0938" y="9004300"/>
            <a:ext cx="857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 eaLnBrk="1" hangingPunct="1"/>
            <a:fld id="{236AC030-22DF-4B2D-BBEE-F50B55B30CB0}" type="slidenum">
              <a:rPr lang="en-US" smtClean="0">
                <a:latin typeface="Arial" charset="0"/>
              </a:rPr>
              <a:pPr defTabSz="938213" eaLnBrk="1" hangingPunct="1"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7890" name="Rectangle 3"/>
          <p:cNvSpPr txBox="1">
            <a:spLocks noGrp="1" noChangeArrowheads="1"/>
          </p:cNvSpPr>
          <p:nvPr/>
        </p:nvSpPr>
        <p:spPr bwMode="auto">
          <a:xfrm>
            <a:off x="660400" y="96838"/>
            <a:ext cx="7540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23925" eaLnBrk="0" hangingPunct="0"/>
            <a:r>
              <a:rPr lang="en-US" sz="1400" b="1"/>
              <a:t>May 2008</a:t>
            </a:r>
          </a:p>
        </p:txBody>
      </p:sp>
      <p:sp>
        <p:nvSpPr>
          <p:cNvPr id="37891" name="Rectangle 6"/>
          <p:cNvSpPr txBox="1">
            <a:spLocks noGrp="1" noChangeArrowheads="1"/>
          </p:cNvSpPr>
          <p:nvPr/>
        </p:nvSpPr>
        <p:spPr bwMode="auto">
          <a:xfrm>
            <a:off x="5895975" y="9001125"/>
            <a:ext cx="4556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0850" lvl="4" algn="r" defTabSz="923925" eaLnBrk="0" hangingPunct="0"/>
            <a:endParaRPr lang="en-US" sz="1200"/>
          </a:p>
        </p:txBody>
      </p:sp>
      <p:sp>
        <p:nvSpPr>
          <p:cNvPr id="37892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23925" eaLnBrk="0" hangingPunct="0"/>
            <a:r>
              <a:rPr lang="en-US" sz="1200"/>
              <a:t>Page </a:t>
            </a:r>
            <a:fld id="{EB6A205F-01D6-4145-8BD0-28CD1554EEDD}" type="slidenum">
              <a:rPr lang="en-US" sz="1200"/>
              <a:pPr algn="r" defTabSz="923925" eaLnBrk="0" hangingPunct="0"/>
              <a:t>12</a:t>
            </a:fld>
            <a:endParaRPr lang="en-US" sz="120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4488" tIns="46443" rIns="94488" bIns="46443"/>
          <a:lstStyle/>
          <a:p>
            <a:pPr defTabSz="950913"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1D71A8-7954-498C-90E2-7C494A6D7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851754-03FF-46D0-9897-E2E702FD3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D5FB95-1CC1-4212-8E3A-F7FD3E043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ADFD6-CA48-4299-B4E0-FA9A44383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1633C3-4FC1-48BB-8191-C2C90428E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A04A45-A93D-4897-B360-988832E2E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E9DADB-949C-4151-A327-8FFCA931A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8E6BDA-1FF4-4D0B-BA9E-E75CC8243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EC9BBC0-92F1-4DD5-9989-6CA17A24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AD5981-7BA5-408F-B1B3-76D756F4C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F0C6C-7CD8-41DC-8DA5-F76E94327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873793-2E30-4765-8FD7-CF4E42102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F8C924-6F3F-49F8-8D4E-19F6DED6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66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33391A9A-3104-4A15-A5F2-942826F3E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1750" y="303213"/>
            <a:ext cx="3257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/>
              <a:t>802.11-11/1100r0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29BAD00-A770-4164-BF3B-6F3CA6286CE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smtClean="0"/>
              <a:t>WG11  Snapshot September ‘11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18 -September-2011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A6C8F2BA-F937-4889-A3AB-C26AFCC891F5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653216A-0A73-4BB8-8D0D-E216F0BC41A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69DFDEC-9980-447A-A2AA-759C881A5A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5CD69714-1283-4D2D-951F-DEB6C0F298E2}" type="slidenum">
              <a:rPr lang="en-US" sz="1200"/>
              <a:pPr algn="ctr" eaLnBrk="0" hangingPunct="0"/>
              <a:t>11</a:t>
            </a:fld>
            <a:endParaRPr lang="en-US" sz="12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smtClean="0"/>
              <a:t>WG11 Editor Abstract / Agenda – Sept 2011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</a:t>
            </a:r>
          </a:p>
          <a:p>
            <a:r>
              <a:rPr lang="en-US" sz="2800" smtClean="0"/>
              <a:t>MIB style and Frame practices (FrameMaker 10.0)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endParaRPr lang="en-US" b="1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September 2011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Review of objectives</a:t>
            </a:r>
          </a:p>
          <a:p>
            <a:pPr eaLnBrk="1" hangingPunct="1"/>
            <a:r>
              <a:rPr lang="en-US" sz="3600" smtClean="0"/>
              <a:t>“Simple Radio" Ad Hoc Mode () – Paul Gardner-Stephen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Sept, 2011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Administration</a:t>
            </a:r>
          </a:p>
          <a:p>
            <a:pPr lvl="1" eaLnBrk="1" hangingPunct="1"/>
            <a:r>
              <a:rPr lang="en-US" sz="2800" smtClean="0"/>
              <a:t>Attendance</a:t>
            </a:r>
          </a:p>
          <a:p>
            <a:pPr lvl="1" eaLnBrk="1" hangingPunct="1"/>
            <a:r>
              <a:rPr lang="en-US" sz="2800" smtClean="0"/>
              <a:t>Approve Agenda</a:t>
            </a:r>
          </a:p>
          <a:p>
            <a:pPr lvl="1" eaLnBrk="1" hangingPunct="1"/>
            <a:r>
              <a:rPr lang="en-US" sz="2800" smtClean="0"/>
              <a:t>Policies </a:t>
            </a:r>
          </a:p>
          <a:p>
            <a:pPr eaLnBrk="1" hangingPunct="1"/>
            <a:r>
              <a:rPr lang="en-US" sz="3200" smtClean="0"/>
              <a:t>802 Overview &amp; Architecture ballot</a:t>
            </a:r>
          </a:p>
          <a:p>
            <a:pPr lvl="1" eaLnBrk="1" hangingPunct="1"/>
            <a:r>
              <a:rPr lang="en-US" sz="2800" smtClean="0"/>
              <a:t>Ballot status update</a:t>
            </a:r>
          </a:p>
          <a:p>
            <a:pPr lvl="1" eaLnBrk="1" hangingPunct="1"/>
            <a:r>
              <a:rPr lang="en-US" sz="2800" smtClean="0"/>
              <a:t>Discussion and Comments</a:t>
            </a:r>
          </a:p>
          <a:p>
            <a:pPr eaLnBrk="1" hangingPunct="1"/>
            <a:r>
              <a:rPr lang="en-US" sz="3200" smtClean="0"/>
              <a:t>Future sessions / SC activities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July 2011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7BADE24-C80E-46E0-A614-354AA3CEC47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40962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098D4FE-76E3-4C11-BC79-C2F392DF136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890D14CD-E0C9-4693-AF03-D4E22CFD2BA8}" type="slidenum">
              <a:rPr lang="en-US" sz="1200">
                <a:ea typeface="ＭＳ Ｐゴシック" charset="-128"/>
              </a:rPr>
              <a:pPr algn="ctr" eaLnBrk="0" hangingPunct="0"/>
              <a:t>14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September 2011 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z="2800" smtClean="0"/>
              <a:t>Recirculation Sponsor Ballot on Draft 10.0  closed 7 September 2011</a:t>
            </a:r>
          </a:p>
          <a:p>
            <a:pPr lvl="1"/>
            <a:r>
              <a:rPr lang="en-US" smtClean="0"/>
              <a:t>Pool 186, 142 affirmative – 91%, 13 Disapprove – 9%, 9 Abstain – 6%</a:t>
            </a:r>
          </a:p>
          <a:p>
            <a:pPr lvl="1"/>
            <a:r>
              <a:rPr lang="en-US" smtClean="0"/>
              <a:t>257 comments</a:t>
            </a:r>
          </a:p>
          <a:p>
            <a:pPr lvl="1"/>
            <a:r>
              <a:rPr lang="en-US" smtClean="0"/>
              <a:t>D10.0 includes all published amendments (11s roll-in)</a:t>
            </a:r>
          </a:p>
          <a:p>
            <a:r>
              <a:rPr lang="en-US" sz="2800" smtClean="0"/>
              <a:t>This meeting </a:t>
            </a:r>
          </a:p>
          <a:p>
            <a:pPr lvl="1"/>
            <a:r>
              <a:rPr lang="en-US" smtClean="0"/>
              <a:t>Comment resolution</a:t>
            </a:r>
          </a:p>
          <a:p>
            <a:pPr lvl="1"/>
            <a:r>
              <a:rPr lang="en-US" smtClean="0"/>
              <a:t>Expect recirculation ballot on D11.0 to begin in early-mid Oct</a:t>
            </a:r>
          </a:p>
          <a:p>
            <a:pPr lvl="1"/>
            <a:r>
              <a:rPr lang="en-US" smtClean="0"/>
              <a:t>Review timelines </a:t>
            </a:r>
          </a:p>
          <a:p>
            <a:pPr lvl="1"/>
            <a:r>
              <a:rPr lang="en-US" smtClean="0"/>
              <a:t>Consider Interpretation Request process changes and next TG plans</a:t>
            </a:r>
          </a:p>
          <a:p>
            <a:r>
              <a:rPr lang="en-US" sz="2800" smtClean="0"/>
              <a:t>Agenda in 11-11-1174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C82154D-0EBF-4691-A322-2987A7BA25D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6F12B12E-F29B-486E-8216-89F38E407672}" type="slidenum">
              <a:rPr lang="en-US" sz="1200">
                <a:ea typeface="ＭＳ Ｐゴシック" charset="-128"/>
              </a:rPr>
              <a:pPr algn="ctr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301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sz="3600" smtClean="0"/>
              <a:t>IEEE 802.11s Mesh Networking</a:t>
            </a:r>
          </a:p>
        </p:txBody>
      </p:sp>
      <p:sp>
        <p:nvSpPr>
          <p:cNvPr id="4301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7848600" cy="4724400"/>
          </a:xfrm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On Saturday September 10,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the Standards Board did approve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publication of 802.11s</a:t>
            </a:r>
          </a:p>
          <a:p>
            <a:pPr algn="ctr"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Thanks to all 802.11 members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who made this possible</a:t>
            </a:r>
          </a:p>
          <a:p>
            <a:pPr algn="ctr"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r>
              <a:rPr lang="en-US" b="0" smtClean="0">
                <a:latin typeface="Arial" charset="0"/>
                <a:cs typeface="Arial" charset="0"/>
              </a:rPr>
              <a:t>Publication is expected mid September</a:t>
            </a:r>
            <a:endParaRPr lang="en-US" sz="2000" b="0" smtClean="0">
              <a:latin typeface="Arial" charset="0"/>
              <a:cs typeface="Arial" charset="0"/>
            </a:endParaRPr>
          </a:p>
          <a:p>
            <a:r>
              <a:rPr lang="en-US" b="0" smtClean="0">
                <a:latin typeface="Arial" charset="0"/>
                <a:cs typeface="Arial" charset="0"/>
              </a:rPr>
              <a:t>TGs will cancel its one meeting slot for Okinawa</a:t>
            </a:r>
          </a:p>
          <a:p>
            <a:r>
              <a:rPr lang="en-US" b="0" smtClean="0">
                <a:latin typeface="Arial" charset="0"/>
                <a:cs typeface="Arial" charset="0"/>
              </a:rPr>
              <a:t>Award target is November 2011 - Atlanta</a:t>
            </a:r>
            <a:endParaRPr lang="en-US" sz="1800" b="0" smtClean="0">
              <a:latin typeface="Arial" charset="0"/>
              <a:cs typeface="Arial" charset="0"/>
            </a:endParaRPr>
          </a:p>
        </p:txBody>
      </p:sp>
      <p:sp>
        <p:nvSpPr>
          <p:cNvPr id="43014" name="TextBox 10"/>
          <p:cNvSpPr txBox="1">
            <a:spLocks noChangeArrowheads="1"/>
          </p:cNvSpPr>
          <p:nvPr/>
        </p:nvSpPr>
        <p:spPr bwMode="auto">
          <a:xfrm>
            <a:off x="7010400" y="6553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4301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7575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 2011</a:t>
            </a:r>
          </a:p>
        </p:txBody>
      </p:sp>
      <p:sp>
        <p:nvSpPr>
          <p:cNvPr id="450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92913" y="6475413"/>
            <a:ext cx="1751012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Graham Smith (DSP Group)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B5FF9A2-F5B4-46BE-BEFB-89731B579E7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60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802.11aa – Okinawa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848600" cy="4343400"/>
          </a:xfrm>
        </p:spPr>
        <p:txBody>
          <a:bodyPr lIns="91440" tIns="45720" rIns="91440" bIns="45720"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800" dirty="0" smtClean="0"/>
              <a:t>Goals: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dirty="0" smtClean="0"/>
              <a:t>Start reviewing sponsor ballot comments from first sponsor ballot</a:t>
            </a:r>
          </a:p>
          <a:p>
            <a:pPr marL="514350" indent="-457200">
              <a:buFontTx/>
              <a:buNone/>
              <a:defRPr/>
            </a:pPr>
            <a:r>
              <a:rPr lang="en-US" sz="2800" dirty="0" smtClean="0"/>
              <a:t>Opening report in document 11/1120r0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ea typeface="ＭＳ Ｐゴシック" charset="-128"/>
              </a:rPr>
              <a:t>September 2011</a:t>
            </a:r>
          </a:p>
        </p:txBody>
      </p:sp>
      <p:sp>
        <p:nvSpPr>
          <p:cNvPr id="47106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Slide </a:t>
            </a:r>
            <a:fld id="{8294A6F3-3082-460F-81FD-6B707CA320B9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47108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September 2011</a:t>
            </a:r>
          </a:p>
        </p:txBody>
      </p:sp>
      <p:sp>
        <p:nvSpPr>
          <p:cNvPr id="4710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3200" smtClean="0"/>
              <a:t>Focus is on resolving comments received on D1.0.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A TG Ad Hoc meeting was held at Seoul, Korea during the period of September 14-16.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Ad Hoc meeting Agenda is available in document11-11/1164.</a:t>
            </a:r>
          </a:p>
          <a:p>
            <a:r>
              <a:rPr lang="en-US" sz="3200" smtClean="0"/>
              <a:t>Agenda for this meeting is available  in document 11-11/1165r0.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TGad – September Meeting Goals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Finish comment resolution on D4.0</a:t>
            </a:r>
          </a:p>
          <a:p>
            <a:pPr eaLnBrk="1" hangingPunct="1"/>
            <a:r>
              <a:rPr lang="en-US" sz="4000" smtClean="0"/>
              <a:t>Approve D5.0</a:t>
            </a:r>
          </a:p>
          <a:p>
            <a:pPr eaLnBrk="1" hangingPunct="1"/>
            <a:r>
              <a:rPr lang="en-US" sz="4000" smtClean="0"/>
              <a:t>Plan for Sponsor Ballot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CDAE36C-0639-4E36-9409-E2D44078725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TGae  September 2011 Summary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Status:</a:t>
            </a:r>
          </a:p>
          <a:p>
            <a:r>
              <a:rPr lang="en-US" smtClean="0"/>
              <a:t>Completed LB 181 and met SB conditional approval</a:t>
            </a:r>
          </a:p>
          <a:p>
            <a:r>
              <a:rPr lang="en-US" smtClean="0"/>
              <a:t>Completed initial Sponsor Ballot on D5.0</a:t>
            </a:r>
          </a:p>
          <a:p>
            <a:pPr lvl="1"/>
            <a:r>
              <a:rPr lang="en-US" smtClean="0"/>
              <a:t>95% Approval, 212 comments received.</a:t>
            </a:r>
          </a:p>
          <a:p>
            <a:pPr>
              <a:buFontTx/>
              <a:buNone/>
            </a:pPr>
            <a:r>
              <a:rPr lang="en-US" smtClean="0"/>
              <a:t>Objectives:</a:t>
            </a:r>
          </a:p>
          <a:p>
            <a:r>
              <a:rPr lang="en-US" smtClean="0"/>
              <a:t>Complete comment resolution on initial Sponsor Ballot</a:t>
            </a:r>
          </a:p>
          <a:p>
            <a:r>
              <a:rPr lang="en-US" smtClean="0"/>
              <a:t>Approve Sponsor Ballot recirculation (if comment resolution completes)</a:t>
            </a:r>
          </a:p>
          <a:p>
            <a:r>
              <a:rPr lang="en-US" smtClean="0"/>
              <a:t>Revise plan of record.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4ADA52F-3048-4FEF-9456-7B56EE114C5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63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629400" y="1905000"/>
            <a:ext cx="2352675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Anticipate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New Revision PAR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17526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532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4DD8CCC-9548-4ED2-89D5-3B12F431976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406DB77-B50A-42B8-8B25-1160104CBB80}" type="slidenum">
              <a:rPr lang="en-US" sz="1200"/>
              <a:pPr algn="ctr" eaLnBrk="0" hangingPunct="0"/>
              <a:t>20</a:t>
            </a:fld>
            <a:endParaRPr lang="en-US" sz="1200"/>
          </a:p>
        </p:txBody>
      </p:sp>
      <p:sp>
        <p:nvSpPr>
          <p:cNvPr id="53253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September 2011</a:t>
            </a:r>
          </a:p>
        </p:txBody>
      </p:sp>
      <p:sp>
        <p:nvSpPr>
          <p:cNvPr id="532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charset="-128"/>
              </a:rPr>
              <a:t>Approve meeting and teleconference minutes</a:t>
            </a:r>
          </a:p>
          <a:p>
            <a:r>
              <a:rPr lang="en-US" altLang="ja-JP" smtClean="0">
                <a:ea typeface="ＭＳ Ｐゴシック" charset="-128"/>
              </a:rPr>
              <a:t>Review the results of LB171</a:t>
            </a:r>
          </a:p>
          <a:p>
            <a:r>
              <a:rPr lang="en-US" altLang="ja-JP" smtClean="0">
                <a:ea typeface="ＭＳ Ｐゴシック" charset="-128"/>
              </a:rPr>
              <a:t>Approve the LB171 comment spreadsheet in 11-11/277r16</a:t>
            </a:r>
          </a:p>
          <a:p>
            <a:r>
              <a:rPr lang="en-US" altLang="ja-JP" smtClean="0">
                <a:ea typeface="ＭＳ Ｐゴシック" charset="-128"/>
              </a:rPr>
              <a:t>Approve speculative draft D1.03</a:t>
            </a:r>
          </a:p>
          <a:p>
            <a:r>
              <a:rPr lang="en-US" altLang="ja-JP" smtClean="0">
                <a:ea typeface="ＭＳ Ｐゴシック" charset="-128"/>
              </a:rPr>
              <a:t>Review the progress since July</a:t>
            </a:r>
          </a:p>
          <a:p>
            <a:r>
              <a:rPr lang="en-US" altLang="ja-JP" smtClean="0">
                <a:ea typeface="ＭＳ Ｐゴシック" charset="-128"/>
              </a:rPr>
              <a:t>Complete comment resolution</a:t>
            </a:r>
            <a:endParaRPr lang="en-US" altLang="ja-JP" sz="1800" smtClean="0">
              <a:ea typeface="ＭＳ Ｐゴシック" charset="-128"/>
            </a:endParaRPr>
          </a:p>
          <a:p>
            <a:r>
              <a:rPr lang="en-US" altLang="ja-JP" smtClean="0">
                <a:ea typeface="ＭＳ Ｐゴシック" charset="-128"/>
              </a:rPr>
              <a:t>Review Ofcom and Industry Canada TVWS documents</a:t>
            </a:r>
          </a:p>
          <a:p>
            <a:r>
              <a:rPr lang="en-US" altLang="ja-JP" smtClean="0">
                <a:ea typeface="ＭＳ Ｐゴシック" charset="-128"/>
              </a:rPr>
              <a:t>Discuss the challenges and opportunities related to incorporating the TGac PHY</a:t>
            </a:r>
          </a:p>
          <a:p>
            <a:r>
              <a:rPr lang="en-US" altLang="ja-JP" smtClean="0">
                <a:ea typeface="ＭＳ Ｐゴシック" charset="-128"/>
              </a:rPr>
              <a:t>Plan for November meeting and teleconferences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802.11ah Snapshot - September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191000"/>
          </a:xfrm>
        </p:spPr>
        <p:txBody>
          <a:bodyPr/>
          <a:lstStyle/>
          <a:p>
            <a:pPr marL="609600" indent="-609600">
              <a:defRPr/>
            </a:pPr>
            <a:r>
              <a:rPr lang="en-US" sz="3200" dirty="0" smtClean="0"/>
              <a:t>Primary focus</a:t>
            </a:r>
          </a:p>
          <a:p>
            <a:pPr marL="1009650" lvl="1" indent="-609600">
              <a:defRPr/>
            </a:pPr>
            <a:r>
              <a:rPr lang="en-US" sz="2800" dirty="0" smtClean="0"/>
              <a:t>Make progress on specification framework document</a:t>
            </a:r>
          </a:p>
          <a:p>
            <a:pPr marL="609600" indent="-609600">
              <a:defRPr/>
            </a:pPr>
            <a:r>
              <a:rPr lang="en-US" sz="3200" dirty="0" smtClean="0"/>
              <a:t>Continue work on,</a:t>
            </a:r>
          </a:p>
          <a:p>
            <a:pPr marL="1009650" lvl="1" indent="-609600">
              <a:defRPr/>
            </a:pPr>
            <a:r>
              <a:rPr lang="en-US" sz="2800" dirty="0" smtClean="0"/>
              <a:t>Requirements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eval</a:t>
            </a:r>
            <a:r>
              <a:rPr lang="en-US" sz="2800" dirty="0"/>
              <a:t>.</a:t>
            </a:r>
            <a:r>
              <a:rPr lang="en-US" sz="2800" dirty="0" smtClean="0"/>
              <a:t> and channel model document</a:t>
            </a:r>
          </a:p>
          <a:p>
            <a:pPr marL="609600" indent="-609600">
              <a:defRPr/>
            </a:pPr>
            <a:r>
              <a:rPr lang="en-US" sz="3200" dirty="0" smtClean="0"/>
              <a:t>Timeline review &amp; Teleconference schedule</a:t>
            </a:r>
          </a:p>
          <a:p>
            <a:pPr marL="0" indent="0">
              <a:buFontTx/>
              <a:buNone/>
              <a:defRPr/>
            </a:pPr>
            <a:endParaRPr lang="en-US" sz="3200" dirty="0" smtClean="0"/>
          </a:p>
          <a:p>
            <a:pPr marL="1009650" lvl="1" indent="-609600">
              <a:defRPr/>
            </a:pPr>
            <a:endParaRPr lang="en-US" sz="2800" dirty="0" smtClean="0"/>
          </a:p>
        </p:txBody>
      </p:sp>
      <p:sp>
        <p:nvSpPr>
          <p:cNvPr id="5427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5CF999B-BA0E-41E5-B052-82036B2AF1A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0668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charset="-128"/>
              </a:rPr>
              <a:t>IEEE 802.11 FILS TGai – Okinawa , Sep 2011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95800"/>
          </a:xfrm>
        </p:spPr>
        <p:txBody>
          <a:bodyPr lIns="91440" tIns="45720" rIns="91440" bIns="45720"/>
          <a:lstStyle/>
          <a:p>
            <a:r>
              <a:rPr lang="en-US" altLang="ja-JP" sz="3200" smtClean="0">
                <a:ea typeface="ＭＳ Ｐゴシック" charset="-128"/>
              </a:rPr>
              <a:t>Goals for the  Meeting: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Review and Approve the  San Francisco and Teleconference  meeting minutes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Presentation of submissions</a:t>
            </a:r>
          </a:p>
          <a:p>
            <a:pPr lvl="2"/>
            <a:r>
              <a:rPr lang="en-US" altLang="ja-JP" sz="2400" smtClean="0">
                <a:ea typeface="ＭＳ Ｐゴシック" charset="-128"/>
              </a:rPr>
              <a:t>Submission of Initial  technical contribution</a:t>
            </a:r>
          </a:p>
          <a:p>
            <a:pPr lvl="2"/>
            <a:r>
              <a:rPr lang="en-US" altLang="ja-JP" sz="2400" smtClean="0">
                <a:ea typeface="ＭＳ Ｐゴシック" charset="-128"/>
              </a:rPr>
              <a:t>General submission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TIME line of task group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Plan for Nov  &amp; Teleconference</a:t>
            </a:r>
          </a:p>
        </p:txBody>
      </p:sp>
      <p:sp>
        <p:nvSpPr>
          <p:cNvPr id="563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>
                <a:ea typeface="ＭＳ Ｐゴシック" charset="-128"/>
              </a:rPr>
              <a:t>Sep 2011</a:t>
            </a:r>
          </a:p>
        </p:txBody>
      </p:sp>
      <p:sp>
        <p:nvSpPr>
          <p:cNvPr id="5632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563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FA51733B-2732-419A-8881-430BE1745843}" type="slidenum">
              <a:rPr lang="en-US" altLang="ja-JP" smtClean="0">
                <a:ea typeface="ＭＳ Ｐゴシック" charset="-128"/>
              </a:rPr>
              <a:pPr/>
              <a:t>22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 2011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C2CB636-6323-46A3-B367-BC727023F14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837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JTC1 ad hoc – Sept 2011</a:t>
            </a:r>
          </a:p>
        </p:txBody>
      </p:sp>
      <p:sp>
        <p:nvSpPr>
          <p:cNvPr id="5837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WAPI status (802.11i replacement)</a:t>
            </a:r>
          </a:p>
          <a:p>
            <a:pPr lvl="2"/>
            <a:r>
              <a:rPr lang="en-AU" smtClean="0"/>
              <a:t>Summarise CRM meeting on WAPI NP comments</a:t>
            </a:r>
          </a:p>
          <a:p>
            <a:pPr lvl="2"/>
            <a:r>
              <a:rPr lang="en-AU" smtClean="0"/>
              <a:t>Discuss likely next steps in SC6</a:t>
            </a:r>
          </a:p>
          <a:p>
            <a:pPr lvl="1"/>
            <a:r>
              <a:rPr lang="en-AU" smtClean="0"/>
              <a:t>Review N-UHT status (802.11ac replacement)</a:t>
            </a:r>
          </a:p>
          <a:p>
            <a:pPr lvl="2"/>
            <a:r>
              <a:rPr lang="en-AU" smtClean="0"/>
              <a:t>Hear update of activities in CCSA</a:t>
            </a:r>
          </a:p>
          <a:p>
            <a:pPr lvl="2"/>
            <a:r>
              <a:rPr lang="en-AU" smtClean="0"/>
              <a:t>Discuss likely next steps in SC6</a:t>
            </a:r>
          </a:p>
          <a:p>
            <a:pPr lvl="1"/>
            <a:r>
              <a:rPr lang="en-AU" smtClean="0"/>
              <a:t>Review 802 position on submission of 802 standards to ISO/IEC</a:t>
            </a:r>
          </a:p>
          <a:p>
            <a:pPr lvl="2"/>
            <a:r>
              <a:rPr lang="en-AU" smtClean="0"/>
              <a:t>Summary of agreements from July plenary</a:t>
            </a:r>
          </a:p>
          <a:p>
            <a:pPr lvl="2"/>
            <a:r>
              <a:rPr lang="en-AU" smtClean="0"/>
              <a:t>Discuss plans for Nov plenary</a:t>
            </a:r>
          </a:p>
          <a:p>
            <a:r>
              <a:rPr lang="en-AU" smtClean="0"/>
              <a:t>Bruce Kraemer will substitute for Andrew Myles as Chair this week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Ad Hoc Committee </a:t>
            </a:r>
            <a:br>
              <a:rPr lang="en-US" smtClean="0"/>
            </a:br>
            <a:r>
              <a:rPr lang="en-US" smtClean="0"/>
              <a:t>Meeting Goals September 2011</a:t>
            </a:r>
          </a:p>
        </p:txBody>
      </p:sp>
      <p:sp>
        <p:nvSpPr>
          <p:cNvPr id="6041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</a:t>
            </a:r>
          </a:p>
          <a:p>
            <a:pPr lvl="1" eaLnBrk="1" hangingPunct="1"/>
            <a:r>
              <a:rPr lang="en-US" smtClean="0"/>
              <a:t>Ofcom and Industry Canada TVWS plans</a:t>
            </a:r>
          </a:p>
          <a:p>
            <a:pPr lvl="1" eaLnBrk="1" hangingPunct="1"/>
            <a:r>
              <a:rPr lang="en-US" smtClean="0"/>
              <a:t>EN 300 328 revision update; Lufthansa “plans” for the 2.4 GHz band</a:t>
            </a:r>
          </a:p>
          <a:p>
            <a:pPr lvl="1" eaLnBrk="1" hangingPunct="1"/>
            <a:r>
              <a:rPr lang="en-US" smtClean="0"/>
              <a:t>FCC 5 GHz rules changes update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CCSA UHT/EUHT wireless LAN standards</a:t>
            </a:r>
          </a:p>
        </p:txBody>
      </p:sp>
      <p:sp>
        <p:nvSpPr>
          <p:cNvPr id="6041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6042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604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F5F2836-2AA4-46E5-86F0-F44FB2E020C0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9ACD69E2-34CD-4BBC-B3B1-F03EB04F251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smtClean="0"/>
              <a:t>Smart Grid – September  2011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0" u="sng" smtClean="0"/>
              <a:t>Thursday am2</a:t>
            </a:r>
            <a:r>
              <a:rPr lang="en-US" sz="3600" b="0" smtClean="0"/>
              <a:t> </a:t>
            </a:r>
          </a:p>
          <a:p>
            <a:r>
              <a:rPr lang="en-US" sz="3600" b="0" smtClean="0"/>
              <a:t>NIST Smart Grid PAP#2 Update</a:t>
            </a:r>
          </a:p>
          <a:p>
            <a:r>
              <a:rPr lang="en-US" sz="3600" b="0" smtClean="0"/>
              <a:t>NIST Framework 2.0 document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45CC8AC-B589-4F84-941F-2751F3BB2F9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91D53C23-2722-418A-94EF-78BC77C83575}" type="slidenum">
              <a:rPr lang="en-US" smtClean="0"/>
              <a:pPr/>
              <a:t>27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</p:nvPr>
        </p:nvGraphicFramePr>
        <p:xfrm>
          <a:off x="685800" y="1066800"/>
          <a:ext cx="7315200" cy="4378325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2010/2011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382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802.11  Ballot #181  was the fourth 15 day Working Group technical recirculation Ballot asking the question "Should P802.11ae D5.0 be forwarded to Sponsor Ballot?".  </a:t>
            </a:r>
          </a:p>
          <a:p>
            <a:pPr>
              <a:buFontTx/>
              <a:buNone/>
            </a:pPr>
            <a:r>
              <a:rPr lang="en-US" sz="1800" smtClean="0"/>
              <a:t>Ballot Opening Date:    Wednesday            	  July 20,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Thursday                    August 04,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278 eligible people are in this ballot group.   </a:t>
            </a:r>
            <a:br>
              <a:rPr lang="en-US" sz="1800" smtClean="0"/>
            </a:br>
            <a:r>
              <a:rPr lang="en-US" sz="1800" smtClean="0"/>
              <a:t> 182 affirmative votes </a:t>
            </a:r>
          </a:p>
          <a:p>
            <a:pPr>
              <a:buFontTx/>
              <a:buNone/>
            </a:pPr>
            <a:r>
              <a:rPr lang="en-US" sz="1800" smtClean="0"/>
              <a:t>     7 negative votes  </a:t>
            </a:r>
          </a:p>
          <a:p>
            <a:pPr>
              <a:buFontTx/>
              <a:buNone/>
            </a:pPr>
            <a:r>
              <a:rPr lang="en-US" sz="1800" smtClean="0"/>
              <a:t>   35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  224 votes received =  80.6%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=  15.6% valid abstentions</a:t>
            </a:r>
          </a:p>
          <a:p>
            <a:pPr>
              <a:buFontTx/>
              <a:buNone/>
            </a:pPr>
            <a:r>
              <a:rPr lang="en-US" sz="1800" smtClean="0"/>
              <a:t> 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182  affirmative votes       =      96.3 % affirmative</a:t>
            </a:r>
            <a:br>
              <a:rPr lang="en-US" sz="1800" smtClean="0"/>
            </a:br>
            <a:r>
              <a:rPr lang="en-US" sz="1800" smtClean="0"/>
              <a:t>    7  total negative votes  =         3.7 % negative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0  comments received.</a:t>
            </a:r>
          </a:p>
        </p:txBody>
      </p:sp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3149AD-298B-4BDD-98AF-5983DF320760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1"/>
          <p:cNvSpPr>
            <a:spLocks noGrp="1"/>
          </p:cNvSpPr>
          <p:nvPr>
            <p:ph/>
          </p:nvPr>
        </p:nvSpPr>
        <p:spPr>
          <a:xfrm>
            <a:off x="304800" y="533400"/>
            <a:ext cx="83820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IEEE 802.11 WG Letter Ballot #182  was the fifth  15 day recirculation Working Group Technical Ballot asking the question "Should P802.11aa D6.0 be forwarded to Sponsor Ballot?"   </a:t>
            </a:r>
          </a:p>
          <a:p>
            <a:pPr>
              <a:buFontTx/>
              <a:buNone/>
            </a:pPr>
            <a:r>
              <a:rPr lang="en-US" sz="1800" smtClean="0"/>
              <a:t>Ballot Opening Date:     Monday        July  25,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  Tuesday        August 09,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</a:p>
          <a:p>
            <a:pPr>
              <a:buFontTx/>
              <a:buNone/>
            </a:pPr>
            <a:r>
              <a:rPr lang="en-US" sz="1800" smtClean="0"/>
              <a:t>257 eligible people are in this ballot group</a:t>
            </a:r>
          </a:p>
          <a:p>
            <a:pPr>
              <a:buFontTx/>
              <a:buNone/>
            </a:pPr>
            <a:r>
              <a:rPr lang="en-US" sz="1800" smtClean="0"/>
              <a:t>149 affirmative votes    </a:t>
            </a:r>
          </a:p>
          <a:p>
            <a:pPr>
              <a:buFontTx/>
              <a:buNone/>
            </a:pPr>
            <a:r>
              <a:rPr lang="en-US" sz="1800" smtClean="0"/>
              <a:t>   9 negative votes  </a:t>
            </a:r>
          </a:p>
          <a:p>
            <a:pPr>
              <a:buFontTx/>
              <a:buNone/>
            </a:pPr>
            <a:r>
              <a:rPr lang="en-US" sz="1800" smtClean="0"/>
              <a:t>   38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196  votes received  =  76.3%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 =  19.4% valid abstentions</a:t>
            </a:r>
          </a:p>
          <a:p>
            <a:pPr>
              <a:buFontTx/>
              <a:buNone/>
            </a:pPr>
            <a:r>
              <a:rPr lang="en-US" sz="1800" smtClean="0"/>
              <a:t> APPROVAL RATE:</a:t>
            </a:r>
            <a:br>
              <a:rPr lang="en-US" sz="1800" smtClean="0"/>
            </a:br>
            <a:r>
              <a:rPr lang="en-US" sz="1800" smtClean="0"/>
              <a:t>149  affirmative votes       =      94.3 % affirmative</a:t>
            </a:r>
            <a:br>
              <a:rPr lang="en-US" sz="1800" smtClean="0"/>
            </a:br>
            <a:r>
              <a:rPr lang="en-US" sz="1800" smtClean="0"/>
              <a:t>   9  total negative votes   =        5.7 %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10 comments received.</a:t>
            </a:r>
          </a:p>
        </p:txBody>
      </p:sp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3F79734-1A5F-464D-96D9-4FF1CB4816DC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4240F2D-1EAB-4149-8BEB-A60C7FAE73A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802.11  Ballot #183  was the third 15 day Working Group technical recirculation Ballot asking the question "Should P802.11ad D4.0 be forwarded to Sponsor Ballot?".  </a:t>
            </a:r>
          </a:p>
          <a:p>
            <a:pPr>
              <a:buFontTx/>
              <a:buNone/>
            </a:pPr>
            <a:r>
              <a:rPr lang="en-US" sz="1800" smtClean="0"/>
              <a:t>Ballot Opening Date:    Monday            	July 25,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Tuesday               August 09,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278 eligible people are in this ballot group.</a:t>
            </a:r>
          </a:p>
          <a:p>
            <a:pPr>
              <a:buFontTx/>
              <a:buNone/>
            </a:pPr>
            <a:r>
              <a:rPr lang="en-US" sz="1800" smtClean="0"/>
              <a:t>195 affirmative votes </a:t>
            </a:r>
          </a:p>
          <a:p>
            <a:pPr>
              <a:buFontTx/>
              <a:buNone/>
            </a:pPr>
            <a:r>
              <a:rPr lang="en-US" sz="1800" smtClean="0"/>
              <a:t>   11 negative votes  </a:t>
            </a:r>
          </a:p>
          <a:p>
            <a:pPr>
              <a:buFontTx/>
              <a:buNone/>
            </a:pPr>
            <a:r>
              <a:rPr lang="en-US" sz="1800" smtClean="0"/>
              <a:t>   22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  228 votes received =  82.0%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  =   9.6% valid abstentions</a:t>
            </a:r>
          </a:p>
          <a:p>
            <a:pPr>
              <a:buFontTx/>
              <a:buNone/>
            </a:pP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195  affirmative votes       =      94.7 % affirmative</a:t>
            </a:r>
            <a:br>
              <a:rPr lang="en-US" sz="1800" smtClean="0"/>
            </a:br>
            <a:r>
              <a:rPr lang="en-US" sz="1800" smtClean="0"/>
              <a:t>  11  total negative votes  =        5.3 %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165 comments received.</a:t>
            </a:r>
          </a:p>
        </p:txBody>
      </p:sp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5027BB1-64F9-49BC-A39D-6615D79DF22A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ontent Placeholder 1"/>
          <p:cNvSpPr>
            <a:spLocks noGrp="1"/>
          </p:cNvSpPr>
          <p:nvPr>
            <p:ph/>
          </p:nvPr>
        </p:nvSpPr>
        <p:spPr>
          <a:xfrm>
            <a:off x="0" y="685800"/>
            <a:ext cx="91440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IEEE 802.11 WG Letter Ballot #184  was the sixth  15 day recirculation Working Group Technical Ballot asking the question "Should P802.11aa D6.0 be forwarded to Sponsor Ballot?"</a:t>
            </a:r>
          </a:p>
          <a:p>
            <a:pPr>
              <a:buFontTx/>
              <a:buNone/>
            </a:pPr>
            <a:r>
              <a:rPr lang="en-US" sz="1800" smtClean="0"/>
              <a:t>Ballot Opening Date:     Tuesday               August 16,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  Wednesday        August 31,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257eligible people are in this ballot group.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151 affirmative votes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8 negative votes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  38 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197  votes received  =  76.7%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  =  19.3% valid abstentions</a:t>
            </a:r>
          </a:p>
          <a:p>
            <a:pPr>
              <a:buFontTx/>
              <a:buNone/>
            </a:pPr>
            <a:r>
              <a:rPr lang="en-US" sz="1800" smtClean="0"/>
              <a:t>  APPROVAL RATE:</a:t>
            </a:r>
            <a:br>
              <a:rPr lang="en-US" sz="1800" smtClean="0"/>
            </a:br>
            <a:r>
              <a:rPr lang="en-US" sz="1800" smtClean="0"/>
              <a:t>151  affirmative votes       =      95.0 % affirmative</a:t>
            </a:r>
            <a:br>
              <a:rPr lang="en-US" sz="1800" smtClean="0"/>
            </a:br>
            <a:r>
              <a:rPr lang="en-US" sz="1800" smtClean="0"/>
              <a:t>   8  total negative votes   =        5.0 %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4 comments received.</a:t>
            </a:r>
          </a:p>
        </p:txBody>
      </p:sp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DD91ACE-17F7-438B-B6C6-2F5374AE8634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1"/>
          <p:cNvSpPr>
            <a:spLocks noGrp="1"/>
          </p:cNvSpPr>
          <p:nvPr>
            <p:ph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The initial IEEE P802.11ae (Prioritization of Management Frames) 30 day Sponsor Ballot asked the question “Should  P802.11ae  Draft 5.0 be forwarded to RevCom?” 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Ballot Opening Date:    Wednesday         August 10, 2011 - 23:59 ET</a:t>
            </a:r>
            <a:br>
              <a:rPr lang="en-US" sz="1800" smtClean="0"/>
            </a:br>
            <a:r>
              <a:rPr lang="en-US" sz="1800" smtClean="0"/>
              <a:t>Ballot Closing Date:       Friday             September 09, 2011 - 23:59 ET </a:t>
            </a:r>
          </a:p>
          <a:p>
            <a:pPr>
              <a:buFontTx/>
              <a:buNone/>
            </a:pPr>
            <a:r>
              <a:rPr lang="en-US" sz="1800" smtClean="0"/>
              <a:t>RESPONSES:</a:t>
            </a:r>
            <a:br>
              <a:rPr lang="en-US" sz="1800" smtClean="0"/>
            </a:br>
            <a:r>
              <a:rPr lang="en-US" sz="1800" smtClean="0"/>
              <a:t>145 eligible people are in this ballot group.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110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6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0  negative vote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7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123  votes received  =  84.8 %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    =    5.2% valid abstentions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110  affirmative votes          =      94.8 %  Approve</a:t>
            </a:r>
            <a:br>
              <a:rPr lang="en-US" sz="1800" smtClean="0"/>
            </a:br>
            <a:r>
              <a:rPr lang="en-US" sz="1800" smtClean="0"/>
              <a:t>    6  total negative votes      =        5.2  %  Do Not Approve</a:t>
            </a:r>
          </a:p>
          <a:p>
            <a:pPr>
              <a:buFontTx/>
              <a:buNone/>
            </a:pPr>
            <a:r>
              <a:rPr lang="en-US" sz="1800" smtClean="0"/>
              <a:t>The motion passes.</a:t>
            </a:r>
          </a:p>
          <a:p>
            <a:pPr>
              <a:buFontTx/>
              <a:buNone/>
            </a:pPr>
            <a:r>
              <a:rPr lang="en-US" sz="1800" smtClean="0"/>
              <a:t>There were 212 comments received</a:t>
            </a:r>
          </a:p>
        </p:txBody>
      </p:sp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19A8818-D8EB-4FDD-88A2-E0E985D09448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1"/>
          <p:cNvSpPr>
            <a:spLocks noGrp="1"/>
          </p:cNvSpPr>
          <p:nvPr>
            <p:ph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The IEEE P802.11REVmb (802.11 roll-up revision) 20 day 4</a:t>
            </a:r>
            <a:r>
              <a:rPr lang="en-US" sz="1800" baseline="30000" smtClean="0"/>
              <a:t>th</a:t>
            </a:r>
            <a:r>
              <a:rPr lang="en-US" sz="1800" smtClean="0"/>
              <a:t> recirculation Sponsor Ballot asked the question “Should  P802.11REVmb  Draft 10.0 be forwarded to RevCom?” </a:t>
            </a:r>
          </a:p>
          <a:p>
            <a:pPr>
              <a:buFontTx/>
              <a:buNone/>
            </a:pPr>
            <a:r>
              <a:rPr lang="en-US" sz="1800" smtClean="0"/>
              <a:t>The official results for this Sponsor Ballot  follow:</a:t>
            </a:r>
            <a:br>
              <a:rPr lang="en-US" sz="1800" smtClean="0"/>
            </a:br>
            <a:r>
              <a:rPr lang="en-US" sz="1800" smtClean="0"/>
              <a:t>Ballot Opening Date:    Thursday                August 18, 2011 - 23:59 ET</a:t>
            </a:r>
            <a:br>
              <a:rPr lang="en-US" sz="1800" smtClean="0"/>
            </a:br>
            <a:r>
              <a:rPr lang="en-US" sz="1800" smtClean="0"/>
              <a:t>Ballot Closing Date:      Wednesday           September 07, 2011 - 23:59 ET  </a:t>
            </a:r>
          </a:p>
          <a:p>
            <a:pPr>
              <a:buFontTx/>
              <a:buNone/>
            </a:pPr>
            <a:r>
              <a:rPr lang="en-US" sz="1800" smtClean="0"/>
              <a:t>RESPONSE RATE:</a:t>
            </a:r>
            <a:br>
              <a:rPr lang="en-US" sz="1800" smtClean="0"/>
            </a:br>
            <a:r>
              <a:rPr lang="en-US" sz="1800" smtClean="0"/>
              <a:t>186 eligible people are in this ballot group.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142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13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0  negative votes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9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164  votes received     =  88.2 %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    =    5.5% valid abstentions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142  affirmative votes          =      91.6 % affirmative</a:t>
            </a:r>
            <a:br>
              <a:rPr lang="en-US" sz="1800" smtClean="0"/>
            </a:br>
            <a:r>
              <a:rPr lang="en-US" sz="1800" smtClean="0"/>
              <a:t>  13  total negative votes      =        8.4  % negative</a:t>
            </a:r>
          </a:p>
          <a:p>
            <a:pPr>
              <a:buFontTx/>
              <a:buNone/>
            </a:pPr>
            <a:r>
              <a:rPr lang="en-US" sz="1800" smtClean="0"/>
              <a:t>The motion passes.</a:t>
            </a:r>
          </a:p>
          <a:p>
            <a:pPr>
              <a:buFontTx/>
              <a:buNone/>
            </a:pPr>
            <a:r>
              <a:rPr lang="en-US" sz="1800" smtClean="0"/>
              <a:t>There were 257 comments received</a:t>
            </a:r>
          </a:p>
        </p:txBody>
      </p:sp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96EEB110-1B66-429F-987C-89DC601155E6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The IEEE P802.11aa (Robust Video Streams) 30 day initial Sponsor Ballot asked the question “Should  P802.11aa  Draft 6.0 be forwarded to RevCom?” </a:t>
            </a:r>
          </a:p>
          <a:p>
            <a:pPr>
              <a:buFontTx/>
              <a:buNone/>
            </a:pP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Ballot Opening Date:    Monday                September 12 , 2011 - 23:59 ET</a:t>
            </a:r>
            <a:br>
              <a:rPr lang="en-US" sz="2000" smtClean="0"/>
            </a:br>
            <a:r>
              <a:rPr lang="en-US" sz="2000" smtClean="0"/>
              <a:t>Ballot Closing Date:      Wednesday           October 12, 2011 - 23:59 ET  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RESULTS:</a:t>
            </a:r>
            <a:br>
              <a:rPr lang="en-US" sz="2000" smtClean="0"/>
            </a:br>
            <a:r>
              <a:rPr lang="en-US" sz="2000" smtClean="0"/>
              <a:t>156 eligible people are in this ballot group.</a:t>
            </a:r>
            <a:br>
              <a:rPr lang="en-US" sz="2000" smtClean="0"/>
            </a:br>
            <a:r>
              <a:rPr lang="en-US" sz="2000" smtClean="0"/>
              <a:t>   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F7224C4-84C8-477A-B63D-4C8665753232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442A164-A4C0-49F5-8186-A74FA4CFDB70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2FD52D9-60A0-45C0-804E-8E2856FD7B6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September 2011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</p:nvPr>
        </p:nvGraphicFramePr>
        <p:xfrm>
          <a:off x="95250" y="990600"/>
          <a:ext cx="8991600" cy="4865688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Strutt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128369F-5A37-44B0-B351-F95935DC4F2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 2011 adj</a:t>
            </a:r>
          </a:p>
        </p:txBody>
      </p:sp>
      <p:graphicFrame>
        <p:nvGraphicFramePr>
          <p:cNvPr id="23680" name="Group 128"/>
          <p:cNvGraphicFramePr>
            <a:graphicFrameLocks noGrp="1"/>
          </p:cNvGraphicFramePr>
          <p:nvPr>
            <p:ph idx="1"/>
          </p:nvPr>
        </p:nvGraphicFramePr>
        <p:xfrm>
          <a:off x="95250" y="990600"/>
          <a:ext cx="8991600" cy="5018088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Chee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Dave Bagby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78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17C7F3D-CBE0-4F11-995D-BC0DCF36A2F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 2011 sub</a:t>
            </a:r>
          </a:p>
        </p:txBody>
      </p:sp>
      <p:graphicFrame>
        <p:nvGraphicFramePr>
          <p:cNvPr id="25728" name="Group 128"/>
          <p:cNvGraphicFramePr>
            <a:graphicFrameLocks noGrp="1"/>
          </p:cNvGraphicFramePr>
          <p:nvPr>
            <p:ph idx="1"/>
          </p:nvPr>
        </p:nvGraphicFramePr>
        <p:xfrm>
          <a:off x="95250" y="990600"/>
          <a:ext cx="8991600" cy="5018088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Hunter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Chee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Dave Bagby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26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2A173AA-C623-4260-B028-1276A58BD55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B6378F4-C723-4979-85ED-16F352E5642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/>
              <a:t>Data as of 2011-09-18</a:t>
            </a: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752600"/>
          <a:ext cx="6934200" cy="2560638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Calibri"/>
                        </a:rPr>
                        <a:t>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Number</a:t>
                      </a:r>
                      <a:endParaRPr lang="en-GB" sz="540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111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43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299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BB62AF9-C9AD-40E4-9FA7-DB5AE0CB6F79}" type="slidenum">
              <a:rPr lang="en-US" sz="1200"/>
              <a:pPr algn="ctr" eaLnBrk="0" hangingPunct="0"/>
              <a:t>9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2405063"/>
            <a:ext cx="973137" cy="687387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762125"/>
            <a:ext cx="952500" cy="5286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4379913" y="20574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2619375" y="46609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0" name="AutoShape 33"/>
          <p:cNvSpPr>
            <a:spLocks noChangeArrowheads="1"/>
          </p:cNvSpPr>
          <p:nvPr/>
        </p:nvSpPr>
        <p:spPr bwMode="auto">
          <a:xfrm>
            <a:off x="3789363" y="5159375"/>
            <a:ext cx="1085850" cy="490538"/>
          </a:xfrm>
          <a:prstGeom prst="cube">
            <a:avLst>
              <a:gd name="adj" fmla="val 10069"/>
            </a:avLst>
          </a:prstGeom>
          <a:solidFill>
            <a:srgbClr val="3366FF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60GHz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257800" y="335280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11832F3-0CBC-4337-A83B-35665EACC05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118745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4419600" y="27432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234580</TotalTime>
  <Words>2491</Words>
  <Application>Microsoft Office PowerPoint</Application>
  <PresentationFormat>On-screen Show (4:3)</PresentationFormat>
  <Paragraphs>896</Paragraphs>
  <Slides>35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Times New Roman</vt:lpstr>
      <vt:lpstr>Arial</vt:lpstr>
      <vt:lpstr>Calibri</vt:lpstr>
      <vt:lpstr>Tahoma</vt:lpstr>
      <vt:lpstr>ＭＳ Ｐゴシック</vt:lpstr>
      <vt:lpstr>Arial Narrow</vt:lpstr>
      <vt:lpstr>Times</vt:lpstr>
      <vt:lpstr>Default Design</vt:lpstr>
      <vt:lpstr>WG11  Snapshot September ‘11</vt:lpstr>
      <vt:lpstr>PAR Expiration/Renewal Schedule</vt:lpstr>
      <vt:lpstr>Slide 3</vt:lpstr>
      <vt:lpstr>WG11 Task &amp; Study Group Officers – September 2011</vt:lpstr>
      <vt:lpstr>WG11 Task &amp; Study Group Officers – Sept 2011 adj</vt:lpstr>
      <vt:lpstr>WG11 Task &amp; Study Group Officers – Sept 2011 sub</vt:lpstr>
      <vt:lpstr>Slide 7</vt:lpstr>
      <vt:lpstr>Current Membership Status</vt:lpstr>
      <vt:lpstr>IEEE 802.11 Standards Pipeline</vt:lpstr>
      <vt:lpstr>IEEE 802.11 Revisions</vt:lpstr>
      <vt:lpstr>WG11 Editor Abstract / Agenda – Sept 2011 </vt:lpstr>
      <vt:lpstr>WNG SC – September 2011</vt:lpstr>
      <vt:lpstr>802.11 ARC – Sept, 2011</vt:lpstr>
      <vt:lpstr>TGmb - September 2011 </vt:lpstr>
      <vt:lpstr>IEEE 802.11s Mesh Networking</vt:lpstr>
      <vt:lpstr>IEEE 802.11aa – Okinawa</vt:lpstr>
      <vt:lpstr>IEEE 802.11ac – September 2011</vt:lpstr>
      <vt:lpstr>TGad – September Meeting Goals</vt:lpstr>
      <vt:lpstr>TGae  September 2011 Summary</vt:lpstr>
      <vt:lpstr>TGaf – Meeting Goals September 2011</vt:lpstr>
      <vt:lpstr>IEEE 802.11ah Snapshot - September</vt:lpstr>
      <vt:lpstr>IEEE 802.11 FILS TGai – Okinawa , Sep 2011</vt:lpstr>
      <vt:lpstr>IEEE JTC1 ad hoc – Sept 2011</vt:lpstr>
      <vt:lpstr>Regulatory Ad Hoc Committee  Meeting Goals September 2011</vt:lpstr>
      <vt:lpstr>Smart Grid – September  2011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September 2011</dc:title>
  <dc:creator>Bruce Kraemer</dc:creator>
  <cp:lastModifiedBy>Administrator</cp:lastModifiedBy>
  <cp:revision>2430</cp:revision>
  <cp:lastPrinted>2011-07-12T20:21:51Z</cp:lastPrinted>
  <dcterms:created xsi:type="dcterms:W3CDTF">1998-02-10T13:07:52Z</dcterms:created>
  <dcterms:modified xsi:type="dcterms:W3CDTF">2011-09-18T20:50:01Z</dcterms:modified>
</cp:coreProperties>
</file>