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1403" r:id="rId2"/>
    <p:sldId id="2019" r:id="rId3"/>
    <p:sldId id="1995" r:id="rId4"/>
    <p:sldId id="2018" r:id="rId5"/>
    <p:sldId id="2078" r:id="rId6"/>
    <p:sldId id="2107" r:id="rId7"/>
    <p:sldId id="1996" r:id="rId8"/>
    <p:sldId id="2054" r:id="rId9"/>
    <p:sldId id="2056" r:id="rId10"/>
    <p:sldId id="2057" r:id="rId11"/>
    <p:sldId id="2085" r:id="rId12"/>
    <p:sldId id="2086" r:id="rId13"/>
    <p:sldId id="2087" r:id="rId14"/>
    <p:sldId id="2088" r:id="rId15"/>
    <p:sldId id="2089" r:id="rId16"/>
    <p:sldId id="2090" r:id="rId17"/>
    <p:sldId id="2091" r:id="rId18"/>
    <p:sldId id="2092" r:id="rId19"/>
    <p:sldId id="2093" r:id="rId20"/>
    <p:sldId id="2094" r:id="rId21"/>
    <p:sldId id="2095" r:id="rId22"/>
    <p:sldId id="2097" r:id="rId23"/>
    <p:sldId id="2096" r:id="rId24"/>
    <p:sldId id="2098" r:id="rId25"/>
    <p:sldId id="1994" r:id="rId26"/>
    <p:sldId id="2009" r:id="rId27"/>
    <p:sldId id="2013" r:id="rId28"/>
    <p:sldId id="2099" r:id="rId29"/>
    <p:sldId id="2100" r:id="rId30"/>
    <p:sldId id="2101" r:id="rId31"/>
    <p:sldId id="2102" r:id="rId32"/>
    <p:sldId id="2084" r:id="rId33"/>
    <p:sldId id="2103" r:id="rId34"/>
    <p:sldId id="2105" r:id="rId35"/>
    <p:sldId id="2104" r:id="rId3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66FF99"/>
    <a:srgbClr val="FF9966"/>
    <a:srgbClr val="FF9933"/>
    <a:srgbClr val="FFFF00"/>
    <a:srgbClr val="3366FF"/>
    <a:srgbClr val="99CCFF"/>
    <a:srgbClr val="00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0" autoAdjust="0"/>
    <p:restoredTop sz="86410" autoAdjust="0"/>
  </p:normalViewPr>
  <p:slideViewPr>
    <p:cSldViewPr>
      <p:cViewPr>
        <p:scale>
          <a:sx n="75" d="100"/>
          <a:sy n="75" d="100"/>
        </p:scale>
        <p:origin x="-438" y="-522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090"/>
    </p:cViewPr>
  </p:sorterViewPr>
  <p:notesViewPr>
    <p:cSldViewPr>
      <p:cViewPr>
        <p:scale>
          <a:sx n="100" d="100"/>
          <a:sy n="100" d="100"/>
        </p:scale>
        <p:origin x="-1380" y="84"/>
      </p:cViewPr>
      <p:guideLst>
        <p:guide orient="horz" pos="2163"/>
        <p:guide pos="291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21150" y="176213"/>
            <a:ext cx="2185988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924" eaLnBrk="0" hangingPunct="0">
              <a:defRPr sz="1400" b="1" smtClean="0"/>
            </a:lvl1pPr>
          </a:lstStyle>
          <a:p>
            <a:pPr>
              <a:defRPr/>
            </a:pPr>
            <a:r>
              <a:rPr lang="en-US"/>
              <a:t>doc.: IEEE 802.11-11/1100r0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3263" y="176213"/>
            <a:ext cx="7239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924" eaLnBrk="0" hangingPunct="0">
              <a:defRPr sz="1400" b="1" smtClean="0"/>
            </a:lvl1pPr>
          </a:lstStyle>
          <a:p>
            <a:pPr>
              <a:defRPr/>
            </a:pPr>
            <a:r>
              <a:rPr lang="en-US"/>
              <a:t>September 2011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10125" y="8999538"/>
            <a:ext cx="1576388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924" eaLnBrk="0" hangingPunct="0">
              <a:defRPr sz="1200"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1825" y="8999538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924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D80D9894-B733-4747-A6D7-2EBB544979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701675" y="387350"/>
            <a:ext cx="56070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lIns="90590" tIns="45295" rIns="90590" bIns="45295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701675" y="8999538"/>
            <a:ext cx="71755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defTabSz="938213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701675" y="8988425"/>
            <a:ext cx="57642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lIns="90590" tIns="45295" rIns="90590" bIns="45295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65600" y="93663"/>
            <a:ext cx="2185988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924" eaLnBrk="0" hangingPunct="0">
              <a:defRPr sz="1400" b="1" smtClean="0"/>
            </a:lvl1pPr>
          </a:lstStyle>
          <a:p>
            <a:pPr>
              <a:defRPr/>
            </a:pPr>
            <a:r>
              <a:rPr lang="en-US"/>
              <a:t>doc.: IEEE 802.11-11/1100r0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0400" y="93663"/>
            <a:ext cx="7239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924" eaLnBrk="0" hangingPunct="0">
              <a:defRPr sz="1400" b="1" smtClean="0"/>
            </a:lvl1pPr>
          </a:lstStyle>
          <a:p>
            <a:pPr>
              <a:defRPr/>
            </a:pPr>
            <a:r>
              <a:rPr lang="en-US"/>
              <a:t>September 2011</a:t>
            </a: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7450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4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4094" tIns="46250" rIns="94094" bIns="462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311650" y="9004300"/>
            <a:ext cx="2039938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667" lvl="4" algn="r" defTabSz="938924" eaLnBrk="0" hangingPunct="0">
              <a:defRPr sz="1200"/>
            </a:lvl5pPr>
          </a:lstStyle>
          <a:p>
            <a:pPr lvl="4">
              <a:defRPr/>
            </a:pPr>
            <a:r>
              <a:rPr lang="en-US"/>
              <a:t>Bruce Kraemer (Marvell)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63900" y="900430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924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F531DDB7-FC09-4F05-B191-FBB91F413A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731838" y="9004300"/>
            <a:ext cx="71755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defTabSz="919163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731838" y="9001125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lIns="90590" tIns="45295" rIns="90590" bIns="45295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655638" y="295275"/>
            <a:ext cx="5699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lIns="90590" tIns="45295" rIns="90590" bIns="45295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/>
              <a:t>doc.: IEEE 802.11-11/1100r0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/>
              <a:t>September 2011</a:t>
            </a:r>
          </a:p>
        </p:txBody>
      </p:sp>
      <p:sp>
        <p:nvSpPr>
          <p:cNvPr id="1843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marL="457200" lvl="4" defTabSz="938213"/>
            <a:r>
              <a:rPr lang="en-US" smtClean="0"/>
              <a:t>Bruce Kraemer (Marvell)</a:t>
            </a:r>
          </a:p>
        </p:txBody>
      </p:sp>
      <p:sp>
        <p:nvSpPr>
          <p:cNvPr id="1843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2325" y="9004300"/>
            <a:ext cx="414338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 smtClean="0"/>
              <a:t>Page </a:t>
            </a:r>
            <a:fld id="{4A991438-66A0-4722-8E0D-0D3E0F5FAAD7}" type="slidenum">
              <a:rPr lang="en-US" smtClean="0"/>
              <a:pPr defTabSz="938213"/>
              <a:t>1</a:t>
            </a:fld>
            <a:endParaRPr lang="en-US" smtClean="0"/>
          </a:p>
        </p:txBody>
      </p:sp>
      <p:sp>
        <p:nvSpPr>
          <p:cNvPr id="184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1675"/>
            <a:ext cx="4633912" cy="3476625"/>
          </a:xfrm>
          <a:ln/>
        </p:spPr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/>
              <a:t>doc.: IEEE 802.11-08/1455r0</a:t>
            </a:r>
          </a:p>
        </p:txBody>
      </p:sp>
      <p:sp>
        <p:nvSpPr>
          <p:cNvPr id="39938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00" y="93663"/>
            <a:ext cx="682625" cy="2159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/>
              <a:t>Jan 2009</a:t>
            </a:r>
          </a:p>
        </p:txBody>
      </p:sp>
      <p:sp>
        <p:nvSpPr>
          <p:cNvPr id="39939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09975" y="9004300"/>
            <a:ext cx="2741613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marL="458788" lvl="4" defTabSz="938213"/>
            <a:r>
              <a:rPr lang="en-US" smtClean="0"/>
              <a:t>David Bagby, Calypso Ventures, Inc.</a:t>
            </a:r>
          </a:p>
        </p:txBody>
      </p:sp>
      <p:sp>
        <p:nvSpPr>
          <p:cNvPr id="3994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0738" y="9004300"/>
            <a:ext cx="415925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 smtClean="0"/>
              <a:t>Page </a:t>
            </a:r>
            <a:fld id="{7117FD78-033D-46D6-AE35-3B6BC65F4337}" type="slidenum">
              <a:rPr lang="en-US" smtClean="0"/>
              <a:pPr defTabSz="938213"/>
              <a:t>13</a:t>
            </a:fld>
            <a:endParaRPr lang="en-US" smtClean="0"/>
          </a:p>
        </p:txBody>
      </p:sp>
      <p:sp>
        <p:nvSpPr>
          <p:cNvPr id="399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1675"/>
            <a:ext cx="4635500" cy="3476625"/>
          </a:xfrm>
          <a:ln/>
        </p:spPr>
      </p:sp>
      <p:sp>
        <p:nvSpPr>
          <p:cNvPr id="3994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/>
              <a:t>doc.: IEEE 802.11-07/0547r0</a:t>
            </a:r>
          </a:p>
        </p:txBody>
      </p:sp>
      <p:sp>
        <p:nvSpPr>
          <p:cNvPr id="41986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00" y="93663"/>
            <a:ext cx="754063" cy="2159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/>
              <a:t>May 2008</a:t>
            </a:r>
          </a:p>
        </p:txBody>
      </p:sp>
      <p:sp>
        <p:nvSpPr>
          <p:cNvPr id="4198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marL="457200" lvl="4" defTabSz="938213"/>
            <a:r>
              <a:rPr lang="en-US" smtClean="0"/>
              <a:t>Bruce Kraemer (Marvell)</a:t>
            </a:r>
          </a:p>
        </p:txBody>
      </p:sp>
      <p:sp>
        <p:nvSpPr>
          <p:cNvPr id="4198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0738" y="9004300"/>
            <a:ext cx="415925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 smtClean="0"/>
              <a:t>Page </a:t>
            </a:r>
            <a:fld id="{CC3B2AAC-7B63-4893-956B-07B0F174FE6F}" type="slidenum">
              <a:rPr lang="en-US" smtClean="0"/>
              <a:pPr defTabSz="938213"/>
              <a:t>14</a:t>
            </a:fld>
            <a:endParaRPr lang="en-US" smtClean="0"/>
          </a:p>
        </p:txBody>
      </p:sp>
      <p:sp>
        <p:nvSpPr>
          <p:cNvPr id="41989" name="Rectangle 2"/>
          <p:cNvSpPr txBox="1">
            <a:spLocks noGrp="1" noChangeArrowheads="1"/>
          </p:cNvSpPr>
          <p:nvPr/>
        </p:nvSpPr>
        <p:spPr bwMode="auto">
          <a:xfrm>
            <a:off x="4156075" y="96838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6625" eaLnBrk="0" hangingPunct="0"/>
            <a:r>
              <a:rPr lang="en-US" sz="1400" b="1">
                <a:ea typeface="ＭＳ Ｐゴシック" charset="-128"/>
              </a:rPr>
              <a:t>doc.: IEEE 802.11-yy/xxxxr0</a:t>
            </a:r>
          </a:p>
        </p:txBody>
      </p:sp>
      <p:sp>
        <p:nvSpPr>
          <p:cNvPr id="41990" name="Rectangle 3"/>
          <p:cNvSpPr txBox="1">
            <a:spLocks noGrp="1" noChangeArrowheads="1"/>
          </p:cNvSpPr>
          <p:nvPr/>
        </p:nvSpPr>
        <p:spPr bwMode="auto">
          <a:xfrm>
            <a:off x="660400" y="96838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6625" eaLnBrk="0" hangingPunct="0"/>
            <a:r>
              <a:rPr lang="en-US" sz="1400" b="1">
                <a:ea typeface="ＭＳ Ｐゴシック" charset="-128"/>
              </a:rPr>
              <a:t>Month Year</a:t>
            </a:r>
          </a:p>
        </p:txBody>
      </p:sp>
      <p:sp>
        <p:nvSpPr>
          <p:cNvPr id="41991" name="Rectangle 6"/>
          <p:cNvSpPr txBox="1">
            <a:spLocks noGrp="1" noChangeArrowheads="1"/>
          </p:cNvSpPr>
          <p:nvPr/>
        </p:nvSpPr>
        <p:spPr bwMode="auto">
          <a:xfrm>
            <a:off x="4237038" y="8999538"/>
            <a:ext cx="2114550" cy="185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8788" lvl="4" algn="r" defTabSz="936625" eaLnBrk="0" hangingPunct="0"/>
            <a:r>
              <a:rPr lang="en-US" sz="1200">
                <a:ea typeface="ＭＳ Ｐゴシック" charset="-128"/>
              </a:rPr>
              <a:t>John Doe, Some Company</a:t>
            </a:r>
          </a:p>
        </p:txBody>
      </p:sp>
      <p:sp>
        <p:nvSpPr>
          <p:cNvPr id="41992" name="Rectangle 7"/>
          <p:cNvSpPr txBox="1">
            <a:spLocks noGrp="1" noChangeArrowheads="1"/>
          </p:cNvSpPr>
          <p:nvPr/>
        </p:nvSpPr>
        <p:spPr bwMode="auto">
          <a:xfrm>
            <a:off x="3360738" y="8999538"/>
            <a:ext cx="415925" cy="185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6625" eaLnBrk="0" hangingPunct="0"/>
            <a:r>
              <a:rPr lang="en-US" sz="1200">
                <a:ea typeface="ＭＳ Ｐゴシック" charset="-128"/>
              </a:rPr>
              <a:t>Page </a:t>
            </a:r>
            <a:fld id="{CAD002E3-13E8-4FF4-AC46-6E18ACD7AB76}" type="slidenum">
              <a:rPr lang="en-US" sz="1200">
                <a:ea typeface="ＭＳ Ｐゴシック" charset="-128"/>
              </a:rPr>
              <a:pPr algn="r" defTabSz="936625" eaLnBrk="0" hangingPunct="0"/>
              <a:t>14</a:t>
            </a:fld>
            <a:endParaRPr lang="en-US" sz="1200">
              <a:ea typeface="ＭＳ Ｐゴシック" charset="-128"/>
            </a:endParaRPr>
          </a:p>
        </p:txBody>
      </p:sp>
      <p:sp>
        <p:nvSpPr>
          <p:cNvPr id="419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0625" y="701675"/>
            <a:ext cx="4630738" cy="3475038"/>
          </a:xfrm>
          <a:ln/>
        </p:spPr>
      </p:sp>
      <p:sp>
        <p:nvSpPr>
          <p:cNvPr id="4199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3793" tIns="46102" rIns="93793" bIns="46102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645025" y="93663"/>
            <a:ext cx="1706563" cy="2159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6625"/>
            <a:r>
              <a:rPr lang="en-US"/>
              <a:t>doc.: IEEE 802.11-xxx</a:t>
            </a:r>
          </a:p>
        </p:txBody>
      </p:sp>
      <p:sp>
        <p:nvSpPr>
          <p:cNvPr id="4403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00" y="93663"/>
            <a:ext cx="1198563" cy="2159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6625"/>
            <a:r>
              <a:rPr lang="en-US"/>
              <a:t>November 2009</a:t>
            </a:r>
          </a:p>
        </p:txBody>
      </p:sp>
      <p:sp>
        <p:nvSpPr>
          <p:cNvPr id="4403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marL="457200" lvl="4" defTabSz="936625"/>
            <a:r>
              <a:rPr lang="en-US" smtClean="0"/>
              <a:t>Bruce Kraemer (Marvell)</a:t>
            </a:r>
          </a:p>
        </p:txBody>
      </p:sp>
      <p:sp>
        <p:nvSpPr>
          <p:cNvPr id="4403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0738" y="9004300"/>
            <a:ext cx="415925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6625"/>
            <a:r>
              <a:rPr lang="en-US" smtClean="0"/>
              <a:t>Page </a:t>
            </a:r>
            <a:fld id="{D7F9ED50-2870-4433-87A6-6CF83A20583F}" type="slidenum">
              <a:rPr lang="en-US" smtClean="0"/>
              <a:pPr defTabSz="936625"/>
              <a:t>15</a:t>
            </a:fld>
            <a:endParaRPr lang="en-US" smtClean="0"/>
          </a:p>
        </p:txBody>
      </p:sp>
      <p:sp>
        <p:nvSpPr>
          <p:cNvPr id="44037" name="Rectangle 2"/>
          <p:cNvSpPr txBox="1">
            <a:spLocks noGrp="1" noChangeArrowheads="1"/>
          </p:cNvSpPr>
          <p:nvPr/>
        </p:nvSpPr>
        <p:spPr bwMode="auto">
          <a:xfrm>
            <a:off x="4154488" y="9525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9800" eaLnBrk="0" hangingPunct="0"/>
            <a:r>
              <a:rPr lang="en-US" sz="1400" b="1">
                <a:ea typeface="ＭＳ Ｐゴシック" charset="-128"/>
              </a:rPr>
              <a:t>doc.: IEEE 802.11-07/0547r0</a:t>
            </a:r>
          </a:p>
        </p:txBody>
      </p:sp>
      <p:sp>
        <p:nvSpPr>
          <p:cNvPr id="44038" name="Rectangle 3"/>
          <p:cNvSpPr txBox="1">
            <a:spLocks noGrp="1" noChangeArrowheads="1"/>
          </p:cNvSpPr>
          <p:nvPr/>
        </p:nvSpPr>
        <p:spPr bwMode="auto">
          <a:xfrm>
            <a:off x="660400" y="95250"/>
            <a:ext cx="12287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9800" eaLnBrk="0" hangingPunct="0"/>
            <a:r>
              <a:rPr lang="en-US" sz="1400" b="1">
                <a:ea typeface="ＭＳ Ｐゴシック" charset="-128"/>
              </a:rPr>
              <a:t>September 2009</a:t>
            </a:r>
          </a:p>
        </p:txBody>
      </p:sp>
      <p:sp>
        <p:nvSpPr>
          <p:cNvPr id="44039" name="Rectangle 6"/>
          <p:cNvSpPr txBox="1">
            <a:spLocks noGrp="1" noChangeArrowheads="1"/>
          </p:cNvSpPr>
          <p:nvPr/>
        </p:nvSpPr>
        <p:spPr bwMode="auto">
          <a:xfrm>
            <a:off x="4310063" y="9001125"/>
            <a:ext cx="2041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8788" lvl="4" algn="r" defTabSz="939800" eaLnBrk="0" hangingPunct="0"/>
            <a:r>
              <a:rPr lang="en-US" sz="1200">
                <a:ea typeface="ＭＳ Ｐゴシック" charset="-128"/>
              </a:rPr>
              <a:t>Bruce Kraemer (Marvell)</a:t>
            </a:r>
          </a:p>
        </p:txBody>
      </p:sp>
      <p:sp>
        <p:nvSpPr>
          <p:cNvPr id="44040" name="Rectangle 7"/>
          <p:cNvSpPr txBox="1">
            <a:spLocks noGrp="1" noChangeArrowheads="1"/>
          </p:cNvSpPr>
          <p:nvPr/>
        </p:nvSpPr>
        <p:spPr bwMode="auto">
          <a:xfrm>
            <a:off x="3360738" y="9001125"/>
            <a:ext cx="4159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9800" eaLnBrk="0" hangingPunct="0"/>
            <a:r>
              <a:rPr lang="en-US" sz="1200">
                <a:ea typeface="ＭＳ Ｐゴシック" charset="-128"/>
              </a:rPr>
              <a:t>Page </a:t>
            </a:r>
            <a:fld id="{F9E93A00-6EB3-4128-9709-5B4D0F7750B1}" type="slidenum">
              <a:rPr lang="en-US" sz="1200">
                <a:ea typeface="ＭＳ Ｐゴシック" charset="-128"/>
              </a:rPr>
              <a:pPr algn="r" defTabSz="939800" eaLnBrk="0" hangingPunct="0"/>
              <a:t>15</a:t>
            </a:fld>
            <a:endParaRPr lang="en-US" sz="1200">
              <a:ea typeface="ＭＳ Ｐゴシック" charset="-128"/>
            </a:endParaRPr>
          </a:p>
        </p:txBody>
      </p:sp>
      <p:sp>
        <p:nvSpPr>
          <p:cNvPr id="440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6913"/>
            <a:ext cx="4649788" cy="3486150"/>
          </a:xfrm>
          <a:ln/>
        </p:spPr>
      </p:sp>
      <p:sp>
        <p:nvSpPr>
          <p:cNvPr id="440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4838"/>
            <a:ext cx="5610225" cy="4184650"/>
          </a:xfrm>
          <a:noFill/>
        </p:spPr>
        <p:txBody>
          <a:bodyPr lIns="94253" tIns="46328" rIns="94253" bIns="46328"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/>
              <a:t>doc.: IEEE 802.11-09/xxxxr0</a:t>
            </a:r>
          </a:p>
        </p:txBody>
      </p:sp>
      <p:sp>
        <p:nvSpPr>
          <p:cNvPr id="46082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00" y="93663"/>
            <a:ext cx="754063" cy="2159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/>
              <a:t>May 2008</a:t>
            </a:r>
          </a:p>
        </p:txBody>
      </p:sp>
      <p:sp>
        <p:nvSpPr>
          <p:cNvPr id="4608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marL="457200" lvl="4" defTabSz="938213"/>
            <a:r>
              <a:rPr lang="en-US" smtClean="0"/>
              <a:t>Bruce Kraemer (Marvell)</a:t>
            </a:r>
          </a:p>
        </p:txBody>
      </p:sp>
      <p:sp>
        <p:nvSpPr>
          <p:cNvPr id="4608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0738" y="9004300"/>
            <a:ext cx="415925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 smtClean="0"/>
              <a:t>Page </a:t>
            </a:r>
            <a:fld id="{E337EFD6-3E44-4497-BE3C-5127B8D35273}" type="slidenum">
              <a:rPr lang="en-US" smtClean="0"/>
              <a:pPr defTabSz="938213"/>
              <a:t>16</a:t>
            </a:fld>
            <a:endParaRPr lang="en-US" smtClean="0"/>
          </a:p>
        </p:txBody>
      </p:sp>
      <p:sp>
        <p:nvSpPr>
          <p:cNvPr id="460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ln/>
        </p:spPr>
      </p:sp>
      <p:sp>
        <p:nvSpPr>
          <p:cNvPr id="460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4838"/>
            <a:ext cx="5610225" cy="4184650"/>
          </a:xfrm>
          <a:noFill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>
                <a:ea typeface="ＭＳ Ｐゴシック" charset="-128"/>
              </a:rPr>
              <a:t>doc.: IEEE 802.11-10/xxxxr0</a:t>
            </a:r>
          </a:p>
        </p:txBody>
      </p:sp>
      <p:sp>
        <p:nvSpPr>
          <p:cNvPr id="48130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00" y="93663"/>
            <a:ext cx="1198563" cy="2159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>
                <a:ea typeface="ＭＳ Ｐゴシック" charset="-128"/>
              </a:rPr>
              <a:t>November 2010</a:t>
            </a:r>
          </a:p>
        </p:txBody>
      </p:sp>
      <p:sp>
        <p:nvSpPr>
          <p:cNvPr id="4813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marL="457200" lvl="4" defTabSz="938213"/>
            <a:r>
              <a:rPr lang="en-US" smtClean="0">
                <a:ea typeface="ＭＳ Ｐゴシック" charset="-128"/>
              </a:rPr>
              <a:t>Bruce Kraemer (Marvell)</a:t>
            </a:r>
          </a:p>
        </p:txBody>
      </p:sp>
      <p:sp>
        <p:nvSpPr>
          <p:cNvPr id="4813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0738" y="9004300"/>
            <a:ext cx="415925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 smtClean="0">
                <a:ea typeface="ＭＳ Ｐゴシック" charset="-128"/>
              </a:rPr>
              <a:t>Page </a:t>
            </a:r>
            <a:fld id="{A8D80C63-112D-4D3B-A706-B78EEC3F820D}" type="slidenum">
              <a:rPr lang="en-US" smtClean="0">
                <a:ea typeface="ＭＳ Ｐゴシック" charset="-128"/>
              </a:rPr>
              <a:pPr defTabSz="938213"/>
              <a:t>17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481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ln/>
        </p:spPr>
      </p:sp>
      <p:sp>
        <p:nvSpPr>
          <p:cNvPr id="481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4838"/>
            <a:ext cx="5610225" cy="4184650"/>
          </a:xfrm>
          <a:noFill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/>
              <a:t>doc.: IEEE 802.11-yy/xxxxr0</a:t>
            </a:r>
          </a:p>
        </p:txBody>
      </p:sp>
      <p:sp>
        <p:nvSpPr>
          <p:cNvPr id="52226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00" y="93663"/>
            <a:ext cx="915988" cy="2159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/>
              <a:t>Month Year</a:t>
            </a:r>
          </a:p>
        </p:txBody>
      </p:sp>
      <p:sp>
        <p:nvSpPr>
          <p:cNvPr id="52227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37038" y="9004300"/>
            <a:ext cx="2114550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marL="458788" lvl="4" defTabSz="938213"/>
            <a:r>
              <a:rPr lang="en-US" smtClean="0"/>
              <a:t>John Doe, Some Company</a:t>
            </a:r>
          </a:p>
        </p:txBody>
      </p:sp>
      <p:sp>
        <p:nvSpPr>
          <p:cNvPr id="5222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0738" y="9004300"/>
            <a:ext cx="415925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 smtClean="0"/>
              <a:t>Page </a:t>
            </a:r>
            <a:fld id="{CDD4F3F7-12E8-49F1-93A4-C0C0E21DEB73}" type="slidenum">
              <a:rPr lang="en-US" smtClean="0"/>
              <a:pPr defTabSz="938213"/>
              <a:t>19</a:t>
            </a:fld>
            <a:endParaRPr lang="en-US" smtClean="0"/>
          </a:p>
        </p:txBody>
      </p:sp>
      <p:sp>
        <p:nvSpPr>
          <p:cNvPr id="522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5223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55298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55299" name="Header Placeholder 3"/>
          <p:cNvSpPr>
            <a:spLocks noGrp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/>
              <a:t>doc.: IEEE 802.11-10/0587r0</a:t>
            </a:r>
          </a:p>
        </p:txBody>
      </p:sp>
      <p:sp>
        <p:nvSpPr>
          <p:cNvPr id="55300" name="Date Placeholder 4"/>
          <p:cNvSpPr>
            <a:spLocks noGrp="1"/>
          </p:cNvSpPr>
          <p:nvPr>
            <p:ph type="dt" sz="quarter" idx="1"/>
          </p:nvPr>
        </p:nvSpPr>
        <p:spPr>
          <a:xfrm>
            <a:off x="660400" y="93663"/>
            <a:ext cx="915988" cy="2159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/>
              <a:t>Month Year</a:t>
            </a:r>
          </a:p>
        </p:txBody>
      </p:sp>
      <p:sp>
        <p:nvSpPr>
          <p:cNvPr id="55301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573588" y="9004300"/>
            <a:ext cx="1778000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marL="457200" lvl="4" defTabSz="938213"/>
            <a:r>
              <a:rPr lang="en-US" smtClean="0"/>
              <a:t>David Halasz, Aclara</a:t>
            </a:r>
          </a:p>
        </p:txBody>
      </p:sp>
      <p:sp>
        <p:nvSpPr>
          <p:cNvPr id="55302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360738" y="9004300"/>
            <a:ext cx="415925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 smtClean="0"/>
              <a:t>Page </a:t>
            </a:r>
            <a:fld id="{891108F5-1523-45D3-B3F1-727556F3D604}" type="slidenum">
              <a:rPr lang="en-US" smtClean="0"/>
              <a:pPr defTabSz="938213"/>
              <a:t>21</a:t>
            </a:fld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 altLang="ja-JP"/>
              <a:t>doc.: IEEE 802.11-09/xxxxr0</a:t>
            </a:r>
          </a:p>
        </p:txBody>
      </p:sp>
      <p:sp>
        <p:nvSpPr>
          <p:cNvPr id="57346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00" y="93663"/>
            <a:ext cx="754063" cy="2159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 altLang="ja-JP"/>
              <a:t>May 2008</a:t>
            </a:r>
          </a:p>
        </p:txBody>
      </p:sp>
      <p:sp>
        <p:nvSpPr>
          <p:cNvPr id="5734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marL="457200" lvl="4" defTabSz="938213"/>
            <a:r>
              <a:rPr lang="en-US" altLang="ja-JP" smtClean="0"/>
              <a:t>Bruce Kraemer (Marvell)</a:t>
            </a:r>
          </a:p>
        </p:txBody>
      </p:sp>
      <p:sp>
        <p:nvSpPr>
          <p:cNvPr id="5734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0738" y="9004300"/>
            <a:ext cx="415925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 altLang="ja-JP" smtClean="0"/>
              <a:t>Page </a:t>
            </a:r>
            <a:fld id="{C8563C2C-09BF-4AE3-B2D0-B836F346032D}" type="slidenum">
              <a:rPr lang="en-US" altLang="ja-JP" smtClean="0"/>
              <a:pPr defTabSz="938213"/>
              <a:t>22</a:t>
            </a:fld>
            <a:endParaRPr lang="en-US" altLang="ja-JP" smtClean="0"/>
          </a:p>
        </p:txBody>
      </p:sp>
      <p:sp>
        <p:nvSpPr>
          <p:cNvPr id="573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ln/>
        </p:spPr>
      </p:sp>
      <p:sp>
        <p:nvSpPr>
          <p:cNvPr id="573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4838"/>
            <a:ext cx="5610225" cy="4184650"/>
          </a:xfrm>
          <a:noFill/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/>
              <a:t>doc.: IEEE 802.11-07/0547r0</a:t>
            </a:r>
          </a:p>
        </p:txBody>
      </p:sp>
      <p:sp>
        <p:nvSpPr>
          <p:cNvPr id="5939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00" y="93663"/>
            <a:ext cx="754063" cy="2159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/>
              <a:t>May 2008</a:t>
            </a:r>
          </a:p>
        </p:txBody>
      </p:sp>
      <p:sp>
        <p:nvSpPr>
          <p:cNvPr id="5939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marL="457200" lvl="4" defTabSz="938213"/>
            <a:r>
              <a:rPr lang="en-US" smtClean="0"/>
              <a:t>Bruce Kraemer (Marvell)</a:t>
            </a:r>
          </a:p>
        </p:txBody>
      </p:sp>
      <p:sp>
        <p:nvSpPr>
          <p:cNvPr id="5939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0738" y="9004300"/>
            <a:ext cx="415925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 smtClean="0"/>
              <a:t>Page </a:t>
            </a:r>
            <a:fld id="{0DEE9C35-4747-4365-9170-A80665C63A1D}" type="slidenum">
              <a:rPr lang="en-US" smtClean="0"/>
              <a:pPr defTabSz="938213"/>
              <a:t>23</a:t>
            </a:fld>
            <a:endParaRPr lang="en-US" smtClean="0"/>
          </a:p>
        </p:txBody>
      </p:sp>
      <p:sp>
        <p:nvSpPr>
          <p:cNvPr id="593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/>
              <a:t>doc.: IEEE 802.11-11/1100r0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/>
              <a:t>September 2011</a:t>
            </a:r>
          </a:p>
        </p:txBody>
      </p:sp>
      <p:sp>
        <p:nvSpPr>
          <p:cNvPr id="2253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marL="457200" lvl="4" defTabSz="938213"/>
            <a:r>
              <a:rPr lang="en-US" smtClean="0"/>
              <a:t>Bruce Kraemer (Marvell)</a:t>
            </a:r>
          </a:p>
        </p:txBody>
      </p:sp>
      <p:sp>
        <p:nvSpPr>
          <p:cNvPr id="2253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2325" y="9004300"/>
            <a:ext cx="414338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 smtClean="0"/>
              <a:t>Page </a:t>
            </a:r>
            <a:fld id="{06122200-A26C-4F81-B283-B7DFF4A2970A}" type="slidenum">
              <a:rPr lang="en-US" smtClean="0"/>
              <a:pPr defTabSz="938213"/>
              <a:t>4</a:t>
            </a:fld>
            <a:endParaRPr lang="en-US" smtClean="0"/>
          </a:p>
        </p:txBody>
      </p:sp>
      <p:sp>
        <p:nvSpPr>
          <p:cNvPr id="225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/>
              <a:t>doc.: IEEE 802.11-11/1100r0</a:t>
            </a:r>
          </a:p>
        </p:txBody>
      </p:sp>
      <p:sp>
        <p:nvSpPr>
          <p:cNvPr id="6246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/>
              <a:t>September 2011</a:t>
            </a:r>
          </a:p>
        </p:txBody>
      </p:sp>
      <p:sp>
        <p:nvSpPr>
          <p:cNvPr id="6246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marL="457200" lvl="4" defTabSz="938213"/>
            <a:r>
              <a:rPr lang="en-US" smtClean="0"/>
              <a:t>Bruce Kraemer (Marvell)</a:t>
            </a:r>
          </a:p>
        </p:txBody>
      </p:sp>
      <p:sp>
        <p:nvSpPr>
          <p:cNvPr id="6246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84538" y="9004300"/>
            <a:ext cx="492125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 smtClean="0"/>
              <a:t>Page </a:t>
            </a:r>
            <a:fld id="{0F73A37D-E909-4BE4-BEC7-3B89A24A2141}" type="slidenum">
              <a:rPr lang="en-US" smtClean="0"/>
              <a:pPr defTabSz="938213"/>
              <a:t>25</a:t>
            </a:fld>
            <a:endParaRPr lang="en-US" smtClean="0"/>
          </a:p>
        </p:txBody>
      </p:sp>
      <p:sp>
        <p:nvSpPr>
          <p:cNvPr id="624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7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/>
              <a:t>doc.: IEEE 802.11-11/1100r0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/>
              <a:t>September 2011</a:t>
            </a:r>
          </a:p>
        </p:txBody>
      </p:sp>
      <p:sp>
        <p:nvSpPr>
          <p:cNvPr id="2457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marL="457200" lvl="4" defTabSz="938213"/>
            <a:r>
              <a:rPr lang="en-US" smtClean="0"/>
              <a:t>Bruce Kraemer (Marvell)</a:t>
            </a:r>
          </a:p>
        </p:txBody>
      </p:sp>
      <p:sp>
        <p:nvSpPr>
          <p:cNvPr id="2458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2325" y="9004300"/>
            <a:ext cx="414338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 smtClean="0"/>
              <a:t>Page </a:t>
            </a:r>
            <a:fld id="{B49E7D4E-B589-4790-9242-5DEECD2E5195}" type="slidenum">
              <a:rPr lang="en-US" smtClean="0"/>
              <a:pPr defTabSz="938213"/>
              <a:t>5</a:t>
            </a:fld>
            <a:endParaRPr lang="en-US" smtClean="0"/>
          </a:p>
        </p:txBody>
      </p:sp>
      <p:sp>
        <p:nvSpPr>
          <p:cNvPr id="245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/>
              <a:t>doc.: IEEE 802.11-11/1100r0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/>
              <a:t>September 2011</a:t>
            </a:r>
          </a:p>
        </p:txBody>
      </p:sp>
      <p:sp>
        <p:nvSpPr>
          <p:cNvPr id="2662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marL="457200" lvl="4" defTabSz="938213"/>
            <a:r>
              <a:rPr lang="en-US" smtClean="0"/>
              <a:t>Bruce Kraemer (Marvell)</a:t>
            </a:r>
          </a:p>
        </p:txBody>
      </p:sp>
      <p:sp>
        <p:nvSpPr>
          <p:cNvPr id="2662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2325" y="9004300"/>
            <a:ext cx="414338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/>
            <a:r>
              <a:rPr lang="en-US" smtClean="0"/>
              <a:t>Page </a:t>
            </a:r>
            <a:fld id="{CA9894DA-BE83-4305-9EAB-F9F2C68E641B}" type="slidenum">
              <a:rPr lang="en-US" smtClean="0"/>
              <a:pPr defTabSz="938213"/>
              <a:t>6</a:t>
            </a:fld>
            <a:endParaRPr lang="en-US" smtClean="0"/>
          </a:p>
        </p:txBody>
      </p:sp>
      <p:sp>
        <p:nvSpPr>
          <p:cNvPr id="266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46150"/>
            <a:r>
              <a:rPr lang="en-US"/>
              <a:t>doc.: IEEE 802.11-11/1100r0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46150"/>
            <a:r>
              <a:rPr lang="en-US"/>
              <a:t>September 2011</a:t>
            </a:r>
          </a:p>
        </p:txBody>
      </p:sp>
      <p:sp>
        <p:nvSpPr>
          <p:cNvPr id="2969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marL="461963" lvl="4" defTabSz="946150"/>
            <a:r>
              <a:rPr lang="en-US" smtClean="0"/>
              <a:t>Bruce Kraemer, Marvell</a:t>
            </a:r>
          </a:p>
        </p:txBody>
      </p:sp>
      <p:sp>
        <p:nvSpPr>
          <p:cNvPr id="2970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0738" y="9001125"/>
            <a:ext cx="414337" cy="185738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46150"/>
            <a:r>
              <a:rPr lang="en-US" smtClean="0"/>
              <a:t>Page </a:t>
            </a:r>
            <a:fld id="{F7D27A7B-070C-4BC0-8A1E-299A2366CA79}" type="slidenum">
              <a:rPr lang="en-US" smtClean="0"/>
              <a:pPr defTabSz="946150"/>
              <a:t>8</a:t>
            </a:fld>
            <a:endParaRPr lang="en-US" smtClean="0"/>
          </a:p>
        </p:txBody>
      </p:sp>
      <p:sp>
        <p:nvSpPr>
          <p:cNvPr id="297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165600" y="93663"/>
            <a:ext cx="218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8213" eaLnBrk="0" hangingPunct="0"/>
            <a:r>
              <a:rPr lang="en-US" sz="1400" b="1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60400" y="93663"/>
            <a:ext cx="7445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8213" eaLnBrk="0" hangingPunct="0"/>
            <a:r>
              <a:rPr lang="en-US" sz="1400" b="1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313238" y="9004300"/>
            <a:ext cx="20383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8213" eaLnBrk="0" hangingPunct="0"/>
            <a:r>
              <a:rPr lang="en-US" sz="120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362325" y="9004300"/>
            <a:ext cx="414338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8213" eaLnBrk="0" hangingPunct="0"/>
            <a:r>
              <a:rPr lang="en-US" sz="1200"/>
              <a:t>Page </a:t>
            </a:r>
            <a:fld id="{740963DD-0EEF-49C9-BF8D-45DFD849313D}" type="slidenum">
              <a:rPr lang="en-US" sz="1200"/>
              <a:pPr algn="r" defTabSz="938213" eaLnBrk="0" hangingPunct="0"/>
              <a:t>9</a:t>
            </a:fld>
            <a:endParaRPr lang="en-US" sz="120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8500"/>
            <a:ext cx="4648200" cy="3486150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4838"/>
            <a:ext cx="5610225" cy="4183062"/>
          </a:xfrm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 txBox="1">
            <a:spLocks noGrp="1" noChangeArrowheads="1"/>
          </p:cNvSpPr>
          <p:nvPr/>
        </p:nvSpPr>
        <p:spPr bwMode="auto">
          <a:xfrm>
            <a:off x="4165600" y="93663"/>
            <a:ext cx="218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8213" eaLnBrk="0" hangingPunct="0"/>
            <a:r>
              <a:rPr lang="en-US" sz="1400" b="1"/>
              <a:t>doc.: IEEE 802.11-11/0483r0</a:t>
            </a:r>
          </a:p>
        </p:txBody>
      </p:sp>
      <p:sp>
        <p:nvSpPr>
          <p:cNvPr id="33794" name="Rectangle 3"/>
          <p:cNvSpPr txBox="1">
            <a:spLocks noGrp="1" noChangeArrowheads="1"/>
          </p:cNvSpPr>
          <p:nvPr/>
        </p:nvSpPr>
        <p:spPr bwMode="auto">
          <a:xfrm>
            <a:off x="660400" y="93663"/>
            <a:ext cx="7445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8213" eaLnBrk="0" hangingPunct="0"/>
            <a:r>
              <a:rPr lang="en-US" sz="1400" b="1"/>
              <a:t>May 2011</a:t>
            </a:r>
          </a:p>
        </p:txBody>
      </p:sp>
      <p:sp>
        <p:nvSpPr>
          <p:cNvPr id="33795" name="Rectangle 6"/>
          <p:cNvSpPr txBox="1">
            <a:spLocks noGrp="1" noChangeArrowheads="1"/>
          </p:cNvSpPr>
          <p:nvPr/>
        </p:nvSpPr>
        <p:spPr bwMode="auto">
          <a:xfrm>
            <a:off x="4313238" y="9004300"/>
            <a:ext cx="20383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8213" eaLnBrk="0" hangingPunct="0"/>
            <a:r>
              <a:rPr lang="en-US" sz="1200"/>
              <a:t>Bruce Kraemer (Marvell)</a:t>
            </a:r>
          </a:p>
        </p:txBody>
      </p:sp>
      <p:sp>
        <p:nvSpPr>
          <p:cNvPr id="33796" name="Rectangle 7"/>
          <p:cNvSpPr txBox="1">
            <a:spLocks noGrp="1" noChangeArrowheads="1"/>
          </p:cNvSpPr>
          <p:nvPr/>
        </p:nvSpPr>
        <p:spPr bwMode="auto">
          <a:xfrm>
            <a:off x="3362325" y="9004300"/>
            <a:ext cx="414338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8213" eaLnBrk="0" hangingPunct="0"/>
            <a:r>
              <a:rPr lang="en-US" sz="1200"/>
              <a:t>Page </a:t>
            </a:r>
            <a:fld id="{5366F425-5432-4C3A-8EE6-B1146180150E}" type="slidenum">
              <a:rPr lang="en-US" sz="1200"/>
              <a:pPr algn="r" defTabSz="938213" eaLnBrk="0" hangingPunct="0"/>
              <a:t>10</a:t>
            </a:fld>
            <a:endParaRPr lang="en-US" sz="1200"/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8500"/>
            <a:ext cx="4648200" cy="3486150"/>
          </a:xfrm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4838"/>
            <a:ext cx="5610225" cy="4183062"/>
          </a:xfrm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36625"/>
            <a:r>
              <a:rPr lang="en-US"/>
              <a:t>doc.: IEEE 802.11-10/0990r1</a:t>
            </a:r>
          </a:p>
        </p:txBody>
      </p:sp>
      <p:sp>
        <p:nvSpPr>
          <p:cNvPr id="35842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0400" y="93663"/>
            <a:ext cx="920750" cy="21590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6625"/>
            <a:r>
              <a:rPr lang="en-US"/>
              <a:t>March 2010</a:t>
            </a:r>
          </a:p>
        </p:txBody>
      </p:sp>
      <p:sp>
        <p:nvSpPr>
          <p:cNvPr id="3584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marL="457200" lvl="4" defTabSz="936625"/>
            <a:r>
              <a:rPr lang="en-US" smtClean="0"/>
              <a:t>Bruce Kraemer (Marvell)</a:t>
            </a:r>
          </a:p>
        </p:txBody>
      </p:sp>
      <p:sp>
        <p:nvSpPr>
          <p:cNvPr id="3584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0738" y="9004300"/>
            <a:ext cx="415925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6625"/>
            <a:r>
              <a:rPr lang="en-US" smtClean="0"/>
              <a:t>Page </a:t>
            </a:r>
            <a:fld id="{1C9CBDD5-A333-47C9-9134-ED6EEECDCE9C}" type="slidenum">
              <a:rPr lang="en-US" smtClean="0"/>
              <a:pPr defTabSz="936625"/>
              <a:t>11</a:t>
            </a:fld>
            <a:endParaRPr lang="en-US" smtClean="0"/>
          </a:p>
        </p:txBody>
      </p:sp>
      <p:sp>
        <p:nvSpPr>
          <p:cNvPr id="35845" name="Rectangle 3"/>
          <p:cNvSpPr txBox="1">
            <a:spLocks noGrp="1" noChangeArrowheads="1"/>
          </p:cNvSpPr>
          <p:nvPr/>
        </p:nvSpPr>
        <p:spPr bwMode="auto">
          <a:xfrm>
            <a:off x="660400" y="95250"/>
            <a:ext cx="7334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6625" eaLnBrk="0" hangingPunct="0"/>
            <a:r>
              <a:rPr lang="en-US" sz="1400" b="1"/>
              <a:t>July 2007</a:t>
            </a:r>
          </a:p>
        </p:txBody>
      </p:sp>
      <p:sp>
        <p:nvSpPr>
          <p:cNvPr id="35846" name="Rectangle 6"/>
          <p:cNvSpPr txBox="1">
            <a:spLocks noGrp="1" noChangeArrowheads="1"/>
          </p:cNvSpPr>
          <p:nvPr/>
        </p:nvSpPr>
        <p:spPr bwMode="auto">
          <a:xfrm>
            <a:off x="4725988" y="9001125"/>
            <a:ext cx="16256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8788" lvl="4" algn="r" defTabSz="936625" eaLnBrk="0" hangingPunct="0"/>
            <a:r>
              <a:rPr lang="en-US" sz="1200"/>
              <a:t>Terry Cole (AMD)</a:t>
            </a:r>
          </a:p>
        </p:txBody>
      </p:sp>
      <p:sp>
        <p:nvSpPr>
          <p:cNvPr id="35847" name="Rectangle 7"/>
          <p:cNvSpPr txBox="1">
            <a:spLocks noGrp="1" noChangeArrowheads="1"/>
          </p:cNvSpPr>
          <p:nvPr/>
        </p:nvSpPr>
        <p:spPr bwMode="auto">
          <a:xfrm>
            <a:off x="3360738" y="9001125"/>
            <a:ext cx="4159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6625" eaLnBrk="0" hangingPunct="0"/>
            <a:r>
              <a:rPr lang="en-US" sz="1200"/>
              <a:t>Page </a:t>
            </a:r>
            <a:fld id="{4091B367-D0D9-4C0D-8CC1-BFB1B0B7F69C}" type="slidenum">
              <a:rPr lang="en-US" sz="1200"/>
              <a:pPr algn="r" defTabSz="936625" eaLnBrk="0" hangingPunct="0"/>
              <a:t>11</a:t>
            </a:fld>
            <a:endParaRPr lang="en-US" sz="1200"/>
          </a:p>
        </p:txBody>
      </p:sp>
      <p:sp>
        <p:nvSpPr>
          <p:cNvPr id="358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1675"/>
            <a:ext cx="4633912" cy="3475038"/>
          </a:xfrm>
          <a:ln/>
        </p:spPr>
      </p:sp>
      <p:sp>
        <p:nvSpPr>
          <p:cNvPr id="358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4414838"/>
            <a:ext cx="5140325" cy="4184650"/>
          </a:xfrm>
          <a:noFill/>
        </p:spPr>
        <p:txBody>
          <a:bodyPr lIns="93927" tIns="46168" rIns="93927" bIns="4616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90938" y="9004300"/>
            <a:ext cx="85725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38213" eaLnBrk="1" hangingPunct="1"/>
            <a:fld id="{236AC030-22DF-4B2D-BBEE-F50B55B30CB0}" type="slidenum">
              <a:rPr lang="en-US" smtClean="0">
                <a:latin typeface="Arial" charset="0"/>
              </a:rPr>
              <a:pPr defTabSz="938213" eaLnBrk="1" hangingPunct="1"/>
              <a:t>12</a:t>
            </a:fld>
            <a:endParaRPr lang="en-US" smtClean="0">
              <a:latin typeface="Arial" charset="0"/>
            </a:endParaRPr>
          </a:p>
        </p:txBody>
      </p:sp>
      <p:sp>
        <p:nvSpPr>
          <p:cNvPr id="37890" name="Rectangle 3"/>
          <p:cNvSpPr txBox="1">
            <a:spLocks noGrp="1" noChangeArrowheads="1"/>
          </p:cNvSpPr>
          <p:nvPr/>
        </p:nvSpPr>
        <p:spPr bwMode="auto">
          <a:xfrm>
            <a:off x="660400" y="96838"/>
            <a:ext cx="754063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23925" eaLnBrk="0" hangingPunct="0"/>
            <a:r>
              <a:rPr lang="en-US" sz="1400" b="1"/>
              <a:t>May 2008</a:t>
            </a:r>
          </a:p>
        </p:txBody>
      </p:sp>
      <p:sp>
        <p:nvSpPr>
          <p:cNvPr id="37891" name="Rectangle 6"/>
          <p:cNvSpPr txBox="1">
            <a:spLocks noGrp="1" noChangeArrowheads="1"/>
          </p:cNvSpPr>
          <p:nvPr/>
        </p:nvSpPr>
        <p:spPr bwMode="auto">
          <a:xfrm>
            <a:off x="5895975" y="9001125"/>
            <a:ext cx="45561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0850" lvl="4" algn="r" defTabSz="923925" eaLnBrk="0" hangingPunct="0"/>
            <a:endParaRPr lang="en-US" sz="1200"/>
          </a:p>
        </p:txBody>
      </p:sp>
      <p:sp>
        <p:nvSpPr>
          <p:cNvPr id="37892" name="Rectangle 7"/>
          <p:cNvSpPr txBox="1">
            <a:spLocks noGrp="1" noChangeArrowheads="1"/>
          </p:cNvSpPr>
          <p:nvPr/>
        </p:nvSpPr>
        <p:spPr bwMode="auto">
          <a:xfrm>
            <a:off x="3360738" y="9001125"/>
            <a:ext cx="4159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23925" eaLnBrk="0" hangingPunct="0"/>
            <a:r>
              <a:rPr lang="en-US" sz="1200"/>
              <a:t>Page </a:t>
            </a:r>
            <a:fld id="{EB6A205F-01D6-4145-8BD0-28CD1554EEDD}" type="slidenum">
              <a:rPr lang="en-US" sz="1200"/>
              <a:pPr algn="r" defTabSz="923925" eaLnBrk="0" hangingPunct="0"/>
              <a:t>12</a:t>
            </a:fld>
            <a:endParaRPr lang="en-US" sz="1200"/>
          </a:p>
        </p:txBody>
      </p:sp>
      <p:sp>
        <p:nvSpPr>
          <p:cNvPr id="378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4488" tIns="46443" rIns="94488" bIns="46443"/>
          <a:lstStyle/>
          <a:p>
            <a:pPr defTabSz="950913" eaLnBrk="1" hangingPunct="1"/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1D71A8-7954-498C-90E2-7C494A6D7F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8851754-03FF-46D0-9897-E2E702FD33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BD5FB95-1CC1-4212-8E3A-F7FD3E0437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CDADFD6-CA48-4299-B4E0-FA9A443831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 2011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1633C3-4FC1-48BB-8191-C2C90428E8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A04A45-A93D-4897-B360-988832E2EE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 2011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EE9DADB-949C-4151-A327-8FFCA931AB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 2011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58E6BDA-1FF4-4D0B-BA9E-E75CC82434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 2011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EC9BBC0-92F1-4DD5-9989-6CA17A2498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 2011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AD5981-7BA5-408F-B1B3-76D756F4C4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 2011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F0C6C-7CD8-41DC-8DA5-F76E943275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 2011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D873793-2E30-4765-8FD7-CF4E42102C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 2011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4F8C924-6F3F-49F8-8D4E-19F6DED663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66862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/>
              <a:t>September  2011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33391A9A-3104-4A15-A5F2-942826F3EF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11750" y="303213"/>
            <a:ext cx="325755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/>
              <a:t>802.11-11/1100r0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evelopment.standards.ieee.org/pub/active-pars?n=22&amp;o=1a0a2a3d" TargetMode="Externa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533400" y="304800"/>
            <a:ext cx="1566863" cy="2762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September  2011</a:t>
            </a:r>
          </a:p>
        </p:txBody>
      </p:sp>
      <p:sp>
        <p:nvSpPr>
          <p:cNvPr id="17410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129BAD00-A770-4164-BF3B-6F3CA6286CE9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82000" cy="685800"/>
          </a:xfrm>
        </p:spPr>
        <p:txBody>
          <a:bodyPr/>
          <a:lstStyle/>
          <a:p>
            <a:r>
              <a:rPr lang="en-US" smtClean="0"/>
              <a:t>WG11  Snapshot September ‘11</a:t>
            </a:r>
          </a:p>
        </p:txBody>
      </p:sp>
      <p:sp>
        <p:nvSpPr>
          <p:cNvPr id="17413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smtClean="0"/>
              <a:t>Date:</a:t>
            </a:r>
            <a:r>
              <a:rPr lang="en-US" sz="2000" b="0" smtClean="0"/>
              <a:t> 18 -September-2011</a:t>
            </a: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grpSp>
        <p:nvGrpSpPr>
          <p:cNvPr id="17415" name="Group 269"/>
          <p:cNvGrpSpPr>
            <a:grpSpLocks/>
          </p:cNvGrpSpPr>
          <p:nvPr/>
        </p:nvGrpSpPr>
        <p:grpSpPr bwMode="auto">
          <a:xfrm>
            <a:off x="533400" y="2514600"/>
            <a:ext cx="7802563" cy="2573338"/>
            <a:chOff x="337" y="1523"/>
            <a:chExt cx="4915" cy="1621"/>
          </a:xfrm>
        </p:grpSpPr>
        <p:sp>
          <p:nvSpPr>
            <p:cNvPr id="17416" name="AutoShape 7"/>
            <p:cNvSpPr>
              <a:spLocks noChangeAspect="1" noChangeArrowheads="1" noTextEdit="1"/>
            </p:cNvSpPr>
            <p:nvPr/>
          </p:nvSpPr>
          <p:spPr bwMode="auto">
            <a:xfrm>
              <a:off x="337" y="1523"/>
              <a:ext cx="4915" cy="16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17" name="Rectangle 9"/>
            <p:cNvSpPr>
              <a:spLocks noChangeArrowheads="1"/>
            </p:cNvSpPr>
            <p:nvPr/>
          </p:nvSpPr>
          <p:spPr bwMode="auto">
            <a:xfrm>
              <a:off x="433" y="1530"/>
              <a:ext cx="380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Name</a:t>
              </a:r>
              <a:endParaRPr lang="en-US" sz="2400"/>
            </a:p>
          </p:txBody>
        </p:sp>
        <p:sp>
          <p:nvSpPr>
            <p:cNvPr id="17418" name="Rectangle 10"/>
            <p:cNvSpPr>
              <a:spLocks noChangeArrowheads="1"/>
            </p:cNvSpPr>
            <p:nvPr/>
          </p:nvSpPr>
          <p:spPr bwMode="auto">
            <a:xfrm>
              <a:off x="805" y="1530"/>
              <a:ext cx="38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19" name="Rectangle 11"/>
            <p:cNvSpPr>
              <a:spLocks noChangeArrowheads="1"/>
            </p:cNvSpPr>
            <p:nvPr/>
          </p:nvSpPr>
          <p:spPr bwMode="auto">
            <a:xfrm>
              <a:off x="1360" y="1530"/>
              <a:ext cx="635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Company</a:t>
              </a:r>
              <a:endParaRPr lang="en-US" sz="2400"/>
            </a:p>
          </p:txBody>
        </p:sp>
        <p:sp>
          <p:nvSpPr>
            <p:cNvPr id="17420" name="Rectangle 12"/>
            <p:cNvSpPr>
              <a:spLocks noChangeArrowheads="1"/>
            </p:cNvSpPr>
            <p:nvPr/>
          </p:nvSpPr>
          <p:spPr bwMode="auto">
            <a:xfrm>
              <a:off x="1982" y="1530"/>
              <a:ext cx="38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1" name="Rectangle 13"/>
            <p:cNvSpPr>
              <a:spLocks noChangeArrowheads="1"/>
            </p:cNvSpPr>
            <p:nvPr/>
          </p:nvSpPr>
          <p:spPr bwMode="auto">
            <a:xfrm>
              <a:off x="2233" y="1530"/>
              <a:ext cx="532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Address</a:t>
              </a:r>
              <a:endParaRPr lang="en-US" sz="2400"/>
            </a:p>
          </p:txBody>
        </p:sp>
        <p:sp>
          <p:nvSpPr>
            <p:cNvPr id="17422" name="Rectangle 14"/>
            <p:cNvSpPr>
              <a:spLocks noChangeArrowheads="1"/>
            </p:cNvSpPr>
            <p:nvPr/>
          </p:nvSpPr>
          <p:spPr bwMode="auto">
            <a:xfrm>
              <a:off x="2756" y="1530"/>
              <a:ext cx="38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3" name="Rectangle 15"/>
            <p:cNvSpPr>
              <a:spLocks noChangeArrowheads="1"/>
            </p:cNvSpPr>
            <p:nvPr/>
          </p:nvSpPr>
          <p:spPr bwMode="auto">
            <a:xfrm>
              <a:off x="3308" y="1530"/>
              <a:ext cx="406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Phone</a:t>
              </a:r>
              <a:endParaRPr lang="en-US" sz="2400"/>
            </a:p>
          </p:txBody>
        </p:sp>
        <p:sp>
          <p:nvSpPr>
            <p:cNvPr id="17424" name="Rectangle 16"/>
            <p:cNvSpPr>
              <a:spLocks noChangeArrowheads="1"/>
            </p:cNvSpPr>
            <p:nvPr/>
          </p:nvSpPr>
          <p:spPr bwMode="auto">
            <a:xfrm>
              <a:off x="3706" y="1530"/>
              <a:ext cx="38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5" name="Rectangle 17"/>
            <p:cNvSpPr>
              <a:spLocks noChangeArrowheads="1"/>
            </p:cNvSpPr>
            <p:nvPr/>
          </p:nvSpPr>
          <p:spPr bwMode="auto">
            <a:xfrm>
              <a:off x="4081" y="1530"/>
              <a:ext cx="354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email</a:t>
              </a:r>
              <a:endParaRPr lang="en-US" sz="2400"/>
            </a:p>
          </p:txBody>
        </p:sp>
        <p:sp>
          <p:nvSpPr>
            <p:cNvPr id="17426" name="Rectangle 18"/>
            <p:cNvSpPr>
              <a:spLocks noChangeArrowheads="1"/>
            </p:cNvSpPr>
            <p:nvPr/>
          </p:nvSpPr>
          <p:spPr bwMode="auto">
            <a:xfrm>
              <a:off x="4429" y="1530"/>
              <a:ext cx="38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7" name="Rectangle 19"/>
            <p:cNvSpPr>
              <a:spLocks noChangeArrowheads="1"/>
            </p:cNvSpPr>
            <p:nvPr/>
          </p:nvSpPr>
          <p:spPr bwMode="auto">
            <a:xfrm>
              <a:off x="391" y="1523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28" name="Line 20"/>
            <p:cNvSpPr>
              <a:spLocks noChangeShapeType="1"/>
            </p:cNvSpPr>
            <p:nvPr/>
          </p:nvSpPr>
          <p:spPr bwMode="auto">
            <a:xfrm>
              <a:off x="391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29" name="Line 21"/>
            <p:cNvSpPr>
              <a:spLocks noChangeShapeType="1"/>
            </p:cNvSpPr>
            <p:nvPr/>
          </p:nvSpPr>
          <p:spPr bwMode="auto">
            <a:xfrm>
              <a:off x="391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0" name="Rectangle 22"/>
            <p:cNvSpPr>
              <a:spLocks noChangeArrowheads="1"/>
            </p:cNvSpPr>
            <p:nvPr/>
          </p:nvSpPr>
          <p:spPr bwMode="auto">
            <a:xfrm>
              <a:off x="391" y="1523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1" name="Line 23"/>
            <p:cNvSpPr>
              <a:spLocks noChangeShapeType="1"/>
            </p:cNvSpPr>
            <p:nvPr/>
          </p:nvSpPr>
          <p:spPr bwMode="auto">
            <a:xfrm>
              <a:off x="391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2" name="Line 24"/>
            <p:cNvSpPr>
              <a:spLocks noChangeShapeType="1"/>
            </p:cNvSpPr>
            <p:nvPr/>
          </p:nvSpPr>
          <p:spPr bwMode="auto">
            <a:xfrm>
              <a:off x="391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3" name="Rectangle 25"/>
            <p:cNvSpPr>
              <a:spLocks noChangeArrowheads="1"/>
            </p:cNvSpPr>
            <p:nvPr/>
          </p:nvSpPr>
          <p:spPr bwMode="auto">
            <a:xfrm>
              <a:off x="394" y="1523"/>
              <a:ext cx="92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4" name="Line 26"/>
            <p:cNvSpPr>
              <a:spLocks noChangeShapeType="1"/>
            </p:cNvSpPr>
            <p:nvPr/>
          </p:nvSpPr>
          <p:spPr bwMode="auto">
            <a:xfrm>
              <a:off x="394" y="1523"/>
              <a:ext cx="9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5" name="Rectangle 27"/>
            <p:cNvSpPr>
              <a:spLocks noChangeArrowheads="1"/>
            </p:cNvSpPr>
            <p:nvPr/>
          </p:nvSpPr>
          <p:spPr bwMode="auto">
            <a:xfrm>
              <a:off x="1318" y="1523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6" name="Line 28"/>
            <p:cNvSpPr>
              <a:spLocks noChangeShapeType="1"/>
            </p:cNvSpPr>
            <p:nvPr/>
          </p:nvSpPr>
          <p:spPr bwMode="auto">
            <a:xfrm>
              <a:off x="1318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7" name="Line 29"/>
            <p:cNvSpPr>
              <a:spLocks noChangeShapeType="1"/>
            </p:cNvSpPr>
            <p:nvPr/>
          </p:nvSpPr>
          <p:spPr bwMode="auto">
            <a:xfrm>
              <a:off x="1318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8" name="Rectangle 30"/>
            <p:cNvSpPr>
              <a:spLocks noChangeArrowheads="1"/>
            </p:cNvSpPr>
            <p:nvPr/>
          </p:nvSpPr>
          <p:spPr bwMode="auto">
            <a:xfrm>
              <a:off x="1321" y="1523"/>
              <a:ext cx="870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9" name="Line 31"/>
            <p:cNvSpPr>
              <a:spLocks noChangeShapeType="1"/>
            </p:cNvSpPr>
            <p:nvPr/>
          </p:nvSpPr>
          <p:spPr bwMode="auto">
            <a:xfrm>
              <a:off x="1321" y="1523"/>
              <a:ext cx="87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0" name="Rectangle 32"/>
            <p:cNvSpPr>
              <a:spLocks noChangeArrowheads="1"/>
            </p:cNvSpPr>
            <p:nvPr/>
          </p:nvSpPr>
          <p:spPr bwMode="auto">
            <a:xfrm>
              <a:off x="2191" y="1523"/>
              <a:ext cx="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1" name="Line 33"/>
            <p:cNvSpPr>
              <a:spLocks noChangeShapeType="1"/>
            </p:cNvSpPr>
            <p:nvPr/>
          </p:nvSpPr>
          <p:spPr bwMode="auto">
            <a:xfrm>
              <a:off x="2191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2" name="Line 34"/>
            <p:cNvSpPr>
              <a:spLocks noChangeShapeType="1"/>
            </p:cNvSpPr>
            <p:nvPr/>
          </p:nvSpPr>
          <p:spPr bwMode="auto">
            <a:xfrm>
              <a:off x="2191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3" name="Rectangle 35"/>
            <p:cNvSpPr>
              <a:spLocks noChangeArrowheads="1"/>
            </p:cNvSpPr>
            <p:nvPr/>
          </p:nvSpPr>
          <p:spPr bwMode="auto">
            <a:xfrm>
              <a:off x="2195" y="1523"/>
              <a:ext cx="1071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4" name="Line 36"/>
            <p:cNvSpPr>
              <a:spLocks noChangeShapeType="1"/>
            </p:cNvSpPr>
            <p:nvPr/>
          </p:nvSpPr>
          <p:spPr bwMode="auto">
            <a:xfrm>
              <a:off x="2195" y="1523"/>
              <a:ext cx="107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5" name="Rectangle 37"/>
            <p:cNvSpPr>
              <a:spLocks noChangeArrowheads="1"/>
            </p:cNvSpPr>
            <p:nvPr/>
          </p:nvSpPr>
          <p:spPr bwMode="auto">
            <a:xfrm>
              <a:off x="3266" y="1523"/>
              <a:ext cx="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6" name="Line 38"/>
            <p:cNvSpPr>
              <a:spLocks noChangeShapeType="1"/>
            </p:cNvSpPr>
            <p:nvPr/>
          </p:nvSpPr>
          <p:spPr bwMode="auto">
            <a:xfrm>
              <a:off x="3266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7" name="Line 39"/>
            <p:cNvSpPr>
              <a:spLocks noChangeShapeType="1"/>
            </p:cNvSpPr>
            <p:nvPr/>
          </p:nvSpPr>
          <p:spPr bwMode="auto">
            <a:xfrm>
              <a:off x="3266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8" name="Rectangle 40"/>
            <p:cNvSpPr>
              <a:spLocks noChangeArrowheads="1"/>
            </p:cNvSpPr>
            <p:nvPr/>
          </p:nvSpPr>
          <p:spPr bwMode="auto">
            <a:xfrm>
              <a:off x="3270" y="1523"/>
              <a:ext cx="769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9" name="Line 41"/>
            <p:cNvSpPr>
              <a:spLocks noChangeShapeType="1"/>
            </p:cNvSpPr>
            <p:nvPr/>
          </p:nvSpPr>
          <p:spPr bwMode="auto">
            <a:xfrm>
              <a:off x="3270" y="1523"/>
              <a:ext cx="7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0" name="Rectangle 42"/>
            <p:cNvSpPr>
              <a:spLocks noChangeArrowheads="1"/>
            </p:cNvSpPr>
            <p:nvPr/>
          </p:nvSpPr>
          <p:spPr bwMode="auto">
            <a:xfrm>
              <a:off x="4039" y="1523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1" name="Line 43"/>
            <p:cNvSpPr>
              <a:spLocks noChangeShapeType="1"/>
            </p:cNvSpPr>
            <p:nvPr/>
          </p:nvSpPr>
          <p:spPr bwMode="auto">
            <a:xfrm>
              <a:off x="4039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2" name="Line 44"/>
            <p:cNvSpPr>
              <a:spLocks noChangeShapeType="1"/>
            </p:cNvSpPr>
            <p:nvPr/>
          </p:nvSpPr>
          <p:spPr bwMode="auto">
            <a:xfrm>
              <a:off x="4039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3" name="Rectangle 45"/>
            <p:cNvSpPr>
              <a:spLocks noChangeArrowheads="1"/>
            </p:cNvSpPr>
            <p:nvPr/>
          </p:nvSpPr>
          <p:spPr bwMode="auto">
            <a:xfrm>
              <a:off x="4042" y="1523"/>
              <a:ext cx="1038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4" name="Line 46"/>
            <p:cNvSpPr>
              <a:spLocks noChangeShapeType="1"/>
            </p:cNvSpPr>
            <p:nvPr/>
          </p:nvSpPr>
          <p:spPr bwMode="auto">
            <a:xfrm>
              <a:off x="4042" y="1523"/>
              <a:ext cx="10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5" name="Rectangle 47"/>
            <p:cNvSpPr>
              <a:spLocks noChangeArrowheads="1"/>
            </p:cNvSpPr>
            <p:nvPr/>
          </p:nvSpPr>
          <p:spPr bwMode="auto">
            <a:xfrm>
              <a:off x="5080" y="1523"/>
              <a:ext cx="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6" name="Line 48"/>
            <p:cNvSpPr>
              <a:spLocks noChangeShapeType="1"/>
            </p:cNvSpPr>
            <p:nvPr/>
          </p:nvSpPr>
          <p:spPr bwMode="auto">
            <a:xfrm>
              <a:off x="5080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7" name="Line 49"/>
            <p:cNvSpPr>
              <a:spLocks noChangeShapeType="1"/>
            </p:cNvSpPr>
            <p:nvPr/>
          </p:nvSpPr>
          <p:spPr bwMode="auto">
            <a:xfrm>
              <a:off x="5080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8" name="Rectangle 50"/>
            <p:cNvSpPr>
              <a:spLocks noChangeArrowheads="1"/>
            </p:cNvSpPr>
            <p:nvPr/>
          </p:nvSpPr>
          <p:spPr bwMode="auto">
            <a:xfrm>
              <a:off x="5080" y="1523"/>
              <a:ext cx="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9" name="Line 51"/>
            <p:cNvSpPr>
              <a:spLocks noChangeShapeType="1"/>
            </p:cNvSpPr>
            <p:nvPr/>
          </p:nvSpPr>
          <p:spPr bwMode="auto">
            <a:xfrm>
              <a:off x="5080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0" name="Line 52"/>
            <p:cNvSpPr>
              <a:spLocks noChangeShapeType="1"/>
            </p:cNvSpPr>
            <p:nvPr/>
          </p:nvSpPr>
          <p:spPr bwMode="auto">
            <a:xfrm>
              <a:off x="5080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1" name="Rectangle 53"/>
            <p:cNvSpPr>
              <a:spLocks noChangeArrowheads="1"/>
            </p:cNvSpPr>
            <p:nvPr/>
          </p:nvSpPr>
          <p:spPr bwMode="auto">
            <a:xfrm>
              <a:off x="391" y="1527"/>
              <a:ext cx="3" cy="20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2" name="Line 54"/>
            <p:cNvSpPr>
              <a:spLocks noChangeShapeType="1"/>
            </p:cNvSpPr>
            <p:nvPr/>
          </p:nvSpPr>
          <p:spPr bwMode="auto">
            <a:xfrm>
              <a:off x="391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3" name="Rectangle 55"/>
            <p:cNvSpPr>
              <a:spLocks noChangeArrowheads="1"/>
            </p:cNvSpPr>
            <p:nvPr/>
          </p:nvSpPr>
          <p:spPr bwMode="auto">
            <a:xfrm>
              <a:off x="1318" y="1527"/>
              <a:ext cx="3" cy="20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4" name="Line 56"/>
            <p:cNvSpPr>
              <a:spLocks noChangeShapeType="1"/>
            </p:cNvSpPr>
            <p:nvPr/>
          </p:nvSpPr>
          <p:spPr bwMode="auto">
            <a:xfrm>
              <a:off x="1318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5" name="Rectangle 57"/>
            <p:cNvSpPr>
              <a:spLocks noChangeArrowheads="1"/>
            </p:cNvSpPr>
            <p:nvPr/>
          </p:nvSpPr>
          <p:spPr bwMode="auto">
            <a:xfrm>
              <a:off x="2191" y="1527"/>
              <a:ext cx="4" cy="20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6" name="Line 58"/>
            <p:cNvSpPr>
              <a:spLocks noChangeShapeType="1"/>
            </p:cNvSpPr>
            <p:nvPr/>
          </p:nvSpPr>
          <p:spPr bwMode="auto">
            <a:xfrm>
              <a:off x="2191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7" name="Rectangle 59"/>
            <p:cNvSpPr>
              <a:spLocks noChangeArrowheads="1"/>
            </p:cNvSpPr>
            <p:nvPr/>
          </p:nvSpPr>
          <p:spPr bwMode="auto">
            <a:xfrm>
              <a:off x="3266" y="1527"/>
              <a:ext cx="4" cy="20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8" name="Line 60"/>
            <p:cNvSpPr>
              <a:spLocks noChangeShapeType="1"/>
            </p:cNvSpPr>
            <p:nvPr/>
          </p:nvSpPr>
          <p:spPr bwMode="auto">
            <a:xfrm>
              <a:off x="3266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9" name="Rectangle 61"/>
            <p:cNvSpPr>
              <a:spLocks noChangeArrowheads="1"/>
            </p:cNvSpPr>
            <p:nvPr/>
          </p:nvSpPr>
          <p:spPr bwMode="auto">
            <a:xfrm>
              <a:off x="4039" y="1527"/>
              <a:ext cx="3" cy="20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70" name="Line 62"/>
            <p:cNvSpPr>
              <a:spLocks noChangeShapeType="1"/>
            </p:cNvSpPr>
            <p:nvPr/>
          </p:nvSpPr>
          <p:spPr bwMode="auto">
            <a:xfrm>
              <a:off x="4039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1" name="Rectangle 63"/>
            <p:cNvSpPr>
              <a:spLocks noChangeArrowheads="1"/>
            </p:cNvSpPr>
            <p:nvPr/>
          </p:nvSpPr>
          <p:spPr bwMode="auto">
            <a:xfrm>
              <a:off x="5080" y="1527"/>
              <a:ext cx="4" cy="20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72" name="Line 64"/>
            <p:cNvSpPr>
              <a:spLocks noChangeShapeType="1"/>
            </p:cNvSpPr>
            <p:nvPr/>
          </p:nvSpPr>
          <p:spPr bwMode="auto">
            <a:xfrm>
              <a:off x="5080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3" name="Rectangle 65"/>
            <p:cNvSpPr>
              <a:spLocks noChangeArrowheads="1"/>
            </p:cNvSpPr>
            <p:nvPr/>
          </p:nvSpPr>
          <p:spPr bwMode="auto">
            <a:xfrm>
              <a:off x="433" y="1736"/>
              <a:ext cx="735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Bruce Kraemer</a:t>
              </a:r>
              <a:endParaRPr lang="en-US" sz="2400"/>
            </a:p>
          </p:txBody>
        </p:sp>
        <p:sp>
          <p:nvSpPr>
            <p:cNvPr id="17474" name="Rectangle 66"/>
            <p:cNvSpPr>
              <a:spLocks noChangeArrowheads="1"/>
            </p:cNvSpPr>
            <p:nvPr/>
          </p:nvSpPr>
          <p:spPr bwMode="auto">
            <a:xfrm>
              <a:off x="1166" y="1736"/>
              <a:ext cx="3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75" name="Rectangle 67"/>
            <p:cNvSpPr>
              <a:spLocks noChangeArrowheads="1"/>
            </p:cNvSpPr>
            <p:nvPr/>
          </p:nvSpPr>
          <p:spPr bwMode="auto">
            <a:xfrm>
              <a:off x="1360" y="1736"/>
              <a:ext cx="379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Marvell</a:t>
              </a:r>
              <a:endParaRPr lang="en-US" sz="2400"/>
            </a:p>
          </p:txBody>
        </p:sp>
        <p:sp>
          <p:nvSpPr>
            <p:cNvPr id="17476" name="Rectangle 68"/>
            <p:cNvSpPr>
              <a:spLocks noChangeArrowheads="1"/>
            </p:cNvSpPr>
            <p:nvPr/>
          </p:nvSpPr>
          <p:spPr bwMode="auto">
            <a:xfrm>
              <a:off x="1738" y="1736"/>
              <a:ext cx="3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77" name="Rectangle 69"/>
            <p:cNvSpPr>
              <a:spLocks noChangeArrowheads="1"/>
            </p:cNvSpPr>
            <p:nvPr/>
          </p:nvSpPr>
          <p:spPr bwMode="auto">
            <a:xfrm>
              <a:off x="2233" y="1736"/>
              <a:ext cx="812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5488 Marvell Ln</a:t>
              </a:r>
              <a:endParaRPr lang="en-US" sz="2400"/>
            </a:p>
          </p:txBody>
        </p:sp>
        <p:sp>
          <p:nvSpPr>
            <p:cNvPr id="17478" name="Rectangle 70"/>
            <p:cNvSpPr>
              <a:spLocks noChangeArrowheads="1"/>
            </p:cNvSpPr>
            <p:nvPr/>
          </p:nvSpPr>
          <p:spPr bwMode="auto">
            <a:xfrm>
              <a:off x="3043" y="1736"/>
              <a:ext cx="3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79" name="Rectangle 71"/>
            <p:cNvSpPr>
              <a:spLocks noChangeArrowheads="1"/>
            </p:cNvSpPr>
            <p:nvPr/>
          </p:nvSpPr>
          <p:spPr bwMode="auto">
            <a:xfrm>
              <a:off x="2233" y="1874"/>
              <a:ext cx="812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Santa Clara, CA </a:t>
              </a:r>
              <a:endParaRPr lang="en-US" sz="2400"/>
            </a:p>
          </p:txBody>
        </p:sp>
        <p:sp>
          <p:nvSpPr>
            <p:cNvPr id="17480" name="Rectangle 72"/>
            <p:cNvSpPr>
              <a:spLocks noChangeArrowheads="1"/>
            </p:cNvSpPr>
            <p:nvPr/>
          </p:nvSpPr>
          <p:spPr bwMode="auto">
            <a:xfrm>
              <a:off x="2233" y="2011"/>
              <a:ext cx="30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95054</a:t>
              </a:r>
              <a:endParaRPr lang="en-US" sz="2400"/>
            </a:p>
          </p:txBody>
        </p:sp>
        <p:sp>
          <p:nvSpPr>
            <p:cNvPr id="17481" name="Rectangle 73"/>
            <p:cNvSpPr>
              <a:spLocks noChangeArrowheads="1"/>
            </p:cNvSpPr>
            <p:nvPr/>
          </p:nvSpPr>
          <p:spPr bwMode="auto">
            <a:xfrm>
              <a:off x="2532" y="2011"/>
              <a:ext cx="3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82" name="Rectangle 74"/>
            <p:cNvSpPr>
              <a:spLocks noChangeArrowheads="1"/>
            </p:cNvSpPr>
            <p:nvPr/>
          </p:nvSpPr>
          <p:spPr bwMode="auto">
            <a:xfrm>
              <a:off x="3308" y="1736"/>
              <a:ext cx="128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+1</a:t>
              </a:r>
              <a:endParaRPr lang="en-US" sz="2400"/>
            </a:p>
          </p:txBody>
        </p:sp>
        <p:sp>
          <p:nvSpPr>
            <p:cNvPr id="17483" name="Rectangle 75"/>
            <p:cNvSpPr>
              <a:spLocks noChangeArrowheads="1"/>
            </p:cNvSpPr>
            <p:nvPr/>
          </p:nvSpPr>
          <p:spPr bwMode="auto">
            <a:xfrm>
              <a:off x="3436" y="1736"/>
              <a:ext cx="4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-</a:t>
              </a:r>
              <a:endParaRPr lang="en-US" sz="2400"/>
            </a:p>
          </p:txBody>
        </p:sp>
        <p:sp>
          <p:nvSpPr>
            <p:cNvPr id="17484" name="Rectangle 76"/>
            <p:cNvSpPr>
              <a:spLocks noChangeArrowheads="1"/>
            </p:cNvSpPr>
            <p:nvPr/>
          </p:nvSpPr>
          <p:spPr bwMode="auto">
            <a:xfrm>
              <a:off x="3475" y="1736"/>
              <a:ext cx="18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321</a:t>
              </a:r>
              <a:endParaRPr lang="en-US" sz="2400"/>
            </a:p>
          </p:txBody>
        </p:sp>
        <p:sp>
          <p:nvSpPr>
            <p:cNvPr id="17485" name="Rectangle 77"/>
            <p:cNvSpPr>
              <a:spLocks noChangeArrowheads="1"/>
            </p:cNvSpPr>
            <p:nvPr/>
          </p:nvSpPr>
          <p:spPr bwMode="auto">
            <a:xfrm>
              <a:off x="3654" y="1736"/>
              <a:ext cx="4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-</a:t>
              </a:r>
              <a:endParaRPr lang="en-US" sz="2400"/>
            </a:p>
          </p:txBody>
        </p:sp>
        <p:sp>
          <p:nvSpPr>
            <p:cNvPr id="17486" name="Rectangle 78"/>
            <p:cNvSpPr>
              <a:spLocks noChangeArrowheads="1"/>
            </p:cNvSpPr>
            <p:nvPr/>
          </p:nvSpPr>
          <p:spPr bwMode="auto">
            <a:xfrm>
              <a:off x="3694" y="1736"/>
              <a:ext cx="6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4</a:t>
              </a:r>
              <a:endParaRPr lang="en-US" sz="2400"/>
            </a:p>
          </p:txBody>
        </p:sp>
        <p:sp>
          <p:nvSpPr>
            <p:cNvPr id="17487" name="Rectangle 79"/>
            <p:cNvSpPr>
              <a:spLocks noChangeArrowheads="1"/>
            </p:cNvSpPr>
            <p:nvPr/>
          </p:nvSpPr>
          <p:spPr bwMode="auto">
            <a:xfrm>
              <a:off x="3754" y="1736"/>
              <a:ext cx="12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27</a:t>
              </a:r>
              <a:endParaRPr lang="en-US" sz="2400"/>
            </a:p>
          </p:txBody>
        </p:sp>
        <p:sp>
          <p:nvSpPr>
            <p:cNvPr id="17488" name="Rectangle 80"/>
            <p:cNvSpPr>
              <a:spLocks noChangeArrowheads="1"/>
            </p:cNvSpPr>
            <p:nvPr/>
          </p:nvSpPr>
          <p:spPr bwMode="auto">
            <a:xfrm>
              <a:off x="3873" y="1736"/>
              <a:ext cx="4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-</a:t>
              </a:r>
              <a:endParaRPr lang="en-US" sz="2400"/>
            </a:p>
          </p:txBody>
        </p:sp>
        <p:sp>
          <p:nvSpPr>
            <p:cNvPr id="17489" name="Rectangle 81"/>
            <p:cNvSpPr>
              <a:spLocks noChangeArrowheads="1"/>
            </p:cNvSpPr>
            <p:nvPr/>
          </p:nvSpPr>
          <p:spPr bwMode="auto">
            <a:xfrm>
              <a:off x="3308" y="1874"/>
              <a:ext cx="24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4098</a:t>
              </a:r>
              <a:endParaRPr lang="en-US" sz="2400"/>
            </a:p>
          </p:txBody>
        </p:sp>
        <p:sp>
          <p:nvSpPr>
            <p:cNvPr id="17490" name="Rectangle 82"/>
            <p:cNvSpPr>
              <a:spLocks noChangeArrowheads="1"/>
            </p:cNvSpPr>
            <p:nvPr/>
          </p:nvSpPr>
          <p:spPr bwMode="auto">
            <a:xfrm>
              <a:off x="3547" y="1874"/>
              <a:ext cx="3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91" name="Rectangle 83"/>
            <p:cNvSpPr>
              <a:spLocks noChangeArrowheads="1"/>
            </p:cNvSpPr>
            <p:nvPr/>
          </p:nvSpPr>
          <p:spPr bwMode="auto">
            <a:xfrm>
              <a:off x="4081" y="1733"/>
              <a:ext cx="412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bkraemer@</a:t>
              </a:r>
              <a:endParaRPr lang="en-US" sz="2400"/>
            </a:p>
          </p:txBody>
        </p:sp>
        <p:sp>
          <p:nvSpPr>
            <p:cNvPr id="17492" name="Rectangle 84"/>
            <p:cNvSpPr>
              <a:spLocks noChangeArrowheads="1"/>
            </p:cNvSpPr>
            <p:nvPr/>
          </p:nvSpPr>
          <p:spPr bwMode="auto">
            <a:xfrm>
              <a:off x="4501" y="1733"/>
              <a:ext cx="267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marvell</a:t>
              </a:r>
              <a:endParaRPr lang="en-US" sz="2400"/>
            </a:p>
          </p:txBody>
        </p:sp>
        <p:sp>
          <p:nvSpPr>
            <p:cNvPr id="17493" name="Rectangle 85"/>
            <p:cNvSpPr>
              <a:spLocks noChangeArrowheads="1"/>
            </p:cNvSpPr>
            <p:nvPr/>
          </p:nvSpPr>
          <p:spPr bwMode="auto">
            <a:xfrm>
              <a:off x="4775" y="1733"/>
              <a:ext cx="173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.com</a:t>
              </a:r>
              <a:endParaRPr lang="en-US" sz="2400"/>
            </a:p>
          </p:txBody>
        </p:sp>
        <p:sp>
          <p:nvSpPr>
            <p:cNvPr id="17494" name="Rectangle 86"/>
            <p:cNvSpPr>
              <a:spLocks noChangeArrowheads="1"/>
            </p:cNvSpPr>
            <p:nvPr/>
          </p:nvSpPr>
          <p:spPr bwMode="auto">
            <a:xfrm>
              <a:off x="4951" y="1733"/>
              <a:ext cx="22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95" name="Rectangle 87"/>
            <p:cNvSpPr>
              <a:spLocks noChangeArrowheads="1"/>
            </p:cNvSpPr>
            <p:nvPr/>
          </p:nvSpPr>
          <p:spPr bwMode="auto">
            <a:xfrm>
              <a:off x="391" y="1728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96" name="Line 88"/>
            <p:cNvSpPr>
              <a:spLocks noChangeShapeType="1"/>
            </p:cNvSpPr>
            <p:nvPr/>
          </p:nvSpPr>
          <p:spPr bwMode="auto">
            <a:xfrm>
              <a:off x="391" y="1728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97" name="Line 89"/>
            <p:cNvSpPr>
              <a:spLocks noChangeShapeType="1"/>
            </p:cNvSpPr>
            <p:nvPr/>
          </p:nvSpPr>
          <p:spPr bwMode="auto">
            <a:xfrm>
              <a:off x="391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98" name="Rectangle 90"/>
            <p:cNvSpPr>
              <a:spLocks noChangeArrowheads="1"/>
            </p:cNvSpPr>
            <p:nvPr/>
          </p:nvSpPr>
          <p:spPr bwMode="auto">
            <a:xfrm>
              <a:off x="394" y="1728"/>
              <a:ext cx="92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99" name="Line 91"/>
            <p:cNvSpPr>
              <a:spLocks noChangeShapeType="1"/>
            </p:cNvSpPr>
            <p:nvPr/>
          </p:nvSpPr>
          <p:spPr bwMode="auto">
            <a:xfrm>
              <a:off x="394" y="1728"/>
              <a:ext cx="9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00" name="Rectangle 92"/>
            <p:cNvSpPr>
              <a:spLocks noChangeArrowheads="1"/>
            </p:cNvSpPr>
            <p:nvPr/>
          </p:nvSpPr>
          <p:spPr bwMode="auto">
            <a:xfrm>
              <a:off x="1318" y="1728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1" name="Line 93"/>
            <p:cNvSpPr>
              <a:spLocks noChangeShapeType="1"/>
            </p:cNvSpPr>
            <p:nvPr/>
          </p:nvSpPr>
          <p:spPr bwMode="auto">
            <a:xfrm>
              <a:off x="1318" y="1728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02" name="Line 94"/>
            <p:cNvSpPr>
              <a:spLocks noChangeShapeType="1"/>
            </p:cNvSpPr>
            <p:nvPr/>
          </p:nvSpPr>
          <p:spPr bwMode="auto">
            <a:xfrm>
              <a:off x="1318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03" name="Rectangle 95"/>
            <p:cNvSpPr>
              <a:spLocks noChangeArrowheads="1"/>
            </p:cNvSpPr>
            <p:nvPr/>
          </p:nvSpPr>
          <p:spPr bwMode="auto">
            <a:xfrm>
              <a:off x="1321" y="1728"/>
              <a:ext cx="870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4" name="Line 96"/>
            <p:cNvSpPr>
              <a:spLocks noChangeShapeType="1"/>
            </p:cNvSpPr>
            <p:nvPr/>
          </p:nvSpPr>
          <p:spPr bwMode="auto">
            <a:xfrm>
              <a:off x="1321" y="1728"/>
              <a:ext cx="87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05" name="Rectangle 97"/>
            <p:cNvSpPr>
              <a:spLocks noChangeArrowheads="1"/>
            </p:cNvSpPr>
            <p:nvPr/>
          </p:nvSpPr>
          <p:spPr bwMode="auto">
            <a:xfrm>
              <a:off x="2191" y="1728"/>
              <a:ext cx="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6" name="Line 98"/>
            <p:cNvSpPr>
              <a:spLocks noChangeShapeType="1"/>
            </p:cNvSpPr>
            <p:nvPr/>
          </p:nvSpPr>
          <p:spPr bwMode="auto">
            <a:xfrm>
              <a:off x="2191" y="1728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07" name="Line 99"/>
            <p:cNvSpPr>
              <a:spLocks noChangeShapeType="1"/>
            </p:cNvSpPr>
            <p:nvPr/>
          </p:nvSpPr>
          <p:spPr bwMode="auto">
            <a:xfrm>
              <a:off x="2191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08" name="Rectangle 100"/>
            <p:cNvSpPr>
              <a:spLocks noChangeArrowheads="1"/>
            </p:cNvSpPr>
            <p:nvPr/>
          </p:nvSpPr>
          <p:spPr bwMode="auto">
            <a:xfrm>
              <a:off x="2195" y="1728"/>
              <a:ext cx="1071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9" name="Line 101"/>
            <p:cNvSpPr>
              <a:spLocks noChangeShapeType="1"/>
            </p:cNvSpPr>
            <p:nvPr/>
          </p:nvSpPr>
          <p:spPr bwMode="auto">
            <a:xfrm>
              <a:off x="2195" y="1728"/>
              <a:ext cx="107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0" name="Rectangle 102"/>
            <p:cNvSpPr>
              <a:spLocks noChangeArrowheads="1"/>
            </p:cNvSpPr>
            <p:nvPr/>
          </p:nvSpPr>
          <p:spPr bwMode="auto">
            <a:xfrm>
              <a:off x="3266" y="1728"/>
              <a:ext cx="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1" name="Line 103"/>
            <p:cNvSpPr>
              <a:spLocks noChangeShapeType="1"/>
            </p:cNvSpPr>
            <p:nvPr/>
          </p:nvSpPr>
          <p:spPr bwMode="auto">
            <a:xfrm>
              <a:off x="3266" y="1728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2" name="Line 104"/>
            <p:cNvSpPr>
              <a:spLocks noChangeShapeType="1"/>
            </p:cNvSpPr>
            <p:nvPr/>
          </p:nvSpPr>
          <p:spPr bwMode="auto">
            <a:xfrm>
              <a:off x="3266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3" name="Rectangle 105"/>
            <p:cNvSpPr>
              <a:spLocks noChangeArrowheads="1"/>
            </p:cNvSpPr>
            <p:nvPr/>
          </p:nvSpPr>
          <p:spPr bwMode="auto">
            <a:xfrm>
              <a:off x="3270" y="1728"/>
              <a:ext cx="769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4" name="Line 106"/>
            <p:cNvSpPr>
              <a:spLocks noChangeShapeType="1"/>
            </p:cNvSpPr>
            <p:nvPr/>
          </p:nvSpPr>
          <p:spPr bwMode="auto">
            <a:xfrm>
              <a:off x="3270" y="1728"/>
              <a:ext cx="7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5" name="Rectangle 107"/>
            <p:cNvSpPr>
              <a:spLocks noChangeArrowheads="1"/>
            </p:cNvSpPr>
            <p:nvPr/>
          </p:nvSpPr>
          <p:spPr bwMode="auto">
            <a:xfrm>
              <a:off x="4039" y="1728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6" name="Line 108"/>
            <p:cNvSpPr>
              <a:spLocks noChangeShapeType="1"/>
            </p:cNvSpPr>
            <p:nvPr/>
          </p:nvSpPr>
          <p:spPr bwMode="auto">
            <a:xfrm>
              <a:off x="4039" y="1728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7" name="Line 109"/>
            <p:cNvSpPr>
              <a:spLocks noChangeShapeType="1"/>
            </p:cNvSpPr>
            <p:nvPr/>
          </p:nvSpPr>
          <p:spPr bwMode="auto">
            <a:xfrm>
              <a:off x="4039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8" name="Rectangle 110"/>
            <p:cNvSpPr>
              <a:spLocks noChangeArrowheads="1"/>
            </p:cNvSpPr>
            <p:nvPr/>
          </p:nvSpPr>
          <p:spPr bwMode="auto">
            <a:xfrm>
              <a:off x="4042" y="1728"/>
              <a:ext cx="1038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9" name="Line 111"/>
            <p:cNvSpPr>
              <a:spLocks noChangeShapeType="1"/>
            </p:cNvSpPr>
            <p:nvPr/>
          </p:nvSpPr>
          <p:spPr bwMode="auto">
            <a:xfrm>
              <a:off x="4042" y="1728"/>
              <a:ext cx="10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20" name="Rectangle 112"/>
            <p:cNvSpPr>
              <a:spLocks noChangeArrowheads="1"/>
            </p:cNvSpPr>
            <p:nvPr/>
          </p:nvSpPr>
          <p:spPr bwMode="auto">
            <a:xfrm>
              <a:off x="5080" y="1728"/>
              <a:ext cx="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1" name="Line 113"/>
            <p:cNvSpPr>
              <a:spLocks noChangeShapeType="1"/>
            </p:cNvSpPr>
            <p:nvPr/>
          </p:nvSpPr>
          <p:spPr bwMode="auto">
            <a:xfrm>
              <a:off x="5080" y="1728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22" name="Line 114"/>
            <p:cNvSpPr>
              <a:spLocks noChangeShapeType="1"/>
            </p:cNvSpPr>
            <p:nvPr/>
          </p:nvSpPr>
          <p:spPr bwMode="auto">
            <a:xfrm>
              <a:off x="5080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23" name="Rectangle 115"/>
            <p:cNvSpPr>
              <a:spLocks noChangeArrowheads="1"/>
            </p:cNvSpPr>
            <p:nvPr/>
          </p:nvSpPr>
          <p:spPr bwMode="auto">
            <a:xfrm>
              <a:off x="391" y="1732"/>
              <a:ext cx="3" cy="4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4" name="Line 116"/>
            <p:cNvSpPr>
              <a:spLocks noChangeShapeType="1"/>
            </p:cNvSpPr>
            <p:nvPr/>
          </p:nvSpPr>
          <p:spPr bwMode="auto">
            <a:xfrm>
              <a:off x="391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25" name="Rectangle 117"/>
            <p:cNvSpPr>
              <a:spLocks noChangeArrowheads="1"/>
            </p:cNvSpPr>
            <p:nvPr/>
          </p:nvSpPr>
          <p:spPr bwMode="auto">
            <a:xfrm>
              <a:off x="1318" y="1732"/>
              <a:ext cx="3" cy="4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6" name="Line 118"/>
            <p:cNvSpPr>
              <a:spLocks noChangeShapeType="1"/>
            </p:cNvSpPr>
            <p:nvPr/>
          </p:nvSpPr>
          <p:spPr bwMode="auto">
            <a:xfrm>
              <a:off x="1318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27" name="Rectangle 119"/>
            <p:cNvSpPr>
              <a:spLocks noChangeArrowheads="1"/>
            </p:cNvSpPr>
            <p:nvPr/>
          </p:nvSpPr>
          <p:spPr bwMode="auto">
            <a:xfrm>
              <a:off x="2191" y="1732"/>
              <a:ext cx="4" cy="4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8" name="Line 120"/>
            <p:cNvSpPr>
              <a:spLocks noChangeShapeType="1"/>
            </p:cNvSpPr>
            <p:nvPr/>
          </p:nvSpPr>
          <p:spPr bwMode="auto">
            <a:xfrm>
              <a:off x="2191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29" name="Rectangle 121"/>
            <p:cNvSpPr>
              <a:spLocks noChangeArrowheads="1"/>
            </p:cNvSpPr>
            <p:nvPr/>
          </p:nvSpPr>
          <p:spPr bwMode="auto">
            <a:xfrm>
              <a:off x="3266" y="1732"/>
              <a:ext cx="4" cy="4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30" name="Line 122"/>
            <p:cNvSpPr>
              <a:spLocks noChangeShapeType="1"/>
            </p:cNvSpPr>
            <p:nvPr/>
          </p:nvSpPr>
          <p:spPr bwMode="auto">
            <a:xfrm>
              <a:off x="3266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31" name="Rectangle 123"/>
            <p:cNvSpPr>
              <a:spLocks noChangeArrowheads="1"/>
            </p:cNvSpPr>
            <p:nvPr/>
          </p:nvSpPr>
          <p:spPr bwMode="auto">
            <a:xfrm>
              <a:off x="4039" y="1732"/>
              <a:ext cx="3" cy="4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32" name="Line 124"/>
            <p:cNvSpPr>
              <a:spLocks noChangeShapeType="1"/>
            </p:cNvSpPr>
            <p:nvPr/>
          </p:nvSpPr>
          <p:spPr bwMode="auto">
            <a:xfrm>
              <a:off x="4039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33" name="Rectangle 125"/>
            <p:cNvSpPr>
              <a:spLocks noChangeArrowheads="1"/>
            </p:cNvSpPr>
            <p:nvPr/>
          </p:nvSpPr>
          <p:spPr bwMode="auto">
            <a:xfrm>
              <a:off x="5080" y="1732"/>
              <a:ext cx="4" cy="4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34" name="Line 126"/>
            <p:cNvSpPr>
              <a:spLocks noChangeShapeType="1"/>
            </p:cNvSpPr>
            <p:nvPr/>
          </p:nvSpPr>
          <p:spPr bwMode="auto">
            <a:xfrm>
              <a:off x="5080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35" name="Line 171"/>
            <p:cNvSpPr>
              <a:spLocks noChangeShapeType="1"/>
            </p:cNvSpPr>
            <p:nvPr/>
          </p:nvSpPr>
          <p:spPr bwMode="auto">
            <a:xfrm>
              <a:off x="4042" y="2145"/>
              <a:ext cx="10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36" name="Line 268"/>
            <p:cNvSpPr>
              <a:spLocks noChangeShapeType="1"/>
            </p:cNvSpPr>
            <p:nvPr/>
          </p:nvSpPr>
          <p:spPr bwMode="auto">
            <a:xfrm>
              <a:off x="384" y="2145"/>
              <a:ext cx="47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Number Placeholder 5"/>
          <p:cNvSpPr txBox="1">
            <a:spLocks noGrp="1"/>
          </p:cNvSpPr>
          <p:nvPr/>
        </p:nvSpPr>
        <p:spPr bwMode="auto">
          <a:xfrm>
            <a:off x="47005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sz="1200"/>
              <a:t>Slide </a:t>
            </a:r>
            <a:fld id="{A6C8F2BA-F937-4889-A3AB-C26AFCC891F5}" type="slidenum">
              <a:rPr lang="en-US" sz="1200"/>
              <a:pPr algn="ctr" eaLnBrk="0" hangingPunct="0"/>
              <a:t>10</a:t>
            </a:fld>
            <a:endParaRPr lang="en-US" sz="1200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533400"/>
            <a:ext cx="7772400" cy="533400"/>
          </a:xfrm>
        </p:spPr>
        <p:txBody>
          <a:bodyPr/>
          <a:lstStyle/>
          <a:p>
            <a:r>
              <a:rPr lang="en-US" sz="2800" smtClean="0"/>
              <a:t>IEEE 802.11 Revisions</a:t>
            </a:r>
          </a:p>
        </p:txBody>
      </p:sp>
      <p:sp>
        <p:nvSpPr>
          <p:cNvPr id="32771" name="AutoShape 9"/>
          <p:cNvSpPr>
            <a:spLocks noChangeArrowheads="1"/>
          </p:cNvSpPr>
          <p:nvPr/>
        </p:nvSpPr>
        <p:spPr bwMode="auto">
          <a:xfrm>
            <a:off x="4429125" y="2100263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802.11k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RRM</a:t>
            </a:r>
          </a:p>
        </p:txBody>
      </p:sp>
      <p:sp>
        <p:nvSpPr>
          <p:cNvPr id="32772" name="AutoShape 10"/>
          <p:cNvSpPr>
            <a:spLocks noChangeArrowheads="1"/>
          </p:cNvSpPr>
          <p:nvPr/>
        </p:nvSpPr>
        <p:spPr bwMode="auto">
          <a:xfrm>
            <a:off x="4429125" y="1566863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802.11r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Fast Roam</a:t>
            </a:r>
          </a:p>
        </p:txBody>
      </p:sp>
      <p:sp>
        <p:nvSpPr>
          <p:cNvPr id="32773" name="AutoShape 14"/>
          <p:cNvSpPr>
            <a:spLocks noChangeArrowheads="1"/>
          </p:cNvSpPr>
          <p:nvPr/>
        </p:nvSpPr>
        <p:spPr bwMode="auto">
          <a:xfrm>
            <a:off x="762000" y="3921125"/>
            <a:ext cx="838200" cy="365125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a 54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5GHz</a:t>
            </a:r>
          </a:p>
        </p:txBody>
      </p:sp>
      <p:sp>
        <p:nvSpPr>
          <p:cNvPr id="32774" name="AutoShape 15"/>
          <p:cNvSpPr>
            <a:spLocks noChangeArrowheads="1"/>
          </p:cNvSpPr>
          <p:nvPr/>
        </p:nvSpPr>
        <p:spPr bwMode="auto">
          <a:xfrm>
            <a:off x="757238" y="4362450"/>
            <a:ext cx="838200" cy="457200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b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11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2.4GHz</a:t>
            </a:r>
          </a:p>
        </p:txBody>
      </p:sp>
      <p:sp>
        <p:nvSpPr>
          <p:cNvPr id="32775" name="AutoShape 18"/>
          <p:cNvSpPr>
            <a:spLocks noChangeArrowheads="1"/>
          </p:cNvSpPr>
          <p:nvPr/>
        </p:nvSpPr>
        <p:spPr bwMode="auto">
          <a:xfrm>
            <a:off x="762000" y="3127375"/>
            <a:ext cx="838200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d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Intl roaming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charset="0"/>
              </a:rPr>
              <a:t> </a:t>
            </a:r>
          </a:p>
        </p:txBody>
      </p:sp>
      <p:sp>
        <p:nvSpPr>
          <p:cNvPr id="32776" name="AutoShape 21"/>
          <p:cNvSpPr>
            <a:spLocks noChangeArrowheads="1"/>
          </p:cNvSpPr>
          <p:nvPr/>
        </p:nvSpPr>
        <p:spPr bwMode="auto">
          <a:xfrm>
            <a:off x="5638800" y="2362200"/>
            <a:ext cx="973138" cy="687388"/>
          </a:xfrm>
          <a:prstGeom prst="cube">
            <a:avLst>
              <a:gd name="adj" fmla="val 4486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802.11V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Network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Management</a:t>
            </a:r>
          </a:p>
          <a:p>
            <a:pPr algn="ctr"/>
            <a:endParaRPr lang="en-US" sz="10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2777" name="AutoShape 22"/>
          <p:cNvSpPr>
            <a:spLocks noChangeArrowheads="1"/>
          </p:cNvSpPr>
          <p:nvPr/>
        </p:nvSpPr>
        <p:spPr bwMode="auto">
          <a:xfrm>
            <a:off x="5638800" y="1066800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>
              <a:alpha val="6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802.11s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Mesh</a:t>
            </a:r>
          </a:p>
        </p:txBody>
      </p:sp>
      <p:sp>
        <p:nvSpPr>
          <p:cNvPr id="32778" name="AutoShape 23"/>
          <p:cNvSpPr>
            <a:spLocks noChangeArrowheads="1"/>
          </p:cNvSpPr>
          <p:nvPr/>
        </p:nvSpPr>
        <p:spPr bwMode="auto">
          <a:xfrm>
            <a:off x="5638800" y="1676400"/>
            <a:ext cx="952500" cy="5286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802.11u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WIEN </a:t>
            </a:r>
          </a:p>
        </p:txBody>
      </p:sp>
      <p:sp>
        <p:nvSpPr>
          <p:cNvPr id="32779" name="AutoShape 24"/>
          <p:cNvSpPr>
            <a:spLocks noChangeArrowheads="1"/>
          </p:cNvSpPr>
          <p:nvPr/>
        </p:nvSpPr>
        <p:spPr bwMode="auto">
          <a:xfrm>
            <a:off x="4429125" y="2633663"/>
            <a:ext cx="990600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802.11Y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charset="0"/>
              </a:rPr>
              <a:t>Contention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charset="0"/>
              </a:rPr>
              <a:t>Based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charset="0"/>
              </a:rPr>
              <a:t>Protocol</a:t>
            </a:r>
          </a:p>
        </p:txBody>
      </p:sp>
      <p:sp>
        <p:nvSpPr>
          <p:cNvPr id="32780" name="Line 29"/>
          <p:cNvSpPr>
            <a:spLocks noChangeShapeType="1"/>
          </p:cNvSpPr>
          <p:nvPr/>
        </p:nvSpPr>
        <p:spPr bwMode="auto">
          <a:xfrm flipV="1">
            <a:off x="381000" y="3581400"/>
            <a:ext cx="8686800" cy="8731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81" name="AutoShape 41"/>
          <p:cNvSpPr>
            <a:spLocks noChangeArrowheads="1"/>
          </p:cNvSpPr>
          <p:nvPr/>
        </p:nvSpPr>
        <p:spPr bwMode="auto">
          <a:xfrm>
            <a:off x="4419600" y="4267200"/>
            <a:ext cx="990600" cy="757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802.11n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High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Throughput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(&gt;100 Mbps)</a:t>
            </a:r>
          </a:p>
        </p:txBody>
      </p:sp>
      <p:sp>
        <p:nvSpPr>
          <p:cNvPr id="32782" name="AutoShape 42"/>
          <p:cNvSpPr>
            <a:spLocks noChangeArrowheads="1"/>
          </p:cNvSpPr>
          <p:nvPr/>
        </p:nvSpPr>
        <p:spPr bwMode="auto">
          <a:xfrm>
            <a:off x="4398963" y="5160963"/>
            <a:ext cx="990600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802.11W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Management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Frame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Security</a:t>
            </a:r>
          </a:p>
        </p:txBody>
      </p:sp>
      <p:sp>
        <p:nvSpPr>
          <p:cNvPr id="32783" name="AutoShape 43"/>
          <p:cNvSpPr>
            <a:spLocks noChangeArrowheads="1"/>
          </p:cNvSpPr>
          <p:nvPr/>
        </p:nvSpPr>
        <p:spPr bwMode="auto">
          <a:xfrm>
            <a:off x="4432300" y="1006475"/>
            <a:ext cx="952500" cy="4730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802.11z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TDLS</a:t>
            </a:r>
          </a:p>
        </p:txBody>
      </p:sp>
      <p:sp>
        <p:nvSpPr>
          <p:cNvPr id="32784" name="AutoShape 44"/>
          <p:cNvSpPr>
            <a:spLocks noChangeArrowheads="1"/>
          </p:cNvSpPr>
          <p:nvPr/>
        </p:nvSpPr>
        <p:spPr bwMode="auto">
          <a:xfrm>
            <a:off x="4438650" y="3494088"/>
            <a:ext cx="962025" cy="7239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802.11p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WAVE</a:t>
            </a:r>
          </a:p>
        </p:txBody>
      </p:sp>
      <p:sp>
        <p:nvSpPr>
          <p:cNvPr id="32785" name="AutoShape 12"/>
          <p:cNvSpPr>
            <a:spLocks noChangeArrowheads="1"/>
          </p:cNvSpPr>
          <p:nvPr/>
        </p:nvSpPr>
        <p:spPr bwMode="auto">
          <a:xfrm>
            <a:off x="0" y="1524000"/>
            <a:ext cx="685800" cy="38100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 -1999</a:t>
            </a:r>
          </a:p>
          <a:p>
            <a:pPr algn="ctr"/>
            <a:endParaRPr lang="en-US" sz="10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2786" name="Text Box 3"/>
          <p:cNvSpPr txBox="1">
            <a:spLocks noChangeArrowheads="1"/>
          </p:cNvSpPr>
          <p:nvPr/>
        </p:nvSpPr>
        <p:spPr bwMode="auto">
          <a:xfrm>
            <a:off x="0" y="5791200"/>
            <a:ext cx="5572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latin typeface="Tahoma" pitchFamily="34" charset="0"/>
                <a:ea typeface="ＭＳ Ｐゴシック" charset="-128"/>
                <a:cs typeface="Arial" charset="0"/>
              </a:rPr>
              <a:t>PHY</a:t>
            </a:r>
            <a:endParaRPr lang="en-US" sz="20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2787" name="Text Box 6"/>
          <p:cNvSpPr txBox="1">
            <a:spLocks noChangeArrowheads="1"/>
          </p:cNvSpPr>
          <p:nvPr/>
        </p:nvSpPr>
        <p:spPr bwMode="auto">
          <a:xfrm>
            <a:off x="0" y="1143000"/>
            <a:ext cx="584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latin typeface="Tahoma" pitchFamily="34" charset="0"/>
                <a:ea typeface="ＭＳ Ｐゴシック" charset="-128"/>
                <a:cs typeface="Arial" charset="0"/>
              </a:rPr>
              <a:t>MAC</a:t>
            </a:r>
            <a:endParaRPr lang="en-US" sz="20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2788" name="AutoShape 11"/>
          <p:cNvSpPr>
            <a:spLocks noChangeArrowheads="1"/>
          </p:cNvSpPr>
          <p:nvPr/>
        </p:nvSpPr>
        <p:spPr bwMode="auto">
          <a:xfrm>
            <a:off x="6705600" y="1447800"/>
            <a:ext cx="852488" cy="404812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/>
              <a:t>802.11</a:t>
            </a:r>
          </a:p>
          <a:p>
            <a:pPr algn="ctr" eaLnBrk="0" hangingPunct="0"/>
            <a:r>
              <a:rPr lang="en-US" sz="1400" b="1"/>
              <a:t>-2012</a:t>
            </a:r>
          </a:p>
        </p:txBody>
      </p:sp>
      <p:sp>
        <p:nvSpPr>
          <p:cNvPr id="32789" name="AutoShape 11"/>
          <p:cNvSpPr>
            <a:spLocks noChangeArrowheads="1"/>
          </p:cNvSpPr>
          <p:nvPr/>
        </p:nvSpPr>
        <p:spPr bwMode="auto">
          <a:xfrm>
            <a:off x="3429000" y="1371600"/>
            <a:ext cx="914400" cy="404812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/>
              <a:t>802.11</a:t>
            </a:r>
          </a:p>
          <a:p>
            <a:pPr algn="ctr" eaLnBrk="0" hangingPunct="0"/>
            <a:r>
              <a:rPr lang="en-US" sz="1400" b="1"/>
              <a:t>-2007</a:t>
            </a:r>
          </a:p>
        </p:txBody>
      </p:sp>
      <p:sp>
        <p:nvSpPr>
          <p:cNvPr id="32790" name="AutoShape 9"/>
          <p:cNvSpPr>
            <a:spLocks noChangeArrowheads="1"/>
          </p:cNvSpPr>
          <p:nvPr/>
        </p:nvSpPr>
        <p:spPr bwMode="auto">
          <a:xfrm>
            <a:off x="7696200" y="20574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802.11aa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Video Transport</a:t>
            </a:r>
          </a:p>
        </p:txBody>
      </p:sp>
      <p:sp>
        <p:nvSpPr>
          <p:cNvPr id="32791" name="AutoShape 10"/>
          <p:cNvSpPr>
            <a:spLocks noChangeArrowheads="1"/>
          </p:cNvSpPr>
          <p:nvPr/>
        </p:nvSpPr>
        <p:spPr bwMode="auto">
          <a:xfrm>
            <a:off x="7696200" y="15240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802.11ae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QoS Mgt Frames</a:t>
            </a:r>
          </a:p>
        </p:txBody>
      </p:sp>
      <p:sp>
        <p:nvSpPr>
          <p:cNvPr id="32792" name="AutoShape 24"/>
          <p:cNvSpPr>
            <a:spLocks noChangeArrowheads="1"/>
          </p:cNvSpPr>
          <p:nvPr/>
        </p:nvSpPr>
        <p:spPr bwMode="auto">
          <a:xfrm>
            <a:off x="7696200" y="5562600"/>
            <a:ext cx="1295400" cy="6096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802.11ah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charset="0"/>
              </a:rPr>
              <a:t>&lt;1GHz</a:t>
            </a:r>
          </a:p>
        </p:txBody>
      </p:sp>
      <p:sp>
        <p:nvSpPr>
          <p:cNvPr id="32793" name="AutoShape 41"/>
          <p:cNvSpPr>
            <a:spLocks noChangeArrowheads="1"/>
          </p:cNvSpPr>
          <p:nvPr/>
        </p:nvSpPr>
        <p:spPr bwMode="auto">
          <a:xfrm>
            <a:off x="7686675" y="3810000"/>
            <a:ext cx="1295400" cy="757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802.11ac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Very High 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Throughput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6Gbps @ 5GHz</a:t>
            </a:r>
          </a:p>
        </p:txBody>
      </p:sp>
      <p:sp>
        <p:nvSpPr>
          <p:cNvPr id="32794" name="AutoShape 43"/>
          <p:cNvSpPr>
            <a:spLocks noChangeArrowheads="1"/>
          </p:cNvSpPr>
          <p:nvPr/>
        </p:nvSpPr>
        <p:spPr bwMode="auto">
          <a:xfrm>
            <a:off x="7699375" y="963613"/>
            <a:ext cx="1246188" cy="4730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32795" name="AutoShape 41"/>
          <p:cNvSpPr>
            <a:spLocks noChangeArrowheads="1"/>
          </p:cNvSpPr>
          <p:nvPr/>
        </p:nvSpPr>
        <p:spPr bwMode="auto">
          <a:xfrm>
            <a:off x="7696200" y="4695825"/>
            <a:ext cx="1295400" cy="757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802.11ad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Very High 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Throughput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6Gbps @ 60GHz</a:t>
            </a:r>
          </a:p>
        </p:txBody>
      </p:sp>
      <p:sp>
        <p:nvSpPr>
          <p:cNvPr id="32796" name="AutoShape 9"/>
          <p:cNvSpPr>
            <a:spLocks noChangeArrowheads="1"/>
          </p:cNvSpPr>
          <p:nvPr/>
        </p:nvSpPr>
        <p:spPr bwMode="auto">
          <a:xfrm>
            <a:off x="7696200" y="32766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802.11af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TV Whitespace</a:t>
            </a:r>
          </a:p>
        </p:txBody>
      </p:sp>
      <p:sp>
        <p:nvSpPr>
          <p:cNvPr id="32797" name="AutoShape 11"/>
          <p:cNvSpPr>
            <a:spLocks noChangeArrowheads="1"/>
          </p:cNvSpPr>
          <p:nvPr/>
        </p:nvSpPr>
        <p:spPr bwMode="auto">
          <a:xfrm>
            <a:off x="1752600" y="1295400"/>
            <a:ext cx="685800" cy="404812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/>
              <a:t>802.11</a:t>
            </a:r>
          </a:p>
          <a:p>
            <a:pPr algn="ctr" eaLnBrk="0" hangingPunct="0"/>
            <a:r>
              <a:rPr lang="en-US" sz="1400" b="1"/>
              <a:t>-2003</a:t>
            </a:r>
          </a:p>
        </p:txBody>
      </p:sp>
      <p:sp>
        <p:nvSpPr>
          <p:cNvPr id="32798" name="AutoShape 15"/>
          <p:cNvSpPr>
            <a:spLocks noChangeArrowheads="1"/>
          </p:cNvSpPr>
          <p:nvPr/>
        </p:nvSpPr>
        <p:spPr bwMode="auto">
          <a:xfrm>
            <a:off x="2590800" y="4419600"/>
            <a:ext cx="681038" cy="457200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g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54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2.4GHz</a:t>
            </a:r>
          </a:p>
        </p:txBody>
      </p:sp>
      <p:sp>
        <p:nvSpPr>
          <p:cNvPr id="32799" name="AutoShape 16"/>
          <p:cNvSpPr>
            <a:spLocks noChangeArrowheads="1"/>
          </p:cNvSpPr>
          <p:nvPr/>
        </p:nvSpPr>
        <p:spPr bwMode="auto">
          <a:xfrm>
            <a:off x="2605088" y="1295400"/>
            <a:ext cx="681037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e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QoS</a:t>
            </a:r>
          </a:p>
        </p:txBody>
      </p:sp>
      <p:sp>
        <p:nvSpPr>
          <p:cNvPr id="32800" name="AutoShape 17"/>
          <p:cNvSpPr>
            <a:spLocks noChangeArrowheads="1"/>
          </p:cNvSpPr>
          <p:nvPr/>
        </p:nvSpPr>
        <p:spPr bwMode="auto">
          <a:xfrm>
            <a:off x="2590800" y="2190750"/>
            <a:ext cx="681038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i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Security</a:t>
            </a:r>
          </a:p>
        </p:txBody>
      </p:sp>
      <p:sp>
        <p:nvSpPr>
          <p:cNvPr id="32801" name="AutoShape 19"/>
          <p:cNvSpPr>
            <a:spLocks noChangeArrowheads="1"/>
          </p:cNvSpPr>
          <p:nvPr/>
        </p:nvSpPr>
        <p:spPr bwMode="auto">
          <a:xfrm>
            <a:off x="2590800" y="1749425"/>
            <a:ext cx="681038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h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DFS &amp; TPC</a:t>
            </a:r>
          </a:p>
        </p:txBody>
      </p:sp>
      <p:sp>
        <p:nvSpPr>
          <p:cNvPr id="32802" name="AutoShape 18"/>
          <p:cNvSpPr>
            <a:spLocks noChangeArrowheads="1"/>
          </p:cNvSpPr>
          <p:nvPr/>
        </p:nvSpPr>
        <p:spPr bwMode="auto">
          <a:xfrm>
            <a:off x="2595563" y="3124200"/>
            <a:ext cx="681037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j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JP bands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charset="0"/>
              </a:rPr>
              <a:t> </a:t>
            </a:r>
          </a:p>
        </p:txBody>
      </p:sp>
      <p:sp>
        <p:nvSpPr>
          <p:cNvPr id="40" name="AutoShape 18"/>
          <p:cNvSpPr>
            <a:spLocks noChangeArrowheads="1"/>
          </p:cNvSpPr>
          <p:nvPr/>
        </p:nvSpPr>
        <p:spPr bwMode="auto">
          <a:xfrm>
            <a:off x="2595563" y="2682875"/>
            <a:ext cx="681037" cy="376238"/>
          </a:xfrm>
          <a:prstGeom prst="cube">
            <a:avLst>
              <a:gd name="adj" fmla="val 659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1000" b="1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f </a:t>
            </a:r>
          </a:p>
          <a:p>
            <a:pPr algn="ctr">
              <a:defRPr/>
            </a:pPr>
            <a:r>
              <a:rPr lang="en-US" sz="1000" b="1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Inter AP </a:t>
            </a:r>
          </a:p>
        </p:txBody>
      </p:sp>
      <p:sp>
        <p:nvSpPr>
          <p:cNvPr id="3280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60400" y="330200"/>
            <a:ext cx="1566863" cy="2762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September  2011</a:t>
            </a:r>
          </a:p>
        </p:txBody>
      </p:sp>
      <p:sp>
        <p:nvSpPr>
          <p:cNvPr id="32805" name="Footer Placeholder 2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3280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A653216A-0A73-4BB8-8D0D-E216F0BC41AA}" type="slidenum">
              <a:rPr lang="en-US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Footer Placeholder 2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3481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669DFDEC-9980-447A-A2AA-759C881A5A03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34819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sz="1200"/>
              <a:t>Slide </a:t>
            </a:r>
            <a:fld id="{5CD69714-1283-4D2D-951F-DEB6C0F298E2}" type="slidenum">
              <a:rPr lang="en-US" sz="1200"/>
              <a:pPr algn="ctr" eaLnBrk="0" hangingPunct="0"/>
              <a:t>11</a:t>
            </a:fld>
            <a:endParaRPr lang="en-US" sz="1200"/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685800"/>
            <a:ext cx="8686800" cy="1066800"/>
          </a:xfrm>
        </p:spPr>
        <p:txBody>
          <a:bodyPr/>
          <a:lstStyle/>
          <a:p>
            <a:r>
              <a:rPr lang="en-US" smtClean="0"/>
              <a:t>WG11 Editor Abstract / Agenda – Sept 2011 </a:t>
            </a:r>
          </a:p>
        </p:txBody>
      </p:sp>
      <p:sp>
        <p:nvSpPr>
          <p:cNvPr id="3482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828800"/>
            <a:ext cx="8763000" cy="4267200"/>
          </a:xfrm>
        </p:spPr>
        <p:txBody>
          <a:bodyPr/>
          <a:lstStyle/>
          <a:p>
            <a:r>
              <a:rPr lang="en-US" sz="2800" smtClean="0"/>
              <a:t>Roll Call / Contacts / Reflector</a:t>
            </a:r>
          </a:p>
          <a:p>
            <a:r>
              <a:rPr lang="en-US" sz="2800" smtClean="0"/>
              <a:t>Go round table and get brief status report</a:t>
            </a:r>
          </a:p>
          <a:p>
            <a:r>
              <a:rPr lang="en-US" sz="2800" smtClean="0"/>
              <a:t>ANA Status / Process / What is administered</a:t>
            </a:r>
          </a:p>
          <a:p>
            <a:r>
              <a:rPr lang="en-US" sz="2800" smtClean="0"/>
              <a:t>Numbering Alignment process / Spreadsheet</a:t>
            </a:r>
          </a:p>
          <a:p>
            <a:r>
              <a:rPr lang="en-US" sz="2800" smtClean="0"/>
              <a:t>Amendment Ordering / Draft Snapshots</a:t>
            </a:r>
          </a:p>
          <a:p>
            <a:r>
              <a:rPr lang="en-US" sz="2800" smtClean="0"/>
              <a:t>Style Guide for 802.11</a:t>
            </a:r>
          </a:p>
          <a:p>
            <a:r>
              <a:rPr lang="en-US" sz="2800" smtClean="0"/>
              <a:t>MIB style and Frame practices (FrameMaker 10.0)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eaLnBrk="0" hangingPunct="0"/>
            <a:endParaRPr lang="en-US" b="1"/>
          </a:p>
        </p:txBody>
      </p:sp>
      <p:sp>
        <p:nvSpPr>
          <p:cNvPr id="3686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WNG SC – September 2011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Review of objectives</a:t>
            </a:r>
          </a:p>
          <a:p>
            <a:pPr eaLnBrk="1" hangingPunct="1"/>
            <a:r>
              <a:rPr lang="en-US" sz="3600" smtClean="0"/>
              <a:t>“Simple Radio" Ad Hoc Mode () – Paul Gardner-Stephen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802.11 ARC – Sept, 2011</a:t>
            </a:r>
          </a:p>
        </p:txBody>
      </p:sp>
      <p:sp>
        <p:nvSpPr>
          <p:cNvPr id="38914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7848600" cy="4495800"/>
          </a:xfrm>
        </p:spPr>
        <p:txBody>
          <a:bodyPr/>
          <a:lstStyle/>
          <a:p>
            <a:pPr eaLnBrk="1" hangingPunct="1"/>
            <a:r>
              <a:rPr lang="en-US" sz="3200" smtClean="0"/>
              <a:t>Administration</a:t>
            </a:r>
          </a:p>
          <a:p>
            <a:pPr lvl="1" eaLnBrk="1" hangingPunct="1"/>
            <a:r>
              <a:rPr lang="en-US" sz="2800" smtClean="0"/>
              <a:t>Attendance</a:t>
            </a:r>
          </a:p>
          <a:p>
            <a:pPr lvl="1" eaLnBrk="1" hangingPunct="1"/>
            <a:r>
              <a:rPr lang="en-US" sz="2800" smtClean="0"/>
              <a:t>Approve Agenda</a:t>
            </a:r>
          </a:p>
          <a:p>
            <a:pPr lvl="1" eaLnBrk="1" hangingPunct="1"/>
            <a:r>
              <a:rPr lang="en-US" sz="2800" smtClean="0"/>
              <a:t>Policies </a:t>
            </a:r>
          </a:p>
          <a:p>
            <a:pPr eaLnBrk="1" hangingPunct="1"/>
            <a:r>
              <a:rPr lang="en-US" sz="3200" smtClean="0"/>
              <a:t>802 Overview &amp; Architecture ballot</a:t>
            </a:r>
          </a:p>
          <a:p>
            <a:pPr lvl="1" eaLnBrk="1" hangingPunct="1"/>
            <a:r>
              <a:rPr lang="en-US" sz="2800" smtClean="0"/>
              <a:t>Ballot status update</a:t>
            </a:r>
          </a:p>
          <a:p>
            <a:pPr lvl="1" eaLnBrk="1" hangingPunct="1"/>
            <a:r>
              <a:rPr lang="en-US" sz="2800" smtClean="0"/>
              <a:t>Discussion and Comments</a:t>
            </a:r>
          </a:p>
          <a:p>
            <a:pPr eaLnBrk="1" hangingPunct="1"/>
            <a:r>
              <a:rPr lang="en-US" sz="3200" smtClean="0"/>
              <a:t>Future sessions / SC activities</a:t>
            </a:r>
          </a:p>
        </p:txBody>
      </p:sp>
      <p:sp>
        <p:nvSpPr>
          <p:cNvPr id="38915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July 2011</a:t>
            </a:r>
          </a:p>
        </p:txBody>
      </p:sp>
      <p:sp>
        <p:nvSpPr>
          <p:cNvPr id="38916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Mark Hamilton, Polycom, Inc.</a:t>
            </a:r>
          </a:p>
        </p:txBody>
      </p:sp>
      <p:sp>
        <p:nvSpPr>
          <p:cNvPr id="3891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47BADE24-C80E-46E0-A614-354AA3CEC470}" type="slidenum">
              <a:rPr lang="en-US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Date Placeholder 1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September 2011</a:t>
            </a:r>
          </a:p>
        </p:txBody>
      </p:sp>
      <p:sp>
        <p:nvSpPr>
          <p:cNvPr id="40962" name="Footer Placeholder 2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4096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1098D4FE-76E3-4C11-BC79-C2F392DF136A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40964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sz="1200">
                <a:ea typeface="ＭＳ Ｐゴシック" charset="-128"/>
              </a:rPr>
              <a:t>Slide </a:t>
            </a:r>
            <a:fld id="{890D14CD-E0C9-4693-AF03-D4E22CFD2BA8}" type="slidenum">
              <a:rPr lang="en-US" sz="1200">
                <a:ea typeface="ＭＳ Ｐゴシック" charset="-128"/>
              </a:rPr>
              <a:pPr algn="ctr" eaLnBrk="0" hangingPunct="0"/>
              <a:t>14</a:t>
            </a:fld>
            <a:endParaRPr lang="en-US" sz="1200">
              <a:ea typeface="ＭＳ Ｐゴシック" charset="-128"/>
            </a:endParaRPr>
          </a:p>
        </p:txBody>
      </p:sp>
      <p:sp>
        <p:nvSpPr>
          <p:cNvPr id="4096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TGmb - September 2011 </a:t>
            </a:r>
          </a:p>
        </p:txBody>
      </p:sp>
      <p:sp>
        <p:nvSpPr>
          <p:cNvPr id="4096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524000"/>
            <a:ext cx="8229600" cy="4572000"/>
          </a:xfrm>
        </p:spPr>
        <p:txBody>
          <a:bodyPr/>
          <a:lstStyle/>
          <a:p>
            <a:r>
              <a:rPr lang="en-US" sz="2800" smtClean="0"/>
              <a:t>Recirculation Sponsor Ballot on Draft 10.0  closed 7 September 2011</a:t>
            </a:r>
          </a:p>
          <a:p>
            <a:pPr lvl="1"/>
            <a:r>
              <a:rPr lang="en-US" smtClean="0"/>
              <a:t>Pool 186, 142 affirmative – 91%, 13 Disapprove – 9%, 9 Abstain – 6%</a:t>
            </a:r>
          </a:p>
          <a:p>
            <a:pPr lvl="1"/>
            <a:r>
              <a:rPr lang="en-US" smtClean="0"/>
              <a:t>257 comments</a:t>
            </a:r>
          </a:p>
          <a:p>
            <a:pPr lvl="1"/>
            <a:r>
              <a:rPr lang="en-US" smtClean="0"/>
              <a:t>D10.0 includes all published amendments (11s roll-in)</a:t>
            </a:r>
          </a:p>
          <a:p>
            <a:r>
              <a:rPr lang="en-US" sz="2800" smtClean="0"/>
              <a:t>This meeting </a:t>
            </a:r>
          </a:p>
          <a:p>
            <a:pPr lvl="1"/>
            <a:r>
              <a:rPr lang="en-US" smtClean="0"/>
              <a:t>Comment resolution</a:t>
            </a:r>
          </a:p>
          <a:p>
            <a:pPr lvl="1"/>
            <a:r>
              <a:rPr lang="en-US" smtClean="0"/>
              <a:t>Expect recirculation ballot on D11.0 to begin in early-mid Oct</a:t>
            </a:r>
          </a:p>
          <a:p>
            <a:pPr lvl="1"/>
            <a:r>
              <a:rPr lang="en-US" smtClean="0"/>
              <a:t>Review timelines </a:t>
            </a:r>
          </a:p>
          <a:p>
            <a:pPr lvl="1"/>
            <a:r>
              <a:rPr lang="en-US" smtClean="0"/>
              <a:t>Consider Interpretation Request process changes and next TG plans</a:t>
            </a:r>
          </a:p>
          <a:p>
            <a:r>
              <a:rPr lang="en-US" sz="2800" smtClean="0"/>
              <a:t>Agenda in 11-11-1174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Date Placeholder 1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September 2011</a:t>
            </a:r>
          </a:p>
        </p:txBody>
      </p:sp>
      <p:sp>
        <p:nvSpPr>
          <p:cNvPr id="4301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FC82154D-0EBF-4691-A322-2987A7BA25D0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43011" name="Slide Number Placeholder 3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sz="1200">
                <a:ea typeface="ＭＳ Ｐゴシック" charset="-128"/>
              </a:rPr>
              <a:t>Slide </a:t>
            </a:r>
            <a:fld id="{6F12B12E-F29B-486E-8216-89F38E407672}" type="slidenum">
              <a:rPr lang="en-US" sz="1200">
                <a:ea typeface="ＭＳ Ｐゴシック" charset="-128"/>
              </a:rPr>
              <a:pPr algn="ctr" eaLnBrk="0" hangingPunct="0"/>
              <a:t>15</a:t>
            </a:fld>
            <a:endParaRPr lang="en-US" sz="1200">
              <a:ea typeface="ＭＳ Ｐゴシック" charset="-128"/>
            </a:endParaRPr>
          </a:p>
        </p:txBody>
      </p:sp>
      <p:sp>
        <p:nvSpPr>
          <p:cNvPr id="43012" name="Title 1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762000"/>
          </a:xfrm>
        </p:spPr>
        <p:txBody>
          <a:bodyPr lIns="91440" tIns="45720" rIns="91440" bIns="45720"/>
          <a:lstStyle/>
          <a:p>
            <a:r>
              <a:rPr lang="en-US" sz="3600" smtClean="0"/>
              <a:t>IEEE 802.11s Mesh Networking</a:t>
            </a:r>
          </a:p>
        </p:txBody>
      </p:sp>
      <p:sp>
        <p:nvSpPr>
          <p:cNvPr id="43013" name="Content Placeholder 2"/>
          <p:cNvSpPr>
            <a:spLocks noGrp="1"/>
          </p:cNvSpPr>
          <p:nvPr>
            <p:ph idx="4294967295"/>
          </p:nvPr>
        </p:nvSpPr>
        <p:spPr>
          <a:xfrm>
            <a:off x="762000" y="1524000"/>
            <a:ext cx="7848600" cy="4724400"/>
          </a:xfrm>
        </p:spPr>
        <p:txBody>
          <a:bodyPr lIns="91440" tIns="45720" rIns="91440" bIns="45720"/>
          <a:lstStyle/>
          <a:p>
            <a:pPr algn="ctr">
              <a:buFontTx/>
              <a:buNone/>
            </a:pPr>
            <a:r>
              <a:rPr lang="en-US" sz="2800" smtClean="0">
                <a:latin typeface="Arial" charset="0"/>
                <a:cs typeface="Arial" charset="0"/>
              </a:rPr>
              <a:t>On Saturday September 10, </a:t>
            </a:r>
          </a:p>
          <a:p>
            <a:pPr algn="ctr">
              <a:buFontTx/>
              <a:buNone/>
            </a:pPr>
            <a:r>
              <a:rPr lang="en-US" sz="2800" smtClean="0">
                <a:latin typeface="Arial" charset="0"/>
                <a:cs typeface="Arial" charset="0"/>
              </a:rPr>
              <a:t>the Standards Board did approve </a:t>
            </a:r>
          </a:p>
          <a:p>
            <a:pPr algn="ctr">
              <a:buFontTx/>
              <a:buNone/>
            </a:pPr>
            <a:r>
              <a:rPr lang="en-US" sz="2800" smtClean="0">
                <a:latin typeface="Arial" charset="0"/>
                <a:cs typeface="Arial" charset="0"/>
              </a:rPr>
              <a:t>publication of 802.11s</a:t>
            </a:r>
          </a:p>
          <a:p>
            <a:pPr algn="ctr">
              <a:buFontTx/>
              <a:buNone/>
            </a:pPr>
            <a:endParaRPr lang="en-US" sz="2800" smtClean="0">
              <a:latin typeface="Arial" charset="0"/>
              <a:cs typeface="Arial" charset="0"/>
            </a:endParaRPr>
          </a:p>
          <a:p>
            <a:pPr algn="ctr">
              <a:buFontTx/>
              <a:buNone/>
            </a:pPr>
            <a:r>
              <a:rPr lang="en-US" sz="2800" smtClean="0">
                <a:latin typeface="Arial" charset="0"/>
                <a:cs typeface="Arial" charset="0"/>
              </a:rPr>
              <a:t>Thanks to all 802.11 members </a:t>
            </a:r>
          </a:p>
          <a:p>
            <a:pPr algn="ctr">
              <a:buFontTx/>
              <a:buNone/>
            </a:pPr>
            <a:r>
              <a:rPr lang="en-US" sz="2800" smtClean="0">
                <a:latin typeface="Arial" charset="0"/>
                <a:cs typeface="Arial" charset="0"/>
              </a:rPr>
              <a:t>who made this possible</a:t>
            </a:r>
          </a:p>
          <a:p>
            <a:pPr algn="ctr">
              <a:buFontTx/>
              <a:buNone/>
            </a:pPr>
            <a:endParaRPr lang="en-US" sz="2800" smtClean="0">
              <a:latin typeface="Arial" charset="0"/>
              <a:cs typeface="Arial" charset="0"/>
            </a:endParaRPr>
          </a:p>
          <a:p>
            <a:r>
              <a:rPr lang="en-US" b="0" smtClean="0">
                <a:latin typeface="Arial" charset="0"/>
                <a:cs typeface="Arial" charset="0"/>
              </a:rPr>
              <a:t>Publication is expected mid September</a:t>
            </a:r>
            <a:endParaRPr lang="en-US" sz="2000" b="0" smtClean="0">
              <a:latin typeface="Arial" charset="0"/>
              <a:cs typeface="Arial" charset="0"/>
            </a:endParaRPr>
          </a:p>
          <a:p>
            <a:r>
              <a:rPr lang="en-US" b="0" smtClean="0">
                <a:latin typeface="Arial" charset="0"/>
                <a:cs typeface="Arial" charset="0"/>
              </a:rPr>
              <a:t>TGs will cancel its one meeting slot for Okinawa</a:t>
            </a:r>
          </a:p>
          <a:p>
            <a:r>
              <a:rPr lang="en-US" b="0" smtClean="0">
                <a:latin typeface="Arial" charset="0"/>
                <a:cs typeface="Arial" charset="0"/>
              </a:rPr>
              <a:t>Award target is November 2011 - Atlanta</a:t>
            </a:r>
            <a:endParaRPr lang="en-US" sz="1800" b="0" smtClean="0">
              <a:latin typeface="Arial" charset="0"/>
              <a:cs typeface="Arial" charset="0"/>
            </a:endParaRPr>
          </a:p>
        </p:txBody>
      </p:sp>
      <p:sp>
        <p:nvSpPr>
          <p:cNvPr id="43014" name="TextBox 10"/>
          <p:cNvSpPr txBox="1">
            <a:spLocks noChangeArrowheads="1"/>
          </p:cNvSpPr>
          <p:nvPr/>
        </p:nvSpPr>
        <p:spPr bwMode="auto">
          <a:xfrm>
            <a:off x="7010400" y="6553200"/>
            <a:ext cx="1841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sz="2400"/>
          </a:p>
        </p:txBody>
      </p:sp>
      <p:sp>
        <p:nvSpPr>
          <p:cNvPr id="43015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8077200" y="6523038"/>
            <a:ext cx="4667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17575" cy="2762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Aug 2011</a:t>
            </a:r>
          </a:p>
        </p:txBody>
      </p:sp>
      <p:sp>
        <p:nvSpPr>
          <p:cNvPr id="4505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792913" y="6475413"/>
            <a:ext cx="1751012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Graham Smith (DSP Group)</a:t>
            </a:r>
          </a:p>
        </p:txBody>
      </p:sp>
      <p:sp>
        <p:nvSpPr>
          <p:cNvPr id="4505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5B5FF9A2-F5B4-46BE-BEFB-89731B579E76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45060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 smtClean="0"/>
              <a:t>IEEE 802.11aa – Okinawa</a:t>
            </a:r>
          </a:p>
        </p:txBody>
      </p:sp>
      <p:sp>
        <p:nvSpPr>
          <p:cNvPr id="2054" name="Content Placeholder 2"/>
          <p:cNvSpPr>
            <a:spLocks noGrp="1"/>
          </p:cNvSpPr>
          <p:nvPr>
            <p:ph idx="4294967295"/>
          </p:nvPr>
        </p:nvSpPr>
        <p:spPr>
          <a:xfrm>
            <a:off x="685800" y="1676400"/>
            <a:ext cx="7848600" cy="4343400"/>
          </a:xfrm>
        </p:spPr>
        <p:txBody>
          <a:bodyPr lIns="91440" tIns="45720" rIns="91440" bIns="45720"/>
          <a:lstStyle/>
          <a:p>
            <a:pPr marL="457200" indent="-457200">
              <a:spcBef>
                <a:spcPts val="600"/>
              </a:spcBef>
              <a:defRPr/>
            </a:pPr>
            <a:r>
              <a:rPr lang="en-US" sz="2800" dirty="0" smtClean="0"/>
              <a:t>Goals:</a:t>
            </a:r>
          </a:p>
          <a:p>
            <a:pPr marL="914400" lvl="1" indent="-457200">
              <a:buFont typeface="Arial" pitchFamily="34" charset="0"/>
              <a:buChar char="•"/>
              <a:defRPr/>
            </a:pPr>
            <a:r>
              <a:rPr lang="en-US" sz="2400" dirty="0" smtClean="0"/>
              <a:t>Start reviewing sponsor ballot comments from first sponsor ballot</a:t>
            </a:r>
          </a:p>
          <a:p>
            <a:pPr marL="514350" indent="-457200">
              <a:buFontTx/>
              <a:buNone/>
              <a:defRPr/>
            </a:pPr>
            <a:r>
              <a:rPr lang="en-US" sz="2800" dirty="0" smtClean="0"/>
              <a:t>Opening report in document 11/1120r0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>
                <a:ea typeface="ＭＳ Ｐゴシック" charset="-128"/>
              </a:rPr>
              <a:t>September 2011</a:t>
            </a:r>
          </a:p>
        </p:txBody>
      </p:sp>
      <p:sp>
        <p:nvSpPr>
          <p:cNvPr id="47106" name="Footer Placeholder 2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ea typeface="ＭＳ Ｐゴシック" charset="-128"/>
              </a:rPr>
              <a:t>Bruce Kraemer (Marvell)</a:t>
            </a:r>
          </a:p>
        </p:txBody>
      </p:sp>
      <p:sp>
        <p:nvSpPr>
          <p:cNvPr id="4710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ea typeface="ＭＳ Ｐゴシック" charset="-128"/>
              </a:rPr>
              <a:t>Slide </a:t>
            </a:r>
            <a:fld id="{8294A6F3-3082-460F-81FD-6B707CA320B9}" type="slidenum">
              <a:rPr lang="en-US" smtClean="0">
                <a:ea typeface="ＭＳ Ｐゴシック" charset="-128"/>
              </a:rPr>
              <a:pPr/>
              <a:t>17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47108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 smtClean="0"/>
              <a:t>IEEE 802.11ac – September 2011</a:t>
            </a:r>
          </a:p>
        </p:txBody>
      </p:sp>
      <p:sp>
        <p:nvSpPr>
          <p:cNvPr id="47109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382000" cy="4114800"/>
          </a:xfrm>
        </p:spPr>
        <p:txBody>
          <a:bodyPr lIns="91440" tIns="45720" rIns="91440" bIns="45720"/>
          <a:lstStyle/>
          <a:p>
            <a:pPr>
              <a:lnSpc>
                <a:spcPct val="90000"/>
              </a:lnSpc>
            </a:pPr>
            <a:r>
              <a:rPr lang="en-US" sz="3200" smtClean="0"/>
              <a:t>Focus is on resolving comments received on D1.0.</a:t>
            </a:r>
          </a:p>
          <a:p>
            <a:pPr>
              <a:lnSpc>
                <a:spcPct val="90000"/>
              </a:lnSpc>
            </a:pPr>
            <a:r>
              <a:rPr lang="en-US" sz="3200" smtClean="0"/>
              <a:t>A TG Ad Hoc meeting was held at Seoul, Korea during the period of September 14-16.</a:t>
            </a:r>
          </a:p>
          <a:p>
            <a:pPr lvl="1">
              <a:lnSpc>
                <a:spcPct val="90000"/>
              </a:lnSpc>
            </a:pPr>
            <a:r>
              <a:rPr lang="en-US" sz="2800" smtClean="0"/>
              <a:t>Ad Hoc meeting Agenda is available in document11-11/1164.</a:t>
            </a:r>
          </a:p>
          <a:p>
            <a:r>
              <a:rPr lang="en-US" sz="3200" smtClean="0"/>
              <a:t>Agenda for this meeting is available  in document 11-11/1165r0.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TGad – September Meeting Goals</a:t>
            </a:r>
          </a:p>
        </p:txBody>
      </p:sp>
      <p:sp>
        <p:nvSpPr>
          <p:cNvPr id="49154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14800"/>
          </a:xfrm>
        </p:spPr>
        <p:txBody>
          <a:bodyPr/>
          <a:lstStyle/>
          <a:p>
            <a:pPr eaLnBrk="1" hangingPunct="1"/>
            <a:r>
              <a:rPr lang="en-US" sz="4000" smtClean="0"/>
              <a:t>Finish comment resolution on D4.0</a:t>
            </a:r>
          </a:p>
          <a:p>
            <a:pPr eaLnBrk="1" hangingPunct="1"/>
            <a:r>
              <a:rPr lang="en-US" sz="4000" smtClean="0"/>
              <a:t>Approve D5.0</a:t>
            </a:r>
          </a:p>
          <a:p>
            <a:pPr eaLnBrk="1" hangingPunct="1"/>
            <a:r>
              <a:rPr lang="en-US" sz="4000" smtClean="0"/>
              <a:t>Plan for Sponsor Ballot</a:t>
            </a:r>
          </a:p>
          <a:p>
            <a:pPr eaLnBrk="1" hangingPunct="1"/>
            <a:endParaRPr lang="en-US" sz="280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512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DCDAE36C-0639-4E36-9409-E2D44078725A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512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TGae  September 2011 Summary</a:t>
            </a:r>
          </a:p>
        </p:txBody>
      </p:sp>
      <p:sp>
        <p:nvSpPr>
          <p:cNvPr id="5120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mtClean="0"/>
              <a:t>Status:</a:t>
            </a:r>
          </a:p>
          <a:p>
            <a:r>
              <a:rPr lang="en-US" smtClean="0"/>
              <a:t>Completed LB 181 and met SB conditional approval</a:t>
            </a:r>
          </a:p>
          <a:p>
            <a:r>
              <a:rPr lang="en-US" smtClean="0"/>
              <a:t>Completed initial Sponsor Ballot on D5.0</a:t>
            </a:r>
          </a:p>
          <a:p>
            <a:pPr lvl="1"/>
            <a:r>
              <a:rPr lang="en-US" smtClean="0"/>
              <a:t>95% Approval, 212 comments received.</a:t>
            </a:r>
          </a:p>
          <a:p>
            <a:pPr>
              <a:buFontTx/>
              <a:buNone/>
            </a:pPr>
            <a:r>
              <a:rPr lang="en-US" smtClean="0"/>
              <a:t>Objectives:</a:t>
            </a:r>
          </a:p>
          <a:p>
            <a:r>
              <a:rPr lang="en-US" smtClean="0"/>
              <a:t>Complete comment resolution on initial Sponsor Ballot</a:t>
            </a:r>
          </a:p>
          <a:p>
            <a:r>
              <a:rPr lang="en-US" smtClean="0"/>
              <a:t>Approve Sponsor Ballot recirculation (if comment resolution completes)</a:t>
            </a:r>
          </a:p>
          <a:p>
            <a:r>
              <a:rPr lang="en-US" smtClean="0"/>
              <a:t>Revise plan of record.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September  2011</a:t>
            </a:r>
          </a:p>
        </p:txBody>
      </p:sp>
      <p:sp>
        <p:nvSpPr>
          <p:cNvPr id="19458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14ADA52F-3048-4FEF-9456-7B56EE114C56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9460" name="Rectangle 7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mtClean="0"/>
              <a:t>PAR Expiration/Renewal Schedule</a:t>
            </a:r>
          </a:p>
        </p:txBody>
      </p:sp>
      <p:graphicFrame>
        <p:nvGraphicFramePr>
          <p:cNvPr id="3247205" name="Group 101"/>
          <p:cNvGraphicFramePr>
            <a:graphicFrameLocks noGrp="1"/>
          </p:cNvGraphicFramePr>
          <p:nvPr>
            <p:ph idx="1"/>
          </p:nvPr>
        </p:nvGraphicFramePr>
        <p:xfrm>
          <a:off x="609600" y="1295400"/>
          <a:ext cx="5384800" cy="4754563"/>
        </p:xfrm>
        <a:graphic>
          <a:graphicData uri="http://schemas.openxmlformats.org/drawingml/2006/table">
            <a:tbl>
              <a:tblPr/>
              <a:tblGrid>
                <a:gridCol w="2692400"/>
                <a:gridCol w="2692400"/>
              </a:tblGrid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Expiration Date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MB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31-DEC-2011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31-DEC-2011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Revision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31-DEC-2012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AA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31-DEC-2012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31-DEC-2012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31-DEC-2012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AE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31-DEC-2013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31-DEC-2013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31-DEC-2014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31-DEC-2014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502" name="Text Box 83"/>
          <p:cNvSpPr txBox="1">
            <a:spLocks noChangeArrowheads="1"/>
          </p:cNvSpPr>
          <p:nvPr/>
        </p:nvSpPr>
        <p:spPr bwMode="auto">
          <a:xfrm>
            <a:off x="746125" y="6057900"/>
            <a:ext cx="7051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hlinkClick r:id="rId2"/>
              </a:rPr>
              <a:t>https://development.standards.ieee.org/pub/active-pars?n=22&amp;o=1a0a2a3d</a:t>
            </a:r>
            <a:endParaRPr lang="en-US" sz="1800"/>
          </a:p>
        </p:txBody>
      </p:sp>
      <p:sp>
        <p:nvSpPr>
          <p:cNvPr id="19504" name="WordArt 48"/>
          <p:cNvSpPr>
            <a:spLocks noChangeArrowheads="1" noChangeShapeType="1" noTextEdit="1"/>
          </p:cNvSpPr>
          <p:nvPr/>
        </p:nvSpPr>
        <p:spPr bwMode="auto">
          <a:xfrm rot="-621396">
            <a:off x="6629400" y="1905000"/>
            <a:ext cx="2352675" cy="1028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Anticipate</a:t>
            </a:r>
          </a:p>
          <a:p>
            <a:pPr algn="ctr"/>
            <a:r>
              <a:rPr lang="en-US" sz="24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New Revision PAR</a:t>
            </a:r>
          </a:p>
          <a:p>
            <a:pPr algn="ctr"/>
            <a:r>
              <a:rPr lang="en-US" sz="24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July 2012</a:t>
            </a:r>
          </a:p>
        </p:txBody>
      </p:sp>
      <p:sp>
        <p:nvSpPr>
          <p:cNvPr id="19505" name="AutoShape 49"/>
          <p:cNvSpPr>
            <a:spLocks noChangeArrowheads="1"/>
          </p:cNvSpPr>
          <p:nvPr/>
        </p:nvSpPr>
        <p:spPr bwMode="auto">
          <a:xfrm>
            <a:off x="6096000" y="1752600"/>
            <a:ext cx="533400" cy="228600"/>
          </a:xfrm>
          <a:prstGeom prst="leftArrow">
            <a:avLst>
              <a:gd name="adj1" fmla="val 50000"/>
              <a:gd name="adj2" fmla="val 58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506" name="AutoShape 50"/>
          <p:cNvSpPr>
            <a:spLocks noChangeArrowheads="1"/>
          </p:cNvSpPr>
          <p:nvPr/>
        </p:nvSpPr>
        <p:spPr bwMode="auto">
          <a:xfrm>
            <a:off x="6096000" y="2971800"/>
            <a:ext cx="533400" cy="228600"/>
          </a:xfrm>
          <a:prstGeom prst="leftArrow">
            <a:avLst>
              <a:gd name="adj1" fmla="val 50000"/>
              <a:gd name="adj2" fmla="val 58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79562" cy="2762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September 2011</a:t>
            </a:r>
          </a:p>
        </p:txBody>
      </p:sp>
      <p:sp>
        <p:nvSpPr>
          <p:cNvPr id="5325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543925" y="6475413"/>
            <a:ext cx="0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  <p:sp>
        <p:nvSpPr>
          <p:cNvPr id="5325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74DD8CCC-9548-4ED2-89D5-3B12F4319769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53252" name="Slide Number Placeholder 3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sz="1200"/>
              <a:t>Slide </a:t>
            </a:r>
            <a:fld id="{7406DB77-B50A-42B8-8B25-1160104CBB80}" type="slidenum">
              <a:rPr lang="en-US" sz="1200"/>
              <a:pPr algn="ctr" eaLnBrk="0" hangingPunct="0"/>
              <a:t>20</a:t>
            </a:fld>
            <a:endParaRPr lang="en-US" sz="1200"/>
          </a:p>
        </p:txBody>
      </p:sp>
      <p:sp>
        <p:nvSpPr>
          <p:cNvPr id="53253" name="Title 1"/>
          <p:cNvSpPr>
            <a:spLocks noGrp="1"/>
          </p:cNvSpPr>
          <p:nvPr>
            <p:ph type="title" idx="4294967295"/>
          </p:nvPr>
        </p:nvSpPr>
        <p:spPr>
          <a:xfrm>
            <a:off x="6096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smtClean="0"/>
              <a:t>TGaf – Meeting Goals September 2011</a:t>
            </a:r>
          </a:p>
        </p:txBody>
      </p:sp>
      <p:sp>
        <p:nvSpPr>
          <p:cNvPr id="53254" name="Content Placeholder 2"/>
          <p:cNvSpPr>
            <a:spLocks noGrp="1"/>
          </p:cNvSpPr>
          <p:nvPr>
            <p:ph idx="4294967295"/>
          </p:nvPr>
        </p:nvSpPr>
        <p:spPr>
          <a:xfrm>
            <a:off x="457200" y="1905000"/>
            <a:ext cx="8229600" cy="4572000"/>
          </a:xfrm>
        </p:spPr>
        <p:txBody>
          <a:bodyPr lIns="91440" tIns="45720" rIns="91440" bIns="45720"/>
          <a:lstStyle/>
          <a:p>
            <a:r>
              <a:rPr lang="en-US" altLang="ja-JP" smtClean="0">
                <a:ea typeface="ＭＳ Ｐゴシック" charset="-128"/>
              </a:rPr>
              <a:t>Approve meeting and teleconference minutes</a:t>
            </a:r>
          </a:p>
          <a:p>
            <a:r>
              <a:rPr lang="en-US" altLang="ja-JP" smtClean="0">
                <a:ea typeface="ＭＳ Ｐゴシック" charset="-128"/>
              </a:rPr>
              <a:t>Review the results of LB171</a:t>
            </a:r>
          </a:p>
          <a:p>
            <a:r>
              <a:rPr lang="en-US" altLang="ja-JP" smtClean="0">
                <a:ea typeface="ＭＳ Ｐゴシック" charset="-128"/>
              </a:rPr>
              <a:t>Approve the LB171 comment spreadsheet in 11-11/277r16</a:t>
            </a:r>
          </a:p>
          <a:p>
            <a:r>
              <a:rPr lang="en-US" altLang="ja-JP" smtClean="0">
                <a:ea typeface="ＭＳ Ｐゴシック" charset="-128"/>
              </a:rPr>
              <a:t>Approve speculative draft D1.03</a:t>
            </a:r>
          </a:p>
          <a:p>
            <a:r>
              <a:rPr lang="en-US" altLang="ja-JP" smtClean="0">
                <a:ea typeface="ＭＳ Ｐゴシック" charset="-128"/>
              </a:rPr>
              <a:t>Review the progress since July</a:t>
            </a:r>
          </a:p>
          <a:p>
            <a:r>
              <a:rPr lang="en-US" altLang="ja-JP" smtClean="0">
                <a:ea typeface="ＭＳ Ｐゴシック" charset="-128"/>
              </a:rPr>
              <a:t>Complete comment resolution</a:t>
            </a:r>
            <a:endParaRPr lang="en-US" altLang="ja-JP" sz="1800" smtClean="0">
              <a:ea typeface="ＭＳ Ｐゴシック" charset="-128"/>
            </a:endParaRPr>
          </a:p>
          <a:p>
            <a:r>
              <a:rPr lang="en-US" altLang="ja-JP" smtClean="0">
                <a:ea typeface="ＭＳ Ｐゴシック" charset="-128"/>
              </a:rPr>
              <a:t>Review Ofcom and Industry Canada TVWS documents</a:t>
            </a:r>
          </a:p>
          <a:p>
            <a:r>
              <a:rPr lang="en-US" altLang="ja-JP" smtClean="0">
                <a:ea typeface="ＭＳ Ｐゴシック" charset="-128"/>
              </a:rPr>
              <a:t>Discuss the challenges and opportunities related to incorporating the TGac PHY</a:t>
            </a:r>
          </a:p>
          <a:p>
            <a:r>
              <a:rPr lang="en-US" altLang="ja-JP" smtClean="0">
                <a:ea typeface="ＭＳ Ｐゴシック" charset="-128"/>
              </a:rPr>
              <a:t>Plan for November meeting and teleconferences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IEEE 802.11ah Snapshot - September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191000"/>
          </a:xfrm>
        </p:spPr>
        <p:txBody>
          <a:bodyPr/>
          <a:lstStyle/>
          <a:p>
            <a:pPr marL="609600" indent="-609600">
              <a:defRPr/>
            </a:pPr>
            <a:r>
              <a:rPr lang="en-US" sz="3200" dirty="0" smtClean="0"/>
              <a:t>Primary focus</a:t>
            </a:r>
          </a:p>
          <a:p>
            <a:pPr marL="1009650" lvl="1" indent="-609600">
              <a:defRPr/>
            </a:pPr>
            <a:r>
              <a:rPr lang="en-US" sz="2800" dirty="0" smtClean="0"/>
              <a:t>Make progress on specification framework document</a:t>
            </a:r>
          </a:p>
          <a:p>
            <a:pPr marL="609600" indent="-609600">
              <a:defRPr/>
            </a:pPr>
            <a:r>
              <a:rPr lang="en-US" sz="3200" dirty="0" smtClean="0"/>
              <a:t>Continue work on,</a:t>
            </a:r>
          </a:p>
          <a:p>
            <a:pPr marL="1009650" lvl="1" indent="-609600">
              <a:defRPr/>
            </a:pPr>
            <a:r>
              <a:rPr lang="en-US" sz="2800" dirty="0" smtClean="0"/>
              <a:t>Requirements</a:t>
            </a:r>
            <a:r>
              <a:rPr lang="en-US" sz="2800" dirty="0"/>
              <a:t> </a:t>
            </a:r>
            <a:r>
              <a:rPr lang="en-US" sz="2800" dirty="0" smtClean="0"/>
              <a:t>&amp; </a:t>
            </a:r>
            <a:r>
              <a:rPr lang="en-US" sz="2800" dirty="0" err="1" smtClean="0"/>
              <a:t>eval</a:t>
            </a:r>
            <a:r>
              <a:rPr lang="en-US" sz="2800" dirty="0"/>
              <a:t>.</a:t>
            </a:r>
            <a:r>
              <a:rPr lang="en-US" sz="2800" dirty="0" smtClean="0"/>
              <a:t> and channel model document</a:t>
            </a:r>
          </a:p>
          <a:p>
            <a:pPr marL="609600" indent="-609600">
              <a:defRPr/>
            </a:pPr>
            <a:r>
              <a:rPr lang="en-US" sz="3200" dirty="0" smtClean="0"/>
              <a:t>Timeline review &amp; Teleconference schedule</a:t>
            </a:r>
          </a:p>
          <a:p>
            <a:pPr marL="0" indent="0">
              <a:buFontTx/>
              <a:buNone/>
              <a:defRPr/>
            </a:pPr>
            <a:endParaRPr lang="en-US" sz="3200" dirty="0" smtClean="0"/>
          </a:p>
          <a:p>
            <a:pPr marL="1009650" lvl="1" indent="-609600">
              <a:defRPr/>
            </a:pPr>
            <a:endParaRPr lang="en-US" sz="2800" dirty="0" smtClean="0"/>
          </a:p>
        </p:txBody>
      </p:sp>
      <p:sp>
        <p:nvSpPr>
          <p:cNvPr id="54275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September 2011</a:t>
            </a:r>
          </a:p>
        </p:txBody>
      </p:sp>
      <p:sp>
        <p:nvSpPr>
          <p:cNvPr id="54276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David Halasz, OakTree Wireless</a:t>
            </a:r>
          </a:p>
        </p:txBody>
      </p:sp>
      <p:sp>
        <p:nvSpPr>
          <p:cNvPr id="542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85CF999B-BA0E-41E5-B052-82036B2AF1AA}" type="slidenum">
              <a:rPr lang="en-US" smtClean="0"/>
              <a:pPr/>
              <a:t>21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686800" cy="1066800"/>
          </a:xfrm>
        </p:spPr>
        <p:txBody>
          <a:bodyPr lIns="91440" tIns="45720" rIns="91440" bIns="45720"/>
          <a:lstStyle/>
          <a:p>
            <a:r>
              <a:rPr lang="en-US" altLang="ja-JP" smtClean="0">
                <a:ea typeface="ＭＳ Ｐゴシック" charset="-128"/>
              </a:rPr>
              <a:t>IEEE 802.11 FILS TGai – Okinawa , Sep 2011</a:t>
            </a:r>
          </a:p>
        </p:txBody>
      </p:sp>
      <p:sp>
        <p:nvSpPr>
          <p:cNvPr id="56322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382000" cy="4495800"/>
          </a:xfrm>
        </p:spPr>
        <p:txBody>
          <a:bodyPr lIns="91440" tIns="45720" rIns="91440" bIns="45720"/>
          <a:lstStyle/>
          <a:p>
            <a:r>
              <a:rPr lang="en-US" altLang="ja-JP" sz="3200" smtClean="0">
                <a:ea typeface="ＭＳ Ｐゴシック" charset="-128"/>
              </a:rPr>
              <a:t>Goals for the  Meeting:</a:t>
            </a:r>
          </a:p>
          <a:p>
            <a:pPr lvl="1"/>
            <a:r>
              <a:rPr lang="en-US" altLang="ja-JP" sz="2800" smtClean="0">
                <a:ea typeface="ＭＳ Ｐゴシック" charset="-128"/>
              </a:rPr>
              <a:t>Review and Approve the  San Francisco and Teleconference  meeting minutes</a:t>
            </a:r>
          </a:p>
          <a:p>
            <a:pPr lvl="1"/>
            <a:r>
              <a:rPr lang="en-US" altLang="ja-JP" sz="2800" smtClean="0">
                <a:ea typeface="ＭＳ Ｐゴシック" charset="-128"/>
              </a:rPr>
              <a:t>Presentation of submissions</a:t>
            </a:r>
          </a:p>
          <a:p>
            <a:pPr lvl="2"/>
            <a:r>
              <a:rPr lang="en-US" altLang="ja-JP" sz="2400" smtClean="0">
                <a:ea typeface="ＭＳ Ｐゴシック" charset="-128"/>
              </a:rPr>
              <a:t>Submission of Initial  technical contribution</a:t>
            </a:r>
          </a:p>
          <a:p>
            <a:pPr lvl="2"/>
            <a:r>
              <a:rPr lang="en-US" altLang="ja-JP" sz="2400" smtClean="0">
                <a:ea typeface="ＭＳ Ｐゴシック" charset="-128"/>
              </a:rPr>
              <a:t>General submission</a:t>
            </a:r>
          </a:p>
          <a:p>
            <a:pPr lvl="1"/>
            <a:r>
              <a:rPr lang="en-US" altLang="ja-JP" sz="2800" smtClean="0">
                <a:ea typeface="ＭＳ Ｐゴシック" charset="-128"/>
              </a:rPr>
              <a:t>TIME line of task group</a:t>
            </a:r>
          </a:p>
          <a:p>
            <a:pPr lvl="1"/>
            <a:r>
              <a:rPr lang="en-US" altLang="ja-JP" sz="2800" smtClean="0">
                <a:ea typeface="ＭＳ Ｐゴシック" charset="-128"/>
              </a:rPr>
              <a:t>Plan for Nov  &amp; Teleconference</a:t>
            </a:r>
          </a:p>
        </p:txBody>
      </p:sp>
      <p:sp>
        <p:nvSpPr>
          <p:cNvPr id="5632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ja-JP">
                <a:ea typeface="ＭＳ Ｐゴシック" charset="-128"/>
              </a:rPr>
              <a:t>Sep 2011</a:t>
            </a:r>
          </a:p>
        </p:txBody>
      </p:sp>
      <p:sp>
        <p:nvSpPr>
          <p:cNvPr id="56324" name="Footer Placeholder 2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ja-JP" smtClean="0">
                <a:ea typeface="ＭＳ Ｐゴシック" charset="-128"/>
              </a:rPr>
              <a:t>Bruce Kraemer (Marvell)</a:t>
            </a:r>
          </a:p>
        </p:txBody>
      </p:sp>
      <p:sp>
        <p:nvSpPr>
          <p:cNvPr id="5632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ja-JP" smtClean="0">
                <a:ea typeface="ＭＳ Ｐゴシック" charset="-128"/>
              </a:rPr>
              <a:t>Slide </a:t>
            </a:r>
            <a:fld id="{FA51733B-2732-419A-8881-430BE1745843}" type="slidenum">
              <a:rPr lang="en-US" altLang="ja-JP" smtClean="0">
                <a:ea typeface="ＭＳ Ｐゴシック" charset="-128"/>
              </a:rPr>
              <a:pPr/>
              <a:t>22</a:t>
            </a:fld>
            <a:endParaRPr lang="en-US" altLang="ja-JP" smtClean="0">
              <a:ea typeface="ＭＳ Ｐゴシック" charset="-128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Date Placeholder 1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Sept 2011</a:t>
            </a:r>
          </a:p>
        </p:txBody>
      </p:sp>
      <p:sp>
        <p:nvSpPr>
          <p:cNvPr id="58370" name="Footer Placeholder 2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2C2CB636-6323-46A3-B367-BC727023F14B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58372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 smtClean="0"/>
              <a:t>IEEE JTC1 ad hoc – Sept 2011</a:t>
            </a:r>
          </a:p>
        </p:txBody>
      </p:sp>
      <p:sp>
        <p:nvSpPr>
          <p:cNvPr id="58373" name="Content Placeholder 2"/>
          <p:cNvSpPr>
            <a:spLocks noGrp="1"/>
          </p:cNvSpPr>
          <p:nvPr>
            <p:ph idx="4294967295"/>
          </p:nvPr>
        </p:nvSpPr>
        <p:spPr>
          <a:xfrm>
            <a:off x="533400" y="1676400"/>
            <a:ext cx="8458200" cy="4114800"/>
          </a:xfrm>
        </p:spPr>
        <p:txBody>
          <a:bodyPr lIns="91440" tIns="45720" rIns="91440" bIns="45720"/>
          <a:lstStyle/>
          <a:p>
            <a:r>
              <a:rPr lang="en-AU" smtClean="0"/>
              <a:t>The agenda items that will be addressed this week are:</a:t>
            </a:r>
          </a:p>
          <a:p>
            <a:pPr lvl="1"/>
            <a:r>
              <a:rPr lang="en-AU" smtClean="0"/>
              <a:t>Review WAPI status (802.11i replacement)</a:t>
            </a:r>
          </a:p>
          <a:p>
            <a:pPr lvl="2"/>
            <a:r>
              <a:rPr lang="en-AU" smtClean="0"/>
              <a:t>Summarise CRM meeting on WAPI NP comments</a:t>
            </a:r>
          </a:p>
          <a:p>
            <a:pPr lvl="2"/>
            <a:r>
              <a:rPr lang="en-AU" smtClean="0"/>
              <a:t>Discuss likely next steps in SC6</a:t>
            </a:r>
          </a:p>
          <a:p>
            <a:pPr lvl="1"/>
            <a:r>
              <a:rPr lang="en-AU" smtClean="0"/>
              <a:t>Review N-UHT status (802.11ac replacement)</a:t>
            </a:r>
          </a:p>
          <a:p>
            <a:pPr lvl="2"/>
            <a:r>
              <a:rPr lang="en-AU" smtClean="0"/>
              <a:t>Hear update of activities in CCSA</a:t>
            </a:r>
          </a:p>
          <a:p>
            <a:pPr lvl="2"/>
            <a:r>
              <a:rPr lang="en-AU" smtClean="0"/>
              <a:t>Discuss likely next steps in SC6</a:t>
            </a:r>
          </a:p>
          <a:p>
            <a:pPr lvl="1"/>
            <a:r>
              <a:rPr lang="en-AU" smtClean="0"/>
              <a:t>Review 802 position on submission of 802 standards to ISO/IEC</a:t>
            </a:r>
          </a:p>
          <a:p>
            <a:pPr lvl="2"/>
            <a:r>
              <a:rPr lang="en-AU" smtClean="0"/>
              <a:t>Summary of agreements from July plenary</a:t>
            </a:r>
          </a:p>
          <a:p>
            <a:pPr lvl="2"/>
            <a:r>
              <a:rPr lang="en-AU" smtClean="0"/>
              <a:t>Discuss plans for Nov plenary</a:t>
            </a:r>
          </a:p>
          <a:p>
            <a:r>
              <a:rPr lang="en-AU" smtClean="0"/>
              <a:t>Bruce Kraemer will substitute for Andrew Myles as Chair this week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Regulatory Ad Hoc Committee </a:t>
            </a:r>
            <a:br>
              <a:rPr lang="en-US" smtClean="0"/>
            </a:br>
            <a:r>
              <a:rPr lang="en-US" smtClean="0"/>
              <a:t>Meeting Goals September 2011</a:t>
            </a:r>
          </a:p>
        </p:txBody>
      </p:sp>
      <p:sp>
        <p:nvSpPr>
          <p:cNvPr id="60418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regulatory summaries</a:t>
            </a:r>
          </a:p>
          <a:p>
            <a:pPr eaLnBrk="1" hangingPunct="1"/>
            <a:r>
              <a:rPr lang="en-US" smtClean="0"/>
              <a:t>Regulatory issues status</a:t>
            </a:r>
          </a:p>
          <a:p>
            <a:pPr lvl="1" eaLnBrk="1" hangingPunct="1"/>
            <a:r>
              <a:rPr lang="en-US" smtClean="0"/>
              <a:t>FCC open issues</a:t>
            </a:r>
          </a:p>
          <a:p>
            <a:pPr lvl="1" eaLnBrk="1" hangingPunct="1"/>
            <a:r>
              <a:rPr lang="en-US" smtClean="0"/>
              <a:t>Ofcom and Industry Canada TVWS plans</a:t>
            </a:r>
          </a:p>
          <a:p>
            <a:pPr lvl="1" eaLnBrk="1" hangingPunct="1"/>
            <a:r>
              <a:rPr lang="en-US" smtClean="0"/>
              <a:t>EN 300 328 revision update; Lufthansa “plans” for the 2.4 GHz band</a:t>
            </a:r>
          </a:p>
          <a:p>
            <a:pPr lvl="1" eaLnBrk="1" hangingPunct="1"/>
            <a:r>
              <a:rPr lang="en-US" smtClean="0"/>
              <a:t>FCC 5 GHz rules changes update</a:t>
            </a:r>
          </a:p>
          <a:p>
            <a:pPr eaLnBrk="1" hangingPunct="1"/>
            <a:r>
              <a:rPr lang="en-US" smtClean="0"/>
              <a:t>Critical issues actions</a:t>
            </a:r>
          </a:p>
          <a:p>
            <a:pPr lvl="1" eaLnBrk="1" hangingPunct="1"/>
            <a:r>
              <a:rPr lang="en-US" smtClean="0"/>
              <a:t>CCSA UHT/EUHT wireless LAN standards</a:t>
            </a:r>
          </a:p>
        </p:txBody>
      </p:sp>
      <p:sp>
        <p:nvSpPr>
          <p:cNvPr id="60419" name="Date Placeholder 1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September 2011</a:t>
            </a:r>
          </a:p>
        </p:txBody>
      </p:sp>
      <p:sp>
        <p:nvSpPr>
          <p:cNvPr id="60420" name="Footer Placeholder 2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  <p:sp>
        <p:nvSpPr>
          <p:cNvPr id="6042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5F5F2836-2AA4-46E5-86F0-F44FB2E020C0}" type="slidenum">
              <a:rPr lang="en-US" smtClean="0"/>
              <a:pPr/>
              <a:t>24</a:t>
            </a:fld>
            <a:endParaRPr lang="en-US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September  2011</a:t>
            </a:r>
          </a:p>
        </p:txBody>
      </p:sp>
      <p:sp>
        <p:nvSpPr>
          <p:cNvPr id="61442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6144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9ACD69E2-34CD-4BBC-B3B1-F03EB04F2516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6144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27100"/>
            <a:ext cx="7772400" cy="461963"/>
          </a:xfrm>
        </p:spPr>
        <p:txBody>
          <a:bodyPr/>
          <a:lstStyle/>
          <a:p>
            <a:r>
              <a:rPr lang="en-US" sz="2800" smtClean="0"/>
              <a:t>Smart Grid – September  2011</a:t>
            </a:r>
          </a:p>
        </p:txBody>
      </p:sp>
      <p:sp>
        <p:nvSpPr>
          <p:cNvPr id="614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485900"/>
            <a:ext cx="8524875" cy="4954588"/>
          </a:xfrm>
        </p:spPr>
        <p:txBody>
          <a:bodyPr/>
          <a:lstStyle/>
          <a:p>
            <a:pPr>
              <a:buFontTx/>
              <a:buNone/>
            </a:pPr>
            <a:r>
              <a:rPr lang="en-US" sz="3600" b="0" u="sng" smtClean="0"/>
              <a:t>Thursday am2</a:t>
            </a:r>
            <a:r>
              <a:rPr lang="en-US" sz="3600" b="0" smtClean="0"/>
              <a:t> </a:t>
            </a:r>
          </a:p>
          <a:p>
            <a:r>
              <a:rPr lang="en-US" sz="3600" b="0" smtClean="0"/>
              <a:t>NIST Smart Grid PAP#2 Update</a:t>
            </a:r>
          </a:p>
          <a:p>
            <a:r>
              <a:rPr lang="en-US" sz="3600" b="0" smtClean="0"/>
              <a:t>NIST Framework 2.0 document comments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September  2011</a:t>
            </a:r>
          </a:p>
        </p:txBody>
      </p:sp>
      <p:sp>
        <p:nvSpPr>
          <p:cNvPr id="63490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6349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F45CC8AC-B589-4F84-941F-2751F3BB2F97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63492" name="WordArt 2"/>
          <p:cNvSpPr>
            <a:spLocks noChangeArrowheads="1" noChangeShapeType="1" noTextEdit="1"/>
          </p:cNvSpPr>
          <p:nvPr/>
        </p:nvSpPr>
        <p:spPr bwMode="auto">
          <a:xfrm>
            <a:off x="762000" y="1981200"/>
            <a:ext cx="7543800" cy="2362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Recent Ballots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Date Placeholder 2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September  2011</a:t>
            </a:r>
          </a:p>
        </p:txBody>
      </p:sp>
      <p:sp>
        <p:nvSpPr>
          <p:cNvPr id="64514" name="Footer Placeholder 3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6451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91D53C23-2722-418A-94EF-78BC77C83575}" type="slidenum">
              <a:rPr lang="en-US" smtClean="0"/>
              <a:pPr/>
              <a:t>27</a:t>
            </a:fld>
            <a:endParaRPr lang="en-US" smtClean="0"/>
          </a:p>
        </p:txBody>
      </p:sp>
      <p:graphicFrame>
        <p:nvGraphicFramePr>
          <p:cNvPr id="64567" name="Group 55"/>
          <p:cNvGraphicFramePr>
            <a:graphicFrameLocks noGrp="1"/>
          </p:cNvGraphicFramePr>
          <p:nvPr>
            <p:ph/>
          </p:nvPr>
        </p:nvGraphicFramePr>
        <p:xfrm>
          <a:off x="685800" y="1066800"/>
          <a:ext cx="7315200" cy="4378325"/>
        </p:xfrm>
        <a:graphic>
          <a:graphicData uri="http://schemas.openxmlformats.org/drawingml/2006/table">
            <a:tbl>
              <a:tblPr/>
              <a:tblGrid>
                <a:gridCol w="2046288"/>
                <a:gridCol w="2160587"/>
                <a:gridCol w="1528763"/>
                <a:gridCol w="1579562"/>
              </a:tblGrid>
              <a:tr h="592138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Year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Inter meeting Period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Ballots Completed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794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Sponsor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2010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July - Sept 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2010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Sept - Nov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2010/2011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 - Jan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Jan - Mar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- May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May - July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July - Sept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4565" name="Rectangle 24"/>
          <p:cNvSpPr>
            <a:spLocks noChangeArrowheads="1"/>
          </p:cNvSpPr>
          <p:nvPr/>
        </p:nvSpPr>
        <p:spPr bwMode="auto">
          <a:xfrm>
            <a:off x="685800" y="604838"/>
            <a:ext cx="7772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/>
            <a:r>
              <a:rPr lang="en-US" b="1">
                <a:solidFill>
                  <a:schemeClr val="tx2"/>
                </a:solidFill>
              </a:rPr>
              <a:t>Recent Ballot History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Content Placeholder 1"/>
          <p:cNvSpPr>
            <a:spLocks noGrp="1"/>
          </p:cNvSpPr>
          <p:nvPr>
            <p:ph/>
          </p:nvPr>
        </p:nvSpPr>
        <p:spPr>
          <a:xfrm>
            <a:off x="304800" y="685800"/>
            <a:ext cx="8382000" cy="5410200"/>
          </a:xfrm>
        </p:spPr>
        <p:txBody>
          <a:bodyPr/>
          <a:lstStyle/>
          <a:p>
            <a:pPr>
              <a:buFontTx/>
              <a:buNone/>
            </a:pPr>
            <a:r>
              <a:rPr lang="en-US" sz="1800" smtClean="0"/>
              <a:t>802.11  Ballot #181  was the fourth 15 day Working Group technical recirculation Ballot asking the question "Should P802.11ae D5.0 be forwarded to Sponsor Ballot?".  </a:t>
            </a:r>
          </a:p>
          <a:p>
            <a:pPr>
              <a:buFontTx/>
              <a:buNone/>
            </a:pPr>
            <a:r>
              <a:rPr lang="en-US" sz="1800" smtClean="0"/>
              <a:t>Ballot Opening Date:    Wednesday            	  July 20, 2011 - 23:59 ET</a:t>
            </a:r>
          </a:p>
          <a:p>
            <a:pPr>
              <a:buFontTx/>
              <a:buNone/>
            </a:pPr>
            <a:r>
              <a:rPr lang="en-US" sz="1800" smtClean="0"/>
              <a:t>Ballot Closing Date:      Thursday                    August 04, 2011 - 23:59 ET </a:t>
            </a:r>
          </a:p>
          <a:p>
            <a:pPr>
              <a:buFontTx/>
              <a:buNone/>
            </a:pPr>
            <a:r>
              <a:rPr lang="en-US" sz="1800" smtClean="0"/>
              <a:t>RESULTS:</a:t>
            </a:r>
            <a:br>
              <a:rPr lang="en-US" sz="1800" smtClean="0"/>
            </a:br>
            <a:r>
              <a:rPr lang="en-US" sz="1800" smtClean="0"/>
              <a:t>278 eligible people are in this ballot group.   </a:t>
            </a:r>
            <a:br>
              <a:rPr lang="en-US" sz="1800" smtClean="0"/>
            </a:br>
            <a:r>
              <a:rPr lang="en-US" sz="1800" smtClean="0"/>
              <a:t> 182 affirmative votes </a:t>
            </a:r>
          </a:p>
          <a:p>
            <a:pPr>
              <a:buFontTx/>
              <a:buNone/>
            </a:pPr>
            <a:r>
              <a:rPr lang="en-US" sz="1800" smtClean="0"/>
              <a:t>     7 negative votes  </a:t>
            </a:r>
          </a:p>
          <a:p>
            <a:pPr>
              <a:buFontTx/>
              <a:buNone/>
            </a:pPr>
            <a:r>
              <a:rPr lang="en-US" sz="1800" smtClean="0"/>
              <a:t>   35 abstention votes </a:t>
            </a:r>
          </a:p>
          <a:p>
            <a:pPr>
              <a:buFontTx/>
              <a:buNone/>
            </a:pPr>
            <a:r>
              <a:rPr lang="en-US" sz="1800" smtClean="0"/>
              <a:t>===  </a:t>
            </a:r>
          </a:p>
          <a:p>
            <a:pPr>
              <a:buFontTx/>
              <a:buNone/>
            </a:pPr>
            <a:r>
              <a:rPr lang="en-US" sz="1800" smtClean="0"/>
              <a:t>  224 votes received =  80.6% valid returns</a:t>
            </a:r>
            <a:br>
              <a:rPr lang="en-US" sz="1800" smtClean="0"/>
            </a:br>
            <a:r>
              <a:rPr lang="en-US" sz="1800" smtClean="0"/>
              <a:t>                          =  15.6% valid abstentions</a:t>
            </a:r>
          </a:p>
          <a:p>
            <a:pPr>
              <a:buFontTx/>
              <a:buNone/>
            </a:pPr>
            <a:r>
              <a:rPr lang="en-US" sz="1800" smtClean="0"/>
              <a:t>   </a:t>
            </a:r>
            <a:br>
              <a:rPr lang="en-US" sz="1800" smtClean="0"/>
            </a:br>
            <a:r>
              <a:rPr lang="en-US" sz="1800" smtClean="0"/>
              <a:t>APPROVAL RATE:</a:t>
            </a:r>
            <a:br>
              <a:rPr lang="en-US" sz="1800" smtClean="0"/>
            </a:br>
            <a:r>
              <a:rPr lang="en-US" sz="1800" smtClean="0"/>
              <a:t>182  affirmative votes       =      96.3 % affirmative</a:t>
            </a:r>
            <a:br>
              <a:rPr lang="en-US" sz="1800" smtClean="0"/>
            </a:br>
            <a:r>
              <a:rPr lang="en-US" sz="1800" smtClean="0"/>
              <a:t>    7  total negative votes  =         3.7 % negative</a:t>
            </a:r>
          </a:p>
          <a:p>
            <a:pPr>
              <a:buFontTx/>
              <a:buNone/>
            </a:pPr>
            <a:r>
              <a:rPr lang="en-US" sz="1800" smtClean="0"/>
              <a:t>Motion passes.</a:t>
            </a:r>
          </a:p>
          <a:p>
            <a:pPr>
              <a:buFontTx/>
              <a:buNone/>
            </a:pPr>
            <a:r>
              <a:rPr lang="en-US" sz="1800" smtClean="0"/>
              <a:t>There were 0  comments received.</a:t>
            </a:r>
          </a:p>
        </p:txBody>
      </p:sp>
      <p:sp>
        <p:nvSpPr>
          <p:cNvPr id="65538" name="Date Placeholder 2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September  2011</a:t>
            </a:r>
          </a:p>
        </p:txBody>
      </p:sp>
      <p:sp>
        <p:nvSpPr>
          <p:cNvPr id="65539" name="Footer Placeholder 3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655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6E3149AD-298B-4BDD-98AF-5983DF320760}" type="slidenum">
              <a:rPr lang="en-US" smtClean="0"/>
              <a:pPr/>
              <a:t>28</a:t>
            </a:fld>
            <a:endParaRPr lang="en-US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Content Placeholder 1"/>
          <p:cNvSpPr>
            <a:spLocks noGrp="1"/>
          </p:cNvSpPr>
          <p:nvPr>
            <p:ph/>
          </p:nvPr>
        </p:nvSpPr>
        <p:spPr>
          <a:xfrm>
            <a:off x="304800" y="533400"/>
            <a:ext cx="8382000" cy="5867400"/>
          </a:xfrm>
        </p:spPr>
        <p:txBody>
          <a:bodyPr/>
          <a:lstStyle/>
          <a:p>
            <a:pPr>
              <a:buFontTx/>
              <a:buNone/>
            </a:pPr>
            <a:r>
              <a:rPr lang="en-US" sz="1800" smtClean="0"/>
              <a:t>IEEE 802.11 WG Letter Ballot #182  was the fifth  15 day recirculation Working Group Technical Ballot asking the question "Should P802.11aa D6.0 be forwarded to Sponsor Ballot?"   </a:t>
            </a:r>
          </a:p>
          <a:p>
            <a:pPr>
              <a:buFontTx/>
              <a:buNone/>
            </a:pPr>
            <a:r>
              <a:rPr lang="en-US" sz="1800" smtClean="0"/>
              <a:t>Ballot Opening Date:     Monday        July  25, 2011 - 23:59 ET</a:t>
            </a:r>
          </a:p>
          <a:p>
            <a:pPr>
              <a:buFontTx/>
              <a:buNone/>
            </a:pPr>
            <a:r>
              <a:rPr lang="en-US" sz="1800" smtClean="0"/>
              <a:t>Ballot Closing Date:        Tuesday        August 09, 2011 - 23:59 ET </a:t>
            </a:r>
          </a:p>
          <a:p>
            <a:pPr>
              <a:buFontTx/>
              <a:buNone/>
            </a:pPr>
            <a:r>
              <a:rPr lang="en-US" sz="1800" smtClean="0"/>
              <a:t>RESULTS:</a:t>
            </a:r>
          </a:p>
          <a:p>
            <a:pPr>
              <a:buFontTx/>
              <a:buNone/>
            </a:pPr>
            <a:r>
              <a:rPr lang="en-US" sz="1800" smtClean="0"/>
              <a:t>257 eligible people are in this ballot group</a:t>
            </a:r>
          </a:p>
          <a:p>
            <a:pPr>
              <a:buFontTx/>
              <a:buNone/>
            </a:pPr>
            <a:r>
              <a:rPr lang="en-US" sz="1800" smtClean="0"/>
              <a:t>149 affirmative votes    </a:t>
            </a:r>
          </a:p>
          <a:p>
            <a:pPr>
              <a:buFontTx/>
              <a:buNone/>
            </a:pPr>
            <a:r>
              <a:rPr lang="en-US" sz="1800" smtClean="0"/>
              <a:t>   9 negative votes  </a:t>
            </a:r>
          </a:p>
          <a:p>
            <a:pPr>
              <a:buFontTx/>
              <a:buNone/>
            </a:pPr>
            <a:r>
              <a:rPr lang="en-US" sz="1800" smtClean="0"/>
              <a:t>   38 abstention votes </a:t>
            </a:r>
          </a:p>
          <a:p>
            <a:pPr>
              <a:buFontTx/>
              <a:buNone/>
            </a:pPr>
            <a:r>
              <a:rPr lang="en-US" sz="1800" smtClean="0"/>
              <a:t>===  </a:t>
            </a:r>
          </a:p>
          <a:p>
            <a:pPr>
              <a:buFontTx/>
              <a:buNone/>
            </a:pPr>
            <a:r>
              <a:rPr lang="en-US" sz="1800" smtClean="0"/>
              <a:t>196  votes received  =  76.3% valid returns</a:t>
            </a:r>
            <a:br>
              <a:rPr lang="en-US" sz="1800" smtClean="0"/>
            </a:br>
            <a:r>
              <a:rPr lang="en-US" sz="1800" smtClean="0"/>
              <a:t>                           =  19.4% valid abstentions</a:t>
            </a:r>
          </a:p>
          <a:p>
            <a:pPr>
              <a:buFontTx/>
              <a:buNone/>
            </a:pPr>
            <a:r>
              <a:rPr lang="en-US" sz="1800" smtClean="0"/>
              <a:t> APPROVAL RATE:</a:t>
            </a:r>
            <a:br>
              <a:rPr lang="en-US" sz="1800" smtClean="0"/>
            </a:br>
            <a:r>
              <a:rPr lang="en-US" sz="1800" smtClean="0"/>
              <a:t>149  affirmative votes       =      94.3 % affirmative</a:t>
            </a:r>
            <a:br>
              <a:rPr lang="en-US" sz="1800" smtClean="0"/>
            </a:br>
            <a:r>
              <a:rPr lang="en-US" sz="1800" smtClean="0"/>
              <a:t>   9  total negative votes   =        5.7 % negative</a:t>
            </a:r>
          </a:p>
          <a:p>
            <a:pPr>
              <a:buFontTx/>
              <a:buNone/>
            </a:pPr>
            <a:r>
              <a:rPr lang="en-US" sz="1800" smtClean="0"/>
              <a:t>The 75% affirmation requirement has been met, </a:t>
            </a:r>
          </a:p>
          <a:p>
            <a:pPr>
              <a:buFontTx/>
              <a:buNone/>
            </a:pPr>
            <a:r>
              <a:rPr lang="en-US" sz="1800" smtClean="0"/>
              <a:t>Motion passes.</a:t>
            </a:r>
          </a:p>
          <a:p>
            <a:pPr>
              <a:buFontTx/>
              <a:buNone/>
            </a:pPr>
            <a:r>
              <a:rPr lang="en-US" sz="1800" smtClean="0"/>
              <a:t>There were 10 comments received.</a:t>
            </a:r>
          </a:p>
        </p:txBody>
      </p:sp>
      <p:sp>
        <p:nvSpPr>
          <p:cNvPr id="66562" name="Date Placeholder 2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September  2011</a:t>
            </a:r>
          </a:p>
        </p:txBody>
      </p:sp>
      <p:sp>
        <p:nvSpPr>
          <p:cNvPr id="66563" name="Footer Placeholder 3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665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D3F79734-1A5F-464D-96D9-4FF1CB4816DC}" type="slidenum">
              <a:rPr lang="en-US" smtClean="0"/>
              <a:pPr/>
              <a:t>29</a:t>
            </a:fld>
            <a:endParaRPr 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September  2011</a:t>
            </a:r>
          </a:p>
        </p:txBody>
      </p:sp>
      <p:sp>
        <p:nvSpPr>
          <p:cNvPr id="20482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204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34240F2D-1EAB-4149-8BEB-A60C7FAE73A3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0484" name="WordArt 2"/>
          <p:cNvSpPr>
            <a:spLocks noChangeArrowheads="1" noChangeShapeType="1" noTextEdit="1"/>
          </p:cNvSpPr>
          <p:nvPr/>
        </p:nvSpPr>
        <p:spPr bwMode="auto">
          <a:xfrm>
            <a:off x="1600200" y="2057400"/>
            <a:ext cx="6096000" cy="2667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Officers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Content Placeholder 1"/>
          <p:cNvSpPr>
            <a:spLocks noGrp="1"/>
          </p:cNvSpPr>
          <p:nvPr>
            <p:ph/>
          </p:nvPr>
        </p:nvSpPr>
        <p:spPr>
          <a:xfrm>
            <a:off x="228600" y="685800"/>
            <a:ext cx="8763000" cy="5410200"/>
          </a:xfrm>
        </p:spPr>
        <p:txBody>
          <a:bodyPr/>
          <a:lstStyle/>
          <a:p>
            <a:pPr>
              <a:buFontTx/>
              <a:buNone/>
            </a:pPr>
            <a:r>
              <a:rPr lang="en-US" sz="1800" smtClean="0"/>
              <a:t>802.11  Ballot #183  was the third 15 day Working Group technical recirculation Ballot asking the question "Should P802.11ad D4.0 be forwarded to Sponsor Ballot?".  </a:t>
            </a:r>
          </a:p>
          <a:p>
            <a:pPr>
              <a:buFontTx/>
              <a:buNone/>
            </a:pPr>
            <a:r>
              <a:rPr lang="en-US" sz="1800" smtClean="0"/>
              <a:t>Ballot Opening Date:    Monday            	July 25, 2011 - 23:59 ET</a:t>
            </a:r>
          </a:p>
          <a:p>
            <a:pPr>
              <a:buFontTx/>
              <a:buNone/>
            </a:pPr>
            <a:r>
              <a:rPr lang="en-US" sz="1800" smtClean="0"/>
              <a:t>Ballot Closing Date:      Tuesday               August 09, 2011 - 23:59 ET </a:t>
            </a:r>
          </a:p>
          <a:p>
            <a:pPr>
              <a:buFontTx/>
              <a:buNone/>
            </a:pPr>
            <a:r>
              <a:rPr lang="en-US" sz="1800" smtClean="0"/>
              <a:t>Results:</a:t>
            </a:r>
            <a:br>
              <a:rPr lang="en-US" sz="1800" smtClean="0"/>
            </a:br>
            <a:r>
              <a:rPr lang="en-US" sz="1800" smtClean="0"/>
              <a:t>278 eligible people are in this ballot group.</a:t>
            </a:r>
          </a:p>
          <a:p>
            <a:pPr>
              <a:buFontTx/>
              <a:buNone/>
            </a:pPr>
            <a:r>
              <a:rPr lang="en-US" sz="1800" smtClean="0"/>
              <a:t>195 affirmative votes </a:t>
            </a:r>
          </a:p>
          <a:p>
            <a:pPr>
              <a:buFontTx/>
              <a:buNone/>
            </a:pPr>
            <a:r>
              <a:rPr lang="en-US" sz="1800" smtClean="0"/>
              <a:t>   11 negative votes  </a:t>
            </a:r>
          </a:p>
          <a:p>
            <a:pPr>
              <a:buFontTx/>
              <a:buNone/>
            </a:pPr>
            <a:r>
              <a:rPr lang="en-US" sz="1800" smtClean="0"/>
              <a:t>   22 abstention votes </a:t>
            </a:r>
          </a:p>
          <a:p>
            <a:pPr>
              <a:buFontTx/>
              <a:buNone/>
            </a:pPr>
            <a:r>
              <a:rPr lang="en-US" sz="1800" smtClean="0"/>
              <a:t>===  </a:t>
            </a:r>
          </a:p>
          <a:p>
            <a:pPr>
              <a:buFontTx/>
              <a:buNone/>
            </a:pPr>
            <a:r>
              <a:rPr lang="en-US" sz="1800" smtClean="0"/>
              <a:t>  228 votes received =  82.0% valid returns</a:t>
            </a:r>
            <a:br>
              <a:rPr lang="en-US" sz="1800" smtClean="0"/>
            </a:br>
            <a:r>
              <a:rPr lang="en-US" sz="1800" smtClean="0"/>
              <a:t>                            =   9.6% valid abstentions</a:t>
            </a:r>
          </a:p>
          <a:p>
            <a:pPr>
              <a:buFontTx/>
              <a:buNone/>
            </a:pPr>
            <a:r>
              <a:rPr lang="en-US" sz="1800" smtClean="0"/>
              <a:t>APPROVAL RATE:</a:t>
            </a:r>
            <a:br>
              <a:rPr lang="en-US" sz="1800" smtClean="0"/>
            </a:br>
            <a:r>
              <a:rPr lang="en-US" sz="1800" smtClean="0"/>
              <a:t>195  affirmative votes       =      94.7 % affirmative</a:t>
            </a:r>
            <a:br>
              <a:rPr lang="en-US" sz="1800" smtClean="0"/>
            </a:br>
            <a:r>
              <a:rPr lang="en-US" sz="1800" smtClean="0"/>
              <a:t>  11  total negative votes  =        5.3 % negative</a:t>
            </a:r>
          </a:p>
          <a:p>
            <a:pPr>
              <a:buFontTx/>
              <a:buNone/>
            </a:pPr>
            <a:r>
              <a:rPr lang="en-US" sz="1800" smtClean="0"/>
              <a:t>The 75% affirmation requirement has been met, </a:t>
            </a:r>
          </a:p>
          <a:p>
            <a:pPr>
              <a:buFontTx/>
              <a:buNone/>
            </a:pPr>
            <a:r>
              <a:rPr lang="en-US" sz="1800" smtClean="0"/>
              <a:t>Motion passes.</a:t>
            </a:r>
          </a:p>
          <a:p>
            <a:pPr>
              <a:buFontTx/>
              <a:buNone/>
            </a:pPr>
            <a:r>
              <a:rPr lang="en-US" sz="1800" smtClean="0"/>
              <a:t>There were 165 comments received.</a:t>
            </a:r>
          </a:p>
        </p:txBody>
      </p:sp>
      <p:sp>
        <p:nvSpPr>
          <p:cNvPr id="67586" name="Date Placeholder 2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September  2011</a:t>
            </a:r>
          </a:p>
        </p:txBody>
      </p:sp>
      <p:sp>
        <p:nvSpPr>
          <p:cNvPr id="67587" name="Footer Placeholder 3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675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C5027BB1-64F9-49BC-A39D-6615D79DF22A}" type="slidenum">
              <a:rPr lang="en-US" smtClean="0"/>
              <a:pPr/>
              <a:t>30</a:t>
            </a:fld>
            <a:endParaRPr lang="en-US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Content Placeholder 1"/>
          <p:cNvSpPr>
            <a:spLocks noGrp="1"/>
          </p:cNvSpPr>
          <p:nvPr>
            <p:ph/>
          </p:nvPr>
        </p:nvSpPr>
        <p:spPr>
          <a:xfrm>
            <a:off x="0" y="685800"/>
            <a:ext cx="9144000" cy="5715000"/>
          </a:xfrm>
        </p:spPr>
        <p:txBody>
          <a:bodyPr/>
          <a:lstStyle/>
          <a:p>
            <a:pPr>
              <a:buFontTx/>
              <a:buNone/>
            </a:pPr>
            <a:r>
              <a:rPr lang="en-US" sz="1800" smtClean="0"/>
              <a:t>IEEE 802.11 WG Letter Ballot #184  was the sixth  15 day recirculation Working Group Technical Ballot asking the question "Should P802.11aa D6.0 be forwarded to Sponsor Ballot?"</a:t>
            </a:r>
          </a:p>
          <a:p>
            <a:pPr>
              <a:buFontTx/>
              <a:buNone/>
            </a:pPr>
            <a:r>
              <a:rPr lang="en-US" sz="1800" smtClean="0"/>
              <a:t>Ballot Opening Date:     Tuesday               August 16, 2011 - 23:59 ET</a:t>
            </a:r>
          </a:p>
          <a:p>
            <a:pPr>
              <a:buFontTx/>
              <a:buNone/>
            </a:pPr>
            <a:r>
              <a:rPr lang="en-US" sz="1800" smtClean="0"/>
              <a:t>Ballot Closing Date:        Wednesday        August 31, 2011 - 23:59 ET </a:t>
            </a:r>
          </a:p>
          <a:p>
            <a:pPr>
              <a:buFontTx/>
              <a:buNone/>
            </a:pPr>
            <a:r>
              <a:rPr lang="en-US" sz="1800" smtClean="0"/>
              <a:t>RESULTS:</a:t>
            </a:r>
            <a:br>
              <a:rPr lang="en-US" sz="1800" smtClean="0"/>
            </a:br>
            <a:r>
              <a:rPr lang="en-US" sz="1800" smtClean="0"/>
              <a:t>257eligible people are in this ballot group.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smtClean="0"/>
              <a:t>151 affirmative votes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smtClean="0"/>
              <a:t>   8 negative votes  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smtClean="0"/>
              <a:t>  38 abstention votes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smtClean="0"/>
              <a:t>===  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smtClean="0"/>
              <a:t>197  votes received  =  76.7% valid returns</a:t>
            </a:r>
            <a:br>
              <a:rPr lang="en-US" sz="1800" smtClean="0"/>
            </a:br>
            <a:r>
              <a:rPr lang="en-US" sz="1800" smtClean="0"/>
              <a:t>                            =  19.3% valid abstentions</a:t>
            </a:r>
          </a:p>
          <a:p>
            <a:pPr>
              <a:buFontTx/>
              <a:buNone/>
            </a:pPr>
            <a:r>
              <a:rPr lang="en-US" sz="1800" smtClean="0"/>
              <a:t>  APPROVAL RATE:</a:t>
            </a:r>
            <a:br>
              <a:rPr lang="en-US" sz="1800" smtClean="0"/>
            </a:br>
            <a:r>
              <a:rPr lang="en-US" sz="1800" smtClean="0"/>
              <a:t>151  affirmative votes       =      95.0 % affirmative</a:t>
            </a:r>
            <a:br>
              <a:rPr lang="en-US" sz="1800" smtClean="0"/>
            </a:br>
            <a:r>
              <a:rPr lang="en-US" sz="1800" smtClean="0"/>
              <a:t>   8  total negative votes   =        5.0 % negative</a:t>
            </a:r>
          </a:p>
          <a:p>
            <a:pPr>
              <a:buFontTx/>
              <a:buNone/>
            </a:pPr>
            <a:r>
              <a:rPr lang="en-US" sz="1800" smtClean="0"/>
              <a:t>The 75% affirmation requirement has been met, </a:t>
            </a:r>
          </a:p>
          <a:p>
            <a:pPr>
              <a:buFontTx/>
              <a:buNone/>
            </a:pPr>
            <a:r>
              <a:rPr lang="en-US" sz="1800" smtClean="0"/>
              <a:t>Motion passes.</a:t>
            </a:r>
          </a:p>
          <a:p>
            <a:pPr>
              <a:buFontTx/>
              <a:buNone/>
            </a:pPr>
            <a:r>
              <a:rPr lang="en-US" sz="1800" smtClean="0"/>
              <a:t>There were 4 comments received.</a:t>
            </a:r>
          </a:p>
        </p:txBody>
      </p:sp>
      <p:sp>
        <p:nvSpPr>
          <p:cNvPr id="68610" name="Date Placeholder 2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September  2011</a:t>
            </a:r>
          </a:p>
        </p:txBody>
      </p:sp>
      <p:sp>
        <p:nvSpPr>
          <p:cNvPr id="68611" name="Footer Placeholder 3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686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2DD91ACE-17F7-438B-B6C6-2F5374AE8634}" type="slidenum">
              <a:rPr lang="en-US" smtClean="0"/>
              <a:pPr/>
              <a:t>31</a:t>
            </a:fld>
            <a:endParaRPr lang="en-US" smtClean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Content Placeholder 1"/>
          <p:cNvSpPr>
            <a:spLocks noGrp="1"/>
          </p:cNvSpPr>
          <p:nvPr>
            <p:ph/>
          </p:nvPr>
        </p:nvSpPr>
        <p:spPr>
          <a:xfrm>
            <a:off x="228600" y="609600"/>
            <a:ext cx="8610600" cy="5410200"/>
          </a:xfrm>
        </p:spPr>
        <p:txBody>
          <a:bodyPr/>
          <a:lstStyle/>
          <a:p>
            <a:pPr>
              <a:buFontTx/>
              <a:buNone/>
            </a:pPr>
            <a:r>
              <a:rPr lang="en-US" sz="1800" smtClean="0"/>
              <a:t>The initial IEEE P802.11ae (Prioritization of Management Frames) 30 day Sponsor Ballot asked the question “Should  P802.11ae  Draft 5.0 be forwarded to RevCom?” </a:t>
            </a:r>
          </a:p>
          <a:p>
            <a:pPr>
              <a:buFontTx/>
              <a:buNone/>
            </a:pPr>
            <a:r>
              <a:rPr lang="en-US" sz="1800" smtClean="0"/>
              <a:t>RESULTS:</a:t>
            </a:r>
            <a:br>
              <a:rPr lang="en-US" sz="1800" smtClean="0"/>
            </a:br>
            <a:r>
              <a:rPr lang="en-US" sz="1800" smtClean="0"/>
              <a:t>Ballot Opening Date:    Wednesday         August 10, 2011 - 23:59 ET</a:t>
            </a:r>
            <a:br>
              <a:rPr lang="en-US" sz="1800" smtClean="0"/>
            </a:br>
            <a:r>
              <a:rPr lang="en-US" sz="1800" smtClean="0"/>
              <a:t>Ballot Closing Date:       Friday             September 09, 2011 - 23:59 ET </a:t>
            </a:r>
          </a:p>
          <a:p>
            <a:pPr>
              <a:buFontTx/>
              <a:buNone/>
            </a:pPr>
            <a:r>
              <a:rPr lang="en-US" sz="1800" smtClean="0"/>
              <a:t>RESPONSES:</a:t>
            </a:r>
            <a:br>
              <a:rPr lang="en-US" sz="1800" smtClean="0"/>
            </a:br>
            <a:r>
              <a:rPr lang="en-US" sz="1800" smtClean="0"/>
              <a:t>145 eligible people are in this ballot group.  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smtClean="0"/>
              <a:t>110 affirmative votes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smtClean="0"/>
              <a:t>    6 negative votes with comments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smtClean="0"/>
              <a:t>    0  negative vote without comments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smtClean="0"/>
              <a:t>    7 abstention votes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smtClean="0"/>
              <a:t>=======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smtClean="0"/>
              <a:t>123  votes received  =  84.8 % valid returns</a:t>
            </a:r>
            <a:br>
              <a:rPr lang="en-US" sz="1800" smtClean="0"/>
            </a:br>
            <a:r>
              <a:rPr lang="en-US" sz="1800" smtClean="0"/>
              <a:t>                            =    5.2% valid abstentions  </a:t>
            </a:r>
            <a:br>
              <a:rPr lang="en-US" sz="1800" smtClean="0"/>
            </a:br>
            <a:r>
              <a:rPr lang="en-US" sz="1800" smtClean="0"/>
              <a:t>APPROVAL RATE:</a:t>
            </a:r>
            <a:br>
              <a:rPr lang="en-US" sz="1800" smtClean="0"/>
            </a:br>
            <a:r>
              <a:rPr lang="en-US" sz="1800" smtClean="0"/>
              <a:t>110  affirmative votes          =      94.8 %  Approve</a:t>
            </a:r>
            <a:br>
              <a:rPr lang="en-US" sz="1800" smtClean="0"/>
            </a:br>
            <a:r>
              <a:rPr lang="en-US" sz="1800" smtClean="0"/>
              <a:t>    6  total negative votes      =        5.2  %  Do Not Approve</a:t>
            </a:r>
          </a:p>
          <a:p>
            <a:pPr>
              <a:buFontTx/>
              <a:buNone/>
            </a:pPr>
            <a:r>
              <a:rPr lang="en-US" sz="1800" smtClean="0"/>
              <a:t>The motion passes.</a:t>
            </a:r>
          </a:p>
          <a:p>
            <a:pPr>
              <a:buFontTx/>
              <a:buNone/>
            </a:pPr>
            <a:r>
              <a:rPr lang="en-US" sz="1800" smtClean="0"/>
              <a:t>There were 212 comments received</a:t>
            </a:r>
          </a:p>
        </p:txBody>
      </p:sp>
      <p:sp>
        <p:nvSpPr>
          <p:cNvPr id="69634" name="Date Placeholder 2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September  2011</a:t>
            </a:r>
          </a:p>
        </p:txBody>
      </p:sp>
      <p:sp>
        <p:nvSpPr>
          <p:cNvPr id="69635" name="Footer Placeholder 3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696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B19A8818-D8EB-4FDD-88A2-E0E985D09448}" type="slidenum">
              <a:rPr lang="en-US" smtClean="0"/>
              <a:pPr/>
              <a:t>32</a:t>
            </a:fld>
            <a:endParaRPr lang="en-US" smtClean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Content Placeholder 1"/>
          <p:cNvSpPr>
            <a:spLocks noGrp="1"/>
          </p:cNvSpPr>
          <p:nvPr>
            <p:ph/>
          </p:nvPr>
        </p:nvSpPr>
        <p:spPr>
          <a:xfrm>
            <a:off x="152400" y="685800"/>
            <a:ext cx="8839200" cy="5410200"/>
          </a:xfrm>
        </p:spPr>
        <p:txBody>
          <a:bodyPr/>
          <a:lstStyle/>
          <a:p>
            <a:pPr>
              <a:buFontTx/>
              <a:buNone/>
            </a:pPr>
            <a:r>
              <a:rPr lang="en-US" sz="1800" smtClean="0"/>
              <a:t>The IEEE P802.11REVmb (802.11 roll-up revision) 20 day 4</a:t>
            </a:r>
            <a:r>
              <a:rPr lang="en-US" sz="1800" baseline="30000" smtClean="0"/>
              <a:t>th</a:t>
            </a:r>
            <a:r>
              <a:rPr lang="en-US" sz="1800" smtClean="0"/>
              <a:t> recirculation Sponsor Ballot asked the question “Should  P802.11REVmb  Draft 10.0 be forwarded to RevCom?” </a:t>
            </a:r>
          </a:p>
          <a:p>
            <a:pPr>
              <a:buFontTx/>
              <a:buNone/>
            </a:pPr>
            <a:r>
              <a:rPr lang="en-US" sz="1800" smtClean="0"/>
              <a:t>The official results for this Sponsor Ballot  follow:</a:t>
            </a:r>
            <a:br>
              <a:rPr lang="en-US" sz="1800" smtClean="0"/>
            </a:br>
            <a:r>
              <a:rPr lang="en-US" sz="1800" smtClean="0"/>
              <a:t>Ballot Opening Date:    Thursday                August 18, 2011 - 23:59 ET</a:t>
            </a:r>
            <a:br>
              <a:rPr lang="en-US" sz="1800" smtClean="0"/>
            </a:br>
            <a:r>
              <a:rPr lang="en-US" sz="1800" smtClean="0"/>
              <a:t>Ballot Closing Date:      Wednesday           September 07, 2011 - 23:59 ET  </a:t>
            </a:r>
          </a:p>
          <a:p>
            <a:pPr>
              <a:buFontTx/>
              <a:buNone/>
            </a:pPr>
            <a:r>
              <a:rPr lang="en-US" sz="1800" smtClean="0"/>
              <a:t>RESPONSE RATE:</a:t>
            </a:r>
            <a:br>
              <a:rPr lang="en-US" sz="1800" smtClean="0"/>
            </a:br>
            <a:r>
              <a:rPr lang="en-US" sz="1800" smtClean="0"/>
              <a:t>186 eligible people are in this ballot group.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smtClean="0"/>
              <a:t>142 affirmative votes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smtClean="0"/>
              <a:t>   13 negative votes with comments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smtClean="0"/>
              <a:t>    0  negative votes without comments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smtClean="0"/>
              <a:t>   9 abstention votes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smtClean="0"/>
              <a:t>=======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smtClean="0"/>
              <a:t>164  votes received     =  88.2 % valid returns</a:t>
            </a:r>
            <a:br>
              <a:rPr lang="en-US" sz="1800" smtClean="0"/>
            </a:br>
            <a:r>
              <a:rPr lang="en-US" sz="1800" smtClean="0"/>
              <a:t>                            =    5.5% valid abstentions  </a:t>
            </a:r>
            <a:br>
              <a:rPr lang="en-US" sz="1800" smtClean="0"/>
            </a:br>
            <a:r>
              <a:rPr lang="en-US" sz="1800" smtClean="0"/>
              <a:t>APPROVAL RATE:</a:t>
            </a:r>
            <a:br>
              <a:rPr lang="en-US" sz="1800" smtClean="0"/>
            </a:br>
            <a:r>
              <a:rPr lang="en-US" sz="1800" smtClean="0"/>
              <a:t>142  affirmative votes          =      91.6 % affirmative</a:t>
            </a:r>
            <a:br>
              <a:rPr lang="en-US" sz="1800" smtClean="0"/>
            </a:br>
            <a:r>
              <a:rPr lang="en-US" sz="1800" smtClean="0"/>
              <a:t>  13  total negative votes      =        8.4  % negative</a:t>
            </a:r>
          </a:p>
          <a:p>
            <a:pPr>
              <a:buFontTx/>
              <a:buNone/>
            </a:pPr>
            <a:r>
              <a:rPr lang="en-US" sz="1800" smtClean="0"/>
              <a:t>The motion passes.</a:t>
            </a:r>
          </a:p>
          <a:p>
            <a:pPr>
              <a:buFontTx/>
              <a:buNone/>
            </a:pPr>
            <a:r>
              <a:rPr lang="en-US" sz="1800" smtClean="0"/>
              <a:t>There were 257 comments received</a:t>
            </a:r>
          </a:p>
        </p:txBody>
      </p:sp>
      <p:sp>
        <p:nvSpPr>
          <p:cNvPr id="70658" name="Date Placeholder 2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September  2011</a:t>
            </a:r>
          </a:p>
        </p:txBody>
      </p:sp>
      <p:sp>
        <p:nvSpPr>
          <p:cNvPr id="70659" name="Footer Placeholder 3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706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96EEB110-1B66-429F-987C-89DC601155E6}" type="slidenum">
              <a:rPr lang="en-US" smtClean="0"/>
              <a:pPr/>
              <a:t>33</a:t>
            </a:fld>
            <a:endParaRPr lang="en-US" smtClean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Content Placeholder 1"/>
          <p:cNvSpPr>
            <a:spLocks noGrp="1"/>
          </p:cNvSpPr>
          <p:nvPr>
            <p:ph/>
          </p:nvPr>
        </p:nvSpPr>
        <p:spPr>
          <a:xfrm>
            <a:off x="228600" y="685800"/>
            <a:ext cx="8763000" cy="54102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smtClean="0"/>
              <a:t>The IEEE P802.11aa (Robust Video Streams) 30 day initial Sponsor Ballot asked the question “Should  P802.11aa  Draft 6.0 be forwarded to RevCom?” </a:t>
            </a:r>
          </a:p>
          <a:p>
            <a:pPr>
              <a:buFontTx/>
              <a:buNone/>
            </a:pPr>
            <a:r>
              <a:rPr lang="en-US" sz="2000" smtClean="0"/>
              <a:t/>
            </a:r>
            <a:br>
              <a:rPr lang="en-US" sz="2000" smtClean="0"/>
            </a:br>
            <a:r>
              <a:rPr lang="en-US" sz="2000" smtClean="0"/>
              <a:t>Ballot Opening Date:    Monday                September 12 , 2011 - 23:59 ET</a:t>
            </a:r>
            <a:br>
              <a:rPr lang="en-US" sz="2000" smtClean="0"/>
            </a:br>
            <a:r>
              <a:rPr lang="en-US" sz="2000" smtClean="0"/>
              <a:t>Ballot Closing Date:      Wednesday           October 12, 2011 - 23:59 ET  </a:t>
            </a:r>
          </a:p>
          <a:p>
            <a:pPr>
              <a:buFontTx/>
              <a:buNone/>
            </a:pPr>
            <a:endParaRPr lang="en-US" sz="2000" smtClean="0"/>
          </a:p>
          <a:p>
            <a:pPr>
              <a:buFontTx/>
              <a:buNone/>
            </a:pPr>
            <a:r>
              <a:rPr lang="en-US" sz="2000" smtClean="0"/>
              <a:t>RESULTS:</a:t>
            </a:r>
            <a:br>
              <a:rPr lang="en-US" sz="2000" smtClean="0"/>
            </a:br>
            <a:r>
              <a:rPr lang="en-US" sz="2000" smtClean="0"/>
              <a:t>156 eligible people are in this ballot group.</a:t>
            </a:r>
            <a:br>
              <a:rPr lang="en-US" sz="2000" smtClean="0"/>
            </a:br>
            <a:r>
              <a:rPr lang="en-US" sz="2000" smtClean="0"/>
              <a:t>   </a:t>
            </a:r>
            <a:br>
              <a:rPr lang="en-US" sz="2000" smtClean="0"/>
            </a:br>
            <a:endParaRPr lang="en-US" sz="2000" smtClean="0"/>
          </a:p>
        </p:txBody>
      </p:sp>
      <p:sp>
        <p:nvSpPr>
          <p:cNvPr id="71682" name="Date Placeholder 2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September  2011</a:t>
            </a:r>
          </a:p>
        </p:txBody>
      </p:sp>
      <p:sp>
        <p:nvSpPr>
          <p:cNvPr id="71683" name="Footer Placeholder 3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716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4F7224C4-84C8-477A-B63D-4C8665753232}" type="slidenum">
              <a:rPr lang="en-US" smtClean="0"/>
              <a:pPr/>
              <a:t>34</a:t>
            </a:fld>
            <a:endParaRPr lang="en-US" smtClean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Content Placeholder 1"/>
          <p:cNvSpPr>
            <a:spLocks noGrp="1"/>
          </p:cNvSpPr>
          <p:nvPr>
            <p:ph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72706" name="Date Placeholder 2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September  2011</a:t>
            </a:r>
          </a:p>
        </p:txBody>
      </p:sp>
      <p:sp>
        <p:nvSpPr>
          <p:cNvPr id="72707" name="Footer Placeholder 3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727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A442A164-A4C0-49F5-8186-A74FA4CFDB70}" type="slidenum">
              <a:rPr lang="en-US" smtClean="0"/>
              <a:pPr/>
              <a:t>35</a:t>
            </a:fld>
            <a:endParaRPr lang="en-US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September  2011</a:t>
            </a:r>
          </a:p>
        </p:txBody>
      </p:sp>
      <p:sp>
        <p:nvSpPr>
          <p:cNvPr id="21506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A2FD52D9-60A0-45C0-804E-8E2856FD7B6C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991600" cy="381000"/>
          </a:xfrm>
        </p:spPr>
        <p:txBody>
          <a:bodyPr/>
          <a:lstStyle/>
          <a:p>
            <a:r>
              <a:rPr lang="en-US" sz="2800" smtClean="0"/>
              <a:t>WG11 Task &amp; Study Group Officers – September 2011</a:t>
            </a:r>
          </a:p>
        </p:txBody>
      </p:sp>
      <p:graphicFrame>
        <p:nvGraphicFramePr>
          <p:cNvPr id="3245204" name="Group 148"/>
          <p:cNvGraphicFramePr>
            <a:graphicFrameLocks noGrp="1"/>
          </p:cNvGraphicFramePr>
          <p:nvPr>
            <p:ph idx="1"/>
          </p:nvPr>
        </p:nvGraphicFramePr>
        <p:xfrm>
          <a:off x="95250" y="990600"/>
          <a:ext cx="8991600" cy="4865688"/>
        </p:xfrm>
        <a:graphic>
          <a:graphicData uri="http://schemas.openxmlformats.org/drawingml/2006/table">
            <a:tbl>
              <a:tblPr/>
              <a:tblGrid>
                <a:gridCol w="666750"/>
                <a:gridCol w="762000"/>
                <a:gridCol w="1905000"/>
                <a:gridCol w="2286000"/>
                <a:gridCol w="1676400"/>
                <a:gridCol w="1695450"/>
              </a:tblGrid>
              <a:tr h="30481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616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Peter Ecclesine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Mb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Dorothy Stanley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Michael  Montemurro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59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Dee Denteneer 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Guido Hiertz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Kazuyuki Sakoda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Guenael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Strutt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Graham Smith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Alex Ashley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Alex Ashley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Ganesh Venkatesan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59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Aboul-Magd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Menzo Wentink, Joonsuk Kim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David Yang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Chris Hansen, James Yee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Cordeiro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-OPEN-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Michael  Montemurro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Henry Ptasinski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Matthew Fischer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Zhou Lan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606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Halasz 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Yongho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Seok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Minyoung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Park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-OPEN-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Hiroshi Mano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Marc Emmelmann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Tom Siep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Hitoshi Morioka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Clint Chaplin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1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Bagby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 Hamilton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Andrew Myles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630" name="Text Box 138"/>
          <p:cNvSpPr txBox="1">
            <a:spLocks noChangeArrowheads="1"/>
          </p:cNvSpPr>
          <p:nvPr/>
        </p:nvSpPr>
        <p:spPr bwMode="auto">
          <a:xfrm>
            <a:off x="0" y="6553200"/>
            <a:ext cx="7192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/>
              <a:t>NYRQ = Not yet required, nominations are not open      OPEN = Candidate Nominations are open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September  2011</a:t>
            </a:r>
          </a:p>
        </p:txBody>
      </p:sp>
      <p:sp>
        <p:nvSpPr>
          <p:cNvPr id="23554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235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5128369F-5A37-44B0-B351-F95935DC4F27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991600" cy="381000"/>
          </a:xfrm>
        </p:spPr>
        <p:txBody>
          <a:bodyPr/>
          <a:lstStyle/>
          <a:p>
            <a:r>
              <a:rPr lang="en-US" sz="2800" smtClean="0"/>
              <a:t>WG11 Task &amp; Study Group Officers – Sept 2011 adj</a:t>
            </a:r>
          </a:p>
        </p:txBody>
      </p:sp>
      <p:graphicFrame>
        <p:nvGraphicFramePr>
          <p:cNvPr id="23680" name="Group 128"/>
          <p:cNvGraphicFramePr>
            <a:graphicFrameLocks noGrp="1"/>
          </p:cNvGraphicFramePr>
          <p:nvPr>
            <p:ph idx="1"/>
          </p:nvPr>
        </p:nvGraphicFramePr>
        <p:xfrm>
          <a:off x="95250" y="990600"/>
          <a:ext cx="8991600" cy="5018088"/>
        </p:xfrm>
        <a:graphic>
          <a:graphicData uri="http://schemas.openxmlformats.org/drawingml/2006/table">
            <a:tbl>
              <a:tblPr/>
              <a:tblGrid>
                <a:gridCol w="666750"/>
                <a:gridCol w="762000"/>
                <a:gridCol w="1905000"/>
                <a:gridCol w="2286000"/>
                <a:gridCol w="1676400"/>
                <a:gridCol w="169545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Peter Ecclesine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Mb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Dorothy Stanley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Michael  Montemurro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Times New Roman" pitchFamily="18" charset="0"/>
                        </a:rPr>
                        <a:t>Dee Denteneer 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Times New Roman" pitchFamily="18" charset="0"/>
                        </a:rPr>
                        <a:t>Guido Hiertz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Kazuyuki Sakoda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Guenael Strutt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Times New Roman" pitchFamily="18" charset="0"/>
                        </a:rPr>
                        <a:t>Graham Smith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Times New Roman" pitchFamily="18" charset="0"/>
                        </a:rPr>
                        <a:t>Alex Ashley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Times New Roman" pitchFamily="18" charset="0"/>
                        </a:rPr>
                        <a:t>Alex Ashley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Aboul-Magd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Times New Roman" pitchFamily="18" charset="0"/>
                        </a:rPr>
                        <a:t>Menzo Wentink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, Joonsuk Kim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David Yang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Chris Hansen, James Yee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Cordeiro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-OPEN-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Michael  Montemurro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Times New Roman" pitchFamily="18" charset="0"/>
                        </a:rPr>
                        <a:t>Henry Ptasinski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Times New Roman" pitchFamily="18" charset="0"/>
                        </a:rPr>
                        <a:t>Matthew Fischer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Zhou Lan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Halasz 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Yongho Seok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Minyoung Park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Joseph Teo Chee Ming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Hiroshi Mano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Marc Emmelmann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Tom Siep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Hitoshi Morioka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Clint Chaplin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Times New Roman" pitchFamily="18" charset="0"/>
                        </a:rPr>
                        <a:t>Dave Bagby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 Hamilton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Times New Roman" pitchFamily="18" charset="0"/>
                        </a:rPr>
                        <a:t>Andrew Myles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678" name="Text Box 138"/>
          <p:cNvSpPr txBox="1">
            <a:spLocks noChangeArrowheads="1"/>
          </p:cNvSpPr>
          <p:nvPr/>
        </p:nvSpPr>
        <p:spPr bwMode="auto">
          <a:xfrm>
            <a:off x="0" y="6553200"/>
            <a:ext cx="7192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/>
              <a:t>NYRQ = Not yet required, nominations are not open      OPEN = Candidate Nominations are open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September  2011</a:t>
            </a:r>
          </a:p>
        </p:txBody>
      </p:sp>
      <p:sp>
        <p:nvSpPr>
          <p:cNvPr id="25602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256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017C7F3D-CBE0-4F11-995D-BC0DCF36A2F1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991600" cy="381000"/>
          </a:xfrm>
        </p:spPr>
        <p:txBody>
          <a:bodyPr/>
          <a:lstStyle/>
          <a:p>
            <a:r>
              <a:rPr lang="en-US" sz="2800" smtClean="0"/>
              <a:t>WG11 Task &amp; Study Group Officers – Sept 2011 sub</a:t>
            </a:r>
          </a:p>
        </p:txBody>
      </p:sp>
      <p:graphicFrame>
        <p:nvGraphicFramePr>
          <p:cNvPr id="25728" name="Group 128"/>
          <p:cNvGraphicFramePr>
            <a:graphicFrameLocks noGrp="1"/>
          </p:cNvGraphicFramePr>
          <p:nvPr>
            <p:ph idx="1"/>
          </p:nvPr>
        </p:nvGraphicFramePr>
        <p:xfrm>
          <a:off x="95250" y="990600"/>
          <a:ext cx="8991600" cy="5018088"/>
        </p:xfrm>
        <a:graphic>
          <a:graphicData uri="http://schemas.openxmlformats.org/drawingml/2006/table">
            <a:tbl>
              <a:tblPr/>
              <a:tblGrid>
                <a:gridCol w="666750"/>
                <a:gridCol w="762000"/>
                <a:gridCol w="1905000"/>
                <a:gridCol w="2286000"/>
                <a:gridCol w="1676400"/>
                <a:gridCol w="169545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Peter Ecclesine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Mb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Dorothy Stanley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Michael  Montemurro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Times New Roman" pitchFamily="18" charset="0"/>
                        </a:rPr>
                        <a:t>Dee Denteneer 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Times New Roman" pitchFamily="18" charset="0"/>
                        </a:rPr>
                        <a:t>Guido Hiertz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Kazuyuki Sakoda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Guenael Strutt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David Hunter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Times New Roman" pitchFamily="18" charset="0"/>
                        </a:rPr>
                        <a:t>Alex Ashley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Times New Roman" pitchFamily="18" charset="0"/>
                        </a:rPr>
                        <a:t>Alex Ashley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Aboul-Magd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Times New Roman" pitchFamily="18" charset="0"/>
                        </a:rPr>
                        <a:t>Menzo Wentink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, Joonsuk Kim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David Yang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Chris Hansen, James Yee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Cordeiro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-OPEN-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Michael  Montemurro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Times New Roman" pitchFamily="18" charset="0"/>
                        </a:rPr>
                        <a:t>Henry Ptasinski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Times New Roman" pitchFamily="18" charset="0"/>
                        </a:rPr>
                        <a:t>Matthew Fischer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Zhou Lan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Halasz 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Yongho Seok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Minyoung Park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Joseph Teo Chee Ming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Hiroshi Mano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Marc Emmelmann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Tom Siep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Hitoshi Morioka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Clint Chaplin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Times New Roman" pitchFamily="18" charset="0"/>
                        </a:rPr>
                        <a:t>Dave Bagby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 Hamilton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726" name="Text Box 138"/>
          <p:cNvSpPr txBox="1">
            <a:spLocks noChangeArrowheads="1"/>
          </p:cNvSpPr>
          <p:nvPr/>
        </p:nvSpPr>
        <p:spPr bwMode="auto">
          <a:xfrm>
            <a:off x="0" y="6553200"/>
            <a:ext cx="7192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/>
              <a:t>NYRQ = Not yet required, nominations are not open      OPEN = Candidate Nominations are open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September  2011</a:t>
            </a:r>
          </a:p>
        </p:txBody>
      </p:sp>
      <p:sp>
        <p:nvSpPr>
          <p:cNvPr id="27650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A2A173AA-C623-4260-B028-1276A58BD558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7652" name="WordArt 2"/>
          <p:cNvSpPr>
            <a:spLocks noChangeArrowheads="1" noChangeShapeType="1" noTextEdit="1"/>
          </p:cNvSpPr>
          <p:nvPr/>
        </p:nvSpPr>
        <p:spPr bwMode="auto">
          <a:xfrm>
            <a:off x="914400" y="1600200"/>
            <a:ext cx="7239000" cy="3581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Status Reports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September  2011</a:t>
            </a:r>
          </a:p>
        </p:txBody>
      </p:sp>
      <p:sp>
        <p:nvSpPr>
          <p:cNvPr id="28674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286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BB6378F4-C723-4979-85ED-16F352E56426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Current Membership Status</a:t>
            </a:r>
          </a:p>
        </p:txBody>
      </p:sp>
      <p:sp>
        <p:nvSpPr>
          <p:cNvPr id="28677" name="Text Box 3"/>
          <p:cNvSpPr txBox="1">
            <a:spLocks noChangeArrowheads="1"/>
          </p:cNvSpPr>
          <p:nvPr/>
        </p:nvSpPr>
        <p:spPr bwMode="auto">
          <a:xfrm>
            <a:off x="685800" y="6019800"/>
            <a:ext cx="7772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1200"/>
              <a:t>Data as of 2011-09-18</a:t>
            </a:r>
          </a:p>
        </p:txBody>
      </p:sp>
      <p:sp>
        <p:nvSpPr>
          <p:cNvPr id="28678" name="TextBox 8"/>
          <p:cNvSpPr txBox="1">
            <a:spLocks noChangeArrowheads="1"/>
          </p:cNvSpPr>
          <p:nvPr/>
        </p:nvSpPr>
        <p:spPr bwMode="auto">
          <a:xfrm>
            <a:off x="609600" y="4495800"/>
            <a:ext cx="7772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GB" sz="1800"/>
              <a:t>Definitions:  </a:t>
            </a:r>
          </a:p>
          <a:p>
            <a:pPr lvl="1" eaLnBrk="0" hangingPunct="0"/>
            <a:r>
              <a:rPr lang="en-GB" sz="1800" b="1" i="1"/>
              <a:t>Aspirant</a:t>
            </a:r>
            <a:r>
              <a:rPr lang="en-GB" sz="1800"/>
              <a:t>: a member who has attended 1 qualifying meeting</a:t>
            </a:r>
          </a:p>
          <a:p>
            <a:pPr lvl="1" eaLnBrk="0" hangingPunct="0"/>
            <a:r>
              <a:rPr lang="en-GB" sz="1800" b="1" i="1"/>
              <a:t>Potential Voter</a:t>
            </a:r>
            <a:r>
              <a:rPr lang="en-GB" sz="1800"/>
              <a:t>: a member who has attended 2 qualifying meetings and will become a voter at the start of the next plenary they attend</a:t>
            </a:r>
            <a:endParaRPr lang="en-US" sz="2400" b="1"/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914400" y="1752600"/>
          <a:ext cx="6934200" cy="2560638"/>
        </p:xfrm>
        <a:graphic>
          <a:graphicData uri="http://schemas.openxmlformats.org/drawingml/2006/table">
            <a:tbl>
              <a:tblPr/>
              <a:tblGrid>
                <a:gridCol w="3467100"/>
                <a:gridCol w="3467100"/>
              </a:tblGrid>
              <a:tr h="640160">
                <a:tc>
                  <a:txBody>
                    <a:bodyPr/>
                    <a:lstStyle/>
                    <a:p>
                      <a:r>
                        <a:rPr lang="en-GB" sz="3600" dirty="0">
                          <a:effectLst/>
                          <a:latin typeface="Calibri"/>
                        </a:rPr>
                        <a:t>Status</a:t>
                      </a:r>
                      <a:endParaRPr lang="en-GB" sz="5400" dirty="0"/>
                    </a:p>
                  </a:txBody>
                  <a:tcPr marT="45726" marB="45726" anchor="ctr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3600">
                          <a:effectLst/>
                          <a:latin typeface="Calibri"/>
                        </a:rPr>
                        <a:t>Number</a:t>
                      </a:r>
                      <a:endParaRPr lang="en-GB" sz="5400"/>
                    </a:p>
                  </a:txBody>
                  <a:tcPr marT="45726" marB="457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640160">
                <a:tc>
                  <a:txBody>
                    <a:bodyPr/>
                    <a:lstStyle/>
                    <a:p>
                      <a:r>
                        <a:rPr lang="en-GB" sz="3600">
                          <a:effectLst/>
                          <a:latin typeface="Calibri"/>
                        </a:rPr>
                        <a:t>Aspirant</a:t>
                      </a:r>
                      <a:endParaRPr lang="en-GB" sz="5400"/>
                    </a:p>
                  </a:txBody>
                  <a:tcPr marT="45726" marB="457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600" dirty="0" smtClean="0">
                          <a:effectLst/>
                          <a:latin typeface="Calibri"/>
                        </a:rPr>
                        <a:t>111</a:t>
                      </a:r>
                      <a:endParaRPr lang="en-GB" sz="5400" dirty="0"/>
                    </a:p>
                  </a:txBody>
                  <a:tcPr marT="45726" marB="457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640160">
                <a:tc>
                  <a:txBody>
                    <a:bodyPr/>
                    <a:lstStyle/>
                    <a:p>
                      <a:r>
                        <a:rPr lang="en-GB" sz="3600">
                          <a:effectLst/>
                          <a:latin typeface="Calibri"/>
                        </a:rPr>
                        <a:t>Potential Voter</a:t>
                      </a:r>
                      <a:endParaRPr lang="en-GB" sz="5400"/>
                    </a:p>
                  </a:txBody>
                  <a:tcPr marT="45726" marB="457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600" dirty="0" smtClean="0">
                          <a:effectLst/>
                          <a:latin typeface="Calibri"/>
                        </a:rPr>
                        <a:t>43</a:t>
                      </a:r>
                      <a:endParaRPr lang="en-GB" sz="5400" dirty="0"/>
                    </a:p>
                  </a:txBody>
                  <a:tcPr marT="45726" marB="457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640160">
                <a:tc>
                  <a:txBody>
                    <a:bodyPr/>
                    <a:lstStyle/>
                    <a:p>
                      <a:r>
                        <a:rPr lang="en-GB" sz="3600">
                          <a:effectLst/>
                          <a:latin typeface="Calibri"/>
                        </a:rPr>
                        <a:t>Voter</a:t>
                      </a:r>
                      <a:endParaRPr lang="en-GB" sz="5400"/>
                    </a:p>
                  </a:txBody>
                  <a:tcPr marT="45726" marB="457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600" dirty="0" smtClean="0">
                          <a:effectLst/>
                          <a:latin typeface="Calibri"/>
                        </a:rPr>
                        <a:t>299</a:t>
                      </a:r>
                      <a:endParaRPr lang="en-GB" sz="5400" dirty="0"/>
                    </a:p>
                  </a:txBody>
                  <a:tcPr marT="45726" marB="457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sz="1200"/>
              <a:t>Slide </a:t>
            </a:r>
            <a:fld id="{6BB62AF9-C9AD-40E4-9FA7-DB5AE0CB6F79}" type="slidenum">
              <a:rPr lang="en-US" sz="1200"/>
              <a:pPr algn="ctr" eaLnBrk="0" hangingPunct="0"/>
              <a:t>9</a:t>
            </a:fld>
            <a:endParaRPr lang="en-US" sz="1200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533400"/>
            <a:ext cx="7772400" cy="533400"/>
          </a:xfrm>
        </p:spPr>
        <p:txBody>
          <a:bodyPr/>
          <a:lstStyle/>
          <a:p>
            <a:r>
              <a:rPr lang="en-US" sz="2800" smtClean="0"/>
              <a:t>IEEE 802.11 Standards Pipeline</a:t>
            </a:r>
          </a:p>
        </p:txBody>
      </p:sp>
      <p:sp>
        <p:nvSpPr>
          <p:cNvPr id="30724" name="Text Box 3"/>
          <p:cNvSpPr txBox="1">
            <a:spLocks noChangeArrowheads="1"/>
          </p:cNvSpPr>
          <p:nvPr/>
        </p:nvSpPr>
        <p:spPr bwMode="auto">
          <a:xfrm>
            <a:off x="0" y="5181600"/>
            <a:ext cx="5572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latin typeface="Tahoma" pitchFamily="34" charset="0"/>
                <a:ea typeface="ＭＳ Ｐゴシック" charset="-128"/>
                <a:cs typeface="Arial" charset="0"/>
              </a:rPr>
              <a:t>PHY</a:t>
            </a:r>
            <a:endParaRPr lang="en-US" sz="20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0725" name="Text Box 4"/>
          <p:cNvSpPr txBox="1">
            <a:spLocks noChangeArrowheads="1"/>
          </p:cNvSpPr>
          <p:nvPr/>
        </p:nvSpPr>
        <p:spPr bwMode="auto">
          <a:xfrm>
            <a:off x="5257800" y="5995988"/>
            <a:ext cx="8159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Sponsor</a:t>
            </a:r>
          </a:p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Ballot</a:t>
            </a:r>
          </a:p>
        </p:txBody>
      </p:sp>
      <p:sp>
        <p:nvSpPr>
          <p:cNvPr id="30726" name="AutoShape 5"/>
          <p:cNvSpPr>
            <a:spLocks/>
          </p:cNvSpPr>
          <p:nvPr/>
        </p:nvSpPr>
        <p:spPr bwMode="auto">
          <a:xfrm rot="-5400000">
            <a:off x="4197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27" name="Text Box 6"/>
          <p:cNvSpPr txBox="1">
            <a:spLocks noChangeArrowheads="1"/>
          </p:cNvSpPr>
          <p:nvPr/>
        </p:nvSpPr>
        <p:spPr bwMode="auto">
          <a:xfrm>
            <a:off x="123825" y="1457325"/>
            <a:ext cx="5381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latin typeface="Tahoma" pitchFamily="34" charset="0"/>
                <a:ea typeface="ＭＳ Ｐゴシック" charset="-128"/>
                <a:cs typeface="Arial" charset="0"/>
              </a:rPr>
              <a:t>MAC</a:t>
            </a:r>
            <a:endParaRPr lang="en-US" sz="20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0728" name="Text Box 7"/>
          <p:cNvSpPr txBox="1">
            <a:spLocks noChangeArrowheads="1"/>
          </p:cNvSpPr>
          <p:nvPr/>
        </p:nvSpPr>
        <p:spPr bwMode="auto">
          <a:xfrm>
            <a:off x="1438275" y="5943600"/>
            <a:ext cx="98266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Study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groups</a:t>
            </a:r>
          </a:p>
        </p:txBody>
      </p:sp>
      <p:sp>
        <p:nvSpPr>
          <p:cNvPr id="30729" name="AutoShape 8"/>
          <p:cNvSpPr>
            <a:spLocks/>
          </p:cNvSpPr>
          <p:nvPr/>
        </p:nvSpPr>
        <p:spPr bwMode="auto">
          <a:xfrm rot="-5400000">
            <a:off x="1887537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30" name="AutoShape 9"/>
          <p:cNvSpPr>
            <a:spLocks noChangeArrowheads="1"/>
          </p:cNvSpPr>
          <p:nvPr/>
        </p:nvSpPr>
        <p:spPr bwMode="auto">
          <a:xfrm>
            <a:off x="6781800" y="1939925"/>
            <a:ext cx="990600" cy="457200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802.11k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RRM</a:t>
            </a:r>
          </a:p>
        </p:txBody>
      </p:sp>
      <p:sp>
        <p:nvSpPr>
          <p:cNvPr id="30731" name="AutoShape 10"/>
          <p:cNvSpPr>
            <a:spLocks noChangeArrowheads="1"/>
          </p:cNvSpPr>
          <p:nvPr/>
        </p:nvSpPr>
        <p:spPr bwMode="auto">
          <a:xfrm>
            <a:off x="6781800" y="1406525"/>
            <a:ext cx="990600" cy="457200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802.11r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Fast Roam</a:t>
            </a:r>
          </a:p>
        </p:txBody>
      </p:sp>
      <p:sp>
        <p:nvSpPr>
          <p:cNvPr id="30732" name="AutoShape 11"/>
          <p:cNvSpPr>
            <a:spLocks noChangeArrowheads="1"/>
          </p:cNvSpPr>
          <p:nvPr/>
        </p:nvSpPr>
        <p:spPr bwMode="auto">
          <a:xfrm>
            <a:off x="7986713" y="762000"/>
            <a:ext cx="1157287" cy="343852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0733" name="AutoShape 12"/>
          <p:cNvSpPr>
            <a:spLocks noChangeArrowheads="1"/>
          </p:cNvSpPr>
          <p:nvPr/>
        </p:nvSpPr>
        <p:spPr bwMode="auto">
          <a:xfrm>
            <a:off x="7983538" y="5762625"/>
            <a:ext cx="1157287" cy="3810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 (’99)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2.4GHz</a:t>
            </a:r>
          </a:p>
        </p:txBody>
      </p:sp>
      <p:sp>
        <p:nvSpPr>
          <p:cNvPr id="30734" name="Text Box 13"/>
          <p:cNvSpPr txBox="1">
            <a:spLocks noChangeArrowheads="1"/>
          </p:cNvSpPr>
          <p:nvPr/>
        </p:nvSpPr>
        <p:spPr bwMode="auto">
          <a:xfrm>
            <a:off x="8077200" y="6143625"/>
            <a:ext cx="931863" cy="5175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Published</a:t>
            </a:r>
          </a:p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Standard</a:t>
            </a:r>
          </a:p>
        </p:txBody>
      </p:sp>
      <p:sp>
        <p:nvSpPr>
          <p:cNvPr id="30735" name="AutoShape 15"/>
          <p:cNvSpPr>
            <a:spLocks noChangeArrowheads="1"/>
          </p:cNvSpPr>
          <p:nvPr/>
        </p:nvSpPr>
        <p:spPr bwMode="auto">
          <a:xfrm>
            <a:off x="8077200" y="3667125"/>
            <a:ext cx="681038" cy="4572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g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54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2.4GHz</a:t>
            </a:r>
          </a:p>
        </p:txBody>
      </p:sp>
      <p:sp>
        <p:nvSpPr>
          <p:cNvPr id="30736" name="AutoShape 16"/>
          <p:cNvSpPr>
            <a:spLocks noChangeArrowheads="1"/>
          </p:cNvSpPr>
          <p:nvPr/>
        </p:nvSpPr>
        <p:spPr bwMode="auto">
          <a:xfrm>
            <a:off x="8096250" y="1381125"/>
            <a:ext cx="681038" cy="376238"/>
          </a:xfrm>
          <a:prstGeom prst="cube">
            <a:avLst>
              <a:gd name="adj" fmla="val 10069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e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QoS</a:t>
            </a:r>
          </a:p>
        </p:txBody>
      </p:sp>
      <p:sp>
        <p:nvSpPr>
          <p:cNvPr id="30737" name="AutoShape 17"/>
          <p:cNvSpPr>
            <a:spLocks noChangeArrowheads="1"/>
          </p:cNvSpPr>
          <p:nvPr/>
        </p:nvSpPr>
        <p:spPr bwMode="auto">
          <a:xfrm>
            <a:off x="8081963" y="2276475"/>
            <a:ext cx="681037" cy="376238"/>
          </a:xfrm>
          <a:prstGeom prst="cube">
            <a:avLst>
              <a:gd name="adj" fmla="val 10069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i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Security</a:t>
            </a:r>
          </a:p>
        </p:txBody>
      </p:sp>
      <p:sp>
        <p:nvSpPr>
          <p:cNvPr id="30738" name="AutoShape 18"/>
          <p:cNvSpPr>
            <a:spLocks noChangeArrowheads="1"/>
          </p:cNvSpPr>
          <p:nvPr/>
        </p:nvSpPr>
        <p:spPr bwMode="auto">
          <a:xfrm>
            <a:off x="8310563" y="2722563"/>
            <a:ext cx="681037" cy="377825"/>
          </a:xfrm>
          <a:prstGeom prst="cube">
            <a:avLst>
              <a:gd name="adj" fmla="val 6597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f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Inter AP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charset="0"/>
              </a:rPr>
              <a:t> </a:t>
            </a:r>
          </a:p>
        </p:txBody>
      </p:sp>
      <p:sp>
        <p:nvSpPr>
          <p:cNvPr id="30739" name="AutoShape 19"/>
          <p:cNvSpPr>
            <a:spLocks noChangeArrowheads="1"/>
          </p:cNvSpPr>
          <p:nvPr/>
        </p:nvSpPr>
        <p:spPr bwMode="auto">
          <a:xfrm>
            <a:off x="8081963" y="1835150"/>
            <a:ext cx="681037" cy="376238"/>
          </a:xfrm>
          <a:prstGeom prst="cube">
            <a:avLst>
              <a:gd name="adj" fmla="val 10069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h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DFS &amp; TPC</a:t>
            </a:r>
          </a:p>
        </p:txBody>
      </p:sp>
      <p:sp>
        <p:nvSpPr>
          <p:cNvPr id="30740" name="AutoShape 21"/>
          <p:cNvSpPr>
            <a:spLocks noChangeArrowheads="1"/>
          </p:cNvSpPr>
          <p:nvPr/>
        </p:nvSpPr>
        <p:spPr bwMode="auto">
          <a:xfrm>
            <a:off x="5732463" y="2405063"/>
            <a:ext cx="973137" cy="687387"/>
          </a:xfrm>
          <a:prstGeom prst="cube">
            <a:avLst>
              <a:gd name="adj" fmla="val 4486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802.11V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Network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Management</a:t>
            </a:r>
          </a:p>
          <a:p>
            <a:pPr algn="ctr"/>
            <a:endParaRPr lang="en-US" sz="10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0741" name="AutoShape 23"/>
          <p:cNvSpPr>
            <a:spLocks noChangeArrowheads="1"/>
          </p:cNvSpPr>
          <p:nvPr/>
        </p:nvSpPr>
        <p:spPr bwMode="auto">
          <a:xfrm>
            <a:off x="5753100" y="1762125"/>
            <a:ext cx="952500" cy="528638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802.11u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WIEN </a:t>
            </a:r>
          </a:p>
        </p:txBody>
      </p:sp>
      <p:sp>
        <p:nvSpPr>
          <p:cNvPr id="30742" name="AutoShape 24"/>
          <p:cNvSpPr>
            <a:spLocks noChangeArrowheads="1"/>
          </p:cNvSpPr>
          <p:nvPr/>
        </p:nvSpPr>
        <p:spPr bwMode="auto">
          <a:xfrm>
            <a:off x="6781800" y="2473325"/>
            <a:ext cx="990600" cy="757238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802.11Y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charset="0"/>
              </a:rPr>
              <a:t>Contention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charset="0"/>
              </a:rPr>
              <a:t>Based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charset="0"/>
              </a:rPr>
              <a:t>Protocol</a:t>
            </a:r>
          </a:p>
        </p:txBody>
      </p:sp>
      <p:sp>
        <p:nvSpPr>
          <p:cNvPr id="30743" name="AutoShape 25"/>
          <p:cNvSpPr>
            <a:spLocks noChangeArrowheads="1"/>
          </p:cNvSpPr>
          <p:nvPr/>
        </p:nvSpPr>
        <p:spPr bwMode="auto">
          <a:xfrm>
            <a:off x="2554288" y="6383338"/>
            <a:ext cx="4797425" cy="339725"/>
          </a:xfrm>
          <a:prstGeom prst="rightArrow">
            <a:avLst>
              <a:gd name="adj1" fmla="val 49537"/>
              <a:gd name="adj2" fmla="val 208880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44" name="Text Box 26"/>
          <p:cNvSpPr txBox="1">
            <a:spLocks noChangeArrowheads="1"/>
          </p:cNvSpPr>
          <p:nvPr/>
        </p:nvSpPr>
        <p:spPr bwMode="auto">
          <a:xfrm>
            <a:off x="3786188" y="5984875"/>
            <a:ext cx="104616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Letter Ballot</a:t>
            </a:r>
          </a:p>
        </p:txBody>
      </p:sp>
      <p:sp>
        <p:nvSpPr>
          <p:cNvPr id="30745" name="AutoShape 27"/>
          <p:cNvSpPr>
            <a:spLocks/>
          </p:cNvSpPr>
          <p:nvPr/>
        </p:nvSpPr>
        <p:spPr bwMode="auto">
          <a:xfrm rot="-5400000">
            <a:off x="5414169" y="5287169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vert="eaVert" wrap="none" anchor="ctr"/>
          <a:lstStyle/>
          <a:p>
            <a:pPr eaLnBrk="0" hangingPunct="0"/>
            <a:endParaRPr lang="en-US"/>
          </a:p>
        </p:txBody>
      </p:sp>
      <p:sp>
        <p:nvSpPr>
          <p:cNvPr id="30746" name="Text Box 28"/>
          <p:cNvSpPr txBox="1">
            <a:spLocks noChangeArrowheads="1"/>
          </p:cNvSpPr>
          <p:nvPr/>
        </p:nvSpPr>
        <p:spPr bwMode="auto">
          <a:xfrm>
            <a:off x="7953375" y="1000125"/>
            <a:ext cx="11318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 b="1">
                <a:latin typeface="Times" pitchFamily="18" charset="0"/>
                <a:ea typeface="ＭＳ Ｐゴシック" charset="-128"/>
              </a:rPr>
              <a:t>802.11 -2007</a:t>
            </a:r>
          </a:p>
        </p:txBody>
      </p:sp>
      <p:sp>
        <p:nvSpPr>
          <p:cNvPr id="30747" name="Line 29"/>
          <p:cNvSpPr>
            <a:spLocks noChangeShapeType="1"/>
          </p:cNvSpPr>
          <p:nvPr/>
        </p:nvSpPr>
        <p:spPr bwMode="auto">
          <a:xfrm>
            <a:off x="1274763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48" name="AutoShape 31"/>
          <p:cNvSpPr>
            <a:spLocks noChangeArrowheads="1"/>
          </p:cNvSpPr>
          <p:nvPr/>
        </p:nvSpPr>
        <p:spPr bwMode="auto">
          <a:xfrm>
            <a:off x="4379913" y="2057400"/>
            <a:ext cx="1085850" cy="533400"/>
          </a:xfrm>
          <a:prstGeom prst="cube">
            <a:avLst>
              <a:gd name="adj" fmla="val 10069"/>
            </a:avLst>
          </a:prstGeom>
          <a:solidFill>
            <a:srgbClr val="3366FF">
              <a:alpha val="8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802.11aa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Video Transport</a:t>
            </a:r>
          </a:p>
        </p:txBody>
      </p:sp>
      <p:sp>
        <p:nvSpPr>
          <p:cNvPr id="8226" name="AutoShape 32"/>
          <p:cNvSpPr>
            <a:spLocks noChangeArrowheads="1"/>
          </p:cNvSpPr>
          <p:nvPr/>
        </p:nvSpPr>
        <p:spPr bwMode="auto">
          <a:xfrm>
            <a:off x="2619375" y="4660900"/>
            <a:ext cx="1085850" cy="4254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802.11ac</a:t>
            </a:r>
          </a:p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VHT 5GHz</a:t>
            </a:r>
          </a:p>
        </p:txBody>
      </p:sp>
      <p:sp>
        <p:nvSpPr>
          <p:cNvPr id="30750" name="AutoShape 33"/>
          <p:cNvSpPr>
            <a:spLocks noChangeArrowheads="1"/>
          </p:cNvSpPr>
          <p:nvPr/>
        </p:nvSpPr>
        <p:spPr bwMode="auto">
          <a:xfrm>
            <a:off x="3789363" y="5159375"/>
            <a:ext cx="1085850" cy="490538"/>
          </a:xfrm>
          <a:prstGeom prst="cube">
            <a:avLst>
              <a:gd name="adj" fmla="val 10069"/>
            </a:avLst>
          </a:prstGeom>
          <a:solidFill>
            <a:srgbClr val="3366FF">
              <a:alpha val="34901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802.11ad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VHT 60GHz</a:t>
            </a:r>
          </a:p>
        </p:txBody>
      </p:sp>
      <p:sp>
        <p:nvSpPr>
          <p:cNvPr id="30751" name="AutoShape 34"/>
          <p:cNvSpPr>
            <a:spLocks/>
          </p:cNvSpPr>
          <p:nvPr/>
        </p:nvSpPr>
        <p:spPr bwMode="auto">
          <a:xfrm rot="-5400000">
            <a:off x="3017837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52" name="Text Box 35"/>
          <p:cNvSpPr txBox="1">
            <a:spLocks noChangeArrowheads="1"/>
          </p:cNvSpPr>
          <p:nvPr/>
        </p:nvSpPr>
        <p:spPr bwMode="auto">
          <a:xfrm>
            <a:off x="2479675" y="6019800"/>
            <a:ext cx="135572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Approved draft</a:t>
            </a:r>
          </a:p>
        </p:txBody>
      </p:sp>
      <p:sp>
        <p:nvSpPr>
          <p:cNvPr id="30753" name="Text Box 36"/>
          <p:cNvSpPr txBox="1">
            <a:spLocks noChangeArrowheads="1"/>
          </p:cNvSpPr>
          <p:nvPr/>
        </p:nvSpPr>
        <p:spPr bwMode="auto">
          <a:xfrm>
            <a:off x="207963" y="5943600"/>
            <a:ext cx="113506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Discussion Topics</a:t>
            </a:r>
          </a:p>
        </p:txBody>
      </p:sp>
      <p:sp>
        <p:nvSpPr>
          <p:cNvPr id="30754" name="AutoShape 37"/>
          <p:cNvSpPr>
            <a:spLocks/>
          </p:cNvSpPr>
          <p:nvPr/>
        </p:nvSpPr>
        <p:spPr bwMode="auto">
          <a:xfrm rot="-5400000">
            <a:off x="640557" y="5347494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55" name="Text Box 38"/>
          <p:cNvSpPr txBox="1">
            <a:spLocks noChangeArrowheads="1"/>
          </p:cNvSpPr>
          <p:nvPr/>
        </p:nvSpPr>
        <p:spPr bwMode="auto">
          <a:xfrm>
            <a:off x="6759575" y="5867400"/>
            <a:ext cx="1130300" cy="5175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Published</a:t>
            </a:r>
          </a:p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Amendment</a:t>
            </a:r>
          </a:p>
        </p:txBody>
      </p:sp>
      <p:sp>
        <p:nvSpPr>
          <p:cNvPr id="30756" name="AutoShape 39"/>
          <p:cNvSpPr>
            <a:spLocks noChangeArrowheads="1"/>
          </p:cNvSpPr>
          <p:nvPr/>
        </p:nvSpPr>
        <p:spPr bwMode="auto">
          <a:xfrm>
            <a:off x="8382000" y="4191000"/>
            <a:ext cx="228600" cy="1524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eaLnBrk="0" hangingPunct="0"/>
            <a:endParaRPr lang="en-US"/>
          </a:p>
        </p:txBody>
      </p:sp>
      <p:sp>
        <p:nvSpPr>
          <p:cNvPr id="30758" name="AutoShape 41"/>
          <p:cNvSpPr>
            <a:spLocks noChangeArrowheads="1"/>
          </p:cNvSpPr>
          <p:nvPr/>
        </p:nvSpPr>
        <p:spPr bwMode="auto">
          <a:xfrm>
            <a:off x="6772275" y="4106863"/>
            <a:ext cx="990600" cy="757237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802.11n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High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Throughput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(&gt;100 Mbps)</a:t>
            </a:r>
          </a:p>
        </p:txBody>
      </p:sp>
      <p:sp>
        <p:nvSpPr>
          <p:cNvPr id="30759" name="AutoShape 42"/>
          <p:cNvSpPr>
            <a:spLocks noChangeArrowheads="1"/>
          </p:cNvSpPr>
          <p:nvPr/>
        </p:nvSpPr>
        <p:spPr bwMode="auto">
          <a:xfrm>
            <a:off x="6751638" y="5000625"/>
            <a:ext cx="990600" cy="757238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802.11W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Management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Frame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Security</a:t>
            </a:r>
          </a:p>
        </p:txBody>
      </p:sp>
      <p:sp>
        <p:nvSpPr>
          <p:cNvPr id="30760" name="AutoShape 43"/>
          <p:cNvSpPr>
            <a:spLocks noChangeArrowheads="1"/>
          </p:cNvSpPr>
          <p:nvPr/>
        </p:nvSpPr>
        <p:spPr bwMode="auto">
          <a:xfrm>
            <a:off x="6784975" y="846138"/>
            <a:ext cx="952500" cy="473075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66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802.11z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TDLS</a:t>
            </a:r>
          </a:p>
        </p:txBody>
      </p:sp>
      <p:sp>
        <p:nvSpPr>
          <p:cNvPr id="30761" name="AutoShape 44"/>
          <p:cNvSpPr>
            <a:spLocks noChangeArrowheads="1"/>
          </p:cNvSpPr>
          <p:nvPr/>
        </p:nvSpPr>
        <p:spPr bwMode="auto">
          <a:xfrm>
            <a:off x="6791325" y="3333750"/>
            <a:ext cx="962025" cy="723900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66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802.11p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WAVE</a:t>
            </a:r>
          </a:p>
        </p:txBody>
      </p:sp>
      <p:sp>
        <p:nvSpPr>
          <p:cNvPr id="8239" name="AutoShape 45"/>
          <p:cNvSpPr>
            <a:spLocks noChangeArrowheads="1"/>
          </p:cNvSpPr>
          <p:nvPr/>
        </p:nvSpPr>
        <p:spPr bwMode="auto">
          <a:xfrm>
            <a:off x="2619375" y="4178300"/>
            <a:ext cx="1085850" cy="434975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802.11af</a:t>
            </a:r>
          </a:p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TVWS</a:t>
            </a:r>
          </a:p>
        </p:txBody>
      </p:sp>
      <p:sp>
        <p:nvSpPr>
          <p:cNvPr id="30763" name="AutoShape 46"/>
          <p:cNvSpPr>
            <a:spLocks noChangeArrowheads="1"/>
          </p:cNvSpPr>
          <p:nvPr/>
        </p:nvSpPr>
        <p:spPr bwMode="auto">
          <a:xfrm>
            <a:off x="354013" y="3035300"/>
            <a:ext cx="914400" cy="349250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Smart Grid</a:t>
            </a:r>
          </a:p>
        </p:txBody>
      </p:sp>
      <p:sp>
        <p:nvSpPr>
          <p:cNvPr id="8241" name="AutoShape 47"/>
          <p:cNvSpPr>
            <a:spLocks noChangeArrowheads="1"/>
          </p:cNvSpPr>
          <p:nvPr/>
        </p:nvSpPr>
        <p:spPr bwMode="auto">
          <a:xfrm>
            <a:off x="2667000" y="2427288"/>
            <a:ext cx="914400" cy="53340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2700" y="2184400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>
            <a:ext uri="{909E8E84-426E-40DD-AFC4-6F175D3DCCD1}"/>
          </a:extLst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8243" name="AutoShape 49"/>
          <p:cNvSpPr>
            <a:spLocks noChangeArrowheads="1"/>
          </p:cNvSpPr>
          <p:nvPr/>
        </p:nvSpPr>
        <p:spPr bwMode="auto">
          <a:xfrm>
            <a:off x="2667000" y="3765550"/>
            <a:ext cx="914400" cy="3492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 ah</a:t>
            </a:r>
          </a:p>
        </p:txBody>
      </p:sp>
      <p:sp>
        <p:nvSpPr>
          <p:cNvPr id="30767" name="AutoShape 30"/>
          <p:cNvSpPr>
            <a:spLocks noChangeArrowheads="1"/>
          </p:cNvSpPr>
          <p:nvPr/>
        </p:nvSpPr>
        <p:spPr bwMode="auto">
          <a:xfrm>
            <a:off x="5257800" y="3352800"/>
            <a:ext cx="1066800" cy="685800"/>
          </a:xfrm>
          <a:prstGeom prst="cube">
            <a:avLst>
              <a:gd name="adj" fmla="val 10069"/>
            </a:avLst>
          </a:prstGeom>
          <a:solidFill>
            <a:srgbClr val="3366FF">
              <a:alpha val="94116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ea typeface="ＭＳ Ｐゴシック" charset="-128"/>
                <a:cs typeface="Arial" charset="0"/>
              </a:rPr>
              <a:t>802.11mb</a:t>
            </a:r>
          </a:p>
          <a:p>
            <a:pPr algn="ctr" eaLnBrk="0" hangingPunct="0"/>
            <a:r>
              <a:rPr lang="en-US" sz="15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charset="0"/>
              </a:rPr>
              <a:t>Revision</a:t>
            </a:r>
          </a:p>
        </p:txBody>
      </p:sp>
      <p:sp>
        <p:nvSpPr>
          <p:cNvPr id="30768" name="AutoShape 46"/>
          <p:cNvSpPr>
            <a:spLocks noChangeArrowheads="1"/>
          </p:cNvSpPr>
          <p:nvPr/>
        </p:nvSpPr>
        <p:spPr bwMode="auto">
          <a:xfrm>
            <a:off x="288925" y="3606800"/>
            <a:ext cx="914400" cy="349250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WNG</a:t>
            </a:r>
          </a:p>
        </p:txBody>
      </p:sp>
      <p:sp>
        <p:nvSpPr>
          <p:cNvPr id="30769" name="AutoShape 12"/>
          <p:cNvSpPr>
            <a:spLocks noChangeArrowheads="1"/>
          </p:cNvSpPr>
          <p:nvPr/>
        </p:nvSpPr>
        <p:spPr bwMode="auto">
          <a:xfrm>
            <a:off x="7986713" y="4343400"/>
            <a:ext cx="1157287" cy="12192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0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0770" name="AutoShape 39"/>
          <p:cNvSpPr>
            <a:spLocks noChangeArrowheads="1"/>
          </p:cNvSpPr>
          <p:nvPr/>
        </p:nvSpPr>
        <p:spPr bwMode="auto">
          <a:xfrm>
            <a:off x="8382000" y="5610225"/>
            <a:ext cx="228600" cy="1524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eaLnBrk="0" hangingPunct="0"/>
            <a:endParaRPr lang="en-US"/>
          </a:p>
        </p:txBody>
      </p:sp>
      <p:sp>
        <p:nvSpPr>
          <p:cNvPr id="30771" name="AutoShape 18"/>
          <p:cNvSpPr>
            <a:spLocks noChangeArrowheads="1"/>
          </p:cNvSpPr>
          <p:nvPr/>
        </p:nvSpPr>
        <p:spPr bwMode="auto">
          <a:xfrm>
            <a:off x="8077200" y="3133725"/>
            <a:ext cx="681038" cy="376238"/>
          </a:xfrm>
          <a:prstGeom prst="cube">
            <a:avLst>
              <a:gd name="adj" fmla="val 6597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j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JP bands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charset="0"/>
              </a:rPr>
              <a:t> </a:t>
            </a:r>
          </a:p>
        </p:txBody>
      </p:sp>
      <p:sp>
        <p:nvSpPr>
          <p:cNvPr id="30772" name="Text Box 28"/>
          <p:cNvSpPr txBox="1">
            <a:spLocks noChangeArrowheads="1"/>
          </p:cNvSpPr>
          <p:nvPr/>
        </p:nvSpPr>
        <p:spPr bwMode="auto">
          <a:xfrm>
            <a:off x="8012113" y="4343400"/>
            <a:ext cx="11318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 b="1">
                <a:latin typeface="Times" pitchFamily="18" charset="0"/>
                <a:ea typeface="ＭＳ Ｐゴシック" charset="-128"/>
              </a:rPr>
              <a:t>802.11 -2003</a:t>
            </a:r>
          </a:p>
        </p:txBody>
      </p:sp>
      <p:sp>
        <p:nvSpPr>
          <p:cNvPr id="30773" name="AutoShape 15"/>
          <p:cNvSpPr>
            <a:spLocks noChangeArrowheads="1"/>
          </p:cNvSpPr>
          <p:nvPr/>
        </p:nvSpPr>
        <p:spPr bwMode="auto">
          <a:xfrm>
            <a:off x="8077200" y="5080000"/>
            <a:ext cx="681038" cy="4572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a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54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5GHz</a:t>
            </a:r>
          </a:p>
        </p:txBody>
      </p:sp>
      <p:sp>
        <p:nvSpPr>
          <p:cNvPr id="30774" name="AutoShape 18"/>
          <p:cNvSpPr>
            <a:spLocks noChangeArrowheads="1"/>
          </p:cNvSpPr>
          <p:nvPr/>
        </p:nvSpPr>
        <p:spPr bwMode="auto">
          <a:xfrm>
            <a:off x="8077200" y="4572000"/>
            <a:ext cx="914400" cy="452438"/>
          </a:xfrm>
          <a:prstGeom prst="cube">
            <a:avLst>
              <a:gd name="adj" fmla="val 6597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b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11Mbps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 2.4 GHz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charset="0"/>
              </a:rPr>
              <a:t> </a:t>
            </a:r>
          </a:p>
        </p:txBody>
      </p:sp>
      <p:sp>
        <p:nvSpPr>
          <p:cNvPr id="30775" name="AutoShape 15"/>
          <p:cNvSpPr>
            <a:spLocks noChangeArrowheads="1"/>
          </p:cNvSpPr>
          <p:nvPr/>
        </p:nvSpPr>
        <p:spPr bwMode="auto">
          <a:xfrm>
            <a:off x="8839200" y="5105400"/>
            <a:ext cx="152400" cy="4064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d</a:t>
            </a:r>
          </a:p>
          <a:p>
            <a:pPr algn="ctr"/>
            <a:endParaRPr lang="en-US" sz="10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077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555625" y="304800"/>
            <a:ext cx="1566863" cy="2762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September  2011</a:t>
            </a:r>
          </a:p>
        </p:txBody>
      </p:sp>
      <p:sp>
        <p:nvSpPr>
          <p:cNvPr id="3077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511832F3-0CBC-4337-A83B-35665EACC052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30779" name="AutoShape 10"/>
          <p:cNvSpPr>
            <a:spLocks noChangeArrowheads="1"/>
          </p:cNvSpPr>
          <p:nvPr/>
        </p:nvSpPr>
        <p:spPr bwMode="auto">
          <a:xfrm>
            <a:off x="5729288" y="1187450"/>
            <a:ext cx="990600" cy="457200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802.11s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Mesh</a:t>
            </a:r>
          </a:p>
        </p:txBody>
      </p:sp>
      <p:sp>
        <p:nvSpPr>
          <p:cNvPr id="30780" name="AutoShape 27"/>
          <p:cNvSpPr>
            <a:spLocks/>
          </p:cNvSpPr>
          <p:nvPr/>
        </p:nvSpPr>
        <p:spPr bwMode="auto">
          <a:xfrm rot="-5400000">
            <a:off x="6876257" y="5123656"/>
            <a:ext cx="239712" cy="1552575"/>
          </a:xfrm>
          <a:prstGeom prst="leftBrace">
            <a:avLst>
              <a:gd name="adj1" fmla="val 46117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82" name="AutoShape 31"/>
          <p:cNvSpPr>
            <a:spLocks noChangeArrowheads="1"/>
          </p:cNvSpPr>
          <p:nvPr/>
        </p:nvSpPr>
        <p:spPr bwMode="auto">
          <a:xfrm>
            <a:off x="4419600" y="2743200"/>
            <a:ext cx="1085850" cy="533400"/>
          </a:xfrm>
          <a:prstGeom prst="cube">
            <a:avLst>
              <a:gd name="adj" fmla="val 10069"/>
            </a:avLst>
          </a:prstGeom>
          <a:solidFill>
            <a:srgbClr val="3366FF">
              <a:alpha val="8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802.11ae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QoS Mgt Frames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234580</TotalTime>
  <Words>2491</Words>
  <Application>Microsoft Office PowerPoint</Application>
  <PresentationFormat>On-screen Show (4:3)</PresentationFormat>
  <Paragraphs>896</Paragraphs>
  <Slides>35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3" baseType="lpstr">
      <vt:lpstr>Times New Roman</vt:lpstr>
      <vt:lpstr>Arial</vt:lpstr>
      <vt:lpstr>Calibri</vt:lpstr>
      <vt:lpstr>Tahoma</vt:lpstr>
      <vt:lpstr>ＭＳ Ｐゴシック</vt:lpstr>
      <vt:lpstr>Arial Narrow</vt:lpstr>
      <vt:lpstr>Times</vt:lpstr>
      <vt:lpstr>Default Design</vt:lpstr>
      <vt:lpstr>WG11  Snapshot September ‘11</vt:lpstr>
      <vt:lpstr>PAR Expiration/Renewal Schedule</vt:lpstr>
      <vt:lpstr>Slide 3</vt:lpstr>
      <vt:lpstr>WG11 Task &amp; Study Group Officers – September 2011</vt:lpstr>
      <vt:lpstr>WG11 Task &amp; Study Group Officers – Sept 2011 adj</vt:lpstr>
      <vt:lpstr>WG11 Task &amp; Study Group Officers – Sept 2011 sub</vt:lpstr>
      <vt:lpstr>Slide 7</vt:lpstr>
      <vt:lpstr>Current Membership Status</vt:lpstr>
      <vt:lpstr>IEEE 802.11 Standards Pipeline</vt:lpstr>
      <vt:lpstr>IEEE 802.11 Revisions</vt:lpstr>
      <vt:lpstr>WG11 Editor Abstract / Agenda – Sept 2011 </vt:lpstr>
      <vt:lpstr>WNG SC – September 2011</vt:lpstr>
      <vt:lpstr>802.11 ARC – Sept, 2011</vt:lpstr>
      <vt:lpstr>TGmb - September 2011 </vt:lpstr>
      <vt:lpstr>IEEE 802.11s Mesh Networking</vt:lpstr>
      <vt:lpstr>IEEE 802.11aa – Okinawa</vt:lpstr>
      <vt:lpstr>IEEE 802.11ac – September 2011</vt:lpstr>
      <vt:lpstr>TGad – September Meeting Goals</vt:lpstr>
      <vt:lpstr>TGae  September 2011 Summary</vt:lpstr>
      <vt:lpstr>TGaf – Meeting Goals September 2011</vt:lpstr>
      <vt:lpstr>IEEE 802.11ah Snapshot - September</vt:lpstr>
      <vt:lpstr>IEEE 802.11 FILS TGai – Okinawa , Sep 2011</vt:lpstr>
      <vt:lpstr>IEEE JTC1 ad hoc – Sept 2011</vt:lpstr>
      <vt:lpstr>Regulatory Ad Hoc Committee  Meeting Goals September 2011</vt:lpstr>
      <vt:lpstr>Smart Grid – September  2011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</vt:vector>
  </TitlesOfParts>
  <Company>Marvell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WG11 Opening Report Snapshots September 2011</dc:title>
  <dc:creator>Bruce Kraemer</dc:creator>
  <cp:lastModifiedBy>Administrator</cp:lastModifiedBy>
  <cp:revision>2430</cp:revision>
  <cp:lastPrinted>2011-07-12T20:21:51Z</cp:lastPrinted>
  <dcterms:created xsi:type="dcterms:W3CDTF">1998-02-10T13:07:52Z</dcterms:created>
  <dcterms:modified xsi:type="dcterms:W3CDTF">2011-09-18T20:50:01Z</dcterms:modified>
</cp:coreProperties>
</file>