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1105" r:id="rId2"/>
    <p:sldId id="2108" r:id="rId3"/>
    <p:sldId id="2109" r:id="rId4"/>
  </p:sldIdLst>
  <p:sldSz cx="9144000" cy="6858000" type="screen4x3"/>
  <p:notesSz cx="9372600" cy="7086600"/>
  <p:defaultTextStyle>
    <a:defPPr>
      <a:defRPr lang="en-US"/>
    </a:defPPr>
    <a:lvl1pPr algn="ctr"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9966"/>
    <a:srgbClr val="33CC33"/>
    <a:srgbClr val="66FF99"/>
    <a:srgbClr val="FF3300"/>
    <a:srgbClr val="C0C0C0"/>
    <a:srgbClr val="B2B2B2"/>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horzBarState="maximized">
    <p:restoredLeft sz="34580" autoAdjust="0"/>
    <p:restoredTop sz="86410" autoAdjust="0"/>
  </p:normalViewPr>
  <p:slideViewPr>
    <p:cSldViewPr snapToGrid="0">
      <p:cViewPr>
        <p:scale>
          <a:sx n="75" d="100"/>
          <a:sy n="75" d="100"/>
        </p:scale>
        <p:origin x="-1152" y="-948"/>
      </p:cViewPr>
      <p:guideLst>
        <p:guide orient="horz" pos="2160"/>
        <p:guide pos="2880"/>
      </p:guideLst>
    </p:cSldViewPr>
  </p:slideViewPr>
  <p:outlineViewPr>
    <p:cViewPr>
      <p:scale>
        <a:sx n="50" d="100"/>
        <a:sy n="50"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920" y="-72"/>
      </p:cViewPr>
      <p:guideLst>
        <p:guide orient="horz" pos="1649"/>
        <p:guide pos="389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248098" y="82231"/>
            <a:ext cx="218598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2500">
              <a:defRPr sz="1400" smtClean="0"/>
            </a:lvl1pPr>
          </a:lstStyle>
          <a:p>
            <a:pPr>
              <a:defRPr/>
            </a:pPr>
            <a:r>
              <a:rPr lang="en-US" smtClean="0"/>
              <a:t>doc.: IEEE 802.11-11/1089r0</a:t>
            </a:r>
            <a:endParaRPr lang="en-US" dirty="0"/>
          </a:p>
        </p:txBody>
      </p:sp>
      <p:sp>
        <p:nvSpPr>
          <p:cNvPr id="3075" name="Rectangle 3"/>
          <p:cNvSpPr>
            <a:spLocks noGrp="1" noChangeArrowheads="1"/>
          </p:cNvSpPr>
          <p:nvPr>
            <p:ph type="dt" sz="quarter" idx="1"/>
          </p:nvPr>
        </p:nvSpPr>
        <p:spPr bwMode="auto">
          <a:xfrm>
            <a:off x="938520" y="82232"/>
            <a:ext cx="76758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defTabSz="952500">
              <a:defRPr sz="1400"/>
            </a:lvl1pPr>
          </a:lstStyle>
          <a:p>
            <a:pPr>
              <a:defRPr/>
            </a:pPr>
            <a:r>
              <a:rPr lang="en-US" smtClean="0"/>
              <a:t>July  2011</a:t>
            </a:r>
            <a:endParaRPr lang="en-US" dirty="0"/>
          </a:p>
        </p:txBody>
      </p:sp>
      <p:sp>
        <p:nvSpPr>
          <p:cNvPr id="3076" name="Rectangle 4"/>
          <p:cNvSpPr>
            <a:spLocks noGrp="1" noChangeArrowheads="1"/>
          </p:cNvSpPr>
          <p:nvPr>
            <p:ph type="ftr" sz="quarter" idx="2"/>
          </p:nvPr>
        </p:nvSpPr>
        <p:spPr bwMode="auto">
          <a:xfrm>
            <a:off x="6961706" y="6859743"/>
            <a:ext cx="15773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250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4325585" y="685974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defTabSz="952500">
              <a:defRPr sz="1200" b="0"/>
            </a:lvl1pPr>
          </a:lstStyle>
          <a:p>
            <a:pPr>
              <a:defRPr/>
            </a:pPr>
            <a:r>
              <a:rPr lang="en-US"/>
              <a:t>Page </a:t>
            </a:r>
            <a:fld id="{0118DDD9-F89B-41B8-B27C-3845A41A6010}" type="slidenum">
              <a:rPr lang="en-US"/>
              <a:pPr>
                <a:defRPr/>
              </a:pPr>
              <a:t>‹#›</a:t>
            </a:fld>
            <a:endParaRPr lang="en-US"/>
          </a:p>
        </p:txBody>
      </p:sp>
      <p:sp>
        <p:nvSpPr>
          <p:cNvPr id="50182" name="Line 6"/>
          <p:cNvSpPr>
            <a:spLocks noChangeShapeType="1"/>
          </p:cNvSpPr>
          <p:nvPr/>
        </p:nvSpPr>
        <p:spPr bwMode="auto">
          <a:xfrm>
            <a:off x="936420" y="295275"/>
            <a:ext cx="749976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83" name="Rectangle 7"/>
          <p:cNvSpPr>
            <a:spLocks noChangeArrowheads="1"/>
          </p:cNvSpPr>
          <p:nvPr/>
        </p:nvSpPr>
        <p:spPr bwMode="auto">
          <a:xfrm>
            <a:off x="936420" y="685974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defTabSz="952500"/>
            <a:r>
              <a:rPr lang="en-US" sz="1200" b="0"/>
              <a:t>Submission</a:t>
            </a:r>
          </a:p>
        </p:txBody>
      </p:sp>
      <p:sp>
        <p:nvSpPr>
          <p:cNvPr id="50184" name="Line 8"/>
          <p:cNvSpPr>
            <a:spLocks noChangeShapeType="1"/>
          </p:cNvSpPr>
          <p:nvPr/>
        </p:nvSpPr>
        <p:spPr bwMode="auto">
          <a:xfrm>
            <a:off x="936420" y="6851340"/>
            <a:ext cx="770971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4105835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304787" y="21016"/>
            <a:ext cx="218598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2500">
              <a:defRPr sz="1400" smtClean="0"/>
            </a:lvl1pPr>
          </a:lstStyle>
          <a:p>
            <a:pPr>
              <a:defRPr/>
            </a:pPr>
            <a:r>
              <a:rPr lang="en-US" smtClean="0"/>
              <a:t>doc.: IEEE 802.11-11/1089r0</a:t>
            </a:r>
            <a:endParaRPr lang="en-US"/>
          </a:p>
        </p:txBody>
      </p:sp>
      <p:sp>
        <p:nvSpPr>
          <p:cNvPr id="2051" name="Rectangle 3"/>
          <p:cNvSpPr>
            <a:spLocks noGrp="1" noChangeArrowheads="1"/>
          </p:cNvSpPr>
          <p:nvPr>
            <p:ph type="dt" idx="1"/>
          </p:nvPr>
        </p:nvSpPr>
        <p:spPr bwMode="auto">
          <a:xfrm>
            <a:off x="883932" y="21016"/>
            <a:ext cx="78842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defTabSz="952500">
              <a:defRPr sz="1400"/>
            </a:lvl1pPr>
          </a:lstStyle>
          <a:p>
            <a:pPr>
              <a:defRPr/>
            </a:pPr>
            <a:r>
              <a:rPr lang="en-US" smtClean="0"/>
              <a:t>July  2011</a:t>
            </a:r>
            <a:endParaRPr lang="en-US"/>
          </a:p>
        </p:txBody>
      </p:sp>
      <p:sp>
        <p:nvSpPr>
          <p:cNvPr id="39940" name="Rectangle 4"/>
          <p:cNvSpPr>
            <a:spLocks noGrp="1" noRot="1" noChangeAspect="1" noChangeArrowheads="1" noTextEdit="1"/>
          </p:cNvSpPr>
          <p:nvPr>
            <p:ph type="sldImg" idx="2"/>
          </p:nvPr>
        </p:nvSpPr>
        <p:spPr bwMode="auto">
          <a:xfrm>
            <a:off x="2919413" y="534988"/>
            <a:ext cx="3535362" cy="26511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9261" y="3366856"/>
            <a:ext cx="6874080" cy="3189210"/>
          </a:xfrm>
          <a:prstGeom prst="rect">
            <a:avLst/>
          </a:prstGeom>
          <a:noFill/>
          <a:ln w="9525">
            <a:noFill/>
            <a:miter lim="800000"/>
            <a:headEnd/>
            <a:tailEnd/>
          </a:ln>
          <a:effectLst/>
        </p:spPr>
        <p:txBody>
          <a:bodyPr vert="horz" wrap="square" lIns="95560" tIns="46971" rIns="95560" bIns="4697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443415" y="6862144"/>
            <a:ext cx="20473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5138" lvl="4" algn="r" defTabSz="95250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4529663" y="6862144"/>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2500">
              <a:defRPr sz="1200" b="0"/>
            </a:lvl1pPr>
          </a:lstStyle>
          <a:p>
            <a:pPr>
              <a:defRPr/>
            </a:pPr>
            <a:r>
              <a:rPr lang="en-US"/>
              <a:t>Page </a:t>
            </a:r>
            <a:fld id="{D27D1EA3-1CA2-4899-BB85-6EB46AC6F15C}" type="slidenum">
              <a:rPr lang="en-US"/>
              <a:pPr>
                <a:defRPr/>
              </a:pPr>
              <a:t>‹#›</a:t>
            </a:fld>
            <a:endParaRPr lang="en-US"/>
          </a:p>
        </p:txBody>
      </p:sp>
      <p:sp>
        <p:nvSpPr>
          <p:cNvPr id="39944" name="Rectangle 8"/>
          <p:cNvSpPr>
            <a:spLocks noChangeArrowheads="1"/>
          </p:cNvSpPr>
          <p:nvPr/>
        </p:nvSpPr>
        <p:spPr bwMode="auto">
          <a:xfrm>
            <a:off x="978412" y="6862144"/>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defTabSz="933450"/>
            <a:r>
              <a:rPr lang="en-US" sz="1200" b="0"/>
              <a:t>Submission</a:t>
            </a:r>
          </a:p>
        </p:txBody>
      </p:sp>
      <p:sp>
        <p:nvSpPr>
          <p:cNvPr id="39945" name="Line 9"/>
          <p:cNvSpPr>
            <a:spLocks noChangeShapeType="1"/>
          </p:cNvSpPr>
          <p:nvPr/>
        </p:nvSpPr>
        <p:spPr bwMode="auto">
          <a:xfrm>
            <a:off x="978412" y="6860943"/>
            <a:ext cx="741577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9946" name="Line 10"/>
          <p:cNvSpPr>
            <a:spLocks noChangeShapeType="1"/>
          </p:cNvSpPr>
          <p:nvPr/>
        </p:nvSpPr>
        <p:spPr bwMode="auto">
          <a:xfrm>
            <a:off x="875533" y="225657"/>
            <a:ext cx="762153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0170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802.11-11/1089r0</a:t>
            </a:r>
            <a:endParaRPr lang="en-US" sz="1400"/>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July  2011</a:t>
            </a:r>
            <a:endParaRPr lang="en-US" sz="1400" smtClean="0"/>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465138" defTabSz="952500">
              <a:defRPr sz="2400" b="1">
                <a:solidFill>
                  <a:schemeClr val="tx1"/>
                </a:solidFill>
                <a:latin typeface="Times New Roman" pitchFamily="18" charset="0"/>
              </a:defRPr>
            </a:lvl5pPr>
            <a:lvl6pPr marL="922338" algn="ctr" defTabSz="952500" eaLnBrk="0" fontAlgn="base" hangingPunct="0">
              <a:spcBef>
                <a:spcPct val="0"/>
              </a:spcBef>
              <a:spcAft>
                <a:spcPct val="0"/>
              </a:spcAft>
              <a:defRPr sz="2400" b="1">
                <a:solidFill>
                  <a:schemeClr val="tx1"/>
                </a:solidFill>
                <a:latin typeface="Times New Roman" pitchFamily="18" charset="0"/>
              </a:defRPr>
            </a:lvl6pPr>
            <a:lvl7pPr marL="1379538" algn="ctr" defTabSz="952500" eaLnBrk="0" fontAlgn="base" hangingPunct="0">
              <a:spcBef>
                <a:spcPct val="0"/>
              </a:spcBef>
              <a:spcAft>
                <a:spcPct val="0"/>
              </a:spcAft>
              <a:defRPr sz="2400" b="1">
                <a:solidFill>
                  <a:schemeClr val="tx1"/>
                </a:solidFill>
                <a:latin typeface="Times New Roman" pitchFamily="18" charset="0"/>
              </a:defRPr>
            </a:lvl7pPr>
            <a:lvl8pPr marL="1836738" algn="ctr" defTabSz="952500" eaLnBrk="0" fontAlgn="base" hangingPunct="0">
              <a:spcBef>
                <a:spcPct val="0"/>
              </a:spcBef>
              <a:spcAft>
                <a:spcPct val="0"/>
              </a:spcAft>
              <a:defRPr sz="2400" b="1">
                <a:solidFill>
                  <a:schemeClr val="tx1"/>
                </a:solidFill>
                <a:latin typeface="Times New Roman" pitchFamily="18" charset="0"/>
              </a:defRPr>
            </a:lvl8pPr>
            <a:lvl9pPr marL="2293938" algn="ctr" defTabSz="952500"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0965" name="Rectangle 7"/>
          <p:cNvSpPr>
            <a:spLocks noGrp="1" noChangeArrowheads="1"/>
          </p:cNvSpPr>
          <p:nvPr>
            <p:ph type="sldNum" sz="quarter" idx="5"/>
          </p:nvPr>
        </p:nvSpPr>
        <p:spPr>
          <a:xfrm>
            <a:off x="4632254" y="6862144"/>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4B08C31-ECF0-4155-9827-D115C83C9FBD}" type="slidenum">
              <a:rPr lang="en-US" sz="1200" b="0" smtClean="0"/>
              <a:pPr/>
              <a:t>1</a:t>
            </a:fld>
            <a:endParaRPr lang="en-US" sz="1200" b="0" smtClean="0"/>
          </a:p>
        </p:txBody>
      </p:sp>
      <p:sp>
        <p:nvSpPr>
          <p:cNvPr id="40966" name="Rectangle 2"/>
          <p:cNvSpPr>
            <a:spLocks noGrp="1" noRot="1" noChangeAspect="1" noChangeArrowheads="1" noTextEdit="1"/>
          </p:cNvSpPr>
          <p:nvPr>
            <p:ph type="sldImg"/>
          </p:nvPr>
        </p:nvSpPr>
        <p:spPr>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87514" cy="276999"/>
          </a:xfrm>
        </p:spPr>
        <p:txBody>
          <a:bodyPr/>
          <a:lstStyle>
            <a:lvl1pPr>
              <a:defRPr/>
            </a:lvl1pPr>
          </a:lstStyle>
          <a:p>
            <a:pPr>
              <a:defRPr/>
            </a:pPr>
            <a:r>
              <a:rPr lang="en-US" dirty="0" smtClean="0"/>
              <a:t>July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22173C87-510F-4B4E-B399-C5BA81A2C239}" type="slidenum">
              <a:rPr lang="en-US"/>
              <a:pPr>
                <a:defRPr/>
              </a:pPr>
              <a:t>‹#›</a:t>
            </a:fld>
            <a:endParaRPr lang="en-US"/>
          </a:p>
        </p:txBody>
      </p:sp>
    </p:spTree>
    <p:extLst>
      <p:ext uri="{BB962C8B-B14F-4D97-AF65-F5344CB8AC3E}">
        <p14:creationId xmlns:p14="http://schemas.microsoft.com/office/powerpoint/2010/main" val="2870521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87514" cy="276999"/>
          </a:xfrm>
          <a:ln/>
        </p:spPr>
        <p:txBody>
          <a:bodyPr/>
          <a:lstStyle>
            <a:lvl1pPr>
              <a:defRPr/>
            </a:lvl1pPr>
          </a:lstStyle>
          <a:p>
            <a:pPr>
              <a:defRPr/>
            </a:pPr>
            <a:r>
              <a:rPr lang="en-US" dirty="0" smtClean="0"/>
              <a:t>July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95AFFFB-7598-46B1-B527-30C773DE2223}" type="slidenum">
              <a:rPr lang="en-US"/>
              <a:pPr>
                <a:defRPr/>
              </a:pPr>
              <a:t>‹#›</a:t>
            </a:fld>
            <a:endParaRPr lang="en-US"/>
          </a:p>
        </p:txBody>
      </p:sp>
    </p:spTree>
    <p:extLst>
      <p:ext uri="{BB962C8B-B14F-4D97-AF65-F5344CB8AC3E}">
        <p14:creationId xmlns:p14="http://schemas.microsoft.com/office/powerpoint/2010/main" val="1906811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May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AC02EAE-8CB6-4177-88FB-C6924588172B}" type="slidenum">
              <a:rPr lang="en-US"/>
              <a:pPr>
                <a:defRPr/>
              </a:pPr>
              <a:t>‹#›</a:t>
            </a:fld>
            <a:endParaRPr lang="en-US"/>
          </a:p>
        </p:txBody>
      </p:sp>
    </p:spTree>
    <p:extLst>
      <p:ext uri="{BB962C8B-B14F-4D97-AF65-F5344CB8AC3E}">
        <p14:creationId xmlns:p14="http://schemas.microsoft.com/office/powerpoint/2010/main" val="1188031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May  2011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05D02F5-CD60-4AF1-B550-513F7BB1D91D}" type="slidenum">
              <a:rPr lang="en-US"/>
              <a:pPr>
                <a:defRPr/>
              </a:pPr>
              <a:t>‹#›</a:t>
            </a:fld>
            <a:endParaRPr lang="en-US"/>
          </a:p>
        </p:txBody>
      </p:sp>
    </p:spTree>
    <p:extLst>
      <p:ext uri="{BB962C8B-B14F-4D97-AF65-F5344CB8AC3E}">
        <p14:creationId xmlns:p14="http://schemas.microsoft.com/office/powerpoint/2010/main" val="3876501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May  2011</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C8BBBD3-BD0D-4BED-93C5-10B5A0391E2F}" type="slidenum">
              <a:rPr lang="en-US"/>
              <a:pPr>
                <a:defRPr/>
              </a:pPr>
              <a:t>‹#›</a:t>
            </a:fld>
            <a:endParaRPr lang="en-US"/>
          </a:p>
        </p:txBody>
      </p:sp>
    </p:spTree>
    <p:extLst>
      <p:ext uri="{BB962C8B-B14F-4D97-AF65-F5344CB8AC3E}">
        <p14:creationId xmlns:p14="http://schemas.microsoft.com/office/powerpoint/2010/main" val="187660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May  2011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3BF0ACC-F069-4E0C-92ED-64188A4362E5}" type="slidenum">
              <a:rPr lang="en-US"/>
              <a:pPr>
                <a:defRPr/>
              </a:pPr>
              <a:t>‹#›</a:t>
            </a:fld>
            <a:endParaRPr lang="en-US"/>
          </a:p>
        </p:txBody>
      </p:sp>
    </p:spTree>
    <p:extLst>
      <p:ext uri="{BB962C8B-B14F-4D97-AF65-F5344CB8AC3E}">
        <p14:creationId xmlns:p14="http://schemas.microsoft.com/office/powerpoint/2010/main" val="1366873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C986AE1-F98C-421E-AA2F-ED0537C47B8D}" type="slidenum">
              <a:rPr lang="en-US"/>
              <a:pPr>
                <a:defRPr/>
              </a:pPr>
              <a:t>‹#›</a:t>
            </a:fld>
            <a:endParaRPr lang="en-US"/>
          </a:p>
        </p:txBody>
      </p:sp>
    </p:spTree>
    <p:extLst>
      <p:ext uri="{BB962C8B-B14F-4D97-AF65-F5344CB8AC3E}">
        <p14:creationId xmlns:p14="http://schemas.microsoft.com/office/powerpoint/2010/main" val="474158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May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6EE7F32-3520-4D10-9A0D-AF5467A88447}" type="slidenum">
              <a:rPr lang="en-US"/>
              <a:pPr>
                <a:defRPr/>
              </a:pPr>
              <a:t>‹#›</a:t>
            </a:fld>
            <a:endParaRPr lang="en-US"/>
          </a:p>
        </p:txBody>
      </p:sp>
    </p:spTree>
    <p:extLst>
      <p:ext uri="{BB962C8B-B14F-4D97-AF65-F5344CB8AC3E}">
        <p14:creationId xmlns:p14="http://schemas.microsoft.com/office/powerpoint/2010/main" val="4287833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875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800"/>
            </a:lvl1pPr>
          </a:lstStyle>
          <a:p>
            <a:pPr>
              <a:defRPr/>
            </a:pPr>
            <a:r>
              <a:rPr lang="en-US" dirty="0" smtClean="0"/>
              <a:t>July  2011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lvl1pPr>
          </a:lstStyle>
          <a:p>
            <a:pPr>
              <a:defRPr/>
            </a:pPr>
            <a:r>
              <a:rPr lang="en-US"/>
              <a:t>Slide </a:t>
            </a:r>
            <a:fld id="{392967FB-D658-47C9-B2D2-85F8C3EECE15}" type="slidenum">
              <a:rPr lang="en-US"/>
              <a:pPr>
                <a:defRPr/>
              </a:pPr>
              <a:t>‹#›</a:t>
            </a:fld>
            <a:endParaRPr lang="en-US"/>
          </a:p>
        </p:txBody>
      </p:sp>
      <p:sp>
        <p:nvSpPr>
          <p:cNvPr id="1031" name="Rectangle 7"/>
          <p:cNvSpPr>
            <a:spLocks noChangeArrowheads="1"/>
          </p:cNvSpPr>
          <p:nvPr/>
        </p:nvSpPr>
        <p:spPr bwMode="auto">
          <a:xfrm>
            <a:off x="5164134" y="311964"/>
            <a:ext cx="327025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802.11-11/1089r0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09" r:id="rId1"/>
    <p:sldLayoutId id="2147483702" r:id="rId2"/>
    <p:sldLayoutId id="2147483703" r:id="rId3"/>
    <p:sldLayoutId id="2147483704" r:id="rId4"/>
    <p:sldLayoutId id="2147483705" r:id="rId5"/>
    <p:sldLayoutId id="2147483706" r:id="rId6"/>
    <p:sldLayoutId id="2147483707" r:id="rId7"/>
    <p:sldLayoutId id="2147483708" r:id="rId8"/>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xfrm>
            <a:off x="696913" y="332601"/>
            <a:ext cx="9875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July  2011</a:t>
            </a:r>
          </a:p>
        </p:txBody>
      </p:sp>
      <p:sp>
        <p:nvSpPr>
          <p:cNvPr id="4099"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10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42FB2AE3-ED80-4B40-A627-9A889A281C26}" type="slidenum">
              <a:rPr lang="en-US" sz="1200" b="0" smtClean="0"/>
              <a:pPr/>
              <a:t>1</a:t>
            </a:fld>
            <a:endParaRPr lang="en-US" sz="1200" b="0" smtClean="0"/>
          </a:p>
        </p:txBody>
      </p:sp>
      <p:sp>
        <p:nvSpPr>
          <p:cNvPr id="4101" name="Rectangle 321"/>
          <p:cNvSpPr>
            <a:spLocks noGrp="1" noChangeArrowheads="1"/>
          </p:cNvSpPr>
          <p:nvPr>
            <p:ph type="title"/>
          </p:nvPr>
        </p:nvSpPr>
        <p:spPr>
          <a:xfrm>
            <a:off x="338138" y="685800"/>
            <a:ext cx="8632825" cy="849313"/>
          </a:xfrm>
          <a:noFill/>
        </p:spPr>
        <p:txBody>
          <a:bodyPr/>
          <a:lstStyle/>
          <a:p>
            <a:r>
              <a:rPr lang="en-US" dirty="0" smtClean="0"/>
              <a:t>Smart Grid ad hoc – July 2011</a:t>
            </a:r>
          </a:p>
        </p:txBody>
      </p:sp>
      <p:sp>
        <p:nvSpPr>
          <p:cNvPr id="4102" name="Rectangle 322"/>
          <p:cNvSpPr>
            <a:spLocks noGrp="1" noChangeArrowheads="1"/>
          </p:cNvSpPr>
          <p:nvPr>
            <p:ph type="body" sz="half" idx="1"/>
          </p:nvPr>
        </p:nvSpPr>
        <p:spPr>
          <a:xfrm>
            <a:off x="685800" y="2994025"/>
            <a:ext cx="3810000" cy="446088"/>
          </a:xfrm>
          <a:noFill/>
        </p:spPr>
        <p:txBody>
          <a:bodyPr/>
          <a:lstStyle/>
          <a:p>
            <a:pPr algn="ctr">
              <a:buFontTx/>
              <a:buNone/>
            </a:pPr>
            <a:r>
              <a:rPr lang="en-US" sz="2000" dirty="0" smtClean="0"/>
              <a:t>Date:</a:t>
            </a:r>
            <a:r>
              <a:rPr lang="en-US" sz="2000" b="0" dirty="0" smtClean="0"/>
              <a:t> </a:t>
            </a:r>
            <a:r>
              <a:rPr lang="en-US" sz="2000" b="0" dirty="0" smtClean="0"/>
              <a:t>21 </a:t>
            </a:r>
            <a:r>
              <a:rPr lang="en-US" sz="2000" b="0" dirty="0" smtClean="0"/>
              <a:t>July 2011</a:t>
            </a:r>
          </a:p>
        </p:txBody>
      </p:sp>
      <p:sp>
        <p:nvSpPr>
          <p:cNvPr id="4103" name="Text Box 330"/>
          <p:cNvSpPr txBox="1">
            <a:spLocks noChangeArrowheads="1"/>
          </p:cNvSpPr>
          <p:nvPr/>
        </p:nvSpPr>
        <p:spPr bwMode="auto">
          <a:xfrm>
            <a:off x="177800" y="3538538"/>
            <a:ext cx="88646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2000" dirty="0"/>
              <a:t>Discussions during July Plenary meeting in San </a:t>
            </a:r>
            <a:r>
              <a:rPr lang="en-US" sz="2000" dirty="0" smtClean="0"/>
              <a:t>Francisco</a:t>
            </a:r>
            <a:endParaRPr lang="en-US" sz="2000" dirty="0"/>
          </a:p>
        </p:txBody>
      </p:sp>
      <p:graphicFrame>
        <p:nvGraphicFramePr>
          <p:cNvPr id="1725817" name="Group 377"/>
          <p:cNvGraphicFramePr>
            <a:graphicFrameLocks noGrp="1"/>
          </p:cNvGraphicFramePr>
          <p:nvPr>
            <p:ph sz="half" idx="2"/>
          </p:nvPr>
        </p:nvGraphicFramePr>
        <p:xfrm>
          <a:off x="336550" y="1763713"/>
          <a:ext cx="8553450" cy="1220787"/>
        </p:xfrm>
        <a:graphic>
          <a:graphicData uri="http://schemas.openxmlformats.org/drawingml/2006/table">
            <a:tbl>
              <a:tblPr/>
              <a:tblGrid>
                <a:gridCol w="1711325"/>
                <a:gridCol w="1709738"/>
                <a:gridCol w="1711325"/>
                <a:gridCol w="1528762"/>
                <a:gridCol w="1892300"/>
              </a:tblGrid>
              <a:tr h="3964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Name</a:t>
                      </a:r>
                    </a:p>
                  </a:txBody>
                  <a:tcPr marT="45744" marB="4574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Company</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Address</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Phone</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email</a:t>
                      </a:r>
                    </a:p>
                  </a:txBody>
                  <a:tcPr marT="45744" marB="4574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971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Bruce Kraemer</a:t>
                      </a:r>
                    </a:p>
                  </a:txBody>
                  <a:tcPr marT="45744" marB="4574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Marvell</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5488 Marvell Lane,</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Santa Clara, CA, 95054</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+1-321-751-3988</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bkraemer@marvell.com</a:t>
                      </a:r>
                    </a:p>
                  </a:txBody>
                  <a:tcPr marT="45744" marB="4574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2719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 name="Text Box 330"/>
          <p:cNvSpPr txBox="1">
            <a:spLocks noChangeArrowheads="1"/>
          </p:cNvSpPr>
          <p:nvPr/>
        </p:nvSpPr>
        <p:spPr bwMode="auto">
          <a:xfrm>
            <a:off x="533400" y="4042748"/>
            <a:ext cx="2667000" cy="187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2000" dirty="0" smtClean="0"/>
              <a:t>Tuesday Abstract</a:t>
            </a:r>
            <a:r>
              <a:rPr lang="en-US" sz="2000" dirty="0"/>
              <a:t>: </a:t>
            </a:r>
          </a:p>
          <a:p>
            <a:pPr algn="l"/>
            <a:r>
              <a:rPr lang="en-US" dirty="0"/>
              <a:t>1 </a:t>
            </a:r>
            <a:r>
              <a:rPr lang="en-US" dirty="0" smtClean="0"/>
              <a:t>– </a:t>
            </a:r>
            <a:r>
              <a:rPr lang="en-US" dirty="0"/>
              <a:t>SGIP </a:t>
            </a:r>
            <a:endParaRPr lang="en-US" dirty="0" smtClean="0"/>
          </a:p>
          <a:p>
            <a:pPr algn="l"/>
            <a:r>
              <a:rPr lang="en-US" dirty="0" smtClean="0"/>
              <a:t>2 - NIST PAP2</a:t>
            </a:r>
          </a:p>
          <a:p>
            <a:pPr algn="l"/>
            <a:r>
              <a:rPr lang="en-US" dirty="0" smtClean="0"/>
              <a:t>3- ITU Liaison</a:t>
            </a:r>
          </a:p>
          <a:p>
            <a:pPr algn="l"/>
            <a:endParaRPr lang="en-US" dirty="0"/>
          </a:p>
        </p:txBody>
      </p:sp>
      <p:sp>
        <p:nvSpPr>
          <p:cNvPr id="10" name="Text Box 330"/>
          <p:cNvSpPr txBox="1">
            <a:spLocks noChangeArrowheads="1"/>
          </p:cNvSpPr>
          <p:nvPr/>
        </p:nvSpPr>
        <p:spPr bwMode="auto">
          <a:xfrm>
            <a:off x="4000500" y="4042747"/>
            <a:ext cx="5041900" cy="187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2000" dirty="0" smtClean="0"/>
              <a:t>Thursday Abstract</a:t>
            </a:r>
            <a:r>
              <a:rPr lang="en-US" sz="2000" dirty="0"/>
              <a:t>: </a:t>
            </a:r>
          </a:p>
          <a:p>
            <a:pPr algn="l"/>
            <a:r>
              <a:rPr lang="en-US" dirty="0" smtClean="0"/>
              <a:t>1- </a:t>
            </a:r>
            <a:r>
              <a:rPr lang="en-US" dirty="0"/>
              <a:t>FERC</a:t>
            </a:r>
          </a:p>
          <a:p>
            <a:pPr algn="l"/>
            <a:r>
              <a:rPr lang="en-US" dirty="0" smtClean="0"/>
              <a:t>2 </a:t>
            </a:r>
            <a:r>
              <a:rPr lang="en-US" dirty="0" smtClean="0"/>
              <a:t>- NIST PAP2</a:t>
            </a:r>
          </a:p>
          <a:p>
            <a:pPr algn="l"/>
            <a:r>
              <a:rPr lang="en-US" dirty="0" smtClean="0"/>
              <a:t>3- </a:t>
            </a:r>
            <a:r>
              <a:rPr lang="en-US" dirty="0" smtClean="0"/>
              <a:t>ITU </a:t>
            </a:r>
            <a:r>
              <a:rPr lang="en-US" dirty="0" smtClean="0"/>
              <a:t>Liaisons :WG18 docs 49,51,57</a:t>
            </a:r>
          </a:p>
          <a:p>
            <a:pPr algn="l"/>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113" y="711200"/>
            <a:ext cx="7772400" cy="787400"/>
          </a:xfrm>
        </p:spPr>
        <p:txBody>
          <a:bodyPr/>
          <a:lstStyle/>
          <a:p>
            <a:pPr algn="ctr"/>
            <a:r>
              <a:rPr lang="en-US" dirty="0" smtClean="0"/>
              <a:t>Meeting topics</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95AFFFB-7598-46B1-B527-30C773DE2223}" type="slidenum">
              <a:rPr lang="en-US" smtClean="0"/>
              <a:pPr>
                <a:defRPr/>
              </a:pPr>
              <a:t>2</a:t>
            </a:fld>
            <a:endParaRPr lang="en-US"/>
          </a:p>
        </p:txBody>
      </p:sp>
      <p:sp>
        <p:nvSpPr>
          <p:cNvPr id="7" name="TextBox 6"/>
          <p:cNvSpPr txBox="1"/>
          <p:nvPr/>
        </p:nvSpPr>
        <p:spPr>
          <a:xfrm>
            <a:off x="755427" y="1344851"/>
            <a:ext cx="3962623" cy="830997"/>
          </a:xfrm>
          <a:prstGeom prst="rect">
            <a:avLst/>
          </a:prstGeom>
          <a:noFill/>
        </p:spPr>
        <p:txBody>
          <a:bodyPr wrap="none" rtlCol="0">
            <a:spAutoFit/>
          </a:bodyPr>
          <a:lstStyle/>
          <a:p>
            <a:pPr algn="l"/>
            <a:r>
              <a:rPr lang="en-US" dirty="0" smtClean="0"/>
              <a:t>Meeting document 11-11-975</a:t>
            </a:r>
          </a:p>
          <a:p>
            <a:pPr algn="l"/>
            <a:endParaRPr lang="en-US" dirty="0"/>
          </a:p>
        </p:txBody>
      </p:sp>
      <p:sp>
        <p:nvSpPr>
          <p:cNvPr id="8" name="Text Box 330"/>
          <p:cNvSpPr txBox="1">
            <a:spLocks noChangeArrowheads="1"/>
          </p:cNvSpPr>
          <p:nvPr/>
        </p:nvSpPr>
        <p:spPr bwMode="auto">
          <a:xfrm>
            <a:off x="533400" y="2175848"/>
            <a:ext cx="83693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dirty="0" smtClean="0"/>
              <a:t>1 </a:t>
            </a:r>
            <a:r>
              <a:rPr lang="en-US" dirty="0" smtClean="0"/>
              <a:t>– </a:t>
            </a:r>
            <a:r>
              <a:rPr lang="en-US" dirty="0"/>
              <a:t>SGIP </a:t>
            </a:r>
            <a:r>
              <a:rPr lang="en-US" dirty="0" smtClean="0"/>
              <a:t> activities</a:t>
            </a:r>
            <a:endParaRPr lang="en-US" dirty="0" smtClean="0"/>
          </a:p>
          <a:p>
            <a:pPr algn="l"/>
            <a:r>
              <a:rPr lang="en-US" dirty="0" smtClean="0"/>
              <a:t>2 - NIST </a:t>
            </a:r>
            <a:r>
              <a:rPr lang="en-US" dirty="0" smtClean="0"/>
              <a:t>PAP2 project status and plans to complete</a:t>
            </a:r>
            <a:endParaRPr lang="en-US" dirty="0" smtClean="0"/>
          </a:p>
          <a:p>
            <a:pPr algn="l"/>
            <a:r>
              <a:rPr lang="en-US" dirty="0" smtClean="0"/>
              <a:t>3- ITU </a:t>
            </a:r>
            <a:r>
              <a:rPr lang="en-US" dirty="0" smtClean="0"/>
              <a:t>Liaison regarding Smart Grid </a:t>
            </a:r>
          </a:p>
          <a:p>
            <a:pPr algn="l"/>
            <a:r>
              <a:rPr lang="en-US" dirty="0"/>
              <a:t>	</a:t>
            </a:r>
            <a:r>
              <a:rPr lang="en-US" dirty="0" smtClean="0"/>
              <a:t>WG 18 documents: 49, 51, 57</a:t>
            </a:r>
          </a:p>
          <a:p>
            <a:pPr algn="l"/>
            <a:r>
              <a:rPr lang="en-US" dirty="0" smtClean="0"/>
              <a:t>4- FERC Order dropping consideration of first 5 SGIP standards</a:t>
            </a:r>
          </a:p>
          <a:p>
            <a:pPr algn="l"/>
            <a:r>
              <a:rPr lang="en-US" dirty="0"/>
              <a:t>FERC concluded that there is insufficient consensus to adopt the proposed standards at this time, pointing to “nearly unanimous” comments from the industry regarding cyber security concerns and the potential unintended consequences from adopting such standards too soon</a:t>
            </a:r>
            <a:endParaRPr lang="en-US" dirty="0" smtClean="0"/>
          </a:p>
          <a:p>
            <a:pPr algn="l"/>
            <a:endParaRPr lang="en-US" dirty="0"/>
          </a:p>
        </p:txBody>
      </p:sp>
    </p:spTree>
    <p:extLst>
      <p:ext uri="{BB962C8B-B14F-4D97-AF65-F5344CB8AC3E}">
        <p14:creationId xmlns:p14="http://schemas.microsoft.com/office/powerpoint/2010/main" val="307386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452438"/>
            <a:ext cx="8229600" cy="715962"/>
          </a:xfrm>
        </p:spPr>
        <p:txBody>
          <a:bodyPr>
            <a:normAutofit/>
          </a:bodyPr>
          <a:lstStyle/>
          <a:p>
            <a:r>
              <a:rPr lang="en-US" dirty="0" smtClean="0"/>
              <a:t>PAP02- Phase 2-SDO Proposal –r1</a:t>
            </a:r>
            <a:endParaRPr lang="en-US" dirty="0"/>
          </a:p>
        </p:txBody>
      </p:sp>
      <p:sp>
        <p:nvSpPr>
          <p:cNvPr id="3" name="Content Placeholder 2"/>
          <p:cNvSpPr>
            <a:spLocks noGrp="1"/>
          </p:cNvSpPr>
          <p:nvPr>
            <p:ph idx="1"/>
          </p:nvPr>
        </p:nvSpPr>
        <p:spPr>
          <a:xfrm>
            <a:off x="228600" y="990600"/>
            <a:ext cx="8686800" cy="5562600"/>
          </a:xfrm>
        </p:spPr>
        <p:txBody>
          <a:bodyPr>
            <a:normAutofit fontScale="92500" lnSpcReduction="10000"/>
          </a:bodyPr>
          <a:lstStyle/>
          <a:p>
            <a:pPr marL="0" indent="0">
              <a:buNone/>
            </a:pPr>
            <a:r>
              <a:rPr lang="en-US" sz="1600" u="sng" dirty="0" smtClean="0"/>
              <a:t>Intro</a:t>
            </a:r>
          </a:p>
          <a:p>
            <a:r>
              <a:rPr lang="en-US" sz="1600" dirty="0" smtClean="0"/>
              <a:t>Thanks to Ron Cunningham for his diligent preparation of requirements for completion of Phase 2.</a:t>
            </a:r>
          </a:p>
          <a:p>
            <a:r>
              <a:rPr lang="en-US" sz="1600" dirty="0" smtClean="0"/>
              <a:t>We propose that it is time for the wireless SDO’s to take a more active role in constructing the analytic</a:t>
            </a:r>
          </a:p>
          <a:p>
            <a:pPr marL="0" indent="0">
              <a:buNone/>
            </a:pPr>
            <a:r>
              <a:rPr lang="en-US" sz="1600" u="sng" dirty="0" smtClean="0"/>
              <a:t>Proposal/Request</a:t>
            </a:r>
          </a:p>
          <a:p>
            <a:r>
              <a:rPr lang="en-US" sz="1600" dirty="0" smtClean="0"/>
              <a:t>We request authorization from PAP2 members  to form an “SDO subcommittee” committed to completing delivery of an operational analysis framework , and related descriptive text, in time for presentation to the Dec  05, 2011 SGIP board meeting.</a:t>
            </a:r>
          </a:p>
          <a:p>
            <a:pPr marL="0" indent="0">
              <a:buNone/>
            </a:pPr>
            <a:r>
              <a:rPr lang="en-US" sz="1600" u="sng" dirty="0" smtClean="0"/>
              <a:t>Goals</a:t>
            </a:r>
          </a:p>
          <a:p>
            <a:r>
              <a:rPr lang="en-US" sz="1600" dirty="0" smtClean="0"/>
              <a:t>Example of deliverables include: Definition of propagation model, ability to calculate quantity of wireless equipment required to cover a given demographic/topographic area  and description of statistical confidence in reported numbers</a:t>
            </a:r>
          </a:p>
          <a:p>
            <a:pPr marL="0" indent="0">
              <a:buNone/>
            </a:pPr>
            <a:r>
              <a:rPr lang="en-US" sz="1600" u="sng" dirty="0" smtClean="0"/>
              <a:t>Utility/GRID Input Requirements</a:t>
            </a:r>
          </a:p>
          <a:p>
            <a:r>
              <a:rPr lang="en-US" sz="1600" dirty="0" smtClean="0"/>
              <a:t>Information regarding actor quantities by type, relative locations, topography, data traffic loads</a:t>
            </a:r>
          </a:p>
          <a:p>
            <a:pPr marL="0" indent="0">
              <a:buNone/>
            </a:pPr>
            <a:r>
              <a:rPr lang="en-US" sz="1600" u="sng" dirty="0" smtClean="0"/>
              <a:t>Synchronization</a:t>
            </a:r>
          </a:p>
          <a:p>
            <a:r>
              <a:rPr lang="en-US" sz="1600" dirty="0" smtClean="0"/>
              <a:t>“SDO subcommittee” will report progress to during  currently scheduled biweekly PAP2 calls</a:t>
            </a:r>
          </a:p>
          <a:p>
            <a:pPr marL="0" indent="0">
              <a:buNone/>
            </a:pPr>
            <a:r>
              <a:rPr lang="en-US" sz="1600" u="sng" dirty="0" smtClean="0"/>
              <a:t>Logistics </a:t>
            </a:r>
            <a:r>
              <a:rPr lang="en-US" sz="1600" dirty="0" smtClean="0"/>
              <a:t> </a:t>
            </a:r>
          </a:p>
          <a:p>
            <a:r>
              <a:rPr lang="en-US" sz="1600" dirty="0" smtClean="0"/>
              <a:t>“SDO subcommittee” will convene a series of teleconferences  scheduled to optimize SDO participation but open to all PAP2. SDO subcommittee will self organize , assign/delegate work. develop a milestone based project schedule. Webinar facilities will be available.</a:t>
            </a:r>
          </a:p>
          <a:p>
            <a:pPr marL="0" indent="0">
              <a:buNone/>
            </a:pPr>
            <a:r>
              <a:rPr lang="en-US" sz="1600" u="sng" dirty="0" smtClean="0"/>
              <a:t>Membership</a:t>
            </a:r>
          </a:p>
          <a:p>
            <a:r>
              <a:rPr lang="en-US" sz="1600" dirty="0" smtClean="0"/>
              <a:t>“SDO subcommittee” is a volunteer group initially underwritten by ATIS, IEEE, TIA, and </a:t>
            </a:r>
            <a:r>
              <a:rPr lang="en-US" sz="1600" dirty="0" err="1" smtClean="0"/>
              <a:t>WiMAX</a:t>
            </a:r>
            <a:r>
              <a:rPr lang="en-US" sz="1600" dirty="0" smtClean="0"/>
              <a:t>.  Additional wireless SDO participants will be recruited</a:t>
            </a:r>
          </a:p>
        </p:txBody>
      </p:sp>
    </p:spTree>
    <p:extLst>
      <p:ext uri="{BB962C8B-B14F-4D97-AF65-F5344CB8AC3E}">
        <p14:creationId xmlns:p14="http://schemas.microsoft.com/office/powerpoint/2010/main" val="2746833931"/>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262757</TotalTime>
  <Words>348</Words>
  <Application>Microsoft Office PowerPoint</Application>
  <PresentationFormat>On-screen Show (4:3)</PresentationFormat>
  <Paragraphs>56</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Default Design</vt:lpstr>
      <vt:lpstr>Smart Grid ad hoc – July 2011</vt:lpstr>
      <vt:lpstr>Meeting topics</vt:lpstr>
      <vt:lpstr>PAP02- Phase 2-SDO Proposal –r1</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July 2011 Smart Grid ad hoc</dc:title>
  <dc:subject>Smart Grid Information </dc:subject>
  <dc:creator>Bruce Kraemer (Marvell)</dc:creator>
  <cp:lastModifiedBy>Bruce Kraemer</cp:lastModifiedBy>
  <cp:revision>2681</cp:revision>
  <cp:lastPrinted>2011-07-19T19:26:55Z</cp:lastPrinted>
  <dcterms:created xsi:type="dcterms:W3CDTF">1998-02-10T13:07:52Z</dcterms:created>
  <dcterms:modified xsi:type="dcterms:W3CDTF">2011-07-22T01:14:41Z</dcterms:modified>
</cp:coreProperties>
</file>