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9" r:id="rId2"/>
    <p:sldId id="337" r:id="rId3"/>
    <p:sldId id="339" r:id="rId4"/>
    <p:sldId id="340" r:id="rId5"/>
    <p:sldId id="338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26B000"/>
    <a:srgbClr val="66CCFF"/>
    <a:srgbClr val="FFCDCD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1" autoAdjust="0"/>
    <p:restoredTop sz="88106" autoAdjust="0"/>
  </p:normalViewPr>
  <p:slideViewPr>
    <p:cSldViewPr>
      <p:cViewPr varScale="1">
        <p:scale>
          <a:sx n="73" d="100"/>
          <a:sy n="73" d="100"/>
        </p:scale>
        <p:origin x="-9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574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Gulim" pitchFamily="34" charset="-127"/>
              </a:defRPr>
            </a:lvl1pPr>
          </a:lstStyle>
          <a:p>
            <a:r>
              <a:rPr lang="ko-KR" altLang="en-US"/>
              <a:t>doc.: IEEE 802.11-yy/xxxxr0</a:t>
            </a: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Gulim" pitchFamily="34" charset="-127"/>
              </a:defRPr>
            </a:lvl1pPr>
          </a:lstStyle>
          <a:p>
            <a:r>
              <a:rPr lang="ko-KR" altLang="en-US"/>
              <a:t>Month Year</a:t>
            </a: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Gulim" pitchFamily="34" charset="-127"/>
              </a:defRPr>
            </a:lvl1pPr>
          </a:lstStyle>
          <a:p>
            <a:r>
              <a:rPr lang="ko-KR" altLang="en-US"/>
              <a:t>John Doe, Some Company</a:t>
            </a:r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Gulim" pitchFamily="34" charset="-127"/>
              </a:defRPr>
            </a:lvl1pPr>
          </a:lstStyle>
          <a:p>
            <a:r>
              <a:rPr lang="en-US" altLang="ko-KR"/>
              <a:t>Page </a:t>
            </a:r>
            <a:fld id="{3C3DABBA-7446-4021-B033-CCC8D73C04F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Gulim" pitchFamily="34" charset="-127"/>
              </a:defRPr>
            </a:lvl1pPr>
          </a:lstStyle>
          <a:p>
            <a:r>
              <a:rPr lang="ko-KR" altLang="en-US"/>
              <a:t>doc.: IEEE 802.11-yy/xxxxr0</a:t>
            </a:r>
            <a:endParaRPr lang="en-US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Gulim" pitchFamily="34" charset="-127"/>
              </a:defRPr>
            </a:lvl1pPr>
          </a:lstStyle>
          <a:p>
            <a:r>
              <a:rPr lang="ko-KR" altLang="en-US"/>
              <a:t>Month Year</a:t>
            </a:r>
            <a:endParaRPr lang="en-US" altLang="ko-KR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Gulim" pitchFamily="34" charset="-127"/>
              </a:defRPr>
            </a:lvl5pPr>
          </a:lstStyle>
          <a:p>
            <a:pPr lvl="4"/>
            <a:r>
              <a:rPr lang="ko-KR" altLang="en-US"/>
              <a:t>John Doe, Some Company</a:t>
            </a:r>
            <a:endParaRPr lang="en-US" altLang="ko-K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Gulim" pitchFamily="34" charset="-127"/>
              </a:defRPr>
            </a:lvl1pPr>
          </a:lstStyle>
          <a:p>
            <a:r>
              <a:rPr lang="en-US" altLang="ko-KR"/>
              <a:t>Page </a:t>
            </a:r>
            <a:fld id="{F04A5F9B-6674-4928-871C-103C56D2224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/>
              <a:t>doc.: IEEE 802.11-yy/xxxxr0</a:t>
            </a:r>
            <a:endParaRPr lang="en-US" altLang="ko-K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ko-KR" altLang="en-US"/>
              <a:t>Month Year</a:t>
            </a:r>
            <a:endParaRPr lang="en-US" altLang="ko-KR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ko-KR" altLang="en-US"/>
              <a:t>John Doe, Some Company</a:t>
            </a:r>
            <a:endParaRPr lang="en-US" altLang="ko-KR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/>
              <a:t>Page </a:t>
            </a:r>
            <a:fld id="{DE0FD1F9-47FE-4BA1-B894-7D2FEC8A2BB2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13318" name="Rectangle 2"/>
          <p:cNvSpPr txBox="1">
            <a:spLocks noGrp="1" noChangeArrowheads="1"/>
          </p:cNvSpPr>
          <p:nvPr/>
        </p:nvSpPr>
        <p:spPr bwMode="auto">
          <a:xfrm>
            <a:off x="5416550" y="111125"/>
            <a:ext cx="865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 b="1">
                <a:ea typeface="MS PGothic" pitchFamily="34" charset="-128"/>
              </a:rPr>
              <a:t>doc.: IEEE 802.11-yy/xxxxr0</a:t>
            </a:r>
            <a:endParaRPr lang="en-US" altLang="ja-JP" sz="1400" b="1">
              <a:ea typeface="MS PGothic" pitchFamily="34" charset="-128"/>
            </a:endParaRPr>
          </a:p>
        </p:txBody>
      </p:sp>
      <p:sp>
        <p:nvSpPr>
          <p:cNvPr id="13319" name="Rectangle 3"/>
          <p:cNvSpPr txBox="1">
            <a:spLocks noGrp="1" noChangeArrowheads="1"/>
          </p:cNvSpPr>
          <p:nvPr/>
        </p:nvSpPr>
        <p:spPr bwMode="auto">
          <a:xfrm>
            <a:off x="654050" y="111125"/>
            <a:ext cx="992188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 b="1">
                <a:ea typeface="MS PGothic" pitchFamily="34" charset="-128"/>
              </a:rPr>
              <a:t>Month Year</a:t>
            </a:r>
            <a:endParaRPr lang="en-US" altLang="ja-JP" sz="1400" b="1">
              <a:ea typeface="MS PGothic" pitchFamily="34" charset="-128"/>
            </a:endParaRPr>
          </a:p>
        </p:txBody>
      </p:sp>
      <p:sp>
        <p:nvSpPr>
          <p:cNvPr id="13320" name="Rectangle 6"/>
          <p:cNvSpPr txBox="1">
            <a:spLocks noGrp="1" noChangeArrowheads="1"/>
          </p:cNvSpPr>
          <p:nvPr/>
        </p:nvSpPr>
        <p:spPr bwMode="auto">
          <a:xfrm>
            <a:off x="5121275" y="8985250"/>
            <a:ext cx="1160463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>
                <a:ea typeface="MS PGothic" pitchFamily="34" charset="-128"/>
              </a:rPr>
              <a:t>John Doe, Some Company</a:t>
            </a:r>
            <a:endParaRPr lang="en-US" altLang="ja-JP">
              <a:ea typeface="MS PGothic" pitchFamily="34" charset="-128"/>
            </a:endParaRPr>
          </a:p>
        </p:txBody>
      </p:sp>
      <p:sp>
        <p:nvSpPr>
          <p:cNvPr id="13321" name="Rectangle 7"/>
          <p:cNvSpPr txBox="1">
            <a:spLocks noGrp="1" noChangeArrowheads="1"/>
          </p:cNvSpPr>
          <p:nvPr/>
        </p:nvSpPr>
        <p:spPr bwMode="auto">
          <a:xfrm>
            <a:off x="3206750" y="8985250"/>
            <a:ext cx="52863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>
                <a:ea typeface="MS PGothic" pitchFamily="34" charset="-128"/>
              </a:rPr>
              <a:t>Page </a:t>
            </a:r>
            <a:fld id="{297CF11F-3F5B-47C4-9610-E4AAD6BF28B2}" type="slidenum">
              <a:rPr lang="en-US" altLang="ja-JP">
                <a:ea typeface="MS PGothic" pitchFamily="34" charset="-128"/>
              </a:rPr>
              <a:pPr algn="r" defTabSz="933450" eaLnBrk="0" hangingPunct="0"/>
              <a:t>1</a:t>
            </a:fld>
            <a:endParaRPr lang="en-US" altLang="ja-JP">
              <a:ea typeface="MS PGothic" pitchFamily="34" charset="-128"/>
            </a:endParaRPr>
          </a:p>
        </p:txBody>
      </p:sp>
      <p:sp>
        <p:nvSpPr>
          <p:cNvPr id="13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3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ko-KR" altLang="en-US"/>
              <a:t>doc.: IEEE 802.11-yy/xxxxr0</a:t>
            </a:r>
            <a:endParaRPr lang="en-US" altLang="ko-K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ko-KR" altLang="en-US"/>
              <a:t>Month Year</a:t>
            </a:r>
            <a:endParaRPr lang="en-US" altLang="ko-KR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ko-KR" altLang="en-US"/>
              <a:t>John Doe, Some Company</a:t>
            </a:r>
            <a:endParaRPr lang="en-US" altLang="ko-KR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/>
              <a:t>Page </a:t>
            </a:r>
            <a:fld id="{6F47032A-9CF3-42CC-9F37-EF682517131D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smtClean="0">
              <a:ea typeface="Gulim" pitchFamily="34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B459B69-6474-4D7D-9935-237CCA3CE1A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957FBF19-7F61-4987-B34B-19F8C0B9980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8E902853-9713-4B6D-8B9B-984D72213BE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1DA28C9C-8AE0-49B2-9274-40B5061523D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5382A51D-52DE-404E-B5DE-542B2C49028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03DCA737-8583-429D-B51A-4B58D1A0267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4900138-A5DB-447E-9269-E908D7FC1F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5998B06-8A7A-4BA6-B1D4-71B1B3B8434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D26E64BF-5FC0-4932-B46C-4D4570FBD4C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BDD0D28A-4386-4B7F-9BCD-C4E6E5D6C81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Wu Tianyu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55C5DB9D-2D20-4965-A007-0D40FA8DD2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2086" y="6475413"/>
            <a:ext cx="13318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David </a:t>
            </a:r>
            <a:r>
              <a:rPr lang="en-US" altLang="ko-KR" dirty="0" err="1" smtClean="0"/>
              <a:t>Xun</a:t>
            </a:r>
            <a:r>
              <a:rPr lang="en-US" altLang="ko-KR" dirty="0" smtClean="0"/>
              <a:t> Yang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Gulim" pitchFamily="34" charset="-127"/>
              </a:defRPr>
            </a:lvl1pPr>
          </a:lstStyle>
          <a:p>
            <a:r>
              <a:rPr lang="en-US" altLang="ko-KR"/>
              <a:t>Slide </a:t>
            </a:r>
            <a:fld id="{38775003-F800-4DC8-8667-7D9EBAC23329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 err="1">
                <a:ea typeface="MS PGothic" pitchFamily="34" charset="-128"/>
              </a:rPr>
              <a:t>doc.:IEEE</a:t>
            </a:r>
            <a:r>
              <a:rPr lang="en-US" altLang="ja-JP" sz="1800" b="1" dirty="0">
                <a:ea typeface="MS PGothic" pitchFamily="34" charset="-128"/>
              </a:rPr>
              <a:t> </a:t>
            </a:r>
            <a:r>
              <a:rPr lang="en-US" altLang="ja-JP" sz="1800" b="1" dirty="0" smtClean="0">
                <a:ea typeface="MS PGothic" pitchFamily="34" charset="-128"/>
              </a:rPr>
              <a:t>802.11-10/1081r</a:t>
            </a:r>
            <a:r>
              <a:rPr lang="en-US" altLang="ko-KR" sz="1800" b="1" dirty="0" smtClean="0">
                <a:ea typeface="MS PGothic" pitchFamily="34" charset="-128"/>
              </a:rPr>
              <a:t>0</a:t>
            </a:r>
            <a:endParaRPr lang="en-US" altLang="ko-KR" sz="1800" b="1" dirty="0">
              <a:ea typeface="MS PGothic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999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b="1" dirty="0" smtClean="0">
                <a:ea typeface="MS PGothic" pitchFamily="34" charset="-128"/>
              </a:rPr>
              <a:t>Jul 20</a:t>
            </a:r>
            <a:r>
              <a:rPr lang="en-US" altLang="ko-KR" sz="1800" b="1" dirty="0" smtClean="0">
                <a:ea typeface="MS PGothic" pitchFamily="34" charset="-128"/>
              </a:rPr>
              <a:t>11</a:t>
            </a:r>
            <a:endParaRPr lang="en-US" altLang="ko-KR" sz="1800" b="1" dirty="0"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/>
              <a:t>Slide </a:t>
            </a:r>
            <a:fld id="{CFC12039-4A02-43F6-B7FE-0FE87A9EF5E6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102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ja-JP">
                <a:ea typeface="MS PGothic" pitchFamily="34" charset="-128"/>
              </a:rPr>
              <a:t>Slide </a:t>
            </a:r>
            <a:fld id="{FBA2C1FD-6A10-4CBB-BB51-F519E73BED3E}" type="slidenum">
              <a:rPr lang="en-US" altLang="ja-JP">
                <a:ea typeface="MS PGothic" pitchFamily="34" charset="-128"/>
              </a:rPr>
              <a:pPr algn="ctr" eaLnBrk="0" hangingPunct="0"/>
              <a:t>1</a:t>
            </a:fld>
            <a:endParaRPr lang="en-US" altLang="ja-JP">
              <a:ea typeface="MS PGothic" pitchFamily="34" charset="-128"/>
            </a:endParaRPr>
          </a:p>
        </p:txBody>
      </p:sp>
      <p:sp>
        <p:nvSpPr>
          <p:cNvPr id="1029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85800"/>
            <a:ext cx="8839200" cy="6096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solidFill>
                  <a:schemeClr val="tx1"/>
                </a:solidFill>
                <a:ea typeface="Gulim" pitchFamily="34" charset="-127"/>
              </a:rPr>
              <a:t>Comments Resolution on CID 3749 </a:t>
            </a:r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 b="1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 dirty="0">
                <a:ea typeface="MS PGothic" pitchFamily="34" charset="-128"/>
              </a:rPr>
              <a:t>Date:</a:t>
            </a:r>
            <a:r>
              <a:rPr kumimoji="1" lang="en-US" altLang="ja-JP" sz="2000" dirty="0">
                <a:ea typeface="MS PGothic" pitchFamily="34" charset="-128"/>
              </a:rPr>
              <a:t> </a:t>
            </a:r>
            <a:r>
              <a:rPr kumimoji="1" lang="en-US" altLang="ja-JP" sz="2000" dirty="0" smtClean="0">
                <a:ea typeface="MS PGothic" pitchFamily="34" charset="-128"/>
              </a:rPr>
              <a:t>2011-07-21</a:t>
            </a:r>
            <a:endParaRPr kumimoji="1" lang="en-US" altLang="ja-JP" sz="2800" dirty="0">
              <a:ea typeface="MS PGothic" pitchFamily="34" charset="-128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617538" y="2589213"/>
          <a:ext cx="7392987" cy="3978275"/>
        </p:xfrm>
        <a:graphic>
          <a:graphicData uri="http://schemas.openxmlformats.org/presentationml/2006/ole">
            <p:oleObj spid="_x0000_s1026" name="Document" r:id="rId4" imgW="8181171" imgH="4404236" progId="Word.Document.8">
              <p:embed/>
            </p:oleObj>
          </a:graphicData>
        </a:graphic>
      </p:graphicFrame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685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ko-KR" sz="2000" b="1">
                <a:ea typeface="Gulim" pitchFamily="34" charset="-127"/>
              </a:rPr>
              <a:t>Authors:</a:t>
            </a:r>
            <a:endParaRPr lang="en-US" altLang="ko-KR" sz="2000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/>
              <a:t>Slide </a:t>
            </a:r>
            <a:fld id="{DAC774BE-91EA-48ED-BCD0-47E04FC7731E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Comment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1400" dirty="0" smtClean="0">
              <a:ea typeface="Gulim" pitchFamily="34" charset="-127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0" y="1905000"/>
          <a:ext cx="7696200" cy="3657600"/>
        </p:xfrm>
        <a:graphic>
          <a:graphicData uri="http://schemas.openxmlformats.org/drawingml/2006/table">
            <a:tbl>
              <a:tblPr/>
              <a:tblGrid>
                <a:gridCol w="621915"/>
                <a:gridCol w="930977"/>
                <a:gridCol w="1023885"/>
                <a:gridCol w="853237"/>
                <a:gridCol w="2218417"/>
                <a:gridCol w="2047769"/>
              </a:tblGrid>
              <a:tr h="3657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3749</a:t>
                      </a:r>
                      <a:endParaRPr lang="zh-CN" sz="1200" kern="1200" dirty="0">
                        <a:solidFill>
                          <a:schemeClr val="tx1"/>
                        </a:solidFill>
                        <a:latin typeface="Arial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Arial"/>
                          <a:ea typeface="宋体"/>
                        </a:rPr>
                        <a:t>Yang, Xun</a:t>
                      </a:r>
                      <a:endParaRPr lang="zh-CN" sz="16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8.2.4.6.3</a:t>
                      </a:r>
                      <a:endParaRPr lang="zh-CN" sz="1200" kern="1200" dirty="0">
                        <a:solidFill>
                          <a:schemeClr val="tx1"/>
                        </a:solidFill>
                        <a:latin typeface="Arial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23.36</a:t>
                      </a:r>
                      <a:endParaRPr lang="zh-CN" sz="1200" kern="1200" dirty="0">
                        <a:solidFill>
                          <a:schemeClr val="tx1"/>
                        </a:solidFill>
                        <a:latin typeface="Arial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宋体"/>
                        </a:rPr>
                        <a:t>If the Unsolicited MFB subfield is set to 1 and FB </a:t>
                      </a:r>
                      <a:r>
                        <a:rPr lang="en-GB" sz="1200" dirty="0" err="1">
                          <a:latin typeface="Arial"/>
                          <a:ea typeface="宋体"/>
                        </a:rPr>
                        <a:t>Tx</a:t>
                      </a:r>
                      <a:r>
                        <a:rPr lang="en-GB" sz="1200" dirty="0">
                          <a:latin typeface="Arial"/>
                          <a:ea typeface="宋体"/>
                        </a:rPr>
                        <a:t> Type subfield is set to 0, the unsolicited MFB refers to either an </a:t>
                      </a:r>
                      <a:r>
                        <a:rPr lang="en-GB" sz="1200" dirty="0" err="1">
                          <a:latin typeface="Arial"/>
                          <a:ea typeface="宋体"/>
                        </a:rPr>
                        <a:t>unbeamformed</a:t>
                      </a:r>
                      <a:r>
                        <a:rPr lang="en-GB" sz="1200" dirty="0">
                          <a:latin typeface="Arial"/>
                          <a:ea typeface="宋体"/>
                        </a:rPr>
                        <a:t> VHT PPDU or transmit diversity using an STBC VHT PPDU. That is, when the bit FB </a:t>
                      </a:r>
                      <a:r>
                        <a:rPr lang="en-GB" sz="1200" dirty="0" err="1">
                          <a:latin typeface="Arial"/>
                          <a:ea typeface="宋体"/>
                        </a:rPr>
                        <a:t>Tx</a:t>
                      </a:r>
                      <a:r>
                        <a:rPr lang="en-GB" sz="1200" dirty="0">
                          <a:latin typeface="Arial"/>
                          <a:ea typeface="宋体"/>
                        </a:rPr>
                        <a:t> Type sets to 0, it is not clear whether the received PPDU was using STBC or not.  </a:t>
                      </a:r>
                      <a:endParaRPr lang="zh-CN" sz="16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Add a STBC-diversity FB bit together with the MFB bit to indicate whether the unsolicited MFB refers to a transmit diversity using an STBC VHT PPDU or not. Change the definition of MFB =1 and FB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Tx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 Type =0 to refer to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unbeamformed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/>
                          <a:ea typeface="宋体"/>
                          <a:cs typeface="+mn-cs"/>
                        </a:rPr>
                        <a:t> VHT PPDU only. See submission 11-11-xxxx-xx-00ac-resolution-to-comments-xxx for more details.</a:t>
                      </a:r>
                      <a:endParaRPr lang="zh-CN" sz="1200" kern="1200" dirty="0">
                        <a:solidFill>
                          <a:schemeClr val="tx1"/>
                        </a:solidFill>
                        <a:latin typeface="Arial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altLang="zh-CN" sz="1800" dirty="0" smtClean="0"/>
              <a:t>FB 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Type in VHT format HT Control field:</a:t>
            </a: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r>
              <a:rPr lang="en-US" altLang="zh-CN" sz="1400" dirty="0" smtClean="0"/>
              <a:t>FB 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 Type subfield is set to 0 to indicate </a:t>
            </a:r>
            <a:r>
              <a:rPr lang="en-US" altLang="zh-CN" sz="1400" dirty="0" err="1" smtClean="0"/>
              <a:t>unbeamforming</a:t>
            </a:r>
            <a:r>
              <a:rPr lang="en-US" altLang="zh-CN" sz="1400" dirty="0" smtClean="0"/>
              <a:t> or transmit diversity when this field is in the unsolicited MFB frame</a:t>
            </a:r>
          </a:p>
          <a:p>
            <a:r>
              <a:rPr lang="en-US" altLang="zh-CN" sz="1800" dirty="0" smtClean="0"/>
              <a:t>Only FB 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Type cannot indicate all the possibilities clearly</a:t>
            </a:r>
          </a:p>
          <a:p>
            <a:r>
              <a:rPr lang="en-US" altLang="zh-CN" sz="1800" dirty="0" smtClean="0"/>
              <a:t>Further, the transmitter has two choices to transmit the PPDU without </a:t>
            </a:r>
            <a:r>
              <a:rPr lang="en-US" altLang="zh-CN" sz="1800" dirty="0" err="1" smtClean="0"/>
              <a:t>beamforming</a:t>
            </a:r>
            <a:r>
              <a:rPr lang="en-US" altLang="zh-CN" sz="1800" dirty="0" smtClean="0"/>
              <a:t>: </a:t>
            </a:r>
          </a:p>
          <a:p>
            <a:pPr lvl="1"/>
            <a:r>
              <a:rPr lang="en-US" altLang="zh-CN" sz="1400" dirty="0" err="1" smtClean="0"/>
              <a:t>Unbeamforming</a:t>
            </a:r>
            <a:r>
              <a:rPr lang="en-US" altLang="zh-CN" sz="1400" dirty="0" smtClean="0"/>
              <a:t> without transmit diversity</a:t>
            </a:r>
          </a:p>
          <a:p>
            <a:pPr lvl="1"/>
            <a:r>
              <a:rPr lang="en-US" altLang="zh-CN" sz="1400" dirty="0" err="1" smtClean="0"/>
              <a:t>Unbeamforming</a:t>
            </a:r>
            <a:r>
              <a:rPr lang="en-US" altLang="zh-CN" sz="1400" dirty="0" smtClean="0"/>
              <a:t> with transmit diversity</a:t>
            </a:r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</a:rPr>
              <a:t>There should be difference between SNRs in the MFB field</a:t>
            </a:r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</a:rPr>
              <a:t>The transmit diversity gain and receive diversity gain are very large compared to multiplexing</a:t>
            </a:r>
          </a:p>
          <a:p>
            <a:pPr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1DA28C9C-8AE0-49B2-9274-40B5061523D6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05000"/>
            <a:ext cx="7467600" cy="1463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NR_MCS(nss=2 T2R2)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465860"/>
            <a:ext cx="6019800" cy="3934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Discussion (Cont)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altLang="zh-CN" sz="1800" dirty="0" smtClean="0"/>
              <a:t>Scenario: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2*2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 stream with STBC </a:t>
            </a:r>
            <a:r>
              <a:rPr lang="en-US" altLang="zh-CN" sz="1400" dirty="0" err="1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vs</a:t>
            </a:r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 2 streams (multiplexing)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Channel model: C, Distance: 15m,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BW: 20MHz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MCS: PER&lt;0.1</a:t>
            </a:r>
          </a:p>
          <a:p>
            <a:pPr lvl="1"/>
            <a:r>
              <a:rPr lang="en-US" altLang="zh-CN" sz="1400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SNR-MCS curve:</a:t>
            </a: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 lvl="1"/>
            <a:endParaRPr lang="en-US" altLang="zh-CN" sz="1400" dirty="0" smtClean="0"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  <a:p>
            <a:pPr>
              <a:buNone/>
            </a:pPr>
            <a:endParaRPr lang="en-US" altLang="zh-CN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1DA28C9C-8AE0-49B2-9274-40B5061523D6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Proposed Solution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r>
              <a:rPr lang="en-US" altLang="zh-CN" sz="2000" dirty="0" smtClean="0"/>
              <a:t>Reuse one bit in VHT format HT control field to indicate STBC:</a:t>
            </a:r>
          </a:p>
          <a:p>
            <a:pPr lvl="1"/>
            <a:endParaRPr lang="en-US" altLang="zh-CN" sz="1100" b="0" dirty="0" smtClean="0"/>
          </a:p>
          <a:p>
            <a:pPr lvl="1"/>
            <a:endParaRPr lang="en-US" altLang="zh-CN" sz="1100" dirty="0" smtClean="0"/>
          </a:p>
          <a:p>
            <a:pPr lvl="1"/>
            <a:endParaRPr lang="en-US" altLang="zh-CN" sz="1100" b="0" dirty="0" smtClean="0"/>
          </a:p>
          <a:p>
            <a:pPr lvl="1"/>
            <a:endParaRPr lang="en-US" altLang="zh-CN" sz="1100" dirty="0" smtClean="0"/>
          </a:p>
          <a:p>
            <a:pPr lvl="1"/>
            <a:endParaRPr lang="en-US" altLang="zh-CN" sz="1100" b="0" dirty="0" smtClean="0"/>
          </a:p>
          <a:p>
            <a:pPr lvl="1"/>
            <a:endParaRPr lang="en-US" altLang="zh-CN" sz="1100" dirty="0" smtClean="0"/>
          </a:p>
          <a:p>
            <a:pPr lvl="1">
              <a:buNone/>
            </a:pPr>
            <a:endParaRPr lang="en-US" altLang="zh-CN" sz="1100" dirty="0" smtClean="0"/>
          </a:p>
          <a:p>
            <a:pPr lvl="1"/>
            <a:r>
              <a:rPr lang="en-US" altLang="zh-CN" sz="1400" dirty="0" smtClean="0"/>
              <a:t>STBC FB Type</a:t>
            </a:r>
            <a:r>
              <a:rPr lang="en-US" altLang="zh-CN" sz="1100" dirty="0" smtClean="0"/>
              <a:t>:</a:t>
            </a:r>
          </a:p>
          <a:p>
            <a:pPr lvl="2"/>
            <a:r>
              <a:rPr lang="en-US" altLang="zh-CN" sz="1200" dirty="0" smtClean="0"/>
              <a:t>0: transmission without STBC</a:t>
            </a:r>
          </a:p>
          <a:p>
            <a:pPr lvl="2"/>
            <a:r>
              <a:rPr lang="en-US" altLang="zh-CN" sz="1200" b="0" dirty="0" smtClean="0"/>
              <a:t>1: transmission with STBC</a:t>
            </a:r>
            <a:endParaRPr lang="en-US" altLang="zh-CN" sz="1100" b="0" dirty="0" smtClean="0"/>
          </a:p>
          <a:p>
            <a:pPr lvl="1"/>
            <a:r>
              <a:rPr lang="en-US" altLang="zh-CN" sz="1400" dirty="0" smtClean="0"/>
              <a:t>Change the definition of  FB 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 Type accordingly</a:t>
            </a:r>
            <a:endParaRPr lang="en-US" altLang="zh-CN" sz="1400" b="0" dirty="0" smtClean="0"/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</a:rPr>
              <a:t>Location of the bit is in MSI:</a:t>
            </a:r>
          </a:p>
          <a:p>
            <a:pPr lvl="2"/>
            <a:r>
              <a:rPr lang="en-US" altLang="zh-CN" sz="1500" dirty="0" smtClean="0">
                <a:solidFill>
                  <a:srgbClr val="FF0000"/>
                </a:solidFill>
              </a:rPr>
              <a:t>Traditional MSI (3 bits): </a:t>
            </a:r>
          </a:p>
          <a:p>
            <a:pPr lvl="2"/>
            <a:endParaRPr lang="en-US" altLang="zh-CN" sz="1500" dirty="0" smtClean="0">
              <a:solidFill>
                <a:srgbClr val="FF0000"/>
              </a:solidFill>
            </a:endParaRPr>
          </a:p>
          <a:p>
            <a:pPr lvl="2"/>
            <a:endParaRPr lang="en-US" altLang="zh-CN" sz="1500" dirty="0" smtClean="0">
              <a:solidFill>
                <a:srgbClr val="FF0000"/>
              </a:solidFill>
            </a:endParaRPr>
          </a:p>
          <a:p>
            <a:pPr lvl="2"/>
            <a:endParaRPr lang="en-US" altLang="zh-CN" sz="1500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sz="1500" dirty="0" smtClean="0">
                <a:solidFill>
                  <a:srgbClr val="FF0000"/>
                </a:solidFill>
              </a:rPr>
              <a:t>Modified MSI format: </a:t>
            </a:r>
          </a:p>
          <a:p>
            <a:pPr lvl="2">
              <a:buNone/>
            </a:pPr>
            <a:r>
              <a:rPr lang="en-US" altLang="zh-CN" sz="1500" dirty="0" smtClean="0">
                <a:solidFill>
                  <a:srgbClr val="FF0000"/>
                </a:solidFill>
              </a:rPr>
              <a:t>     (still 3 bits)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1DA28C9C-8AE0-49B2-9274-40B5061523D6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61747"/>
            <a:ext cx="8686800" cy="121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组合 38"/>
          <p:cNvGrpSpPr>
            <a:grpSpLocks noChangeAspect="1"/>
          </p:cNvGrpSpPr>
          <p:nvPr/>
        </p:nvGrpSpPr>
        <p:grpSpPr>
          <a:xfrm>
            <a:off x="3505200" y="4186534"/>
            <a:ext cx="1676401" cy="1071266"/>
            <a:chOff x="2303798" y="1916832"/>
            <a:chExt cx="2268202" cy="1449440"/>
          </a:xfrm>
        </p:grpSpPr>
        <p:sp>
          <p:nvSpPr>
            <p:cNvPr id="40" name="矩形 39"/>
            <p:cNvSpPr/>
            <p:nvPr/>
          </p:nvSpPr>
          <p:spPr bwMode="auto">
            <a:xfrm>
              <a:off x="2314126" y="1916832"/>
              <a:ext cx="2257874" cy="648072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9200" tIns="39600" rIns="79200" bIns="396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801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 bwMode="auto">
            <a:xfrm>
              <a:off x="3059832" y="1916832"/>
              <a:ext cx="0" cy="648072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接连接符 41"/>
            <p:cNvCxnSpPr/>
            <p:nvPr/>
          </p:nvCxnSpPr>
          <p:spPr bwMode="auto">
            <a:xfrm>
              <a:off x="3851920" y="1916832"/>
              <a:ext cx="0" cy="648072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2483767" y="2132855"/>
              <a:ext cx="492772" cy="37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B3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03847" y="2132855"/>
              <a:ext cx="492772" cy="37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B4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025309" y="2132855"/>
              <a:ext cx="492772" cy="3747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B5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右大括号 45"/>
            <p:cNvSpPr/>
            <p:nvPr/>
          </p:nvSpPr>
          <p:spPr bwMode="auto">
            <a:xfrm rot="5400000">
              <a:off x="3365790" y="1574917"/>
              <a:ext cx="144016" cy="2267999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9200" tIns="39600" rIns="79200" bIns="396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801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55776" y="2741632"/>
              <a:ext cx="1810025" cy="624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Implementation specific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9" name="组合 58"/>
          <p:cNvGrpSpPr>
            <a:grpSpLocks noChangeAspect="1"/>
          </p:cNvGrpSpPr>
          <p:nvPr/>
        </p:nvGrpSpPr>
        <p:grpSpPr>
          <a:xfrm>
            <a:off x="3429000" y="5363327"/>
            <a:ext cx="1981200" cy="1135436"/>
            <a:chOff x="2213953" y="3769295"/>
            <a:chExt cx="2630526" cy="1507569"/>
          </a:xfrm>
        </p:grpSpPr>
        <p:sp>
          <p:nvSpPr>
            <p:cNvPr id="60" name="矩形 59"/>
            <p:cNvSpPr/>
            <p:nvPr/>
          </p:nvSpPr>
          <p:spPr bwMode="auto">
            <a:xfrm>
              <a:off x="2314126" y="3769295"/>
              <a:ext cx="2257874" cy="648072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9200" tIns="39600" rIns="79200" bIns="396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801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cxnSp>
          <p:nvCxnSpPr>
            <p:cNvPr id="61" name="直接连接符 60"/>
            <p:cNvCxnSpPr/>
            <p:nvPr/>
          </p:nvCxnSpPr>
          <p:spPr bwMode="auto">
            <a:xfrm>
              <a:off x="3059832" y="3769295"/>
              <a:ext cx="0" cy="648072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>
              <a:off x="3851920" y="3769295"/>
              <a:ext cx="0" cy="648072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2483768" y="3961673"/>
              <a:ext cx="459740" cy="349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B3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03848" y="3961673"/>
              <a:ext cx="459740" cy="349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B4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025310" y="3961673"/>
              <a:ext cx="459740" cy="349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B5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右大括号 65"/>
            <p:cNvSpPr/>
            <p:nvPr/>
          </p:nvSpPr>
          <p:spPr bwMode="auto">
            <a:xfrm rot="5400000">
              <a:off x="3002228" y="3805382"/>
              <a:ext cx="144016" cy="1512000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9200" tIns="39600" rIns="79200" bIns="396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801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213953" y="4634995"/>
              <a:ext cx="1719958" cy="612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Implementation specific 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右大括号 67"/>
            <p:cNvSpPr/>
            <p:nvPr/>
          </p:nvSpPr>
          <p:spPr bwMode="auto">
            <a:xfrm rot="5400000">
              <a:off x="4168670" y="4181612"/>
              <a:ext cx="144016" cy="756000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9200" tIns="39600" rIns="79200" bIns="396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801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832738" y="4663891"/>
              <a:ext cx="1011741" cy="6129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STBC FB Type</a:t>
              </a:r>
              <a:endPara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0" name="矩形 69"/>
          <p:cNvSpPr/>
          <p:nvPr/>
        </p:nvSpPr>
        <p:spPr bwMode="auto">
          <a:xfrm>
            <a:off x="5638800" y="5638800"/>
            <a:ext cx="3352800" cy="685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Note –The </a:t>
            </a:r>
            <a:r>
              <a:rPr lang="en-US" altLang="zh-CN" dirty="0" smtClean="0">
                <a:solidFill>
                  <a:srgbClr val="FF0000"/>
                </a:solidFill>
              </a:rPr>
              <a:t>bit provides no change to the existing MSI sequence, only add a constraint for the choice of MSI.</a:t>
            </a:r>
          </a:p>
        </p:txBody>
      </p:sp>
      <p:cxnSp>
        <p:nvCxnSpPr>
          <p:cNvPr id="72" name="直接箭头连接符 71"/>
          <p:cNvCxnSpPr>
            <a:stCxn id="70" idx="1"/>
            <a:endCxn id="69" idx="3"/>
          </p:cNvCxnSpPr>
          <p:nvPr/>
        </p:nvCxnSpPr>
        <p:spPr bwMode="auto">
          <a:xfrm rot="10800000" flipV="1">
            <a:off x="5410200" y="5981699"/>
            <a:ext cx="228600" cy="286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11051</TotalTime>
  <Words>420</Words>
  <Application>Microsoft Office PowerPoint</Application>
  <PresentationFormat>全屏显示(4:3)</PresentationFormat>
  <Paragraphs>82</Paragraphs>
  <Slides>5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ACcord Submission Template</vt:lpstr>
      <vt:lpstr>Document</vt:lpstr>
      <vt:lpstr>Comments Resolution on CID 3749 </vt:lpstr>
      <vt:lpstr>Comment</vt:lpstr>
      <vt:lpstr>Discussion</vt:lpstr>
      <vt:lpstr>Discussion (Cont)</vt:lpstr>
      <vt:lpstr>Proposed Solution</vt:lpstr>
    </vt:vector>
  </TitlesOfParts>
  <Company>ETRI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MU-MIMO Transmission Indication</dc:title>
  <dc:creator>Jaewoo Park</dc:creator>
  <cp:lastModifiedBy>Xun Yang</cp:lastModifiedBy>
  <cp:revision>591</cp:revision>
  <cp:lastPrinted>1998-02-10T13:28:06Z</cp:lastPrinted>
  <dcterms:created xsi:type="dcterms:W3CDTF">2009-12-02T19:05:24Z</dcterms:created>
  <dcterms:modified xsi:type="dcterms:W3CDTF">2011-07-21T17:26:20Z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1310466869</vt:lpwstr>
  </property>
</Properties>
</file>