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817" r:id="rId2"/>
  </p:sldMasterIdLst>
  <p:notesMasterIdLst>
    <p:notesMasterId r:id="rId11"/>
  </p:notesMasterIdLst>
  <p:handoutMasterIdLst>
    <p:handoutMasterId r:id="rId12"/>
  </p:handoutMasterIdLst>
  <p:sldIdLst>
    <p:sldId id="269" r:id="rId3"/>
    <p:sldId id="257" r:id="rId4"/>
    <p:sldId id="285" r:id="rId5"/>
    <p:sldId id="288" r:id="rId6"/>
    <p:sldId id="297" r:id="rId7"/>
    <p:sldId id="292" r:id="rId8"/>
    <p:sldId id="298" r:id="rId9"/>
    <p:sldId id="294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tk01961" initials="m" lastIdx="18" clrIdx="0"/>
  <p:cmAuthor id="1" name="Chao-Chun Wang" initials="k" lastIdx="1" clrIdx="1"/>
  <p:cmAuthor id="2" name="Chao-Chun Wang" initials="CW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FB2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 autoAdjust="0"/>
    <p:restoredTop sz="94659" autoAdjust="0"/>
  </p:normalViewPr>
  <p:slideViewPr>
    <p:cSldViewPr>
      <p:cViewPr>
        <p:scale>
          <a:sx n="90" d="100"/>
          <a:sy n="90" d="100"/>
        </p:scale>
        <p:origin x="-74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580" y="-12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ntinuum\Desktop\Simulation_Results_20110714_CCW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ntinuum\Desktop\Simulation_Results_20110714_CCW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%20Space\Estinet\Simulation_Results_20110714_CCW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poly"/>
            <c:order val="6"/>
          </c:trendline>
          <c:xVal>
            <c:numRef>
              <c:f>New_Results_Uni_directional!$A$3:$A$11</c:f>
              <c:numCache>
                <c:formatCode>General</c:formatCode>
                <c:ptCount val="9"/>
                <c:pt idx="0">
                  <c:v>50</c:v>
                </c:pt>
                <c:pt idx="1">
                  <c:v>250</c:v>
                </c:pt>
                <c:pt idx="2">
                  <c:v>500</c:v>
                </c:pt>
                <c:pt idx="3">
                  <c:v>750</c:v>
                </c:pt>
                <c:pt idx="4">
                  <c:v>1000</c:v>
                </c:pt>
                <c:pt idx="5">
                  <c:v>1250</c:v>
                </c:pt>
                <c:pt idx="6">
                  <c:v>1500</c:v>
                </c:pt>
                <c:pt idx="7">
                  <c:v>1750</c:v>
                </c:pt>
                <c:pt idx="8">
                  <c:v>2000</c:v>
                </c:pt>
              </c:numCache>
            </c:numRef>
          </c:xVal>
          <c:yVal>
            <c:numRef>
              <c:f>New_Results_Uni_directional!$B$3:$B$11</c:f>
              <c:numCache>
                <c:formatCode>General</c:formatCode>
                <c:ptCount val="9"/>
                <c:pt idx="0">
                  <c:v>631.26772399999948</c:v>
                </c:pt>
                <c:pt idx="1">
                  <c:v>3179.0742409999998</c:v>
                </c:pt>
                <c:pt idx="2">
                  <c:v>6495.1470680000002</c:v>
                </c:pt>
                <c:pt idx="3">
                  <c:v>10589.461175999984</c:v>
                </c:pt>
                <c:pt idx="4">
                  <c:v>19061.727047</c:v>
                </c:pt>
                <c:pt idx="5">
                  <c:v>30166.416675999997</c:v>
                </c:pt>
                <c:pt idx="6">
                  <c:v>42746.590512000002</c:v>
                </c:pt>
                <c:pt idx="7">
                  <c:v>58505.458408000013</c:v>
                </c:pt>
                <c:pt idx="8">
                  <c:v>71764.288196000023</c:v>
                </c:pt>
              </c:numCache>
            </c:numRef>
          </c:yVal>
        </c:ser>
        <c:axId val="76622848"/>
        <c:axId val="77730560"/>
      </c:scatterChart>
      <c:valAx>
        <c:axId val="766228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zh-TW"/>
            </a:pPr>
            <a:endParaRPr lang="en-US"/>
          </a:p>
        </c:txPr>
        <c:crossAx val="77730560"/>
        <c:crosses val="autoZero"/>
        <c:crossBetween val="midCat"/>
      </c:valAx>
      <c:valAx>
        <c:axId val="777305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zh-TW"/>
            </a:pPr>
            <a:endParaRPr lang="en-US"/>
          </a:p>
        </c:txPr>
        <c:crossAx val="76622848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lang="zh-TW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284951881014882"/>
          <c:y val="7.4548702245552614E-2"/>
          <c:w val="0.55507414698162649"/>
          <c:h val="0.79822506561679862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poly"/>
            <c:order val="3"/>
          </c:trendline>
          <c:xVal>
            <c:numRef>
              <c:f>New_Results_Uni_directional!$A$52:$A$60</c:f>
              <c:numCache>
                <c:formatCode>General</c:formatCode>
                <c:ptCount val="9"/>
                <c:pt idx="0">
                  <c:v>50</c:v>
                </c:pt>
                <c:pt idx="1">
                  <c:v>250</c:v>
                </c:pt>
                <c:pt idx="2">
                  <c:v>500</c:v>
                </c:pt>
                <c:pt idx="3">
                  <c:v>750</c:v>
                </c:pt>
                <c:pt idx="4">
                  <c:v>1000</c:v>
                </c:pt>
                <c:pt idx="5">
                  <c:v>1250</c:v>
                </c:pt>
                <c:pt idx="6">
                  <c:v>1500</c:v>
                </c:pt>
                <c:pt idx="7">
                  <c:v>1750</c:v>
                </c:pt>
                <c:pt idx="8">
                  <c:v>2000</c:v>
                </c:pt>
              </c:numCache>
            </c:numRef>
          </c:xVal>
          <c:yVal>
            <c:numRef>
              <c:f>New_Results_Uni_directional!$B$52:$B$60</c:f>
              <c:numCache>
                <c:formatCode>General</c:formatCode>
                <c:ptCount val="9"/>
                <c:pt idx="0">
                  <c:v>118</c:v>
                </c:pt>
                <c:pt idx="1">
                  <c:v>1093</c:v>
                </c:pt>
                <c:pt idx="2">
                  <c:v>2674</c:v>
                </c:pt>
                <c:pt idx="3">
                  <c:v>4749</c:v>
                </c:pt>
                <c:pt idx="4">
                  <c:v>9678</c:v>
                </c:pt>
                <c:pt idx="5">
                  <c:v>17525</c:v>
                </c:pt>
                <c:pt idx="6">
                  <c:v>28345</c:v>
                </c:pt>
                <c:pt idx="7">
                  <c:v>43546</c:v>
                </c:pt>
                <c:pt idx="8">
                  <c:v>60149</c:v>
                </c:pt>
              </c:numCache>
            </c:numRef>
          </c:yVal>
        </c:ser>
        <c:axId val="72774784"/>
        <c:axId val="72776320"/>
      </c:scatterChart>
      <c:valAx>
        <c:axId val="727747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zh-TW"/>
            </a:pPr>
            <a:endParaRPr lang="en-US"/>
          </a:p>
        </c:txPr>
        <c:crossAx val="72776320"/>
        <c:crosses val="autoZero"/>
        <c:crossBetween val="midCat"/>
      </c:valAx>
      <c:valAx>
        <c:axId val="727763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zh-TW"/>
            </a:pPr>
            <a:endParaRPr lang="en-US"/>
          </a:p>
        </c:txPr>
        <c:crossAx val="72774784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lang="zh-TW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strRef>
              <c:f>New_Results_Uni_directional!$B$64</c:f>
              <c:strCache>
                <c:ptCount val="1"/>
                <c:pt idx="0">
                  <c:v>100Kbps</c:v>
                </c:pt>
              </c:strCache>
            </c:strRef>
          </c:tx>
          <c:spPr>
            <a:ln w="28575">
              <a:noFill/>
            </a:ln>
          </c:spPr>
          <c:trendline>
            <c:trendlineType val="poly"/>
            <c:order val="2"/>
          </c:trendline>
          <c:xVal>
            <c:numRef>
              <c:f>New_Results_Uni_directional!$A$65:$A$69</c:f>
              <c:numCache>
                <c:formatCode>General</c:formatCode>
                <c:ptCount val="5"/>
                <c:pt idx="0">
                  <c:v>50</c:v>
                </c:pt>
                <c:pt idx="1">
                  <c:v>250</c:v>
                </c:pt>
                <c:pt idx="2">
                  <c:v>500</c:v>
                </c:pt>
                <c:pt idx="3">
                  <c:v>750</c:v>
                </c:pt>
                <c:pt idx="4">
                  <c:v>1000</c:v>
                </c:pt>
              </c:numCache>
            </c:numRef>
          </c:xVal>
          <c:yVal>
            <c:numRef>
              <c:f>New_Results_Uni_directional!$B$65:$B$69</c:f>
              <c:numCache>
                <c:formatCode>General</c:formatCode>
                <c:ptCount val="5"/>
                <c:pt idx="0">
                  <c:v>2694.1182520000002</c:v>
                </c:pt>
                <c:pt idx="1">
                  <c:v>13624.012714</c:v>
                </c:pt>
                <c:pt idx="2">
                  <c:v>27754.205448000001</c:v>
                </c:pt>
                <c:pt idx="3">
                  <c:v>40795.219598000003</c:v>
                </c:pt>
                <c:pt idx="4">
                  <c:v>58313.725292000003</c:v>
                </c:pt>
              </c:numCache>
            </c:numRef>
          </c:yVal>
        </c:ser>
        <c:axId val="51690112"/>
        <c:axId val="51704576"/>
      </c:scatterChart>
      <c:valAx>
        <c:axId val="51690112"/>
        <c:scaling>
          <c:orientation val="minMax"/>
        </c:scaling>
        <c:axPos val="b"/>
        <c:numFmt formatCode="General" sourceLinked="1"/>
        <c:tickLblPos val="nextTo"/>
        <c:crossAx val="51704576"/>
        <c:crosses val="autoZero"/>
        <c:crossBetween val="midCat"/>
      </c:valAx>
      <c:valAx>
        <c:axId val="51704576"/>
        <c:scaling>
          <c:orientation val="minMax"/>
        </c:scaling>
        <c:axPos val="l"/>
        <c:majorGridlines/>
        <c:numFmt formatCode="General" sourceLinked="1"/>
        <c:tickLblPos val="nextTo"/>
        <c:crossAx val="51690112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3580" y="175081"/>
            <a:ext cx="224529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802.11-11/0725-r0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A7BA121-34AD-4BA8-AA6C-5C7AA6DD04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73062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443" y="95706"/>
            <a:ext cx="224529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802.11-11-1019/r0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909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2011</a:t>
            </a:r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9286BF7-0C78-41E4-83CB-D9F845E90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37013" y="95250"/>
            <a:ext cx="2244725" cy="215900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802.11-11/0341-r0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Page </a:t>
            </a:r>
            <a:fld id="{549A5D13-2D1F-4476-A95B-2FBB29AC27A0}" type="slidenum">
              <a:rPr lang="en-US" smtClean="0">
                <a:latin typeface="Times New Roman" pitchFamily="18" charset="0"/>
              </a:rPr>
              <a:pPr/>
              <a:t>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Page </a:t>
            </a:r>
            <a:fld id="{D3FA0E54-B9E5-4AB1-9B32-00B4D8F45560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/>
        </p:spPr>
        <p:txBody>
          <a:bodyPr lIns="95250" rIns="95250"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607300" y="6475413"/>
            <a:ext cx="9366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MediaTek,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238878-51FA-4476-92E8-E7C18368DD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69200" y="6477000"/>
            <a:ext cx="9747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MediaTek, Inc..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31317E-6E1E-4069-BBA2-B472E9BAE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645400" y="6475413"/>
            <a:ext cx="8985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MediaTek, Inc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C9D3D2-583C-43E1-B885-D707B9E45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645400" y="6475413"/>
            <a:ext cx="8985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MediaTek, Inc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5E46D8-D5AA-46BD-93AA-62B01AAB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9906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607300" y="6475413"/>
            <a:ext cx="9366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MediaTek,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E0CF4E-BBD0-4EA3-89BE-E47860D1E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645400" y="6475413"/>
            <a:ext cx="8985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MediaTek, Inc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4C6B43-15B6-4C84-B91F-61CC2DFF0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0475" y="6475413"/>
            <a:ext cx="933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MediaTek Inc..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2FA32C-F9C9-41C7-A71F-A21E88F63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Times New Roman" charset="0"/>
                <a:ea typeface="Arial" charset="0"/>
              </a:rPr>
              <a:t>doc.: IEEE </a:t>
            </a:r>
            <a:r>
              <a:rPr lang="en-US" sz="1800" b="1" dirty="0" smtClean="0">
                <a:latin typeface="Times New Roman" charset="0"/>
                <a:ea typeface="Arial" charset="0"/>
              </a:rPr>
              <a:t>802.11-11/1019r1</a:t>
            </a:r>
            <a:endParaRPr lang="en-US" sz="1800" b="1" dirty="0">
              <a:latin typeface="Times New Roman" charset="0"/>
              <a:ea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5400" y="6477000"/>
            <a:ext cx="898525" cy="18415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MediaTek</a:t>
            </a:r>
            <a:r>
              <a:rPr lang="en-US" dirty="0"/>
              <a:t>, Inc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17FA53EA-07D1-43D1-8582-CB2AA0EE9DE0}" type="slidenum">
              <a:rPr lang="en-US" smtClean="0">
                <a:latin typeface="Times New Roman" pitchFamily="18" charset="0"/>
              </a:rPr>
              <a:pPr/>
              <a:t>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Supporting Large Number of STAs in 802.11ah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ea typeface="ＭＳ Ｐゴシック" pitchFamily="34" charset="-128"/>
              </a:rPr>
              <a:t>Date:</a:t>
            </a:r>
            <a:r>
              <a:rPr lang="en-US" sz="2000" b="0" dirty="0" smtClean="0">
                <a:ea typeface="ＭＳ Ｐゴシック" pitchFamily="34" charset="-128"/>
              </a:rPr>
              <a:t> 2011-07-20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720725" y="2332038"/>
          <a:ext cx="7981950" cy="4297362"/>
        </p:xfrm>
        <a:graphic>
          <a:graphicData uri="http://schemas.openxmlformats.org/presentationml/2006/ole">
            <p:oleObj spid="_x0000_s1026" name="Document" r:id="rId4" imgW="8724395" imgH="4701398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BA64D7B5-BF7B-4DE0-9DE3-DB463CD9AD01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Summary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105400"/>
          </a:xfrm>
        </p:spPr>
        <p:txBody>
          <a:bodyPr/>
          <a:lstStyle/>
          <a:p>
            <a:r>
              <a:rPr lang="en-US" sz="2000" dirty="0" smtClean="0">
                <a:ea typeface="ＭＳ Ｐゴシック" pitchFamily="34" charset="-128"/>
              </a:rPr>
              <a:t>A 802.11ah network must support up to 6000 STAs</a:t>
            </a: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Smart Grid, long range data collection and monitoring system  </a:t>
            </a:r>
          </a:p>
          <a:p>
            <a:r>
              <a:rPr lang="en-US" sz="2000" dirty="0" smtClean="0">
                <a:solidFill>
                  <a:srgbClr val="000000"/>
                </a:solidFill>
                <a:ea typeface="ＭＳ Ｐゴシック" pitchFamily="34" charset="-128"/>
              </a:rPr>
              <a:t>11/0</a:t>
            </a:r>
            <a:r>
              <a:rPr lang="en-US" sz="2000" dirty="0" smtClean="0">
                <a:ea typeface="ＭＳ Ｐゴシック" pitchFamily="34" charset="-128"/>
              </a:rPr>
              <a:t>725r1 raised concerns about whether CSMA/CA channel access is able to support up to 6000 STAs</a:t>
            </a: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Authentication and Association is based on contention access process</a:t>
            </a:r>
          </a:p>
          <a:p>
            <a:pPr lvl="2"/>
            <a:r>
              <a:rPr lang="en-US" sz="1600" dirty="0" smtClean="0">
                <a:ea typeface="ＭＳ Ｐゴシック" pitchFamily="34" charset="-128"/>
              </a:rPr>
              <a:t>The time it takes for STAs to join a BSS (</a:t>
            </a:r>
            <a:r>
              <a:rPr lang="en-US" altLang="zh-TW" sz="1600" dirty="0" smtClean="0">
                <a:ea typeface="ＭＳ Ｐゴシック" pitchFamily="34" charset="-128"/>
              </a:rPr>
              <a:t>association time)</a:t>
            </a:r>
            <a:r>
              <a:rPr lang="en-US" sz="1600" dirty="0" smtClean="0">
                <a:ea typeface="ＭＳ Ｐゴシック" pitchFamily="34" charset="-128"/>
              </a:rPr>
              <a:t> is an important performance metric</a:t>
            </a: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The efficiency of CSMA/CA mechanism is unclear with 6000 </a:t>
            </a:r>
            <a:r>
              <a:rPr lang="en-US" sz="1800" dirty="0" err="1" smtClean="0">
                <a:ea typeface="ＭＳ Ｐゴシック" pitchFamily="34" charset="-128"/>
              </a:rPr>
              <a:t>STAs</a:t>
            </a:r>
            <a:r>
              <a:rPr lang="en-US" sz="1800" dirty="0" smtClean="0">
                <a:ea typeface="ＭＳ Ｐゴシック" pitchFamily="34" charset="-128"/>
              </a:rPr>
              <a:t>  </a:t>
            </a:r>
          </a:p>
          <a:p>
            <a:r>
              <a:rPr lang="en-US" sz="2000" dirty="0" smtClean="0">
                <a:ea typeface="ＭＳ Ｐゴシック" pitchFamily="34" charset="-128"/>
              </a:rPr>
              <a:t>Reporting simulation results for the following cases</a:t>
            </a: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Transmission delay for large number of </a:t>
            </a:r>
            <a:r>
              <a:rPr lang="en-US" sz="1800" dirty="0" err="1" smtClean="0">
                <a:ea typeface="ＭＳ Ｐゴシック" pitchFamily="34" charset="-128"/>
              </a:rPr>
              <a:t>STAs</a:t>
            </a:r>
            <a:r>
              <a:rPr lang="en-US" sz="1800" dirty="0" smtClean="0">
                <a:ea typeface="ＭＳ Ｐゴシック" pitchFamily="34" charset="-128"/>
              </a:rPr>
              <a:t> based on CSMA/CA channel access</a:t>
            </a: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Transmission delay for multiple rounds of frame exchange, for example Authentication and Association</a:t>
            </a:r>
          </a:p>
          <a:p>
            <a:r>
              <a:rPr lang="en-US" sz="2000" dirty="0" smtClean="0">
                <a:ea typeface="ＭＳ Ｐゴシック" pitchFamily="34" charset="-128"/>
              </a:rPr>
              <a:t>Simulation tool – </a:t>
            </a:r>
            <a:r>
              <a:rPr lang="en-US" sz="2000" dirty="0" err="1" smtClean="0">
                <a:ea typeface="ＭＳ Ｐゴシック" pitchFamily="34" charset="-128"/>
              </a:rPr>
              <a:t>Estinet</a:t>
            </a:r>
            <a:r>
              <a:rPr lang="en-US" sz="2000" dirty="0" smtClean="0">
                <a:ea typeface="ＭＳ Ｐゴシック" pitchFamily="34" charset="-128"/>
              </a:rPr>
              <a:t> Network Simulator &amp; Emulator</a:t>
            </a:r>
          </a:p>
          <a:p>
            <a:pPr lvl="1"/>
            <a:r>
              <a:rPr lang="en-US" altLang="zh-TW" sz="1800" dirty="0" smtClean="0">
                <a:solidFill>
                  <a:srgbClr val="000000"/>
                </a:solidFill>
              </a:rPr>
              <a:t>The commercial version of the </a:t>
            </a:r>
            <a:r>
              <a:rPr lang="en-US" altLang="zh-TW" sz="1800" dirty="0" err="1" smtClean="0">
                <a:solidFill>
                  <a:srgbClr val="000000"/>
                </a:solidFill>
              </a:rPr>
              <a:t>NCTUns</a:t>
            </a:r>
            <a:r>
              <a:rPr lang="en-US" altLang="zh-TW" sz="1800" dirty="0" smtClean="0">
                <a:solidFill>
                  <a:srgbClr val="000000"/>
                </a:solidFill>
              </a:rPr>
              <a:t> simulator</a:t>
            </a:r>
          </a:p>
          <a:p>
            <a:pPr lvl="2"/>
            <a:r>
              <a:rPr lang="en-US" altLang="zh-TW" sz="1400" dirty="0" smtClean="0">
                <a:solidFill>
                  <a:srgbClr val="000000"/>
                </a:solidFill>
              </a:rPr>
              <a:t>Additional information about the simulation methodology is available upon request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5400" y="6477000"/>
            <a:ext cx="898525" cy="18415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MediaTek</a:t>
            </a:r>
            <a:r>
              <a:rPr lang="en-US" dirty="0"/>
              <a:t>, Inc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450E248F-CB61-4946-9ED4-593CAAA2CE3B}" type="slidenum">
              <a:rPr lang="en-US" smtClean="0">
                <a:latin typeface="Times New Roman" pitchFamily="18" charset="0"/>
              </a:rPr>
              <a:pPr/>
              <a:t>3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12954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000" b="1" kern="0" dirty="0" smtClean="0"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 smtClean="0">
                <a:latin typeface="+mn-lt"/>
                <a:ea typeface="ＭＳ Ｐゴシック" charset="-128"/>
                <a:cs typeface="ＭＳ Ｐゴシック" charset="-128"/>
              </a:rPr>
              <a:t>Simulation Goal: See how the maximum </a:t>
            </a:r>
            <a:r>
              <a:rPr lang="en-US" sz="2800" b="1" kern="0" dirty="0" err="1" smtClean="0">
                <a:latin typeface="+mn-lt"/>
                <a:ea typeface="ＭＳ Ｐゴシック" charset="-128"/>
                <a:cs typeface="ＭＳ Ｐゴシック" charset="-128"/>
              </a:rPr>
              <a:t>Tx</a:t>
            </a:r>
            <a:r>
              <a:rPr lang="en-US" sz="2800" b="1" kern="0" dirty="0" smtClean="0">
                <a:latin typeface="+mn-lt"/>
                <a:ea typeface="ＭＳ Ｐゴシック" charset="-128"/>
                <a:cs typeface="ＭＳ Ｐゴシック" charset="-128"/>
              </a:rPr>
              <a:t> delay </a:t>
            </a:r>
            <a:r>
              <a:rPr lang="en-US" altLang="zh-TW" sz="2800" b="1" kern="0" dirty="0" smtClean="0">
                <a:ea typeface="ＭＳ Ｐゴシック" charset="-128"/>
                <a:cs typeface="ＭＳ Ｐゴシック" charset="-128"/>
              </a:rPr>
              <a:t>varies </a:t>
            </a:r>
            <a:r>
              <a:rPr lang="en-US" sz="2800" b="1" kern="0" dirty="0" smtClean="0">
                <a:latin typeface="+mn-lt"/>
                <a:ea typeface="ＭＳ Ｐゴシック" charset="-128"/>
                <a:cs typeface="ＭＳ Ｐゴシック" charset="-128"/>
              </a:rPr>
              <a:t>as the number of STAs increases in a BSS.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 smtClean="0">
                <a:latin typeface="+mn-lt"/>
                <a:ea typeface="ＭＳ Ｐゴシック" charset="-128"/>
                <a:cs typeface="ＭＳ Ｐゴシック" charset="-128"/>
              </a:rPr>
              <a:t>Scenario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ea typeface="ＭＳ Ｐゴシック" charset="-128"/>
                <a:cs typeface="ＭＳ Ｐゴシック" charset="-128"/>
              </a:rPr>
              <a:t>The BSS system consists of </a:t>
            </a:r>
            <a:r>
              <a:rPr lang="en-US" sz="2400" i="1" kern="0" dirty="0" smtClean="0">
                <a:ea typeface="ＭＳ Ｐゴシック" charset="-128"/>
                <a:cs typeface="ＭＳ Ｐゴシック" charset="-128"/>
              </a:rPr>
              <a:t>n</a:t>
            </a:r>
            <a:r>
              <a:rPr lang="en-US" sz="2400" kern="0" dirty="0" smtClean="0">
                <a:ea typeface="ＭＳ Ｐゴシック" charset="-128"/>
                <a:cs typeface="ＭＳ Ｐゴシック" charset="-128"/>
              </a:rPr>
              <a:t> STAs and one AP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ea typeface="ＭＳ Ｐゴシック" charset="-128"/>
                <a:cs typeface="ＭＳ Ｐゴシック" charset="-128"/>
              </a:rPr>
              <a:t>Each STA sends one fixed sized, </a:t>
            </a:r>
            <a:r>
              <a:rPr lang="en-US" sz="2400" i="1" kern="0" dirty="0" smtClean="0">
                <a:ea typeface="ＭＳ Ｐゴシック" charset="-128"/>
                <a:cs typeface="ＭＳ Ｐゴシック" charset="-128"/>
              </a:rPr>
              <a:t>m</a:t>
            </a:r>
            <a:r>
              <a:rPr lang="en-US" sz="2400" kern="0" dirty="0" smtClean="0">
                <a:ea typeface="ＭＳ Ｐゴシック" charset="-128"/>
                <a:cs typeface="ＭＳ Ｐゴシック" charset="-128"/>
              </a:rPr>
              <a:t> byte, frame to the AP using a fixed rate of </a:t>
            </a:r>
            <a:r>
              <a:rPr lang="en-US" sz="2400" i="1" kern="0" dirty="0" smtClean="0">
                <a:ea typeface="ＭＳ Ｐゴシック" charset="-128"/>
                <a:cs typeface="ＭＳ Ｐゴシック" charset="-128"/>
              </a:rPr>
              <a:t>r</a:t>
            </a:r>
            <a:r>
              <a:rPr lang="en-US" sz="2400" kern="0" dirty="0" smtClean="0">
                <a:ea typeface="ＭＳ Ｐゴシック" charset="-128"/>
                <a:cs typeface="ＭＳ Ｐゴシック" charset="-128"/>
              </a:rPr>
              <a:t> kbps, followed by the AP responding with an ACK frame 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ea typeface="ＭＳ Ｐゴシック" charset="-128"/>
                <a:cs typeface="ＭＳ Ｐゴシック" charset="-128"/>
              </a:rPr>
              <a:t>An STA stays silent after completing one transaction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n-lt"/>
                <a:ea typeface="ＭＳ Ｐゴシック" charset="-128"/>
                <a:cs typeface="ＭＳ Ｐゴシック" charset="-128"/>
              </a:rPr>
              <a:t>All STAs attempt to send data frame starting at the beginning of the simulation using DCF CSMA/CA</a:t>
            </a:r>
            <a:endParaRPr lang="en-US" sz="2800" b="1" kern="0" dirty="0" smtClean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Simulation of Max.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Tx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Delay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5400" y="6477000"/>
            <a:ext cx="898525" cy="18415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MediaTek</a:t>
            </a:r>
            <a:r>
              <a:rPr lang="en-US" dirty="0"/>
              <a:t>, Inc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2092" y="6475413"/>
            <a:ext cx="436017" cy="184666"/>
          </a:xfrm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450E248F-CB61-4946-9ED4-593CAAA2CE3B}" type="slidenum">
              <a:rPr lang="en-US" smtClean="0">
                <a:latin typeface="Times New Roman" pitchFamily="18" charset="0"/>
              </a:rPr>
              <a:pPr/>
              <a:t>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1371600"/>
            <a:ext cx="845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 dirty="0" smtClean="0">
                <a:latin typeface="+mn-lt"/>
                <a:ea typeface="ＭＳ Ｐゴシック" charset="-128"/>
                <a:cs typeface="ＭＳ Ｐゴシック" charset="-128"/>
              </a:rPr>
              <a:t>Channel access mechanism is DCF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b="1" kern="0" dirty="0" smtClean="0">
                <a:latin typeface="+mn-lt"/>
                <a:ea typeface="ＭＳ Ｐゴシック" charset="-128"/>
                <a:cs typeface="ＭＳ Ｐゴシック" charset="-128"/>
              </a:rPr>
              <a:t>Maximum </a:t>
            </a:r>
            <a:r>
              <a:rPr lang="en-US" sz="1800" b="1" kern="0" dirty="0" err="1" smtClean="0">
                <a:latin typeface="+mn-lt"/>
                <a:ea typeface="ＭＳ Ｐゴシック" charset="-128"/>
                <a:cs typeface="ＭＳ Ｐゴシック" charset="-128"/>
              </a:rPr>
              <a:t>backoff</a:t>
            </a:r>
            <a:r>
              <a:rPr lang="en-US" sz="1800" b="1" kern="0" dirty="0" smtClean="0">
                <a:latin typeface="+mn-lt"/>
                <a:ea typeface="ＭＳ Ｐゴシック" charset="-128"/>
                <a:cs typeface="ＭＳ Ｐゴシック" charset="-128"/>
              </a:rPr>
              <a:t> window is 1024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b="1" kern="0" dirty="0" smtClean="0">
                <a:latin typeface="+mn-lt"/>
                <a:ea typeface="ＭＳ Ｐゴシック" charset="-128"/>
                <a:cs typeface="ＭＳ Ｐゴシック" charset="-128"/>
              </a:rPr>
              <a:t>The MAC layer re-try is limited to seven times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b="1" kern="0" dirty="0" smtClean="0">
                <a:latin typeface="+mn-lt"/>
                <a:ea typeface="ＭＳ Ｐゴシック" charset="-128"/>
                <a:cs typeface="ＭＳ Ｐゴシック" charset="-128"/>
              </a:rPr>
              <a:t>The application layer will keep re-trying until an STA successfully completes the transmission of one frame.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b="1" dirty="0" smtClean="0"/>
              <a:t>Other Parameters</a:t>
            </a:r>
            <a:endParaRPr lang="en-US" sz="2000" b="1" dirty="0" smtClean="0"/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n: ranges from 50 to 2000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m: 50 bytes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r: 100 kbps (the minimum rate)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DIFS: 34 us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SIFS: 16 us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timeslot: 9 us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preamble: 16 us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signal (PLCP header): 4 us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service bits: 16 bits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tail bits: 6 bits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err="1" smtClean="0"/>
              <a:t>Ack</a:t>
            </a:r>
            <a:r>
              <a:rPr lang="en-US" sz="1400" dirty="0" smtClean="0"/>
              <a:t> frame size: 14 bytes</a:t>
            </a:r>
            <a:endParaRPr lang="en-US" sz="1400" b="1" kern="0" dirty="0" smtClean="0"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Simulation Parameters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01823"/>
            <a:ext cx="1032590" cy="307777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July 2011</a:t>
            </a:r>
            <a:endParaRPr lang="en-US" sz="24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5400" y="6477000"/>
            <a:ext cx="898525" cy="18415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MediaTek</a:t>
            </a:r>
            <a:r>
              <a:rPr lang="en-US" dirty="0"/>
              <a:t>, Inc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450E248F-CB61-4946-9ED4-593CAAA2CE3B}" type="slidenum">
              <a:rPr lang="en-US" smtClean="0">
                <a:latin typeface="Times New Roman" pitchFamily="18" charset="0"/>
              </a:rPr>
              <a:pPr/>
              <a:t>5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1371600"/>
            <a:ext cx="8458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1600" b="1" kern="0" dirty="0" smtClean="0"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Result –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Tx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Delay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240268"/>
            <a:ext cx="1239763" cy="369332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July 2011</a:t>
            </a:r>
            <a:endParaRPr lang="en-US" sz="24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5400" y="6477000"/>
            <a:ext cx="898525" cy="18415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MediaTek</a:t>
            </a:r>
            <a:r>
              <a:rPr lang="en-US" dirty="0"/>
              <a:t>, Inc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1295400"/>
          <a:ext cx="1828800" cy="3915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1219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# of STAs</a:t>
                      </a:r>
                      <a:endParaRPr lang="en-US" altLang="zh-TW" sz="1050" dirty="0" smtClean="0">
                        <a:latin typeface="Calibri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Tx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Delay (ms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631.2677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3179.074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6495.147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750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10589.46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1000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19061.73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1250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30166.42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1500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42746.59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1750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58505.46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71764.29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3048000" y="1371600"/>
          <a:ext cx="4572000" cy="294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Rectangle 12"/>
          <p:cNvSpPr/>
          <p:nvPr/>
        </p:nvSpPr>
        <p:spPr>
          <a:xfrm>
            <a:off x="2971800" y="4267200"/>
            <a:ext cx="4572000" cy="137268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The time to complete </a:t>
            </a:r>
            <a:r>
              <a:rPr lang="en-US" sz="1600" i="1" kern="0" dirty="0" smtClean="0">
                <a:ea typeface="ＭＳ Ｐゴシック" charset="-128"/>
                <a:cs typeface="ＭＳ Ｐゴシック" charset="-128"/>
              </a:rPr>
              <a:t>n</a:t>
            </a: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 transactions increases at a rate of </a:t>
            </a:r>
            <a:r>
              <a:rPr lang="en-US" sz="1600" b="1" kern="0" dirty="0" smtClean="0">
                <a:ea typeface="ＭＳ Ｐゴシック" charset="-128"/>
                <a:cs typeface="ＭＳ Ｐゴシック" charset="-128"/>
              </a:rPr>
              <a:t>TBD</a:t>
            </a: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.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The best case second order polynomial curve puts </a:t>
            </a:r>
            <a:r>
              <a:rPr lang="en-US" sz="1600" kern="0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the max </a:t>
            </a:r>
            <a:r>
              <a:rPr lang="en-US" sz="1600" kern="0" dirty="0" err="1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Tx</a:t>
            </a:r>
            <a:r>
              <a:rPr lang="en-US" sz="1600" kern="0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 delay at </a:t>
            </a: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around 700 seconds for 6000 </a:t>
            </a:r>
            <a:r>
              <a:rPr lang="en-US" sz="1600" kern="0" dirty="0" err="1" smtClean="0">
                <a:ea typeface="ＭＳ Ｐゴシック" charset="-128"/>
                <a:cs typeface="ＭＳ Ｐゴシック" charset="-128"/>
              </a:rPr>
              <a:t>STAs</a:t>
            </a:r>
            <a:endParaRPr lang="en-US" sz="1600" kern="0" dirty="0" smtClean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450E248F-CB61-4946-9ED4-593CAAA2CE3B}" type="slidenum">
              <a:rPr lang="en-US" smtClean="0">
                <a:latin typeface="Times New Roman" pitchFamily="18" charset="0"/>
              </a:rPr>
              <a:pPr/>
              <a:t>6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1371600"/>
            <a:ext cx="8458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400" b="1" kern="0" dirty="0" smtClean="0"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Result – Number of MAC Layer re-t</a:t>
            </a:r>
            <a:r>
              <a:rPr lang="en-US" dirty="0" smtClean="0">
                <a:solidFill>
                  <a:srgbClr val="000000"/>
                </a:solidFill>
                <a:ea typeface="ＭＳ Ｐゴシック" pitchFamily="34" charset="-128"/>
              </a:rPr>
              <a:t>ries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240268"/>
            <a:ext cx="1239763" cy="369332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July 2011</a:t>
            </a:r>
            <a:endParaRPr lang="en-US" sz="24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5400" y="6477000"/>
            <a:ext cx="898525" cy="18415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MediaTek</a:t>
            </a:r>
            <a:r>
              <a:rPr lang="en-US" dirty="0"/>
              <a:t>, Inc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85800" y="1536192"/>
          <a:ext cx="1828800" cy="4178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12192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# of STAs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  <a:cs typeface="Times New Roman"/>
                        </a:rPr>
                        <a:t>Total # of 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  <a:cs typeface="Times New Roman"/>
                        </a:rPr>
                        <a:t>MAC Layer re-try count for all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  <a:cs typeface="Times New Roman"/>
                        </a:rPr>
                        <a:t>STAs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118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1093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2674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4749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9678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17525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28345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43546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60149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3200400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Rectangle 12"/>
          <p:cNvSpPr/>
          <p:nvPr/>
        </p:nvSpPr>
        <p:spPr>
          <a:xfrm>
            <a:off x="2971800" y="4267200"/>
            <a:ext cx="4572000" cy="191437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The MAC layer re-try count increases at a rate of </a:t>
            </a:r>
            <a:r>
              <a:rPr lang="en-US" sz="1600" b="1" kern="0" dirty="0" smtClean="0">
                <a:ea typeface="ＭＳ Ｐゴシック" charset="-128"/>
                <a:cs typeface="ＭＳ Ｐゴシック" charset="-128"/>
              </a:rPr>
              <a:t>TBD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The slope of the curve grows continuously with number of STAs.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The high number of re-try count will be the source of issues such as hig</a:t>
            </a:r>
            <a:r>
              <a:rPr lang="en-US" sz="1600" kern="0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her</a:t>
            </a: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 power consumption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450E248F-CB61-4946-9ED4-593CAAA2CE3B}" type="slidenum">
              <a:rPr lang="en-US" smtClean="0">
                <a:latin typeface="Times New Roman" pitchFamily="18" charset="0"/>
              </a:rPr>
              <a:pPr/>
              <a:t>7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1371600"/>
            <a:ext cx="8458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1600" b="1" kern="0" dirty="0" smtClean="0"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Result – </a:t>
            </a:r>
            <a:r>
              <a:rPr lang="en-US" sz="2800" dirty="0" err="1" smtClean="0">
                <a:solidFill>
                  <a:schemeClr val="tx1"/>
                </a:solidFill>
                <a:ea typeface="ＭＳ Ｐゴシック" pitchFamily="34" charset="-128"/>
              </a:rPr>
              <a:t>Tx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Delay for Three Rounds of Frame Exchange</a:t>
            </a: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240268"/>
            <a:ext cx="1239763" cy="369332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July 2011</a:t>
            </a:r>
            <a:endParaRPr lang="en-US" sz="24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5400" y="6477000"/>
            <a:ext cx="898525" cy="18415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MediaTek</a:t>
            </a:r>
            <a:r>
              <a:rPr lang="en-US" dirty="0"/>
              <a:t>, Inc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1295400"/>
          <a:ext cx="1828800" cy="3915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1219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# of STAs</a:t>
                      </a:r>
                      <a:endParaRPr lang="en-US" altLang="zh-TW" sz="1050" dirty="0" smtClean="0">
                        <a:latin typeface="Calibri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Tx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Delay (ms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2694.118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13624.01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27754.21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40795.22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58313.73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1250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1500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1750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2971800" y="426720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The time to complete </a:t>
            </a:r>
            <a:r>
              <a:rPr lang="en-US" sz="1600" i="1" kern="0" dirty="0" smtClean="0">
                <a:ea typeface="ＭＳ Ｐゴシック" charset="-128"/>
                <a:cs typeface="ＭＳ Ｐゴシック" charset="-128"/>
              </a:rPr>
              <a:t>n</a:t>
            </a: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rounds of  frame exchange for </a:t>
            </a:r>
            <a:r>
              <a:rPr lang="en-US" sz="1600" i="1" kern="0" dirty="0" smtClean="0">
                <a:ea typeface="ＭＳ Ｐゴシック" charset="-128"/>
                <a:cs typeface="ＭＳ Ｐゴシック" charset="-128"/>
              </a:rPr>
              <a:t>m</a:t>
            </a: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 STAs at </a:t>
            </a: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a rate of </a:t>
            </a:r>
            <a:r>
              <a:rPr lang="en-US" sz="1600" b="1" kern="0" dirty="0" smtClean="0">
                <a:ea typeface="ＭＳ Ｐゴシック" charset="-128"/>
                <a:cs typeface="ＭＳ Ｐゴシック" charset="-128"/>
              </a:rPr>
              <a:t>TBD</a:t>
            </a: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.</a:t>
            </a:r>
            <a:endParaRPr lang="en-US" sz="1600" kern="0" dirty="0" smtClean="0"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12" name="Chart 11"/>
          <p:cNvGraphicFramePr/>
          <p:nvPr/>
        </p:nvGraphicFramePr>
        <p:xfrm>
          <a:off x="2971800" y="1447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450E248F-CB61-4946-9ED4-593CAAA2CE3B}" type="slidenum">
              <a:rPr lang="en-US" smtClean="0">
                <a:latin typeface="Times New Roman" pitchFamily="18" charset="0"/>
              </a:rPr>
              <a:pPr/>
              <a:t>8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1371600"/>
            <a:ext cx="845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n-lt"/>
                <a:ea typeface="ＭＳ Ｐゴシック" charset="-128"/>
                <a:cs typeface="ＭＳ Ｐゴシック" charset="-128"/>
              </a:rPr>
              <a:t>According to the simulation result,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 smtClean="0">
                <a:latin typeface="+mn-lt"/>
                <a:ea typeface="ＭＳ Ｐゴシック" charset="-128"/>
                <a:cs typeface="ＭＳ Ｐゴシック" charset="-128"/>
              </a:rPr>
              <a:t>The DCF mechanism is capable of supporting up to 6000 STAs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 smtClean="0">
                <a:latin typeface="+mn-lt"/>
                <a:ea typeface="ＭＳ Ｐゴシック" charset="-128"/>
                <a:cs typeface="ＭＳ Ｐゴシック" charset="-128"/>
              </a:rPr>
              <a:t>In the worst case where all STAs </a:t>
            </a:r>
            <a:r>
              <a:rPr lang="en-US" sz="2000" kern="0" dirty="0" err="1" smtClean="0">
                <a:latin typeface="+mn-lt"/>
                <a:ea typeface="ＭＳ Ｐゴシック" charset="-128"/>
                <a:cs typeface="ＭＳ Ｐゴシック" charset="-128"/>
              </a:rPr>
              <a:t>tx</a:t>
            </a:r>
            <a:r>
              <a:rPr lang="en-US" sz="2000" kern="0" dirty="0" smtClean="0">
                <a:latin typeface="+mn-lt"/>
                <a:ea typeface="ＭＳ Ｐゴシック" charset="-128"/>
                <a:cs typeface="ＭＳ Ｐゴシック" charset="-128"/>
              </a:rPr>
              <a:t> at the same time (e.g., due to a common event in a smart grid application), a STA can still send a report once every reporting cycle as long as the cycle time is greater than </a:t>
            </a:r>
            <a:r>
              <a:rPr lang="en-US" sz="2000" b="1" kern="0" dirty="0" smtClean="0">
                <a:latin typeface="+mn-lt"/>
                <a:ea typeface="ＭＳ Ｐゴシック" charset="-128"/>
                <a:cs typeface="ＭＳ Ｐゴシック" charset="-128"/>
              </a:rPr>
              <a:t>TBD</a:t>
            </a:r>
            <a:r>
              <a:rPr lang="en-US" sz="2000" kern="0" dirty="0" smtClean="0">
                <a:latin typeface="+mn-lt"/>
                <a:ea typeface="ＭＳ Ｐゴシック" charset="-128"/>
                <a:cs typeface="ＭＳ Ｐゴシック" charset="-128"/>
              </a:rPr>
              <a:t>.</a:t>
            </a:r>
            <a:endParaRPr lang="en-US" sz="1800" kern="0" dirty="0" smtClean="0">
              <a:latin typeface="+mn-lt"/>
              <a:ea typeface="ＭＳ Ｐゴシック" charset="-128"/>
              <a:cs typeface="ＭＳ Ｐゴシック" charset="-128"/>
            </a:endParaRP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 smtClean="0">
                <a:latin typeface="+mn-lt"/>
                <a:ea typeface="ＭＳ Ｐゴシック" charset="-128"/>
                <a:cs typeface="ＭＳ Ｐゴシック" charset="-128"/>
              </a:rPr>
              <a:t>The worst case “association time” for 6000 STAs is </a:t>
            </a:r>
            <a:r>
              <a:rPr lang="en-US" sz="1800" kern="0" dirty="0" smtClean="0">
                <a:latin typeface="+mn-lt"/>
                <a:ea typeface="ＭＳ Ｐゴシック" charset="-128"/>
                <a:cs typeface="ＭＳ Ｐゴシック" charset="-128"/>
              </a:rPr>
              <a:t>yet to be determined</a:t>
            </a:r>
            <a:endParaRPr lang="en-US" sz="1800" kern="0" dirty="0" smtClean="0">
              <a:latin typeface="+mn-lt"/>
              <a:ea typeface="ＭＳ Ｐゴシック" charset="-128"/>
              <a:cs typeface="ＭＳ Ｐゴシック" charset="-128"/>
            </a:endParaRP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 smtClean="0">
                <a:latin typeface="+mn-lt"/>
                <a:ea typeface="ＭＳ Ｐゴシック" charset="-128"/>
                <a:cs typeface="ＭＳ Ｐゴシック" charset="-128"/>
              </a:rPr>
              <a:t>This delay is acceptable if traffic load is low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 smtClean="0">
                <a:latin typeface="+mn-lt"/>
                <a:ea typeface="ＭＳ Ｐゴシック" charset="-128"/>
                <a:cs typeface="ＭＳ Ｐゴシック" charset="-128"/>
              </a:rPr>
              <a:t>To reduce the number of MAC layer re-tries (reducing the probability of collision) and power consumption, the STAs can be grouped 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 smtClean="0">
                <a:latin typeface="+mn-lt"/>
                <a:ea typeface="ＭＳ Ｐゴシック" charset="-128"/>
                <a:cs typeface="ＭＳ Ｐゴシック" charset="-128"/>
              </a:rPr>
              <a:t>Example: Each group has 50 STAs and each group accesses the channel during staggered intervals.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 smtClean="0">
                <a:latin typeface="+mn-lt"/>
                <a:ea typeface="ＭＳ Ｐゴシック" charset="-128"/>
                <a:cs typeface="ＭＳ Ｐゴシック" charset="-128"/>
              </a:rPr>
              <a:t>Future Work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 smtClean="0">
                <a:latin typeface="+mn-lt"/>
                <a:ea typeface="ＭＳ Ｐゴシック" charset="-128"/>
                <a:cs typeface="ＭＳ Ｐゴシック" charset="-128"/>
              </a:rPr>
              <a:t>Completing simulation </a:t>
            </a:r>
            <a:r>
              <a:rPr lang="en-US" sz="1800" kern="0" dirty="0" err="1" smtClean="0">
                <a:latin typeface="+mn-lt"/>
                <a:ea typeface="ＭＳ Ｐゴシック" charset="-128"/>
                <a:cs typeface="ＭＳ Ｐゴシック" charset="-128"/>
              </a:rPr>
              <a:t>Tx</a:t>
            </a:r>
            <a:r>
              <a:rPr lang="en-US" sz="1800" kern="0" dirty="0" smtClean="0">
                <a:latin typeface="+mn-lt"/>
                <a:ea typeface="ＭＳ Ｐゴシック" charset="-128"/>
                <a:cs typeface="ＭＳ Ｐゴシック" charset="-128"/>
              </a:rPr>
              <a:t> Delay of 6000 STAs to validate polynomial approximation.</a:t>
            </a: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Conclusions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240268"/>
            <a:ext cx="1239763" cy="369332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July 2011</a:t>
            </a:r>
            <a:endParaRPr lang="en-US" sz="24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5400" y="6477000"/>
            <a:ext cx="898525" cy="18415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MediaTek</a:t>
            </a:r>
            <a:r>
              <a:rPr lang="en-US" dirty="0"/>
              <a:t>, Inc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19133</TotalTime>
  <Words>754</Words>
  <Application>Microsoft Office PowerPoint</Application>
  <PresentationFormat>On-screen Show (4:3)</PresentationFormat>
  <Paragraphs>149</Paragraphs>
  <Slides>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802-11-Submission</vt:lpstr>
      <vt:lpstr>Custom Design</vt:lpstr>
      <vt:lpstr>Document</vt:lpstr>
      <vt:lpstr>Supporting Large Number of STAs in 802.11ah</vt:lpstr>
      <vt:lpstr>Summary</vt:lpstr>
      <vt:lpstr>Simulation of Max. Tx Delay</vt:lpstr>
      <vt:lpstr>Simulation Parameters</vt:lpstr>
      <vt:lpstr>Result – Tx Delay</vt:lpstr>
      <vt:lpstr>Result – Number of MAC Layer re-tries</vt:lpstr>
      <vt:lpstr>Result – Tx Delay for Three Rounds of Frame Exchange</vt:lpstr>
      <vt:lpstr>Conclusions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Chao-Chun Wang</cp:lastModifiedBy>
  <cp:revision>720</cp:revision>
  <cp:lastPrinted>1998-02-10T13:28:06Z</cp:lastPrinted>
  <dcterms:created xsi:type="dcterms:W3CDTF">2011-07-17T05:33:54Z</dcterms:created>
  <dcterms:modified xsi:type="dcterms:W3CDTF">2011-07-20T17:00:51Z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1318956008</vt:i4>
  </property>
  <property fmtid="{D5CDD505-2E9C-101B-9397-08002B2CF9AE}" pid="3" name="_NewReviewCycle">
    <vt:lpwstr/>
  </property>
  <property fmtid="{D5CDD505-2E9C-101B-9397-08002B2CF9AE}" pid="4" name="_EmailSubject">
    <vt:lpwstr>ah presentation r2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2141416466</vt:i4>
  </property>
</Properties>
</file>