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4" r:id="rId4"/>
    <p:sldId id="281" r:id="rId5"/>
    <p:sldId id="294" r:id="rId6"/>
    <p:sldId id="292" r:id="rId7"/>
    <p:sldId id="282" r:id="rId8"/>
    <p:sldId id="288" r:id="rId9"/>
    <p:sldId id="293" r:id="rId10"/>
    <p:sldId id="289" r:id="rId11"/>
    <p:sldId id="290" r:id="rId12"/>
    <p:sldId id="291" r:id="rId13"/>
    <p:sldId id="283"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7" autoAdjust="0"/>
    <p:restoredTop sz="92460" autoAdjust="0"/>
  </p:normalViewPr>
  <p:slideViewPr>
    <p:cSldViewPr>
      <p:cViewPr>
        <p:scale>
          <a:sx n="80" d="100"/>
          <a:sy n="80" d="100"/>
        </p:scale>
        <p:origin x="-1296"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lnSpcReduction="10000"/>
          </a:bodyPr>
          <a:lstStyle/>
          <a:p>
            <a:pPr lvl="1">
              <a:buFontTx/>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802.11-10/0xxxr0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David Halasz, OakTree Wireless</a:t>
            </a:r>
            <a:endParaRPr lang="en-US"/>
          </a:p>
        </p:txBody>
      </p:sp>
      <p:sp>
        <p:nvSpPr>
          <p:cNvPr id="7" name="슬라이드 번호 개체 틀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802.11-11/1006r4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1/11-11-0974-00-00ah-consultation-summary-of-japanese-920mhz-band-rules-and-conditions.pdf" TargetMode="External"/><Relationship Id="rId2" Type="http://schemas.openxmlformats.org/officeDocument/2006/relationships/hyperlink" Target="https://mentor.ieee.org/802.11/dcn/11/11-11-0973-00-00ah-consideration-of-compatibility-with-802-11v-and-11k.pp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1/11-11-0968-00-00ah-channel-model-text.docx" TargetMode="External"/><Relationship Id="rId2" Type="http://schemas.openxmlformats.org/officeDocument/2006/relationships/hyperlink" Target="https://mentor.ieee.org/802.11/dcn/11/11-11-0942-00-00ah-discussion-on-11ah-peak-throughput-requirements.pptx" TargetMode="External"/><Relationship Id="rId1" Type="http://schemas.openxmlformats.org/officeDocument/2006/relationships/slideLayout" Target="../slideLayouts/slideLayout2.xml"/><Relationship Id="rId4" Type="http://schemas.openxmlformats.org/officeDocument/2006/relationships/hyperlink" Target="https://mentor.ieee.org/802.11/dcn/11/11-11-0960-00-00ah-pathloss-channel-model-considerations-for-802-11ah.ppt"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033-00-00ah-location.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1/11-11-1011-00-00ah-considerations-on-cellular-traffic-offloading-use-case-in-802-11ah.docx" TargetMode="External"/><Relationship Id="rId2" Type="http://schemas.openxmlformats.org/officeDocument/2006/relationships/hyperlink" Target="https://mentor.ieee.org/802.11/dcn/11/11-11-0905-01-00ah-tgah-functional-requirements-and-evaluation-methodology.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1/11-11-0957-00-00ah-s1g-spectrum-regulations-in-china.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1/11-11-0972-00-00ah-more-information-on-four-chinese-bands.pp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1/11-11-0970-00-00ah-ieee-802-11ah-healthcare-use-cases.ppt" TargetMode="External"/><Relationship Id="rId2" Type="http://schemas.openxmlformats.org/officeDocument/2006/relationships/hyperlink" Target="https://mentor.ieee.org/802.11/dcn/11/11-11-0971-00-00ah-warning-signal-transmitting-requirements-in-ieee-802-11ah.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2011-07-18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6999"/>
          <a:ext cx="7683500" cy="3317875"/>
        </p:xfrm>
        <a:graphic>
          <a:graphicData uri="http://schemas.openxmlformats.org/presentationml/2006/ole">
            <p:oleObj spid="_x0000_s1096" name="Document" r:id="rId4" imgW="8691842" imgH="41306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 cont.</a:t>
            </a:r>
            <a:endParaRPr lang="en-US" dirty="0"/>
          </a:p>
        </p:txBody>
      </p:sp>
      <p:sp>
        <p:nvSpPr>
          <p:cNvPr id="3" name="Content Placeholder 2"/>
          <p:cNvSpPr>
            <a:spLocks noGrp="1"/>
          </p:cNvSpPr>
          <p:nvPr>
            <p:ph idx="1"/>
          </p:nvPr>
        </p:nvSpPr>
        <p:spPr/>
        <p:txBody>
          <a:bodyPr/>
          <a:lstStyle/>
          <a:p>
            <a:r>
              <a:rPr lang="en-US" b="0" dirty="0" err="1">
                <a:solidFill>
                  <a:srgbClr val="00B050"/>
                </a:solidFill>
              </a:rPr>
              <a:t>Hyangsun</a:t>
            </a:r>
            <a:r>
              <a:rPr lang="en-US" b="0" dirty="0">
                <a:solidFill>
                  <a:srgbClr val="00B050"/>
                </a:solidFill>
              </a:rPr>
              <a:t> You (LG Electronics)</a:t>
            </a:r>
          </a:p>
          <a:p>
            <a:pPr lvl="1"/>
            <a:r>
              <a:rPr lang="en-US" dirty="0" smtClean="0">
                <a:solidFill>
                  <a:srgbClr val="00B050"/>
                </a:solidFill>
              </a:rPr>
              <a:t>11/1002 </a:t>
            </a:r>
            <a:r>
              <a:rPr lang="en-US" dirty="0">
                <a:solidFill>
                  <a:srgbClr val="00B050"/>
                </a:solidFill>
              </a:rPr>
              <a:t>IPv6 for 802.11ah</a:t>
            </a:r>
          </a:p>
          <a:p>
            <a:pPr lvl="1"/>
            <a:r>
              <a:rPr lang="en-US" dirty="0">
                <a:solidFill>
                  <a:srgbClr val="00B050"/>
                </a:solidFill>
              </a:rPr>
              <a:t>Posted on mentor?</a:t>
            </a:r>
          </a:p>
          <a:p>
            <a:r>
              <a:rPr lang="en-US" b="0" dirty="0" smtClean="0"/>
              <a:t>Sun </a:t>
            </a:r>
            <a:r>
              <a:rPr lang="en-US" b="0" dirty="0"/>
              <a:t>Bo (ZTE </a:t>
            </a:r>
            <a:r>
              <a:rPr lang="en-US" b="0" dirty="0" smtClean="0"/>
              <a:t>Corporation)</a:t>
            </a:r>
          </a:p>
          <a:p>
            <a:pPr lvl="1"/>
            <a:r>
              <a:rPr lang="en-US" dirty="0"/>
              <a:t>11/985 Performance Evaluation of Multiple </a:t>
            </a:r>
            <a:r>
              <a:rPr lang="en-US" dirty="0" err="1"/>
              <a:t>STAs'Authentication</a:t>
            </a:r>
            <a:r>
              <a:rPr lang="en-US" dirty="0"/>
              <a:t> and Association </a:t>
            </a:r>
            <a:r>
              <a:rPr lang="en-US" dirty="0" smtClean="0"/>
              <a:t>Process </a:t>
            </a:r>
          </a:p>
          <a:p>
            <a:endParaRPr lang="en-US" dirty="0" smtClean="0"/>
          </a:p>
          <a:p>
            <a:r>
              <a:rPr lang="en-US" altLang="ko-KR" b="0" dirty="0" smtClean="0"/>
              <a:t>Chao-Chun </a:t>
            </a:r>
            <a:r>
              <a:rPr lang="en-US" altLang="ko-KR" b="0" dirty="0" smtClean="0"/>
              <a:t>Wang (</a:t>
            </a:r>
            <a:r>
              <a:rPr lang="en-US" altLang="ko-KR" b="0" dirty="0" err="1" smtClean="0"/>
              <a:t>MediaTek</a:t>
            </a:r>
            <a:r>
              <a:rPr lang="en-US" altLang="ko-KR" b="0" dirty="0" smtClean="0"/>
              <a:t>) </a:t>
            </a:r>
            <a:endParaRPr lang="en-US" b="0" dirty="0" smtClean="0"/>
          </a:p>
          <a:p>
            <a:pPr lvl="1"/>
            <a:r>
              <a:rPr lang="en-US" altLang="ko-KR" dirty="0" smtClean="0"/>
              <a:t>“Simulation large number of </a:t>
            </a:r>
            <a:r>
              <a:rPr lang="en-US" altLang="ko-KR" dirty="0" err="1" smtClean="0"/>
              <a:t>stas</a:t>
            </a:r>
            <a:r>
              <a:rPr lang="en-US" altLang="ko-KR" dirty="0" smtClean="0"/>
              <a:t> support”, 11/1019r0, Chao-Chun Wang </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 xmlns:p14="http://schemas.microsoft.com/office/powerpoint/2010/main" val="1453382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 cont.</a:t>
            </a:r>
            <a:endParaRPr lang="en-US" dirty="0"/>
          </a:p>
        </p:txBody>
      </p:sp>
      <p:sp>
        <p:nvSpPr>
          <p:cNvPr id="3" name="Content Placeholder 2"/>
          <p:cNvSpPr>
            <a:spLocks noGrp="1"/>
          </p:cNvSpPr>
          <p:nvPr>
            <p:ph idx="1"/>
          </p:nvPr>
        </p:nvSpPr>
        <p:spPr/>
        <p:txBody>
          <a:bodyPr/>
          <a:lstStyle/>
          <a:p>
            <a:r>
              <a:rPr lang="en-US" b="0" dirty="0"/>
              <a:t>Wang Lin (ZTE Corporation</a:t>
            </a:r>
            <a:r>
              <a:rPr lang="en-US" b="0" dirty="0" smtClean="0"/>
              <a:t>)</a:t>
            </a:r>
          </a:p>
          <a:p>
            <a:pPr lvl="1"/>
            <a:r>
              <a:rPr lang="en-US" dirty="0" smtClean="0">
                <a:hlinkClick r:id="rId2"/>
              </a:rPr>
              <a:t>11-11-0973-00-00ah-consideration-of-compatibility-with-802-11v-and-11k.ppt</a:t>
            </a:r>
            <a:endParaRPr lang="en-US" dirty="0" smtClean="0"/>
          </a:p>
          <a:p>
            <a:pPr lvl="1"/>
            <a:r>
              <a:rPr lang="en-US" dirty="0" smtClean="0"/>
              <a:t>This is r2, as of Wednesday </a:t>
            </a:r>
            <a:r>
              <a:rPr lang="en-US" dirty="0" smtClean="0"/>
              <a:t>morning</a:t>
            </a:r>
          </a:p>
          <a:p>
            <a:pPr lvl="1"/>
            <a:endParaRPr lang="en-US" dirty="0" smtClean="0"/>
          </a:p>
          <a:p>
            <a:r>
              <a:rPr lang="en-US" altLang="ko-KR" b="0" dirty="0" err="1" smtClean="0"/>
              <a:t>Shusaku</a:t>
            </a:r>
            <a:r>
              <a:rPr lang="en-US" altLang="ko-KR" b="0" dirty="0" smtClean="0"/>
              <a:t> Shimada (Yokogawa Co.) Thurs request</a:t>
            </a:r>
          </a:p>
          <a:p>
            <a:pPr lvl="1"/>
            <a:r>
              <a:rPr lang="en-US" altLang="ko-KR" dirty="0" smtClean="0">
                <a:hlinkClick r:id="rId3"/>
              </a:rPr>
              <a:t>11-11-0974-00-00ah-consultation-summary-of-japanese-920mhz-band-rules-and-conditions.pdf</a:t>
            </a:r>
            <a:endParaRPr lang="en-US" altLang="ko-KR" dirty="0" smtClean="0"/>
          </a:p>
          <a:p>
            <a:endParaRPr lang="en-US" dirty="0" smtClean="0"/>
          </a:p>
          <a:p>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 xmlns:p14="http://schemas.microsoft.com/office/powerpoint/2010/main" val="15713994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1089</a:t>
            </a:r>
          </a:p>
          <a:p>
            <a:r>
              <a:rPr lang="en-US" dirty="0" smtClean="0"/>
              <a:t>1019</a:t>
            </a:r>
          </a:p>
          <a:p>
            <a:r>
              <a:rPr lang="en-US" dirty="0" smtClean="0"/>
              <a:t>1017 Ping Fang</a:t>
            </a:r>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 xmlns:p14="http://schemas.microsoft.com/office/powerpoint/2010/main" val="4236195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Specification Framework discussion Minyoung Park (Intel) Time permitting</a:t>
            </a:r>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 xmlns:p14="http://schemas.microsoft.com/office/powerpoint/2010/main" val="528492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endParaRPr lang="en-US" sz="1400"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solidFill>
                  <a:srgbClr val="00B050"/>
                </a:solidFill>
              </a:rPr>
              <a:t>The IEEE-SA strongly recommends that at each WG meeting the chair or a designee:</a:t>
            </a:r>
            <a:endParaRPr lang="en-US" sz="1200" dirty="0" smtClean="0">
              <a:solidFill>
                <a:srgbClr val="00B050"/>
              </a:solidFill>
            </a:endParaRPr>
          </a:p>
          <a:p>
            <a:pPr lvl="1">
              <a:lnSpc>
                <a:spcPct val="80000"/>
              </a:lnSpc>
            </a:pPr>
            <a:r>
              <a:rPr lang="en-US" sz="1200" b="1" dirty="0" smtClean="0">
                <a:solidFill>
                  <a:srgbClr val="00B050"/>
                </a:solidFill>
              </a:rPr>
              <a:t>Show slides #1 through #4 of this presentation</a:t>
            </a:r>
          </a:p>
          <a:p>
            <a:pPr lvl="1">
              <a:lnSpc>
                <a:spcPct val="80000"/>
              </a:lnSpc>
            </a:pPr>
            <a:r>
              <a:rPr lang="en-US" sz="1200" b="1" dirty="0" smtClean="0">
                <a:solidFill>
                  <a:srgbClr val="00B050"/>
                </a:solidFill>
              </a:rPr>
              <a:t>Advise the WG attendees that:</a:t>
            </a:r>
            <a:r>
              <a:rPr lang="en-US" sz="1200" dirty="0" smtClean="0">
                <a:solidFill>
                  <a:srgbClr val="00B050"/>
                </a:solidFill>
              </a:rPr>
              <a:t> </a:t>
            </a:r>
          </a:p>
          <a:p>
            <a:pPr lvl="2">
              <a:lnSpc>
                <a:spcPct val="80000"/>
              </a:lnSpc>
            </a:pPr>
            <a:r>
              <a:rPr lang="en-US" sz="1200" dirty="0" smtClean="0">
                <a:solidFill>
                  <a:srgbClr val="00B050"/>
                </a:solidFill>
              </a:rPr>
              <a:t>The IEEE’s patent policy is consistent with the ANSI patent policy and is described in Clause 6 of the </a:t>
            </a:r>
            <a:r>
              <a:rPr lang="en-US" sz="1200" i="1" dirty="0" smtClean="0">
                <a:solidFill>
                  <a:srgbClr val="00B050"/>
                </a:solidFill>
              </a:rPr>
              <a:t>IEEE-SA Standards Board Bylaws</a:t>
            </a:r>
            <a:r>
              <a:rPr lang="en-US" sz="1200" dirty="0" smtClean="0">
                <a:solidFill>
                  <a:srgbClr val="00B050"/>
                </a:solidFill>
              </a:rPr>
              <a:t>;</a:t>
            </a:r>
          </a:p>
          <a:p>
            <a:pPr lvl="2">
              <a:lnSpc>
                <a:spcPct val="80000"/>
              </a:lnSpc>
            </a:pPr>
            <a:r>
              <a:rPr lang="en-US" sz="1200" dirty="0" smtClean="0">
                <a:solidFill>
                  <a:srgbClr val="00B050"/>
                </a:solidFill>
              </a:rPr>
              <a:t>Early identification of patent claims which may be essential for the use of standards under development is strongly encouraged; </a:t>
            </a:r>
          </a:p>
          <a:p>
            <a:pPr lvl="2">
              <a:lnSpc>
                <a:spcPct val="80000"/>
              </a:lnSpc>
            </a:pPr>
            <a:r>
              <a:rPr lang="en-US" sz="1200" dirty="0" smtClean="0">
                <a:solidFill>
                  <a:srgbClr val="00B050"/>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solidFill>
                  <a:srgbClr val="00B050"/>
                </a:solidFill>
              </a:rPr>
            </a:br>
            <a:endParaRPr lang="en-US" sz="1200" dirty="0" smtClean="0">
              <a:solidFill>
                <a:srgbClr val="00B050"/>
              </a:solidFill>
            </a:endParaRPr>
          </a:p>
          <a:p>
            <a:pPr lvl="1">
              <a:lnSpc>
                <a:spcPct val="20000"/>
              </a:lnSpc>
            </a:pPr>
            <a:r>
              <a:rPr lang="en-US" sz="1200" b="1" dirty="0" smtClean="0">
                <a:solidFill>
                  <a:srgbClr val="00B050"/>
                </a:solidFill>
              </a:rPr>
              <a:t>Instruct the WG Secretary to record in the minutes of the relevant WG meeting:</a:t>
            </a:r>
            <a:r>
              <a:rPr lang="en-US" sz="1200" dirty="0" smtClean="0">
                <a:solidFill>
                  <a:srgbClr val="00B050"/>
                </a:solidFill>
              </a:rPr>
              <a:t> </a:t>
            </a:r>
          </a:p>
          <a:p>
            <a:pPr lvl="2">
              <a:lnSpc>
                <a:spcPct val="80000"/>
              </a:lnSpc>
            </a:pPr>
            <a:r>
              <a:rPr lang="en-US" sz="1200" dirty="0" smtClean="0">
                <a:solidFill>
                  <a:srgbClr val="00B050"/>
                </a:solidFill>
              </a:rPr>
              <a:t>That the foregoing information was provided and that slides 1 through 4 (and this slide 0, if applicable) were shown; </a:t>
            </a:r>
          </a:p>
          <a:p>
            <a:pPr lvl="2">
              <a:lnSpc>
                <a:spcPct val="80000"/>
              </a:lnSpc>
            </a:pPr>
            <a:r>
              <a:rPr lang="en-US" sz="1200" dirty="0" smtClean="0">
                <a:solidFill>
                  <a:srgbClr val="00B050"/>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solidFill>
                  <a:srgbClr val="00B050"/>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solidFill>
                <a:srgbClr val="00B050"/>
              </a:solidFill>
            </a:endParaRPr>
          </a:p>
          <a:p>
            <a:pPr lvl="1">
              <a:lnSpc>
                <a:spcPct val="80000"/>
              </a:lnSpc>
              <a:spcBef>
                <a:spcPct val="5000"/>
              </a:spcBef>
            </a:pPr>
            <a:r>
              <a:rPr lang="en-US" sz="1200" dirty="0" smtClean="0">
                <a:solidFill>
                  <a:srgbClr val="00B050"/>
                </a:solidFill>
              </a:rPr>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solidFill>
                  <a:srgbClr val="00B050"/>
                </a:solidFill>
              </a:rPr>
              <a:t>It is recommended that the WG chair review the guidance in </a:t>
            </a:r>
            <a:r>
              <a:rPr lang="en-US" sz="1200" i="1" dirty="0" smtClean="0">
                <a:solidFill>
                  <a:srgbClr val="00B050"/>
                </a:solidFill>
              </a:rPr>
              <a:t>IEEE-SA Standards Board Operations Manual</a:t>
            </a:r>
            <a:r>
              <a:rPr lang="en-US" sz="1200" dirty="0" smtClean="0">
                <a:solidFill>
                  <a:srgbClr val="00B050"/>
                </a:solidFill>
              </a:rPr>
              <a:t> 6.3.5 and in FAQs 12 and 12a on inclusion of potential Essential Patent Claims by incorporation or by reference. </a:t>
            </a:r>
          </a:p>
          <a:p>
            <a:pPr lvl="1">
              <a:lnSpc>
                <a:spcPct val="80000"/>
              </a:lnSpc>
              <a:spcBef>
                <a:spcPct val="5000"/>
              </a:spcBef>
              <a:buFont typeface="Monotype Sorts"/>
              <a:buNone/>
            </a:pPr>
            <a:endParaRPr lang="en-US" sz="1200" dirty="0" smtClean="0">
              <a:solidFill>
                <a:srgbClr val="00B050"/>
              </a:solidFill>
            </a:endParaRPr>
          </a:p>
          <a:p>
            <a:pPr lvl="1">
              <a:lnSpc>
                <a:spcPct val="80000"/>
              </a:lnSpc>
              <a:spcBef>
                <a:spcPct val="5000"/>
              </a:spcBef>
              <a:buFont typeface="Monotype Sorts"/>
              <a:buNone/>
            </a:pPr>
            <a:r>
              <a:rPr lang="en-US" sz="1200" dirty="0" smtClean="0">
                <a:solidFill>
                  <a:srgbClr val="00B050"/>
                </a:solidFill>
              </a:rPr>
              <a:t>	Note: </a:t>
            </a:r>
            <a:r>
              <a:rPr lang="en-US" sz="1200" b="1" dirty="0" smtClean="0">
                <a:solidFill>
                  <a:srgbClr val="00B050"/>
                </a:solidFill>
              </a:rPr>
              <a:t>WG</a:t>
            </a:r>
            <a:r>
              <a:rPr lang="en-US" sz="1200" dirty="0" smtClean="0">
                <a:solidFill>
                  <a:srgbClr val="00B050"/>
                </a:solidFill>
              </a:rPr>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solidFill>
                  <a:srgbClr val="00B050"/>
                </a:solidFill>
              </a:rPr>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solidFill>
                  <a:srgbClr val="00B050"/>
                </a:solidFill>
              </a:rPr>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B050"/>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B050"/>
                </a:solidFill>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B050"/>
                </a:solidFill>
                <a:latin typeface="Arial" pitchFamily="34" charset="0"/>
              </a:rPr>
              <a:t>The above does not apply if the patent 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B050"/>
                </a:solidFill>
                <a:latin typeface="Arial" pitchFamily="34" charset="0"/>
              </a:rPr>
              <a:t>		Quoted text excerpted from IEEE-SA Standards Board Bylaws </a:t>
            </a:r>
            <a:r>
              <a:rPr lang="en-GB" dirty="0" err="1">
                <a:solidFill>
                  <a:srgbClr val="00B050"/>
                </a:solidFill>
                <a:latin typeface="Arial" pitchFamily="34" charset="0"/>
              </a:rPr>
              <a:t>subclause</a:t>
            </a:r>
            <a:r>
              <a:rPr lang="en-GB" dirty="0">
                <a:solidFill>
                  <a:srgbClr val="00B050"/>
                </a:solidFill>
                <a:latin typeface="Arial" pitchFamily="34" charset="0"/>
              </a:rPr>
              <a:t> 6.2</a:t>
            </a:r>
            <a:endParaRPr lang="en-US" dirty="0">
              <a:solidFill>
                <a:srgbClr val="00B050"/>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B050"/>
                </a:solidFill>
                <a:latin typeface="Arial" pitchFamily="34" charset="0"/>
              </a:rPr>
              <a:t>No duty to perform a patent search</a:t>
            </a:r>
            <a:endParaRPr lang="en-GB" b="1" dirty="0">
              <a:solidFill>
                <a:srgbClr val="00B050"/>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solidFill>
                  <a:srgbClr val="00B050"/>
                </a:solidFill>
              </a:rPr>
              <a:t>Patent Related Links</a:t>
            </a:r>
            <a:endParaRPr lang="en-US" u="sng" dirty="0" smtClean="0">
              <a:solidFill>
                <a:srgbClr val="00B050"/>
              </a:solidFill>
            </a:endParaRPr>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t>
            </a:r>
            <a:r>
              <a:rPr lang="en-US" sz="2400" dirty="0" smtClean="0">
                <a:solidFill>
                  <a:srgbClr val="00B050"/>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sz="2400" dirty="0" smtClean="0">
                <a:solidFill>
                  <a:srgbClr val="00B050"/>
                </a:solidFill>
                <a:cs typeface="Times New Roman" pitchFamily="18" charset="0"/>
              </a:rPr>
              <a:t>	Patent Policy is stated in these sources:</a:t>
            </a:r>
          </a:p>
          <a:p>
            <a:pPr lvl="1">
              <a:lnSpc>
                <a:spcPct val="90000"/>
              </a:lnSpc>
              <a:buFont typeface="Monotype Sorts"/>
              <a:buNone/>
            </a:pPr>
            <a:r>
              <a:rPr lang="en-GB" sz="2400" dirty="0" smtClean="0">
                <a:solidFill>
                  <a:srgbClr val="00B050"/>
                </a:solidFill>
              </a:rPr>
              <a:t>		IEEE-SA Standards Boards Bylaws</a:t>
            </a:r>
          </a:p>
          <a:p>
            <a:pPr lvl="1">
              <a:lnSpc>
                <a:spcPct val="90000"/>
              </a:lnSpc>
              <a:buFont typeface="Monotype Sorts"/>
              <a:buNone/>
            </a:pPr>
            <a:r>
              <a:rPr lang="en-US" sz="2100" dirty="0" smtClean="0">
                <a:solidFill>
                  <a:srgbClr val="00B050"/>
                </a:solidFill>
              </a:rPr>
              <a:t>		</a:t>
            </a:r>
            <a:r>
              <a:rPr lang="en-US" sz="2100" i="1" dirty="0" smtClean="0">
                <a:solidFill>
                  <a:srgbClr val="00B050"/>
                </a:solidFill>
              </a:rPr>
              <a:t>http://standards.ieee.org/guides/bylaws/sect6-7.html#6</a:t>
            </a:r>
          </a:p>
          <a:p>
            <a:pPr lvl="1">
              <a:lnSpc>
                <a:spcPct val="90000"/>
              </a:lnSpc>
              <a:buFont typeface="Monotype Sorts"/>
              <a:buNone/>
            </a:pPr>
            <a:r>
              <a:rPr lang="en-GB" sz="2400" dirty="0" smtClean="0">
                <a:solidFill>
                  <a:srgbClr val="00B050"/>
                </a:solidFill>
              </a:rPr>
              <a:t>		IEEE-SA Standards Board Operations Manual</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http://standards.ieee.org/guides/opman/sect6.html#6.3</a:t>
            </a:r>
            <a:endParaRPr lang="en-US" sz="2400" dirty="0" smtClean="0">
              <a:solidFill>
                <a:srgbClr val="00B050"/>
              </a:solidFill>
            </a:endParaRPr>
          </a:p>
          <a:p>
            <a:pPr lvl="1">
              <a:lnSpc>
                <a:spcPct val="90000"/>
              </a:lnSpc>
              <a:buFont typeface="Monotype Sorts"/>
              <a:buNone/>
            </a:pPr>
            <a:r>
              <a:rPr lang="en-US" sz="2400" dirty="0" smtClean="0">
                <a:solidFill>
                  <a:srgbClr val="00B050"/>
                </a:solidFill>
                <a:cs typeface="Times New Roman" pitchFamily="18" charset="0"/>
              </a:rPr>
              <a:t>	Material about the patent policy is available at</a:t>
            </a:r>
            <a:r>
              <a:rPr lang="en-US" sz="2400" dirty="0" smtClean="0">
                <a:solidFill>
                  <a:srgbClr val="00B050"/>
                </a:solidFill>
              </a:rPr>
              <a:t> </a:t>
            </a:r>
          </a:p>
          <a:p>
            <a:pPr lvl="1">
              <a:lnSpc>
                <a:spcPct val="90000"/>
              </a:lnSpc>
              <a:buFont typeface="Monotype Sorts"/>
              <a:buNone/>
            </a:pPr>
            <a:r>
              <a:rPr lang="en-US" sz="2400" dirty="0" smtClean="0">
                <a:solidFill>
                  <a:srgbClr val="00B050"/>
                </a:solidFill>
              </a:rPr>
              <a:t>		</a:t>
            </a:r>
            <a:r>
              <a:rPr lang="en-US" sz="2100" i="1" dirty="0" smtClean="0">
                <a:solidFill>
                  <a:srgbClr val="00B050"/>
                </a:solidFill>
              </a:rPr>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dirty="0" smtClean="0">
                <a:solidFill>
                  <a:srgbClr val="00B050"/>
                </a:solidFill>
              </a:rPr>
              <a:t>Call for Potentially Essential Patents</a:t>
            </a:r>
          </a:p>
        </p:txBody>
      </p:sp>
      <p:sp>
        <p:nvSpPr>
          <p:cNvPr id="5123" name="Rectangle 1027"/>
          <p:cNvSpPr>
            <a:spLocks noGrp="1" noChangeArrowheads="1"/>
          </p:cNvSpPr>
          <p:nvPr>
            <p:ph type="body" idx="1"/>
          </p:nvPr>
        </p:nvSpPr>
        <p:spPr/>
        <p:txBody>
          <a:bodyPr/>
          <a:lstStyle/>
          <a:p>
            <a:r>
              <a:rPr lang="en-US" sz="2800" dirty="0" smtClean="0">
                <a:solidFill>
                  <a:srgbClr val="00B05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solidFill>
                  <a:srgbClr val="00B050"/>
                </a:solidFill>
              </a:rPr>
              <a:t>Either speak up now or</a:t>
            </a:r>
          </a:p>
          <a:p>
            <a:pPr lvl="1"/>
            <a:r>
              <a:rPr lang="en-US" sz="2000" dirty="0" smtClean="0">
                <a:solidFill>
                  <a:srgbClr val="00B050"/>
                </a:solidFill>
              </a:rPr>
              <a:t>Provide the chair of this group with the identity of the holder(s) of any and all such claims as soon as possible or</a:t>
            </a:r>
          </a:p>
          <a:p>
            <a:pPr lvl="1"/>
            <a:r>
              <a:rPr lang="en-US" sz="2000" dirty="0" smtClean="0">
                <a:solidFill>
                  <a:srgbClr val="00B050"/>
                </a:solidFill>
              </a:rPr>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May meeting minutes 11/845r0</a:t>
            </a:r>
          </a:p>
          <a:p>
            <a:pPr marL="609600" indent="-609600"/>
            <a:r>
              <a:rPr lang="en-US" dirty="0" smtClean="0">
                <a:solidFill>
                  <a:srgbClr val="00B050"/>
                </a:solidFill>
              </a:rPr>
              <a:t>Approve Teleconference meeting minutes</a:t>
            </a:r>
          </a:p>
          <a:p>
            <a:pPr marL="1009650" lvl="1" indent="-609600"/>
            <a:r>
              <a:rPr lang="en-US" dirty="0">
                <a:solidFill>
                  <a:srgbClr val="00B050"/>
                </a:solidFill>
              </a:rPr>
              <a:t>J</a:t>
            </a:r>
            <a:r>
              <a:rPr lang="en-US" dirty="0" smtClean="0">
                <a:solidFill>
                  <a:srgbClr val="00B050"/>
                </a:solidFill>
              </a:rPr>
              <a:t>uly </a:t>
            </a:r>
            <a:r>
              <a:rPr lang="en-US" dirty="0">
                <a:solidFill>
                  <a:srgbClr val="00B050"/>
                </a:solidFill>
              </a:rPr>
              <a:t>11 teleconference </a:t>
            </a:r>
            <a:r>
              <a:rPr lang="en-US" dirty="0" smtClean="0">
                <a:solidFill>
                  <a:srgbClr val="00B050"/>
                </a:solidFill>
              </a:rPr>
              <a:t>minutes 11/978r0 </a:t>
            </a:r>
            <a:endParaRPr lang="en-US" dirty="0">
              <a:solidFill>
                <a:srgbClr val="00B050"/>
              </a:solidFill>
            </a:endParaRPr>
          </a:p>
          <a:p>
            <a:pPr marL="1009650" lvl="1" indent="-609600"/>
            <a:r>
              <a:rPr lang="en-US" dirty="0">
                <a:solidFill>
                  <a:srgbClr val="00B050"/>
                </a:solidFill>
              </a:rPr>
              <a:t>J</a:t>
            </a:r>
            <a:r>
              <a:rPr lang="en-US" dirty="0" smtClean="0">
                <a:solidFill>
                  <a:srgbClr val="00B050"/>
                </a:solidFill>
              </a:rPr>
              <a:t>une </a:t>
            </a:r>
            <a:r>
              <a:rPr lang="en-US" dirty="0">
                <a:solidFill>
                  <a:srgbClr val="00B050"/>
                </a:solidFill>
              </a:rPr>
              <a:t>27 teleconference </a:t>
            </a:r>
            <a:r>
              <a:rPr lang="en-US" dirty="0" smtClean="0">
                <a:solidFill>
                  <a:srgbClr val="00B050"/>
                </a:solidFill>
              </a:rPr>
              <a:t>minutes 11/934r1 </a:t>
            </a:r>
            <a:endParaRPr lang="en-US" dirty="0">
              <a:solidFill>
                <a:srgbClr val="00B050"/>
              </a:solidFill>
            </a:endParaRPr>
          </a:p>
          <a:p>
            <a:pPr marL="1009650" lvl="1" indent="-609600"/>
            <a:r>
              <a:rPr lang="en-US" dirty="0">
                <a:solidFill>
                  <a:srgbClr val="00B050"/>
                </a:solidFill>
              </a:rPr>
              <a:t>J</a:t>
            </a:r>
            <a:r>
              <a:rPr lang="en-US" dirty="0" smtClean="0">
                <a:solidFill>
                  <a:srgbClr val="00B050"/>
                </a:solidFill>
              </a:rPr>
              <a:t>une </a:t>
            </a:r>
            <a:r>
              <a:rPr lang="en-US" dirty="0">
                <a:solidFill>
                  <a:srgbClr val="00B050"/>
                </a:solidFill>
              </a:rPr>
              <a:t>20 teleconference </a:t>
            </a:r>
            <a:r>
              <a:rPr lang="en-US" dirty="0" smtClean="0">
                <a:solidFill>
                  <a:srgbClr val="00B050"/>
                </a:solidFill>
              </a:rPr>
              <a:t>minutes 11/895r0 </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solidFill>
                  <a:srgbClr val="00B050"/>
                </a:solidFill>
              </a:rPr>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00B05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B050"/>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B050"/>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B050"/>
                </a:solidFill>
                <a:latin typeface="Arial" pitchFamily="34" charset="0"/>
              </a:rPr>
              <a:t>Technical considerations remain primary focus</a:t>
            </a:r>
            <a:endParaRPr lang="en-US" sz="1400" dirty="0">
              <a:solidFill>
                <a:srgbClr val="00B050"/>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B050"/>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B050"/>
                </a:solidFill>
                <a:latin typeface="Arial" pitchFamily="34" charset="0"/>
              </a:rPr>
              <a:t>---------------------------------------------------------------   </a:t>
            </a:r>
            <a:endParaRPr lang="en-US" sz="1200" b="1" dirty="0">
              <a:solidFill>
                <a:srgbClr val="00B050"/>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B050"/>
                </a:solidFill>
                <a:latin typeface="Arial" pitchFamily="34" charset="0"/>
              </a:rPr>
              <a:t>See </a:t>
            </a:r>
            <a:r>
              <a:rPr lang="en-US" sz="1200" b="1" i="1" dirty="0">
                <a:solidFill>
                  <a:srgbClr val="00B050"/>
                </a:solidFill>
                <a:latin typeface="Arial" pitchFamily="34" charset="0"/>
              </a:rPr>
              <a:t>IEEE-SA Standards Board Operations Manual</a:t>
            </a:r>
            <a:r>
              <a:rPr lang="en-US" sz="1200" b="1" dirty="0">
                <a:solidFill>
                  <a:srgbClr val="00B050"/>
                </a:solidFill>
                <a:latin typeface="Arial" pitchFamily="34" charset="0"/>
              </a:rPr>
              <a:t>, clause 5.3.10 and </a:t>
            </a:r>
            <a:r>
              <a:rPr lang="en-GB" sz="1200" b="1" dirty="0">
                <a:solidFill>
                  <a:srgbClr val="00B050"/>
                </a:solidFill>
                <a:latin typeface="Arial" pitchFamily="34" charset="0"/>
              </a:rPr>
              <a:t>“Promoting Competition and Innovation: What You Need to Know about the IEEE Standards Association's Antitrust and Competition Policy”</a:t>
            </a:r>
            <a:r>
              <a:rPr lang="en-US" sz="1200" b="1" dirty="0">
                <a:solidFill>
                  <a:srgbClr val="00B050"/>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officer 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solidFill>
                  <a:srgbClr val="00B050"/>
                </a:solidFill>
              </a:rPr>
              <a:t>Secretary</a:t>
            </a:r>
          </a:p>
          <a:p>
            <a:pPr lvl="1"/>
            <a:r>
              <a:rPr lang="en-US" dirty="0" smtClean="0">
                <a:solidFill>
                  <a:srgbClr val="00B050"/>
                </a:solidFill>
              </a:rPr>
              <a:t>Joseph </a:t>
            </a:r>
            <a:r>
              <a:rPr lang="en-US" dirty="0" err="1" smtClean="0">
                <a:solidFill>
                  <a:srgbClr val="00B050"/>
                </a:solidFill>
              </a:rPr>
              <a:t>Teo</a:t>
            </a:r>
            <a:r>
              <a:rPr lang="en-US" dirty="0" smtClean="0">
                <a:solidFill>
                  <a:srgbClr val="00B050"/>
                </a:solidFill>
              </a:rPr>
              <a:t> </a:t>
            </a:r>
            <a:r>
              <a:rPr lang="en-US" dirty="0" err="1" smtClean="0">
                <a:solidFill>
                  <a:srgbClr val="00B050"/>
                </a:solidFill>
              </a:rPr>
              <a:t>Chee</a:t>
            </a:r>
            <a:r>
              <a:rPr lang="en-US" dirty="0" smtClean="0">
                <a:solidFill>
                  <a:srgbClr val="00B050"/>
                </a:solidFill>
              </a:rPr>
              <a:t> Ming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 xmlns:p14="http://schemas.microsoft.com/office/powerpoint/2010/main" val="1768790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r>
              <a:rPr lang="en-US" b="0" dirty="0">
                <a:solidFill>
                  <a:srgbClr val="00B050"/>
                </a:solidFill>
              </a:rPr>
              <a:t>James Wang (</a:t>
            </a:r>
            <a:r>
              <a:rPr lang="en-US" b="0" dirty="0" err="1">
                <a:solidFill>
                  <a:srgbClr val="00B050"/>
                </a:solidFill>
              </a:rPr>
              <a:t>MediaTek</a:t>
            </a:r>
            <a:r>
              <a:rPr lang="en-US" b="0" dirty="0">
                <a:solidFill>
                  <a:srgbClr val="00B050"/>
                </a:solidFill>
              </a:rPr>
              <a:t>)</a:t>
            </a:r>
          </a:p>
          <a:p>
            <a:pPr lvl="1"/>
            <a:r>
              <a:rPr lang="en-US" dirty="0" smtClean="0">
                <a:solidFill>
                  <a:srgbClr val="00B050"/>
                </a:solidFill>
                <a:hlinkClick r:id="rId2"/>
              </a:rPr>
              <a:t>11-11-0942-00-00ah-discussion-on-11ah-peak-throughput-requirements.pptx</a:t>
            </a:r>
            <a:endParaRPr lang="en-US" b="0" dirty="0"/>
          </a:p>
          <a:p>
            <a:r>
              <a:rPr lang="en-US" b="0" dirty="0" smtClean="0">
                <a:solidFill>
                  <a:srgbClr val="00B050"/>
                </a:solidFill>
              </a:rPr>
              <a:t>Ron Porat </a:t>
            </a:r>
            <a:r>
              <a:rPr lang="en-US" b="0" dirty="0">
                <a:solidFill>
                  <a:srgbClr val="00B050"/>
                </a:solidFill>
              </a:rPr>
              <a:t>(Broadcom</a:t>
            </a:r>
            <a:r>
              <a:rPr lang="en-US" b="0" dirty="0" smtClean="0">
                <a:solidFill>
                  <a:srgbClr val="00B050"/>
                </a:solidFill>
              </a:rPr>
              <a:t>)</a:t>
            </a:r>
          </a:p>
          <a:p>
            <a:pPr lvl="1"/>
            <a:r>
              <a:rPr lang="en-US" dirty="0" smtClean="0">
                <a:solidFill>
                  <a:srgbClr val="00B050"/>
                </a:solidFill>
                <a:hlinkClick r:id="rId3"/>
              </a:rPr>
              <a:t>11-11-0968-00-00ah-channel-model-text.docx</a:t>
            </a:r>
            <a:endParaRPr lang="en-US" dirty="0" smtClean="0">
              <a:solidFill>
                <a:srgbClr val="00B050"/>
              </a:solidFill>
            </a:endParaRPr>
          </a:p>
          <a:p>
            <a:pPr lvl="1"/>
            <a:r>
              <a:rPr lang="en-US" dirty="0">
                <a:solidFill>
                  <a:srgbClr val="00B050"/>
                </a:solidFill>
              </a:rPr>
              <a:t>r</a:t>
            </a:r>
            <a:r>
              <a:rPr lang="en-US" dirty="0" smtClean="0">
                <a:solidFill>
                  <a:srgbClr val="00B050"/>
                </a:solidFill>
              </a:rPr>
              <a:t>1 by Ron</a:t>
            </a:r>
          </a:p>
          <a:p>
            <a:pPr lvl="2"/>
            <a:r>
              <a:rPr lang="en-US" sz="2000" b="0" dirty="0" smtClean="0">
                <a:solidFill>
                  <a:srgbClr val="00B050"/>
                </a:solidFill>
              </a:rPr>
              <a:t>Motion to adopt with minor tweak passed 38-1-11 </a:t>
            </a:r>
          </a:p>
          <a:p>
            <a:pPr lvl="3"/>
            <a:r>
              <a:rPr lang="en-US" sz="1200" b="0" dirty="0" smtClean="0">
                <a:solidFill>
                  <a:srgbClr val="00B050"/>
                </a:solidFill>
              </a:rPr>
              <a:t>decimal point on 35</a:t>
            </a:r>
            <a:endParaRPr lang="en-US" dirty="0" smtClean="0">
              <a:solidFill>
                <a:srgbClr val="00B050"/>
              </a:solidFill>
            </a:endParaRPr>
          </a:p>
          <a:p>
            <a:r>
              <a:rPr lang="en-US" b="0" dirty="0">
                <a:solidFill>
                  <a:srgbClr val="00B050"/>
                </a:solidFill>
              </a:rPr>
              <a:t>Klaus Doppler (Nokia)</a:t>
            </a:r>
          </a:p>
          <a:p>
            <a:pPr lvl="1"/>
            <a:r>
              <a:rPr lang="en-US" dirty="0">
                <a:solidFill>
                  <a:srgbClr val="00B050"/>
                </a:solidFill>
                <a:hlinkClick r:id="rId4"/>
              </a:rPr>
              <a:t>11-11-0960-00-00ah-pathloss-channel-model-considerations-for-802-11ah.ppt</a:t>
            </a:r>
            <a:endParaRPr lang="en-US" dirty="0">
              <a:solidFill>
                <a:srgbClr val="00B050"/>
              </a:solidFill>
            </a:endParaRPr>
          </a:p>
          <a:p>
            <a:endParaRPr lang="en-US" dirty="0" smtClean="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 xmlns:p14="http://schemas.microsoft.com/office/powerpoint/2010/main" val="1555188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 (20</a:t>
            </a:r>
            <a:r>
              <a:rPr lang="en-US" baseline="30000" dirty="0" smtClean="0"/>
              <a:t>th</a:t>
            </a:r>
            <a:r>
              <a:rPr lang="en-US" dirty="0" smtClean="0"/>
              <a:t> July)</a:t>
            </a:r>
          </a:p>
        </p:txBody>
      </p:sp>
      <p:sp>
        <p:nvSpPr>
          <p:cNvPr id="15363" name="Content Placeholder 2"/>
          <p:cNvSpPr>
            <a:spLocks noGrp="1"/>
          </p:cNvSpPr>
          <p:nvPr>
            <p:ph idx="1"/>
          </p:nvPr>
        </p:nvSpPr>
        <p:spPr>
          <a:xfrm>
            <a:off x="685800" y="1676400"/>
            <a:ext cx="7772400" cy="4114800"/>
          </a:xfrm>
        </p:spPr>
        <p:txBody>
          <a:bodyPr/>
          <a:lstStyle/>
          <a:p>
            <a:pPr eaLnBrk="1" hangingPunct="1">
              <a:lnSpc>
                <a:spcPct val="80000"/>
              </a:lnSpc>
            </a:pPr>
            <a:r>
              <a:rPr lang="en-US" altLang="ja-JP" b="0" dirty="0" smtClean="0">
                <a:ea typeface="ＭＳ Ｐゴシック" pitchFamily="34" charset="-128"/>
              </a:rPr>
              <a:t>Call meeting to Order</a:t>
            </a:r>
          </a:p>
          <a:p>
            <a:pPr eaLnBrk="1" hangingPunct="1">
              <a:lnSpc>
                <a:spcPct val="80000"/>
              </a:lnSpc>
            </a:pPr>
            <a:r>
              <a:rPr lang="en-US" altLang="ja-JP" b="0" dirty="0" smtClean="0">
                <a:ea typeface="ＭＳ Ｐゴシック" pitchFamily="34" charset="-128"/>
              </a:rPr>
              <a:t>Attendance Recording Reminder</a:t>
            </a:r>
          </a:p>
          <a:p>
            <a:pPr eaLnBrk="1" hangingPunct="1">
              <a:lnSpc>
                <a:spcPct val="80000"/>
              </a:lnSpc>
            </a:pPr>
            <a:r>
              <a:rPr lang="en-US" altLang="ja-JP" b="0" dirty="0" smtClean="0">
                <a:ea typeface="ＭＳ Ｐゴシック" pitchFamily="34" charset="-128"/>
              </a:rPr>
              <a:t>Review of IEEE 802 and 802.11 Policies and Procedures on Intellectual Property and Inappropriate Topics</a:t>
            </a:r>
          </a:p>
          <a:p>
            <a:pPr eaLnBrk="1" hangingPunct="1">
              <a:lnSpc>
                <a:spcPct val="80000"/>
              </a:lnSpc>
            </a:pPr>
            <a:r>
              <a:rPr lang="en-US" altLang="ja-JP" b="0" dirty="0" smtClean="0">
                <a:ea typeface="ＭＳ Ｐゴシック" pitchFamily="34" charset="-128"/>
              </a:rPr>
              <a:t>Call for Submissions</a:t>
            </a:r>
          </a:p>
          <a:p>
            <a:pPr marL="1009650" lvl="1" indent="-609600"/>
            <a:r>
              <a:rPr lang="en-US" altLang="ko-KR" sz="1600" dirty="0" smtClean="0">
                <a:solidFill>
                  <a:srgbClr val="00B050"/>
                </a:solidFill>
              </a:rPr>
              <a:t>“</a:t>
            </a:r>
            <a:r>
              <a:rPr lang="en-US" altLang="ko-KR" sz="1600" dirty="0" err="1" smtClean="0">
                <a:solidFill>
                  <a:srgbClr val="00B050"/>
                </a:solidFill>
              </a:rPr>
              <a:t>Ieee</a:t>
            </a:r>
            <a:r>
              <a:rPr lang="en-US" altLang="ko-KR" sz="1600" dirty="0" smtClean="0">
                <a:solidFill>
                  <a:srgbClr val="00B050"/>
                </a:solidFill>
              </a:rPr>
              <a:t> 802.11ah healthcare use cases”, 11/0970r0, </a:t>
            </a:r>
            <a:r>
              <a:rPr lang="en-US" altLang="ko-KR" sz="1600" dirty="0" err="1" smtClean="0">
                <a:solidFill>
                  <a:srgbClr val="00B050"/>
                </a:solidFill>
              </a:rPr>
              <a:t>Guixia</a:t>
            </a:r>
            <a:r>
              <a:rPr lang="en-US" altLang="ko-KR" sz="1600" dirty="0" smtClean="0">
                <a:solidFill>
                  <a:srgbClr val="00B050"/>
                </a:solidFill>
              </a:rPr>
              <a:t> </a:t>
            </a:r>
            <a:r>
              <a:rPr lang="en-US" altLang="ko-KR" sz="1600" dirty="0" smtClean="0">
                <a:solidFill>
                  <a:srgbClr val="00B050"/>
                </a:solidFill>
              </a:rPr>
              <a:t>Kang</a:t>
            </a:r>
            <a:endParaRPr lang="en-US" altLang="ko-KR" sz="1600" dirty="0" smtClean="0">
              <a:solidFill>
                <a:srgbClr val="00B050"/>
              </a:solidFill>
            </a:endParaRPr>
          </a:p>
          <a:p>
            <a:pPr marL="1009650" lvl="1" indent="-609600"/>
            <a:r>
              <a:rPr lang="en-US" altLang="ko-KR" sz="1600" dirty="0" smtClean="0">
                <a:solidFill>
                  <a:srgbClr val="00B050"/>
                </a:solidFill>
              </a:rPr>
              <a:t>“</a:t>
            </a:r>
            <a:r>
              <a:rPr lang="en-US" altLang="ko-KR" sz="1600" dirty="0" smtClean="0">
                <a:solidFill>
                  <a:srgbClr val="00B050"/>
                </a:solidFill>
              </a:rPr>
              <a:t>Warning signal transmitting requirements in </a:t>
            </a:r>
            <a:r>
              <a:rPr lang="en-US" altLang="ko-KR" sz="1600" dirty="0" err="1" smtClean="0">
                <a:solidFill>
                  <a:srgbClr val="00B050"/>
                </a:solidFill>
              </a:rPr>
              <a:t>ieee</a:t>
            </a:r>
            <a:r>
              <a:rPr lang="en-US" altLang="ko-KR" sz="1600" dirty="0" smtClean="0">
                <a:solidFill>
                  <a:srgbClr val="00B050"/>
                </a:solidFill>
              </a:rPr>
              <a:t> 802.11ah</a:t>
            </a:r>
            <a:r>
              <a:rPr lang="en-US" altLang="ko-KR" sz="1600" dirty="0" smtClean="0">
                <a:solidFill>
                  <a:srgbClr val="00B050"/>
                </a:solidFill>
              </a:rPr>
              <a:t>”, </a:t>
            </a:r>
            <a:r>
              <a:rPr lang="en-US" altLang="ko-KR" sz="1600" dirty="0" smtClean="0">
                <a:solidFill>
                  <a:srgbClr val="00B050"/>
                </a:solidFill>
              </a:rPr>
              <a:t>11/0971r0</a:t>
            </a:r>
            <a:r>
              <a:rPr lang="en-US" altLang="ko-KR" sz="1600" dirty="0" smtClean="0">
                <a:solidFill>
                  <a:srgbClr val="00B050"/>
                </a:solidFill>
              </a:rPr>
              <a:t>, </a:t>
            </a:r>
            <a:r>
              <a:rPr lang="en-US" altLang="ko-KR" sz="1600" dirty="0" err="1" smtClean="0">
                <a:solidFill>
                  <a:srgbClr val="00B050"/>
                </a:solidFill>
              </a:rPr>
              <a:t>Guixia</a:t>
            </a:r>
            <a:r>
              <a:rPr lang="en-US" altLang="ko-KR" sz="1600" dirty="0" smtClean="0">
                <a:solidFill>
                  <a:srgbClr val="00B050"/>
                </a:solidFill>
              </a:rPr>
              <a:t> Kang</a:t>
            </a:r>
            <a:endParaRPr lang="en-US" altLang="ko-KR" sz="1600" dirty="0" smtClean="0">
              <a:solidFill>
                <a:srgbClr val="00B050"/>
              </a:solidFill>
            </a:endParaRPr>
          </a:p>
          <a:p>
            <a:pPr marL="1009650" lvl="1" indent="-609600"/>
            <a:r>
              <a:rPr lang="en-US" altLang="ko-KR" sz="1600" dirty="0" smtClean="0">
                <a:solidFill>
                  <a:srgbClr val="00B050"/>
                </a:solidFill>
              </a:rPr>
              <a:t>“</a:t>
            </a:r>
            <a:r>
              <a:rPr lang="en-US" altLang="ko-KR" sz="1600" dirty="0" smtClean="0">
                <a:solidFill>
                  <a:srgbClr val="00B050"/>
                </a:solidFill>
              </a:rPr>
              <a:t>IPv6 for 802.11ah”, </a:t>
            </a:r>
            <a:r>
              <a:rPr lang="en-US" altLang="ko-KR" sz="1600" dirty="0" smtClean="0">
                <a:solidFill>
                  <a:srgbClr val="00B050"/>
                </a:solidFill>
              </a:rPr>
              <a:t>11/1002r0, </a:t>
            </a:r>
            <a:r>
              <a:rPr lang="en-US" altLang="ko-KR" sz="1600" dirty="0" err="1" smtClean="0">
                <a:solidFill>
                  <a:srgbClr val="00B050"/>
                </a:solidFill>
              </a:rPr>
              <a:t>Hyangsun</a:t>
            </a:r>
            <a:r>
              <a:rPr lang="en-US" altLang="ko-KR" sz="1600" dirty="0" smtClean="0">
                <a:solidFill>
                  <a:srgbClr val="00B050"/>
                </a:solidFill>
              </a:rPr>
              <a:t> </a:t>
            </a:r>
            <a:r>
              <a:rPr lang="en-US" altLang="ko-KR" sz="1600" dirty="0" smtClean="0">
                <a:solidFill>
                  <a:srgbClr val="00B050"/>
                </a:solidFill>
              </a:rPr>
              <a:t>You</a:t>
            </a:r>
            <a:endParaRPr lang="en-US" altLang="ko-KR" sz="1600" dirty="0" smtClean="0">
              <a:solidFill>
                <a:srgbClr val="00B050"/>
              </a:solidFill>
            </a:endParaRPr>
          </a:p>
          <a:p>
            <a:pPr marL="1009650" lvl="1" indent="-609600"/>
            <a:r>
              <a:rPr lang="en-US" altLang="ko-KR" sz="1600" dirty="0" smtClean="0"/>
              <a:t>“Performance Evaluation of Multiple </a:t>
            </a:r>
            <a:r>
              <a:rPr lang="en-US" altLang="ko-KR" sz="1600" dirty="0" err="1" smtClean="0"/>
              <a:t>STAs'Authentication</a:t>
            </a:r>
            <a:r>
              <a:rPr lang="en-US" altLang="ko-KR" sz="1600" dirty="0" smtClean="0"/>
              <a:t> and Association Process”, 11/985r0, Sun Bo </a:t>
            </a:r>
            <a:endParaRPr lang="en-US" altLang="ko-KR" sz="1600" dirty="0" smtClean="0"/>
          </a:p>
          <a:p>
            <a:pPr marL="1009650" lvl="1" indent="-609600"/>
            <a:r>
              <a:rPr lang="en-US" altLang="ko-KR" sz="1600" dirty="0" smtClean="0"/>
              <a:t>“Simulation large number of </a:t>
            </a:r>
            <a:r>
              <a:rPr lang="en-US" altLang="ko-KR" sz="1600" dirty="0" err="1" smtClean="0"/>
              <a:t>stas</a:t>
            </a:r>
            <a:r>
              <a:rPr lang="en-US" altLang="ko-KR" sz="1600" dirty="0" smtClean="0"/>
              <a:t> support”, 11/1019r0, Chao-Chun Wang </a:t>
            </a:r>
            <a:endParaRPr lang="en-US" altLang="ko-KR" sz="1600" dirty="0" smtClean="0"/>
          </a:p>
          <a:p>
            <a:pPr marL="1009650" lvl="1" indent="-609600"/>
            <a:r>
              <a:rPr lang="en-US" altLang="ko-KR" sz="1600" dirty="0" smtClean="0"/>
              <a:t>“Consideration of compatibility with 802.11v and 11k</a:t>
            </a:r>
            <a:r>
              <a:rPr lang="en-US" altLang="ko-KR" sz="1600" dirty="0" smtClean="0"/>
              <a:t>”, </a:t>
            </a:r>
            <a:r>
              <a:rPr lang="en-US" altLang="ko-KR" sz="1600" dirty="0" smtClean="0"/>
              <a:t>11/0973r0, Wang </a:t>
            </a:r>
            <a:r>
              <a:rPr lang="en-US" altLang="ko-KR" sz="1600" dirty="0" smtClean="0"/>
              <a:t>Lin </a:t>
            </a:r>
            <a:endParaRPr lang="en-US" altLang="ko-KR" sz="1600" dirty="0" smtClean="0"/>
          </a:p>
          <a:p>
            <a:pPr marL="1009650" lvl="1" indent="-609600"/>
            <a:r>
              <a:rPr lang="en-US" altLang="ko-KR" sz="1600" dirty="0" smtClean="0"/>
              <a:t>“Consultation summary of </a:t>
            </a:r>
            <a:r>
              <a:rPr lang="en-US" altLang="ko-KR" sz="1600" dirty="0" err="1" smtClean="0"/>
              <a:t>japanese</a:t>
            </a:r>
            <a:r>
              <a:rPr lang="en-US" altLang="ko-KR" sz="1600" dirty="0" smtClean="0"/>
              <a:t> 920mhz band rules and conditions”, 11/0974r0, </a:t>
            </a:r>
            <a:r>
              <a:rPr lang="en-US" altLang="ko-KR" sz="1600" dirty="0" err="1" smtClean="0"/>
              <a:t>Shusaku</a:t>
            </a:r>
            <a:r>
              <a:rPr lang="en-US" altLang="ko-KR" sz="1600" dirty="0" smtClean="0"/>
              <a:t> </a:t>
            </a:r>
            <a:r>
              <a:rPr lang="en-US" altLang="ko-KR" sz="1600" dirty="0" smtClean="0"/>
              <a:t>Shimada</a:t>
            </a:r>
            <a:endParaRPr lang="en-US" dirty="0" smtClean="0"/>
          </a:p>
        </p:txBody>
      </p:sp>
      <p:sp>
        <p:nvSpPr>
          <p:cNvPr id="15364" name="Date Placeholder 3"/>
          <p:cNvSpPr>
            <a:spLocks noGrp="1"/>
          </p:cNvSpPr>
          <p:nvPr>
            <p:ph type="dt" sz="quarter" idx="10"/>
          </p:nvPr>
        </p:nvSpPr>
        <p:spPr>
          <a:noFill/>
        </p:spPr>
        <p:txBody>
          <a:bodyPr/>
          <a:lstStyle/>
          <a:p>
            <a:r>
              <a:rPr lang="en-US" smtClean="0"/>
              <a:t>July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request (After Monday and </a:t>
            </a:r>
            <a:r>
              <a:rPr lang="en-US" dirty="0"/>
              <a:t>b</a:t>
            </a:r>
            <a:r>
              <a:rPr lang="en-US" dirty="0" smtClean="0"/>
              <a:t>efore Wednesday</a:t>
            </a:r>
            <a:endParaRPr lang="en-US" dirty="0"/>
          </a:p>
        </p:txBody>
      </p:sp>
      <p:sp>
        <p:nvSpPr>
          <p:cNvPr id="3" name="Content Placeholder 2"/>
          <p:cNvSpPr>
            <a:spLocks noGrp="1"/>
          </p:cNvSpPr>
          <p:nvPr>
            <p:ph idx="1"/>
          </p:nvPr>
        </p:nvSpPr>
        <p:spPr/>
        <p:txBody>
          <a:bodyPr/>
          <a:lstStyle/>
          <a:p>
            <a:r>
              <a:rPr lang="en-US" b="0" dirty="0" err="1">
                <a:solidFill>
                  <a:srgbClr val="00B050"/>
                </a:solidFill>
              </a:rPr>
              <a:t>Upkar</a:t>
            </a:r>
            <a:r>
              <a:rPr lang="en-US" b="0" dirty="0">
                <a:solidFill>
                  <a:srgbClr val="00B050"/>
                </a:solidFill>
              </a:rPr>
              <a:t> </a:t>
            </a:r>
            <a:r>
              <a:rPr lang="en-US" b="0" dirty="0" err="1">
                <a:solidFill>
                  <a:srgbClr val="00B050"/>
                </a:solidFill>
              </a:rPr>
              <a:t>Dhaliwal</a:t>
            </a:r>
            <a:r>
              <a:rPr lang="en-US" b="0" dirty="0">
                <a:solidFill>
                  <a:srgbClr val="00B050"/>
                </a:solidFill>
              </a:rPr>
              <a:t> (</a:t>
            </a:r>
            <a:r>
              <a:rPr lang="en-US" b="0" dirty="0" err="1">
                <a:solidFill>
                  <a:srgbClr val="00B050"/>
                </a:solidFill>
              </a:rPr>
              <a:t>Invisitrack</a:t>
            </a:r>
            <a:r>
              <a:rPr lang="en-US" b="0" dirty="0">
                <a:solidFill>
                  <a:srgbClr val="00B050"/>
                </a:solidFill>
              </a:rPr>
              <a:t>) Tuesday request</a:t>
            </a:r>
          </a:p>
          <a:p>
            <a:pPr lvl="1"/>
            <a:r>
              <a:rPr lang="en-US" dirty="0">
                <a:solidFill>
                  <a:srgbClr val="00B050"/>
                </a:solidFill>
              </a:rPr>
              <a:t>Indoor Location solutions </a:t>
            </a:r>
            <a:r>
              <a:rPr lang="en-US" dirty="0" smtClean="0">
                <a:solidFill>
                  <a:srgbClr val="00B050"/>
                </a:solidFill>
              </a:rPr>
              <a:t>technology</a:t>
            </a:r>
          </a:p>
          <a:p>
            <a:pPr lvl="1"/>
            <a:r>
              <a:rPr lang="en-US" dirty="0" smtClean="0">
                <a:solidFill>
                  <a:srgbClr val="00B050"/>
                </a:solidFill>
                <a:hlinkClick r:id="rId2"/>
              </a:rPr>
              <a:t>11-11-1033-00-00ah-location.ppt</a:t>
            </a:r>
            <a:endParaRPr lang="en-US" dirty="0" smtClean="0">
              <a:solidFill>
                <a:srgbClr val="00B050"/>
              </a:solidFill>
            </a:endParaRPr>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 xmlns:p14="http://schemas.microsoft.com/office/powerpoint/2010/main" val="1378338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solidFill>
                  <a:srgbClr val="00B050"/>
                </a:solidFill>
              </a:rPr>
              <a:t>Requirements discussion Minho Cheong (ETRI)</a:t>
            </a:r>
          </a:p>
          <a:p>
            <a:r>
              <a:rPr lang="en-US" b="0" dirty="0" smtClean="0">
                <a:solidFill>
                  <a:srgbClr val="00B050"/>
                </a:solidFill>
              </a:rPr>
              <a:t>Minho Cheong (ETRI) Tuesday will be r2</a:t>
            </a:r>
          </a:p>
          <a:p>
            <a:pPr lvl="1"/>
            <a:r>
              <a:rPr lang="en-US" dirty="0" smtClean="0">
                <a:solidFill>
                  <a:srgbClr val="00B050"/>
                </a:solidFill>
                <a:hlinkClick r:id="rId2"/>
              </a:rPr>
              <a:t>11-11-0905-01-00ah-tgah-functional-requirements-and-evaluation-methodology.doc</a:t>
            </a:r>
            <a:endParaRPr lang="en-US" dirty="0" smtClean="0">
              <a:solidFill>
                <a:srgbClr val="00B050"/>
              </a:solidFill>
            </a:endParaRPr>
          </a:p>
          <a:p>
            <a:pPr lvl="1"/>
            <a:endParaRPr lang="en-US" dirty="0"/>
          </a:p>
          <a:p>
            <a:r>
              <a:rPr lang="en-US" b="0" dirty="0" err="1">
                <a:solidFill>
                  <a:srgbClr val="00B050"/>
                </a:solidFill>
              </a:rPr>
              <a:t>Juho</a:t>
            </a:r>
            <a:r>
              <a:rPr lang="en-US" b="0" dirty="0">
                <a:solidFill>
                  <a:srgbClr val="00B050"/>
                </a:solidFill>
              </a:rPr>
              <a:t> </a:t>
            </a:r>
            <a:r>
              <a:rPr lang="en-US" b="0" dirty="0" err="1">
                <a:solidFill>
                  <a:srgbClr val="00B050"/>
                </a:solidFill>
              </a:rPr>
              <a:t>Pirskanen</a:t>
            </a:r>
            <a:r>
              <a:rPr lang="en-US" b="0" dirty="0">
                <a:solidFill>
                  <a:srgbClr val="00B050"/>
                </a:solidFill>
              </a:rPr>
              <a:t> (</a:t>
            </a:r>
            <a:r>
              <a:rPr lang="en-US" b="0" dirty="0" err="1">
                <a:solidFill>
                  <a:srgbClr val="00B050"/>
                </a:solidFill>
              </a:rPr>
              <a:t>Renesas</a:t>
            </a:r>
            <a:r>
              <a:rPr lang="en-US" b="0" dirty="0">
                <a:solidFill>
                  <a:srgbClr val="00B050"/>
                </a:solidFill>
              </a:rPr>
              <a:t> Mobile Corporation) Tuesday request</a:t>
            </a:r>
          </a:p>
          <a:p>
            <a:pPr lvl="1"/>
            <a:r>
              <a:rPr lang="en-US" dirty="0">
                <a:solidFill>
                  <a:srgbClr val="00B050"/>
                </a:solidFill>
                <a:hlinkClick r:id="rId3"/>
              </a:rPr>
              <a:t>11-11-1011-00-00ah-considerations-on-cellular-traffic-offloading-use-case-in-802-11ah.docx</a:t>
            </a:r>
            <a:endParaRPr lang="en-US" dirty="0" smtClean="0">
              <a:solidFill>
                <a:srgbClr val="00B050"/>
              </a:solidFill>
            </a:endParaRPr>
          </a:p>
          <a:p>
            <a:pPr lvl="1"/>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 xmlns:p14="http://schemas.microsoft.com/office/powerpoint/2010/main" val="932015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submissions</a:t>
            </a:r>
            <a:endParaRPr lang="en-US" dirty="0"/>
          </a:p>
        </p:txBody>
      </p:sp>
      <p:sp>
        <p:nvSpPr>
          <p:cNvPr id="3" name="Content Placeholder 2"/>
          <p:cNvSpPr>
            <a:spLocks noGrp="1"/>
          </p:cNvSpPr>
          <p:nvPr>
            <p:ph idx="1"/>
          </p:nvPr>
        </p:nvSpPr>
        <p:spPr/>
        <p:txBody>
          <a:bodyPr/>
          <a:lstStyle/>
          <a:p>
            <a:r>
              <a:rPr lang="en-US" b="0" dirty="0" err="1" smtClean="0">
                <a:solidFill>
                  <a:srgbClr val="00B050"/>
                </a:solidFill>
              </a:rPr>
              <a:t>Daning</a:t>
            </a:r>
            <a:r>
              <a:rPr lang="en-US" b="0" dirty="0" smtClean="0">
                <a:solidFill>
                  <a:srgbClr val="00B050"/>
                </a:solidFill>
              </a:rPr>
              <a:t> Gong (CATR )</a:t>
            </a:r>
          </a:p>
          <a:p>
            <a:pPr lvl="1"/>
            <a:r>
              <a:rPr lang="en-US" dirty="0" smtClean="0">
                <a:solidFill>
                  <a:srgbClr val="00B050"/>
                </a:solidFill>
                <a:hlinkClick r:id="rId3"/>
              </a:rPr>
              <a:t>11-11-0957-00-00ah-s1g-spectrum-regulations-in-china.pptx</a:t>
            </a:r>
            <a:endParaRPr lang="en-US" dirty="0" smtClean="0">
              <a:solidFill>
                <a:srgbClr val="00B050"/>
              </a:solidFill>
            </a:endParaRPr>
          </a:p>
          <a:p>
            <a:r>
              <a:rPr lang="en-US" b="0" dirty="0">
                <a:solidFill>
                  <a:srgbClr val="00B050"/>
                </a:solidFill>
              </a:rPr>
              <a:t>Zhang </a:t>
            </a:r>
            <a:r>
              <a:rPr lang="en-US" b="0" dirty="0" err="1">
                <a:solidFill>
                  <a:srgbClr val="00B050"/>
                </a:solidFill>
              </a:rPr>
              <a:t>Dezhi</a:t>
            </a:r>
            <a:r>
              <a:rPr lang="en-US" b="0" dirty="0">
                <a:solidFill>
                  <a:srgbClr val="00B050"/>
                </a:solidFill>
              </a:rPr>
              <a:t> (ZTE </a:t>
            </a:r>
            <a:r>
              <a:rPr lang="en-US" b="0" dirty="0" smtClean="0">
                <a:solidFill>
                  <a:srgbClr val="00B050"/>
                </a:solidFill>
              </a:rPr>
              <a:t>Corporation)</a:t>
            </a:r>
          </a:p>
          <a:p>
            <a:pPr lvl="1"/>
            <a:r>
              <a:rPr lang="en-US" dirty="0" smtClean="0">
                <a:solidFill>
                  <a:srgbClr val="00B050"/>
                </a:solidFill>
                <a:hlinkClick r:id="rId4"/>
              </a:rPr>
              <a:t>11-11-0972-00-00ah-more-information-on-four-chinese-bands.ppt</a:t>
            </a:r>
            <a:endParaRPr lang="en-US" dirty="0" smtClean="0">
              <a:solidFill>
                <a:srgbClr val="00B050"/>
              </a:solidFill>
            </a:endParaRP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 xmlns:p14="http://schemas.microsoft.com/office/powerpoint/2010/main" val="1141951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0" dirty="0" err="1">
                <a:solidFill>
                  <a:srgbClr val="00B050"/>
                </a:solidFill>
              </a:rPr>
              <a:t>Guixia</a:t>
            </a:r>
            <a:r>
              <a:rPr lang="en-US" b="0" dirty="0">
                <a:solidFill>
                  <a:srgbClr val="00B050"/>
                </a:solidFill>
              </a:rPr>
              <a:t> Kang (BUPT) Wednesday Request</a:t>
            </a:r>
          </a:p>
          <a:p>
            <a:pPr lvl="1"/>
            <a:r>
              <a:rPr lang="en-US" dirty="0">
                <a:hlinkClick r:id="rId2"/>
              </a:rPr>
              <a:t>11-11-0971-00-00ah-warning-signal-transmitting-requirements-in-ieee-802-11ah.ppt</a:t>
            </a:r>
            <a:endParaRPr lang="en-US" dirty="0"/>
          </a:p>
          <a:p>
            <a:r>
              <a:rPr lang="en-US" b="0" dirty="0" err="1">
                <a:solidFill>
                  <a:srgbClr val="00B050"/>
                </a:solidFill>
              </a:rPr>
              <a:t>Guixia</a:t>
            </a:r>
            <a:r>
              <a:rPr lang="en-US" b="0" dirty="0">
                <a:solidFill>
                  <a:srgbClr val="00B050"/>
                </a:solidFill>
              </a:rPr>
              <a:t> Kang (BUPT) Wednesday Request</a:t>
            </a:r>
          </a:p>
          <a:p>
            <a:pPr lvl="1"/>
            <a:r>
              <a:rPr lang="en-US" dirty="0">
                <a:hlinkClick r:id="rId3"/>
              </a:rPr>
              <a:t>11-11-0970-00-00ah-ieee-802-11ah-healthcare-use-cases.ppt</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 xmlns:p14="http://schemas.microsoft.com/office/powerpoint/2010/main" val="324656610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1871</TotalTime>
  <Words>943</Words>
  <Application>Microsoft Office PowerPoint</Application>
  <PresentationFormat>화면 슬라이드 쇼(4:3)</PresentationFormat>
  <Paragraphs>222</Paragraphs>
  <Slides>20</Slides>
  <Notes>7</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20</vt:i4>
      </vt:variant>
    </vt:vector>
  </HeadingPairs>
  <TitlesOfParts>
    <vt:vector size="22" baseType="lpstr">
      <vt:lpstr>802-11-PathProtection</vt:lpstr>
      <vt:lpstr>Document</vt:lpstr>
      <vt:lpstr>IEEE 802.11ah Sub 1 GHz license-exempt operation Agenda for July 2011</vt:lpstr>
      <vt:lpstr>IEEE 802.11ah Agenda</vt:lpstr>
      <vt:lpstr>Open officer discussion/election Current volunteers</vt:lpstr>
      <vt:lpstr>Agenda cont.</vt:lpstr>
      <vt:lpstr>IEEE 802.11ah Agenda (20th July)</vt:lpstr>
      <vt:lpstr>Tuesday request (After Monday and before Wednesday</vt:lpstr>
      <vt:lpstr>Agenda cont. Requirements</vt:lpstr>
      <vt:lpstr>General submissions</vt:lpstr>
      <vt:lpstr>슬라이드 9</vt:lpstr>
      <vt:lpstr>General submissions cont.</vt:lpstr>
      <vt:lpstr>General Submissions cont.</vt:lpstr>
      <vt:lpstr>슬라이드 12</vt:lpstr>
      <vt:lpstr>Agenda cont. Specification Framework</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user</cp:lastModifiedBy>
  <cp:revision>188</cp:revision>
  <cp:lastPrinted>1998-02-10T13:28:06Z</cp:lastPrinted>
  <dcterms:created xsi:type="dcterms:W3CDTF">2009-11-09T00:32:22Z</dcterms:created>
  <dcterms:modified xsi:type="dcterms:W3CDTF">2011-07-21T03:37:49Z</dcterms:modified>
</cp:coreProperties>
</file>